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Futur</a:t>
            </a:r>
            <a:r>
              <a:rPr lang="en-US" dirty="0"/>
              <a:t> simple (</a:t>
            </a:r>
            <a:r>
              <a:rPr lang="en-US" dirty="0" err="1"/>
              <a:t>buduće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0078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5623" y="1378040"/>
            <a:ext cx="78561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Na  ceo  infinitiv dodajemo  nastavke:</a:t>
            </a:r>
          </a:p>
          <a:p>
            <a:r>
              <a:rPr lang="pt-BR" sz="2800" dirty="0"/>
              <a:t>-ai            -ons</a:t>
            </a:r>
          </a:p>
          <a:p>
            <a:r>
              <a:rPr lang="pt-BR" sz="2800" dirty="0"/>
              <a:t>-as           -ez</a:t>
            </a:r>
          </a:p>
          <a:p>
            <a:r>
              <a:rPr lang="pt-BR" sz="2800" dirty="0"/>
              <a:t>-a            -ont</a:t>
            </a:r>
          </a:p>
        </p:txBody>
      </p:sp>
    </p:spTree>
    <p:extLst>
      <p:ext uri="{BB962C8B-B14F-4D97-AF65-F5344CB8AC3E}">
        <p14:creationId xmlns:p14="http://schemas.microsoft.com/office/powerpoint/2010/main" val="337724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0878" y="731949"/>
            <a:ext cx="6289183" cy="5394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Ovi lični nastavci su uvek pravilni ali postoje neki glagoli kod kojih je nepravilna futurska osnova i ona mora da se nauči napamet: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 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acheter  →  achèter-   (kupiti)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lever  →  lèver-            (dići)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promener → promèner-      (šetati)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appeler  →  appeller-      (zvati)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payer  →  payer-  /  paier-     (platiti)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employer  →  emploier-       (upotrebiti, zaposliti)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envoyer  →  enverr-        (poslati)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aller →  ir-           (ići)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rendre  →  rendr-  (to važi za sve glagole koji se završavaju na –re)      (vratiti)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être →  ser-       (jesam, biti)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faire →  fer-      (raditi)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courir  →  courr-      (trčati)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devoir  →  devr-        (morati)                                   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recevoir  →  recevr-    (primiti)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avoir  →  aur-         (imati)                                        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savoir  → saur-        (znati)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voir  →  verr-           (videti)          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pouvoir  →  pourr-     (moći)        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venir →  viendr-         (doći)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lvl="0" defTabSz="914400">
              <a:lnSpc>
                <a:spcPct val="107000"/>
              </a:lnSpc>
            </a:pPr>
            <a:r>
              <a:rPr lang="sr-Latn-RS" sz="1400" b="1" dirty="0">
                <a:latin typeface="+mj-lt"/>
                <a:ea typeface="Calibri" panose="020F0502020204030204" pitchFamily="34" charset="0"/>
                <a:cs typeface="Segoe UI Light" panose="020B0502040204020203" pitchFamily="34" charset="0"/>
              </a:rPr>
              <a:t>vouloir  →  voudr-      (hteti)</a:t>
            </a:r>
            <a:endParaRPr lang="en-US" sz="1400" dirty="0">
              <a:latin typeface="+mj-lt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12395" y="1086607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Primer:</a:t>
            </a:r>
          </a:p>
          <a:p>
            <a:pPr algn="ctr"/>
            <a:r>
              <a:rPr lang="en-US" sz="2400" dirty="0" err="1"/>
              <a:t>venir</a:t>
            </a:r>
            <a:r>
              <a:rPr lang="en-US" sz="2400" dirty="0"/>
              <a:t> (</a:t>
            </a:r>
            <a:r>
              <a:rPr lang="en-US" sz="2400" dirty="0" err="1"/>
              <a:t>futur</a:t>
            </a:r>
            <a:r>
              <a:rPr lang="en-US" sz="2400" dirty="0"/>
              <a:t> simple) – </a:t>
            </a:r>
            <a:r>
              <a:rPr lang="en-US" sz="2400" dirty="0" err="1"/>
              <a:t>doći</a:t>
            </a:r>
            <a:endParaRPr lang="en-US" sz="2400" dirty="0"/>
          </a:p>
          <a:p>
            <a:r>
              <a:rPr lang="en-US" sz="2400" dirty="0"/>
              <a:t>je </a:t>
            </a:r>
            <a:r>
              <a:rPr lang="en-US" sz="2400" dirty="0" err="1"/>
              <a:t>viendrai</a:t>
            </a:r>
            <a:r>
              <a:rPr lang="en-US" sz="2400" dirty="0"/>
              <a:t>              nous </a:t>
            </a:r>
            <a:r>
              <a:rPr lang="en-US" sz="2400" dirty="0" err="1"/>
              <a:t>viendrons</a:t>
            </a:r>
            <a:endParaRPr lang="en-US" sz="2400" dirty="0"/>
          </a:p>
          <a:p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viendras</a:t>
            </a:r>
            <a:r>
              <a:rPr lang="en-US" sz="2400" dirty="0"/>
              <a:t>            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viendrez</a:t>
            </a:r>
            <a:endParaRPr lang="en-US" sz="2400" dirty="0"/>
          </a:p>
          <a:p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dirty="0" err="1"/>
              <a:t>viendra</a:t>
            </a:r>
            <a:r>
              <a:rPr lang="en-US" sz="2400" dirty="0"/>
              <a:t>                </a:t>
            </a:r>
            <a:r>
              <a:rPr lang="en-US" sz="2400" dirty="0" err="1"/>
              <a:t>ils</a:t>
            </a:r>
            <a:r>
              <a:rPr lang="en-US" sz="2400" dirty="0"/>
              <a:t> </a:t>
            </a:r>
            <a:r>
              <a:rPr lang="en-US" sz="2400" dirty="0" err="1"/>
              <a:t>viendront</a:t>
            </a:r>
            <a:endParaRPr lang="en-US" sz="2400" dirty="0"/>
          </a:p>
          <a:p>
            <a:r>
              <a:rPr lang="en-US" sz="2400" dirty="0" err="1"/>
              <a:t>elle</a:t>
            </a:r>
            <a:r>
              <a:rPr lang="en-US" sz="2400" dirty="0"/>
              <a:t> </a:t>
            </a:r>
            <a:r>
              <a:rPr lang="en-US" sz="2400" dirty="0" err="1"/>
              <a:t>viendra</a:t>
            </a:r>
            <a:r>
              <a:rPr lang="en-US" sz="2400" dirty="0"/>
              <a:t>             </a:t>
            </a:r>
            <a:r>
              <a:rPr lang="en-US" sz="2400" dirty="0" err="1"/>
              <a:t>elles</a:t>
            </a:r>
            <a:r>
              <a:rPr lang="en-US" sz="2400" dirty="0"/>
              <a:t> </a:t>
            </a:r>
            <a:r>
              <a:rPr lang="en-US" sz="2400" dirty="0" err="1"/>
              <a:t>viendront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dirty="0" err="1"/>
              <a:t>Prevod</a:t>
            </a:r>
            <a:r>
              <a:rPr lang="en-US" sz="2400" dirty="0"/>
              <a:t>: </a:t>
            </a:r>
          </a:p>
          <a:p>
            <a:r>
              <a:rPr lang="en-US" sz="2400" dirty="0"/>
              <a:t>Je </a:t>
            </a:r>
            <a:r>
              <a:rPr lang="en-US" sz="2400" dirty="0" err="1"/>
              <a:t>viendrai</a:t>
            </a:r>
            <a:r>
              <a:rPr lang="en-US" sz="2400" dirty="0"/>
              <a:t>  = </a:t>
            </a:r>
            <a:r>
              <a:rPr lang="en-US" sz="2400" dirty="0" err="1"/>
              <a:t>Doći</a:t>
            </a:r>
            <a:r>
              <a:rPr lang="en-US" sz="2400" dirty="0"/>
              <a:t> </a:t>
            </a:r>
            <a:r>
              <a:rPr lang="en-US" sz="2400" dirty="0" err="1"/>
              <a:t>ću</a:t>
            </a:r>
            <a:endParaRPr lang="en-US" sz="2400" dirty="0"/>
          </a:p>
          <a:p>
            <a:r>
              <a:rPr lang="en-US" sz="2400" dirty="0"/>
              <a:t>Je ne </a:t>
            </a:r>
            <a:r>
              <a:rPr lang="en-US" sz="2400" dirty="0" err="1"/>
              <a:t>viendrai</a:t>
            </a:r>
            <a:r>
              <a:rPr lang="en-US" sz="2400" dirty="0"/>
              <a:t> pas  = </a:t>
            </a:r>
            <a:r>
              <a:rPr lang="en-US" sz="2400" dirty="0" err="1"/>
              <a:t>Neću</a:t>
            </a:r>
            <a:r>
              <a:rPr lang="en-US" sz="2400" dirty="0"/>
              <a:t> </a:t>
            </a:r>
            <a:r>
              <a:rPr lang="en-US" sz="2400" dirty="0" err="1"/>
              <a:t>doći</a:t>
            </a:r>
            <a:r>
              <a:rPr lang="en-US" sz="2400" dirty="0"/>
              <a:t>  (</a:t>
            </a:r>
            <a:r>
              <a:rPr lang="en-US" sz="2400" dirty="0" err="1"/>
              <a:t>odrični</a:t>
            </a:r>
            <a:r>
              <a:rPr lang="en-US" sz="2400" dirty="0"/>
              <a:t> </a:t>
            </a:r>
            <a:r>
              <a:rPr lang="en-US" sz="2400" dirty="0" err="1"/>
              <a:t>oblik</a:t>
            </a:r>
            <a:r>
              <a:rPr lang="en-US" sz="2400" dirty="0"/>
              <a:t>)</a:t>
            </a:r>
          </a:p>
          <a:p>
            <a:r>
              <a:rPr lang="en-US" sz="2400" dirty="0" err="1"/>
              <a:t>Viendras-tu</a:t>
            </a:r>
            <a:r>
              <a:rPr lang="en-US" sz="2400" dirty="0"/>
              <a:t>?   = Da li </a:t>
            </a:r>
            <a:r>
              <a:rPr lang="en-US" sz="2400" dirty="0" err="1"/>
              <a:t>ćeš</a:t>
            </a:r>
            <a:r>
              <a:rPr lang="en-US" sz="2400" dirty="0"/>
              <a:t> </a:t>
            </a:r>
            <a:r>
              <a:rPr lang="en-US" sz="2400" dirty="0" err="1"/>
              <a:t>doći</a:t>
            </a:r>
            <a:r>
              <a:rPr lang="en-US" sz="2400" dirty="0"/>
              <a:t>?   (</a:t>
            </a:r>
            <a:r>
              <a:rPr lang="en-US" sz="2400" dirty="0" err="1"/>
              <a:t>upitni</a:t>
            </a:r>
            <a:r>
              <a:rPr lang="en-US" sz="2400" dirty="0"/>
              <a:t> </a:t>
            </a:r>
            <a:r>
              <a:rPr lang="en-US" sz="2400" dirty="0" err="1"/>
              <a:t>oblik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163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7127" y="1133340"/>
            <a:ext cx="10637949" cy="3081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/>
              <a:t>Zadatak</a:t>
            </a:r>
            <a:r>
              <a:rPr lang="fr-FR" sz="2400" dirty="0"/>
              <a:t>:</a:t>
            </a:r>
          </a:p>
          <a:p>
            <a:endParaRPr lang="fr-FR" sz="2400" dirty="0"/>
          </a:p>
          <a:p>
            <a:r>
              <a:rPr lang="fr-FR" sz="2400" dirty="0"/>
              <a:t>1. J’  _________  (aller)  au  stade  dimanche  prochain.</a:t>
            </a:r>
          </a:p>
          <a:p>
            <a:r>
              <a:rPr lang="fr-FR" sz="2400" dirty="0"/>
              <a:t>2. Tu  ________  (pouvoir)  venir  avec  moi,  mes  cousins  ________  (être)  là  aussi.  </a:t>
            </a:r>
          </a:p>
          <a:p>
            <a:r>
              <a:rPr lang="fr-FR" sz="2400" dirty="0"/>
              <a:t>3. Nous  ________  (prendre)  la  voiture  de  mon  père.</a:t>
            </a:r>
          </a:p>
          <a:p>
            <a:r>
              <a:rPr lang="fr-FR" sz="2400" dirty="0"/>
              <a:t>4. Pour  le  31  décembre,  les  pompiers  _______  (faire)  une  grande  fête :  un  groupe  de  rock  _______  (jouer)  et  les  gens  ______  (danser).</a:t>
            </a:r>
          </a:p>
          <a:p>
            <a:r>
              <a:rPr lang="fr-FR" sz="2400" dirty="0"/>
              <a:t>5. Je  ____ (vendre)  des  boissons  chaudes  et  des  Coca.</a:t>
            </a:r>
          </a:p>
        </p:txBody>
      </p:sp>
    </p:spTree>
    <p:extLst>
      <p:ext uri="{BB962C8B-B14F-4D97-AF65-F5344CB8AC3E}">
        <p14:creationId xmlns:p14="http://schemas.microsoft.com/office/powerpoint/2010/main" val="332361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3606" y="1498880"/>
            <a:ext cx="6096000" cy="323396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>
              <a:lnSpc>
                <a:spcPct val="107000"/>
              </a:lnSpc>
            </a:pPr>
            <a:r>
              <a:rPr lang="sr-Latn-RS" sz="2400" dirty="0"/>
              <a:t>Rešenja: </a:t>
            </a:r>
            <a:endParaRPr lang="fr-FR" sz="2400" dirty="0"/>
          </a:p>
          <a:p>
            <a:pPr lvl="0" defTabSz="914400">
              <a:lnSpc>
                <a:spcPct val="107000"/>
              </a:lnSpc>
            </a:pP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fr-FR" sz="2400" dirty="0"/>
              <a:t>J’irai</a:t>
            </a: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fr-FR" sz="2400" dirty="0"/>
              <a:t>Tu pourras ; mes cousins seront</a:t>
            </a: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fr-FR" sz="2400" dirty="0"/>
              <a:t>Nous prendrons</a:t>
            </a: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fr-FR" sz="2400" dirty="0"/>
              <a:t>les pompiers feront</a:t>
            </a: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fr-FR" sz="2400" dirty="0"/>
              <a:t>un groupe de rock jouera ; les gens danseront</a:t>
            </a:r>
            <a:endParaRPr lang="en-US" sz="2400" dirty="0"/>
          </a:p>
          <a:p>
            <a:pPr marL="342900" lvl="0" indent="-342900" defTabSz="914400">
              <a:lnSpc>
                <a:spcPct val="107000"/>
              </a:lnSpc>
              <a:buFont typeface="+mj-lt"/>
              <a:buAutoNum type="arabicPeriod"/>
            </a:pPr>
            <a:r>
              <a:rPr lang="sr-Latn-RS" sz="2400" dirty="0"/>
              <a:t>Je vendrai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0324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43</TotalTime>
  <Words>172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Segoe UI Light</vt:lpstr>
      <vt:lpstr>Trebuchet MS</vt:lpstr>
      <vt:lpstr>Tw Cen MT</vt:lpstr>
      <vt:lpstr>Circuit</vt:lpstr>
      <vt:lpstr>Futur simple (buduće vreme)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 simple (buduće vreme)</dc:title>
  <dc:creator>Windows User</dc:creator>
  <cp:lastModifiedBy>Windows User</cp:lastModifiedBy>
  <cp:revision>2</cp:revision>
  <dcterms:created xsi:type="dcterms:W3CDTF">2021-05-09T11:29:05Z</dcterms:created>
  <dcterms:modified xsi:type="dcterms:W3CDTF">2021-05-09T12:12:17Z</dcterms:modified>
</cp:coreProperties>
</file>