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1023" autoAdjust="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FCF05-0150-41D4-A306-BEC309DCBE3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74856-35EB-450F-8207-A132ABAAF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58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632252"/>
              </p:ext>
            </p:extLst>
          </p:nvPr>
        </p:nvGraphicFramePr>
        <p:xfrm>
          <a:off x="759854" y="927278"/>
          <a:ext cx="8757633" cy="502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9211"/>
                <a:gridCol w="2919211"/>
                <a:gridCol w="2919211"/>
              </a:tblGrid>
              <a:tr h="627845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</a:t>
                      </a:r>
                      <a:r>
                        <a:rPr lang="sr-Latn-RS" baseline="0" dirty="0" smtClean="0"/>
                        <a:t>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62784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honnête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ho</a:t>
                      </a:r>
                      <a:r>
                        <a:rPr lang="fr-FR" dirty="0" err="1" smtClean="0"/>
                        <a:t>nnête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pošten</a:t>
                      </a:r>
                      <a:endParaRPr lang="en-US" dirty="0"/>
                    </a:p>
                  </a:txBody>
                  <a:tcPr/>
                </a:tc>
              </a:tr>
              <a:tr h="62784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susceptible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susceptible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uvredljiv, osetljiv</a:t>
                      </a:r>
                      <a:endParaRPr lang="en-US" dirty="0"/>
                    </a:p>
                  </a:txBody>
                  <a:tcPr/>
                </a:tc>
              </a:tr>
              <a:tr h="62784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jeune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jeune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mlad</a:t>
                      </a:r>
                      <a:endParaRPr lang="en-US" dirty="0"/>
                    </a:p>
                  </a:txBody>
                  <a:tcPr/>
                </a:tc>
              </a:tr>
              <a:tr h="62784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drôle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drôle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smešan</a:t>
                      </a:r>
                      <a:endParaRPr lang="en-US" dirty="0"/>
                    </a:p>
                  </a:txBody>
                  <a:tcPr/>
                </a:tc>
              </a:tr>
              <a:tr h="62784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simple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simple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jednostavan, prost</a:t>
                      </a:r>
                      <a:endParaRPr lang="en-US" dirty="0"/>
                    </a:p>
                  </a:txBody>
                  <a:tcPr/>
                </a:tc>
              </a:tr>
              <a:tr h="62784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rapide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rapide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brz</a:t>
                      </a:r>
                      <a:endParaRPr lang="en-US" dirty="0"/>
                    </a:p>
                  </a:txBody>
                  <a:tcPr/>
                </a:tc>
              </a:tr>
              <a:tr h="62784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extrême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extrême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krajnji, poslednji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720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575247"/>
              </p:ext>
            </p:extLst>
          </p:nvPr>
        </p:nvGraphicFramePr>
        <p:xfrm>
          <a:off x="1290360" y="127140"/>
          <a:ext cx="7853641" cy="6994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7048"/>
                <a:gridCol w="1828134"/>
                <a:gridCol w="3188459"/>
              </a:tblGrid>
              <a:tr h="667061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int</a:t>
                      </a:r>
                      <a:r>
                        <a:rPr lang="fr-FR" dirty="0" err="1" smtClean="0"/>
                        <a:t>éressant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intéressante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intersantan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fr-FR" dirty="0" smtClean="0"/>
                        <a:t>méchant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méchante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bezobrazan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fr-FR" dirty="0" smtClean="0"/>
                        <a:t>élégant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élégante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elegantan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fr-FR" dirty="0" smtClean="0"/>
                        <a:t>collant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collante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dosadan,</a:t>
                      </a:r>
                      <a:r>
                        <a:rPr lang="sr-Latn-RS" baseline="0" dirty="0" smtClean="0"/>
                        <a:t> davež, gnjavator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distrait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distraite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rasejan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lent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lente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spor</a:t>
                      </a:r>
                      <a:endParaRPr lang="en-US" dirty="0"/>
                    </a:p>
                  </a:txBody>
                  <a:tcPr/>
                </a:tc>
              </a:tr>
              <a:tr h="475024">
                <a:tc>
                  <a:txBody>
                    <a:bodyPr/>
                    <a:lstStyle/>
                    <a:p>
                      <a:r>
                        <a:rPr lang="sr-Latn-RS" dirty="0" smtClean="0"/>
                        <a:t>loyal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loyale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čestit, pošten, odan, veran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bavard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bavarde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brbljiv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compliqu</a:t>
                      </a:r>
                      <a:r>
                        <a:rPr lang="fr-FR" dirty="0" smtClean="0"/>
                        <a:t>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compliquée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komplikovan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fr-FR" dirty="0" smtClean="0"/>
                        <a:t>idiot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idiote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glup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fr-FR" dirty="0" smtClean="0"/>
                        <a:t>intelligent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intelligente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pametan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fr-FR" dirty="0" smtClean="0"/>
                        <a:t>souriant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souriante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nasmejan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fr-FR" dirty="0" smtClean="0"/>
                        <a:t>angoissé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angoissée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i</a:t>
                      </a:r>
                      <a:r>
                        <a:rPr lang="fr-FR" dirty="0" smtClean="0"/>
                        <a:t>ma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zebnju</a:t>
                      </a:r>
                      <a:r>
                        <a:rPr lang="fr-FR" baseline="0" dirty="0" smtClean="0"/>
                        <a:t>, ne</a:t>
                      </a:r>
                      <a:r>
                        <a:rPr lang="sr-Latn-RS" baseline="0" dirty="0" smtClean="0"/>
                        <a:t>što ga muči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absolu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absolue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apsolutan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dur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dure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grub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poli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polie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učtiv</a:t>
                      </a:r>
                      <a:endParaRPr lang="en-US" dirty="0"/>
                    </a:p>
                  </a:txBody>
                  <a:tcPr/>
                </a:tc>
              </a:tr>
              <a:tr h="335670">
                <a:tc>
                  <a:txBody>
                    <a:bodyPr/>
                    <a:lstStyle/>
                    <a:p>
                      <a:r>
                        <a:rPr lang="sr-Latn-RS" dirty="0" smtClean="0"/>
                        <a:t>prudent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prudente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oprezan, mudar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46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351564"/>
              </p:ext>
            </p:extLst>
          </p:nvPr>
        </p:nvGraphicFramePr>
        <p:xfrm>
          <a:off x="942535" y="1983544"/>
          <a:ext cx="848281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178"/>
                <a:gridCol w="2221316"/>
                <a:gridCol w="3163325"/>
              </a:tblGrid>
              <a:tr h="348879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348879">
                <a:tc>
                  <a:txBody>
                    <a:bodyPr/>
                    <a:lstStyle/>
                    <a:p>
                      <a:r>
                        <a:rPr lang="fr-FR" dirty="0" smtClean="0"/>
                        <a:t>étranger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étrangère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strani</a:t>
                      </a:r>
                      <a:endParaRPr lang="en-US" dirty="0"/>
                    </a:p>
                  </a:txBody>
                  <a:tcPr/>
                </a:tc>
              </a:tr>
              <a:tr h="348879">
                <a:tc>
                  <a:txBody>
                    <a:bodyPr/>
                    <a:lstStyle/>
                    <a:p>
                      <a:r>
                        <a:rPr lang="fr-FR" dirty="0" smtClean="0"/>
                        <a:t>rancunier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rancunière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osvetoljubiv, zlopamtilo</a:t>
                      </a:r>
                      <a:endParaRPr lang="en-US" dirty="0"/>
                    </a:p>
                  </a:txBody>
                  <a:tcPr/>
                </a:tc>
              </a:tr>
              <a:tr h="348879">
                <a:tc>
                  <a:txBody>
                    <a:bodyPr/>
                    <a:lstStyle/>
                    <a:p>
                      <a:r>
                        <a:rPr lang="fr-FR" dirty="0" smtClean="0"/>
                        <a:t>premier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première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prvi</a:t>
                      </a:r>
                      <a:endParaRPr lang="en-US" dirty="0"/>
                    </a:p>
                  </a:txBody>
                  <a:tcPr/>
                </a:tc>
              </a:tr>
              <a:tr h="348879">
                <a:tc>
                  <a:txBody>
                    <a:bodyPr/>
                    <a:lstStyle/>
                    <a:p>
                      <a:r>
                        <a:rPr lang="fr-FR" dirty="0" smtClean="0"/>
                        <a:t>dernier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dernière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poslednji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44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935899"/>
              </p:ext>
            </p:extLst>
          </p:nvPr>
        </p:nvGraphicFramePr>
        <p:xfrm>
          <a:off x="422032" y="1575581"/>
          <a:ext cx="10002129" cy="2799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19"/>
                <a:gridCol w="2855741"/>
                <a:gridCol w="4586069"/>
              </a:tblGrid>
              <a:tr h="399924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39992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paresseux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paresseuse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lenj</a:t>
                      </a:r>
                      <a:endParaRPr lang="en-US" dirty="0"/>
                    </a:p>
                  </a:txBody>
                  <a:tcPr/>
                </a:tc>
              </a:tr>
              <a:tr h="39992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prétentieux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prétentieuse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uobražen</a:t>
                      </a:r>
                      <a:endParaRPr lang="en-US" dirty="0"/>
                    </a:p>
                  </a:txBody>
                  <a:tcPr/>
                </a:tc>
              </a:tr>
              <a:tr h="39992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généreux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généreuse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darežljiv, velikodušan, plemenit</a:t>
                      </a:r>
                      <a:endParaRPr lang="en-US" dirty="0"/>
                    </a:p>
                  </a:txBody>
                  <a:tcPr/>
                </a:tc>
              </a:tr>
              <a:tr h="39992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ennuyeux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ennuyeuse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dosadan</a:t>
                      </a:r>
                      <a:endParaRPr lang="en-US" dirty="0"/>
                    </a:p>
                  </a:txBody>
                  <a:tcPr/>
                </a:tc>
              </a:tr>
              <a:tr h="39992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heureux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heureuse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srećan</a:t>
                      </a:r>
                      <a:endParaRPr lang="en-US" dirty="0"/>
                    </a:p>
                  </a:txBody>
                  <a:tcPr/>
                </a:tc>
              </a:tr>
              <a:tr h="39992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nerveux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nerveuse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nervozan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227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949421"/>
              </p:ext>
            </p:extLst>
          </p:nvPr>
        </p:nvGraphicFramePr>
        <p:xfrm>
          <a:off x="548641" y="2124221"/>
          <a:ext cx="9889588" cy="1749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7866"/>
                <a:gridCol w="3311446"/>
                <a:gridCol w="3520276"/>
              </a:tblGrid>
              <a:tr h="43733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43733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menteur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menteuse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lažljiv</a:t>
                      </a:r>
                      <a:endParaRPr lang="en-US" dirty="0"/>
                    </a:p>
                  </a:txBody>
                  <a:tcPr/>
                </a:tc>
              </a:tr>
              <a:tr h="43733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râleur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râleuse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gunđalo, na sve se žali</a:t>
                      </a:r>
                      <a:endParaRPr lang="en-US" dirty="0"/>
                    </a:p>
                  </a:txBody>
                  <a:tcPr/>
                </a:tc>
              </a:tr>
              <a:tr h="43733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moqueur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moqueuse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podrugljiv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36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79045"/>
              </p:ext>
            </p:extLst>
          </p:nvPr>
        </p:nvGraphicFramePr>
        <p:xfrm>
          <a:off x="281353" y="2277272"/>
          <a:ext cx="951288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0962"/>
                <a:gridCol w="3170962"/>
                <a:gridCol w="317096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gentil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gentille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ljubazan, dobar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17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225976"/>
              </p:ext>
            </p:extLst>
          </p:nvPr>
        </p:nvGraphicFramePr>
        <p:xfrm>
          <a:off x="562707" y="2616590"/>
          <a:ext cx="9805182" cy="773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394"/>
                <a:gridCol w="3268394"/>
                <a:gridCol w="3268394"/>
              </a:tblGrid>
              <a:tr h="3868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3868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coquet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coquette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doteran, dopadljiv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796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00934"/>
              </p:ext>
            </p:extLst>
          </p:nvPr>
        </p:nvGraphicFramePr>
        <p:xfrm>
          <a:off x="379829" y="2518116"/>
          <a:ext cx="9780171" cy="1838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057"/>
                <a:gridCol w="3260057"/>
                <a:gridCol w="3260057"/>
              </a:tblGrid>
              <a:tr h="36776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36776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attentif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attentive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pažljiv</a:t>
                      </a:r>
                      <a:endParaRPr lang="en-US" dirty="0"/>
                    </a:p>
                  </a:txBody>
                  <a:tcPr/>
                </a:tc>
              </a:tr>
              <a:tr h="36776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sportif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sportive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sportski nastrojen</a:t>
                      </a:r>
                      <a:endParaRPr lang="en-US" dirty="0"/>
                    </a:p>
                  </a:txBody>
                  <a:tcPr/>
                </a:tc>
              </a:tr>
              <a:tr h="36776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actif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aktivan</a:t>
                      </a:r>
                      <a:endParaRPr lang="en-US" dirty="0"/>
                    </a:p>
                  </a:txBody>
                  <a:tcPr/>
                </a:tc>
              </a:tr>
              <a:tr h="36776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naïf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naïve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naivan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138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157234"/>
              </p:ext>
            </p:extLst>
          </p:nvPr>
        </p:nvGraphicFramePr>
        <p:xfrm>
          <a:off x="464235" y="1139482"/>
          <a:ext cx="979111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704"/>
                <a:gridCol w="3263704"/>
                <a:gridCol w="3263704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muški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ženski rod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prevod</a:t>
                      </a:r>
                      <a:endParaRPr 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rigolo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rigolote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smešan, zabavan</a:t>
                      </a:r>
                      <a:endParaRPr 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beau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belle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lep</a:t>
                      </a:r>
                      <a:endParaRPr 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blanc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blanche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beo</a:t>
                      </a:r>
                      <a:endParaRPr 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franc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franche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pošten, iskren, otvoren</a:t>
                      </a:r>
                      <a:endParaRPr 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vieux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vieille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mtClean="0"/>
                        <a:t>star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830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Trouve l’adjectif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400" b="1" dirty="0" smtClean="0"/>
              <a:t>1. Elle n’est pas simple.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/>
              <a:t> Elle est ______________.</a:t>
            </a:r>
          </a:p>
          <a:p>
            <a:r>
              <a:rPr lang="fr-FR" sz="2400" b="1" dirty="0" smtClean="0"/>
              <a:t>2. Elle n’est pas jeune.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Elle est _______________.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3. Elle parle beaucoup.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 Elle est _______________.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4. Elle n’est pas intelligente.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 Elle est 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5. Elle ne dit pas la vérité.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Elle est _____________.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6. Elle n’est pas calme.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 Elle est ________________.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7. Elle aime s’habiller.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 Elle est ________________.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8. Elle fait rire.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 Elle est ______________________.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02942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677334" y="520505"/>
            <a:ext cx="6243971" cy="8909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591" y="1105512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fr-FR" sz="2400" b="1" dirty="0" smtClean="0"/>
              <a:t>9. Elle dit la vérité.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Elle est _______________.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10. Elle n’est pas méchante. Elle aime aider les copains.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Elle est ________________________.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11. Elle aime rire des autres.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Elle est __________. 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12. Elle n’est jamais contente.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Elle est 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13. Elle ment.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Elle est ______________________. 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14. Elle donne beaucoup.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Elle est ______________.</a:t>
            </a:r>
          </a:p>
          <a:p>
            <a:r>
              <a:rPr lang="fr-FR" sz="2400" b="1" dirty="0" smtClean="0">
                <a:latin typeface="+mj-lt"/>
                <a:cs typeface="Times New Roman" panose="02020603050405020304" pitchFamily="18" charset="0"/>
              </a:rPr>
              <a:t>15. Elle pense qu’elle est la plus belle et la plus intelligente. </a:t>
            </a:r>
            <a:r>
              <a:rPr lang="fr-FR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2400" b="1" smtClean="0">
                <a:latin typeface="+mj-lt"/>
                <a:cs typeface="Times New Roman" panose="02020603050405020304" pitchFamily="18" charset="0"/>
              </a:rPr>
              <a:t>Elle est _________________________.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4071811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</TotalTime>
  <Words>416</Words>
  <Application>Microsoft Office PowerPoint</Application>
  <PresentationFormat>Widescreen</PresentationFormat>
  <Paragraphs>187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Trouve l’adjectif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31</cp:revision>
  <dcterms:created xsi:type="dcterms:W3CDTF">2020-10-02T07:38:09Z</dcterms:created>
  <dcterms:modified xsi:type="dcterms:W3CDTF">2020-10-02T10:38:24Z</dcterms:modified>
</cp:coreProperties>
</file>