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Pokazne zamenice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Les pronoms démonstratifs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39413" y="1803041"/>
            <a:ext cx="96076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m.sg.  celui, celui-ci, </a:t>
            </a:r>
            <a:r>
              <a:rPr lang="fr-FR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celui-là </a:t>
            </a:r>
            <a:r>
              <a:rPr lang="sl-SI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(taj,  ovaj,  onaj</a:t>
            </a:r>
            <a:r>
              <a:rPr lang="sl-SI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m.pl.   ceux, ceux-ci, ceux-là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f.sg.     celle, celle-ci, celle-là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f.pl.     celles, celles-ci, celles-là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n.sg.     ce, ceci , cela (ça)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3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0766" y="708338"/>
            <a:ext cx="84356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Pokazne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zamenice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bez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fr-FR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nazivaju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prostim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oblicima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posle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njih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stoji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predlog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ili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relativna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zamenica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qui, </a:t>
            </a:r>
            <a:r>
              <a:rPr lang="fr-FR" sz="2800" b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que,dont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800" kern="0" dirty="0">
                <a:latin typeface="Times New Roman" panose="02020603050405020304" pitchFamily="18" charset="0"/>
              </a:rPr>
              <a:t>Je préfère les romans d’</a:t>
            </a:r>
            <a:r>
              <a:rPr lang="fr-FR" sz="2800" kern="0" dirty="0" err="1">
                <a:latin typeface="Times New Roman" panose="02020603050405020304" pitchFamily="18" charset="0"/>
              </a:rPr>
              <a:t>Andri</a:t>
            </a:r>
            <a:r>
              <a:rPr lang="hr-HR" sz="2800" kern="0" dirty="0">
                <a:latin typeface="Times New Roman" panose="02020603050405020304" pitchFamily="18" charset="0"/>
              </a:rPr>
              <a:t>ć</a:t>
            </a:r>
            <a:r>
              <a:rPr lang="fr-FR" sz="2800" kern="0" dirty="0">
                <a:latin typeface="Times New Roman" panose="02020603050405020304" pitchFamily="18" charset="0"/>
              </a:rPr>
              <a:t> à </a:t>
            </a:r>
            <a:r>
              <a:rPr lang="fr-FR" sz="2800" u="sng" kern="0" dirty="0">
                <a:latin typeface="Times New Roman" panose="02020603050405020304" pitchFamily="18" charset="0"/>
              </a:rPr>
              <a:t>ceux de</a:t>
            </a:r>
            <a:r>
              <a:rPr lang="fr-FR" sz="2800" kern="0" dirty="0">
                <a:latin typeface="Times New Roman" panose="02020603050405020304" pitchFamily="18" charset="0"/>
              </a:rPr>
              <a:t> </a:t>
            </a:r>
            <a:r>
              <a:rPr lang="fr-FR" sz="2800" kern="0" dirty="0" err="1">
                <a:latin typeface="Times New Roman" panose="02020603050405020304" pitchFamily="18" charset="0"/>
              </a:rPr>
              <a:t>Davičo</a:t>
            </a:r>
            <a:r>
              <a:rPr lang="fr-FR" sz="2800" kern="0" dirty="0">
                <a:latin typeface="Times New Roman" panose="02020603050405020304" pitchFamily="18" charset="0"/>
              </a:rPr>
              <a:t>.</a:t>
            </a:r>
            <a:endParaRPr lang="en-US" sz="2800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Више волим Андрићеве романе него Давичове.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Parmi ces livres choisissez </a:t>
            </a:r>
            <a:r>
              <a:rPr lang="fr-FR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celui qui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vous plaît.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Међу тим књигама изаберите ону која вам се допада.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 dont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vous parlez est très intéressant.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Оно о чему говорите је врло занимљиво.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Quelle robe te plaît ?  </a:t>
            </a:r>
            <a:r>
              <a:rPr lang="fr-FR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Celle que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j’ai achetée hier.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Која ти се хаљина допада? Она коју сам купила јуче.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9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5007" y="1171976"/>
            <a:ext cx="877051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Slo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ž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enim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pokaznim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zamenicama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nazivaju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one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pokazne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zamenice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uz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koje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stoji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priloška  partikula  </a:t>
            </a:r>
            <a:r>
              <a:rPr lang="sl-SI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</a:t>
            </a:r>
            <a:r>
              <a:rPr lang="sl-SI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ili  </a:t>
            </a:r>
            <a:r>
              <a:rPr lang="fr-FR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sr-Cyrl-CS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koja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sr-Cyrl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sl-SI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za  pokaznu  zamenicu  vezuje  crticom. </a:t>
            </a:r>
            <a:r>
              <a:rPr lang="sr-Latn-C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sl-SI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zuzetak  je  srednji  rod :  ceci  /  cel</a:t>
            </a:r>
            <a:r>
              <a:rPr lang="sl-SI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sl-SI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=  ça  (u  govoru)</a:t>
            </a: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Quel pantalon préférez-vous, </a:t>
            </a:r>
            <a:r>
              <a:rPr lang="fr-FR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celui-ci 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ou </a:t>
            </a:r>
            <a:r>
              <a:rPr lang="fr-FR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celui-là 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Које панталоне више волите, ове или оне?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2129" y="1545465"/>
            <a:ext cx="86030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Pok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azna zamenica uz koju stoji </a:t>
            </a:r>
            <a:r>
              <a:rPr lang="hr-H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zamenjuje imenicu koja je najbliža, odnosno koja je poslednja pomenuta. Pokazna zamenica uz koju stoji </a:t>
            </a:r>
            <a:r>
              <a:rPr lang="fr-F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hr-H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zamenjuje imenicu koja je udaljenija, odnosno koja je ranije pomenuta.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 sont Pierre et Paul ; </a:t>
            </a:r>
            <a:r>
              <a:rPr lang="fr-FR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celui-ci 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est grand et </a:t>
            </a:r>
            <a:r>
              <a:rPr lang="fr-FR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celui-là 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est petit.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Ово су Петар и Павле; Павле је висок а Петар је мали.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48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8039" y="1429554"/>
            <a:ext cx="8139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Zamenica srednjeg roda </a:t>
            </a:r>
            <a:r>
              <a:rPr lang="hr-H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(c</a:t>
            </a:r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’) 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upotrebljava se ispred glagola </a:t>
            </a:r>
            <a:r>
              <a:rPr lang="hr-H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être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Ako glagolski oblik počinje sa </a:t>
            </a:r>
            <a:r>
              <a:rPr lang="hr-H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piše se ç' :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ç' a été la cause. 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 је био узрок.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C'est un garçon. Ce sont des garçons.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 је дечак. То су дечаци.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J’aime mieux </a:t>
            </a:r>
            <a:r>
              <a:rPr lang="fr-FR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ceci 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 </a:t>
            </a:r>
            <a:r>
              <a:rPr lang="fr-FR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cela.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Више волим ово него оно.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827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7887" y="850006"/>
            <a:ext cx="81652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1._________  avec  les  longs  poils  (</a:t>
            </a:r>
            <a:r>
              <a:rPr lang="fr-FR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dlake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 tu  le  vois ?  C’est mon  chien.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 startAt="2"/>
              <a:tabLst>
                <a:tab pos="228600" algn="l"/>
              </a:tabLst>
            </a:pP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  aimes  cette  chanson ?  Moi,  je  préfère  __________  de  ton  frère.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 startAt="2"/>
              <a:tabLst>
                <a:tab pos="228600" algn="l"/>
              </a:tabLst>
            </a:pP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  qui  veulent  rester,  levez  le  doigt !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 startAt="2"/>
              <a:tabLst>
                <a:tab pos="228600" algn="l"/>
              </a:tabLst>
            </a:pP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voitures  américaines  sont  souvent  très  grandes.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  d’Europe  sont  plus  petites.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De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ces  deux  tableaux,  je  préfère  ________  du  salon.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Je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m’adresse  à  ______ d’entre (me</a:t>
            </a:r>
            <a:r>
              <a:rPr lang="sl-SI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đu)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vous  qui  n’ont  pas  eu  (</a:t>
            </a:r>
            <a:r>
              <a:rPr lang="fr-FR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dobili</a:t>
            </a:r>
            <a:r>
              <a:rPr lang="fr-FR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leur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ticket.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7. Parmi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toutes  ces  propositions,  ____  de  Patrick  me  semble  la  plus  raisonnable.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8. Il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 a  de  nombreuses  pistes  de  ski  en  France.  _________  des  Alpes  sont  les  plus  fréquentées.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 Tu  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vas  à  la  soirée (</a:t>
            </a:r>
            <a:r>
              <a:rPr lang="fr-FR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zabavu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de  mercredi  ou  de  samedi ?  A  _______ de  samedi.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2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333" t="20906" r="32116" b="5854"/>
          <a:stretch/>
        </p:blipFill>
        <p:spPr>
          <a:xfrm>
            <a:off x="2240925" y="566670"/>
            <a:ext cx="6967470" cy="535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950" t="18617" r="25188" b="6030"/>
          <a:stretch/>
        </p:blipFill>
        <p:spPr>
          <a:xfrm>
            <a:off x="3528811" y="862884"/>
            <a:ext cx="4275786" cy="551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425" t="17034" r="60822" b="6382"/>
          <a:stretch/>
        </p:blipFill>
        <p:spPr>
          <a:xfrm>
            <a:off x="3348508" y="965915"/>
            <a:ext cx="4391696" cy="56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</TotalTime>
  <Words>296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Slice</vt:lpstr>
      <vt:lpstr>Pokazne zamenice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Pokazne zamenice</dc:title>
  <dc:creator>Windows User</dc:creator>
  <cp:lastModifiedBy>Windows User</cp:lastModifiedBy>
  <cp:revision>4</cp:revision>
  <dcterms:created xsi:type="dcterms:W3CDTF">2020-11-05T09:08:24Z</dcterms:created>
  <dcterms:modified xsi:type="dcterms:W3CDTF">2020-11-05T09:38:00Z</dcterms:modified>
</cp:coreProperties>
</file>