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ugao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ugao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ugao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ugao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ugao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r-Latn-CS" smtClean="0"/>
              <a:t>Kliknite i uredite stil podnaslova mastera</a:t>
            </a:r>
            <a:endParaRPr kumimoji="0" lang="en-US"/>
          </a:p>
        </p:txBody>
      </p:sp>
      <p:sp>
        <p:nvSpPr>
          <p:cNvPr id="28" name="Čuvar mesta za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17" name="Čuvar mesta za podnožj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rava linija spajanja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ugao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Čuvar mesta za broj slajd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Čuvar mesta za sadržaj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ugao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ugao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ugao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ugao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ugao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ugao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13" name="Pravougao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avougao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Prava linija spajanja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rava linija spajanja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Čuvar mesta za sadržaj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12" name="Čuvar mesta za sadržaj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eđenj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a linija spajanja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avougao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ugao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avougao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avougao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ugao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ugao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rava linija spajanja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ugao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Čuvar mesta za sadržaj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26" name="Čuvar mesta za sadržaj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Naslov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ugao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ugao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ugao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ugao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avougao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avougao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ugao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ugao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ugao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ugao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ugao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avougao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8" name="Pravougao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Prava linija spajanja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Čuvar mesta za sadržaj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Pravougao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ava linija spajanja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ugao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ugao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ugao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ugao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avougao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ugao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avougao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r-Latn-CS" smtClean="0"/>
              <a:t>Kliknite na ikonu i dodajte sliku</a:t>
            </a:r>
            <a:endParaRPr kumimoji="0"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22" name="Pravougao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ni naslov 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ugao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ugao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ugao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ugao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ugao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ugao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Prava linija spajanja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ugao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ugao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ugao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ugao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ugao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Čuvar mesta za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8711C0A-2302-45C1-B0FC-686EAB45D57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ravougao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Prava linija spajanja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Čuvar mesta za broj slajd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E4500B-3EA0-4A06-AE75-19A930AD69B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Čuvar mesta za naslov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13" name="Čuvar mesta za teks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r-Latn-CS" smtClean="0"/>
              <a:t>Kliknite i uredite tekst</a:t>
            </a:r>
          </a:p>
          <a:p>
            <a:pPr lvl="1" eaLnBrk="1" latinLnBrk="0" hangingPunct="1"/>
            <a:r>
              <a:rPr kumimoji="0" lang="sr-Latn-CS" smtClean="0"/>
              <a:t>Drugi nivo</a:t>
            </a:r>
          </a:p>
          <a:p>
            <a:pPr lvl="2" eaLnBrk="1" latinLnBrk="0" hangingPunct="1"/>
            <a:r>
              <a:rPr kumimoji="0" lang="sr-Latn-CS" smtClean="0"/>
              <a:t>Treći nivo</a:t>
            </a:r>
          </a:p>
          <a:p>
            <a:pPr lvl="3" eaLnBrk="1" latinLnBrk="0" hangingPunct="1"/>
            <a:r>
              <a:rPr kumimoji="0" lang="sr-Latn-CS" smtClean="0"/>
              <a:t>Četvrti nivo</a:t>
            </a:r>
          </a:p>
          <a:p>
            <a:pPr lvl="4" eaLnBrk="1" latinLnBrk="0" hangingPunct="1"/>
            <a:r>
              <a:rPr kumimoji="0" lang="sr-Latn-CS" smtClean="0"/>
              <a:t>Peti nivo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sl-SI" sz="4400" b="1" dirty="0">
                <a:latin typeface="Times New Roman"/>
                <a:ea typeface="Times New Roman"/>
              </a:rPr>
              <a:t>Les  pronoms  relatifs  simples</a:t>
            </a:r>
            <a:r>
              <a:rPr lang="en-US" sz="1600" dirty="0">
                <a:latin typeface="Times New Roman"/>
                <a:ea typeface="Times New Roman"/>
              </a:rPr>
              <a:t/>
            </a:r>
            <a:br>
              <a:rPr lang="en-US" sz="1600" dirty="0">
                <a:latin typeface="Times New Roman"/>
                <a:ea typeface="Times New Roman"/>
              </a:rPr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69648"/>
            <a:ext cx="5484813" cy="32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30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sl-SI" sz="2800" b="1" dirty="0">
                <a:latin typeface="Times New Roman"/>
                <a:ea typeface="Times New Roman"/>
              </a:rPr>
              <a:t>Pomoću  njih  je  moguće  povezati  više  rečenica,  a  da  se  pritom  ne  ponavljaju  već  pomenute  reči:</a:t>
            </a:r>
            <a:endParaRPr lang="en-US" sz="2400" dirty="0">
              <a:latin typeface="Times New Roman"/>
              <a:ea typeface="Times New Roman"/>
            </a:endParaRPr>
          </a:p>
          <a:p>
            <a:r>
              <a:rPr lang="fr-FR" dirty="0"/>
              <a:t>Je  regarde  une  femme;  cette  femme  est  blonde.</a:t>
            </a:r>
          </a:p>
          <a:p>
            <a:r>
              <a:rPr lang="fr-FR" dirty="0" smtClean="0"/>
              <a:t>Je  </a:t>
            </a:r>
            <a:r>
              <a:rPr lang="fr-FR" dirty="0"/>
              <a:t>regarde  une  femme  </a:t>
            </a:r>
            <a:r>
              <a:rPr lang="fr-FR" dirty="0">
                <a:solidFill>
                  <a:srgbClr val="FF0000"/>
                </a:solidFill>
              </a:rPr>
              <a:t>qui</a:t>
            </a:r>
            <a:r>
              <a:rPr lang="fr-FR" dirty="0"/>
              <a:t>  est  blonde.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156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l-SI" sz="2800" b="1" dirty="0">
                <a:latin typeface="Times New Roman"/>
                <a:ea typeface="Times New Roman"/>
              </a:rPr>
              <a:t> </a:t>
            </a:r>
            <a:r>
              <a:rPr lang="sl-SI" sz="2800" b="1" u="sng" dirty="0">
                <a:latin typeface="Times New Roman"/>
                <a:ea typeface="Times New Roman"/>
              </a:rPr>
              <a:t>Qui</a:t>
            </a:r>
            <a:r>
              <a:rPr lang="sl-SI" sz="2800" b="1" dirty="0">
                <a:latin typeface="Times New Roman"/>
                <a:ea typeface="Times New Roman"/>
              </a:rPr>
              <a:t>  igra  ulogu  subjekta  rečenice  koja  sledi.  Upotrebljava  se  i  za  lica  i  za  stvari  oba  roda  i  broja. </a:t>
            </a:r>
            <a:endParaRPr lang="en-US" dirty="0"/>
          </a:p>
        </p:txBody>
      </p:sp>
      <p:sp>
        <p:nvSpPr>
          <p:cNvPr id="5" name="Pravougaonik 4"/>
          <p:cNvSpPr/>
          <p:nvPr/>
        </p:nvSpPr>
        <p:spPr>
          <a:xfrm>
            <a:off x="3505200" y="3105835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 femme  </a:t>
            </a:r>
            <a:r>
              <a:rPr lang="fr-FR" dirty="0" smtClean="0">
                <a:solidFill>
                  <a:srgbClr val="FF0000"/>
                </a:solidFill>
              </a:rPr>
              <a:t>qui</a:t>
            </a:r>
            <a:r>
              <a:rPr lang="fr-FR" dirty="0" smtClean="0"/>
              <a:t>  arrive  porte  une  robe  </a:t>
            </a:r>
            <a:r>
              <a:rPr lang="fr-FR" dirty="0" smtClean="0">
                <a:solidFill>
                  <a:srgbClr val="FF0000"/>
                </a:solidFill>
              </a:rPr>
              <a:t>qui</a:t>
            </a:r>
            <a:r>
              <a:rPr lang="fr-FR" dirty="0" smtClean="0"/>
              <a:t>  brille.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69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Wingdings"/>
              <a:buChar char=""/>
              <a:tabLst>
                <a:tab pos="228600" algn="l"/>
              </a:tabLst>
            </a:pPr>
            <a:r>
              <a:rPr lang="sl-SI" sz="2800" b="1" u="sng" dirty="0">
                <a:latin typeface="Times New Roman"/>
                <a:ea typeface="Times New Roman"/>
              </a:rPr>
              <a:t>Que</a:t>
            </a:r>
            <a:r>
              <a:rPr lang="sl-SI" sz="2800" b="1" dirty="0">
                <a:latin typeface="Times New Roman"/>
                <a:ea typeface="Times New Roman"/>
              </a:rPr>
              <a:t>  igra  ulogu  direktnog  objekta  rečenice  koja  sledi.</a:t>
            </a:r>
            <a:endParaRPr lang="en-US" sz="2400" dirty="0">
              <a:latin typeface="Times New Roman"/>
              <a:ea typeface="Times New Roman"/>
            </a:endParaRPr>
          </a:p>
          <a:p>
            <a:r>
              <a:rPr lang="sl-SI" sz="2800" b="1" dirty="0">
                <a:latin typeface="Times New Roman"/>
                <a:ea typeface="Times New Roman"/>
              </a:rPr>
              <a:t>Upotrebljava  se  i  za  lica  i  za  </a:t>
            </a:r>
            <a:r>
              <a:rPr lang="sl-SI" sz="2800" b="1" dirty="0" smtClean="0">
                <a:latin typeface="Times New Roman"/>
                <a:ea typeface="Times New Roman"/>
              </a:rPr>
              <a:t>stvari  </a:t>
            </a:r>
            <a:r>
              <a:rPr lang="sl-SI" sz="2800" b="1" dirty="0">
                <a:latin typeface="Times New Roman"/>
                <a:ea typeface="Times New Roman"/>
              </a:rPr>
              <a:t>oba  roda  i  broja. </a:t>
            </a:r>
            <a:endParaRPr lang="fr-FR" sz="2800" b="1" dirty="0" smtClean="0">
              <a:latin typeface="Times New Roman"/>
              <a:ea typeface="Times New Roman"/>
            </a:endParaRPr>
          </a:p>
          <a:p>
            <a:r>
              <a:rPr lang="sl-SI" sz="2800" b="1" i="1" dirty="0">
                <a:latin typeface="Times New Roman"/>
                <a:ea typeface="Times New Roman"/>
              </a:rPr>
              <a:t>La femme</a:t>
            </a:r>
            <a:r>
              <a:rPr lang="sl-SI" sz="2800" b="1" dirty="0">
                <a:latin typeface="Times New Roman"/>
                <a:ea typeface="Times New Roman"/>
              </a:rPr>
              <a:t> </a:t>
            </a:r>
            <a:r>
              <a:rPr lang="sl-SI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que</a:t>
            </a:r>
            <a:r>
              <a:rPr lang="sl-SI" sz="2800" b="1" dirty="0">
                <a:latin typeface="Times New Roman"/>
                <a:ea typeface="Times New Roman"/>
              </a:rPr>
              <a:t> je  regarde  porte  </a:t>
            </a:r>
            <a:r>
              <a:rPr lang="sl-SI" sz="2800" b="1" i="1" dirty="0">
                <a:latin typeface="Times New Roman"/>
                <a:ea typeface="Times New Roman"/>
              </a:rPr>
              <a:t>une  robe</a:t>
            </a:r>
            <a:r>
              <a:rPr lang="sl-SI" sz="2800" b="1" dirty="0">
                <a:latin typeface="Times New Roman"/>
                <a:ea typeface="Times New Roman"/>
              </a:rPr>
              <a:t>  </a:t>
            </a:r>
            <a:r>
              <a:rPr lang="fr-FR" sz="2800" b="1" u="sng" dirty="0">
                <a:solidFill>
                  <a:srgbClr val="FF0000"/>
                </a:solidFill>
                <a:latin typeface="Times New Roman"/>
                <a:ea typeface="Times New Roman"/>
              </a:rPr>
              <a:t>qu'</a:t>
            </a:r>
            <a:r>
              <a:rPr lang="fr-FR" sz="2800" b="1" u="sng" dirty="0">
                <a:latin typeface="Times New Roman"/>
                <a:ea typeface="Times New Roman"/>
              </a:rPr>
              <a:t>on</a:t>
            </a:r>
            <a:r>
              <a:rPr lang="fr-FR" sz="2800" b="1" dirty="0">
                <a:latin typeface="Times New Roman"/>
                <a:ea typeface="Times New Roman"/>
              </a:rPr>
              <a:t>  a  vu</a:t>
            </a:r>
            <a:r>
              <a:rPr lang="fr-FR" sz="2800" b="1" u="sng" dirty="0">
                <a:latin typeface="Times New Roman"/>
                <a:ea typeface="Times New Roman"/>
              </a:rPr>
              <a:t>e</a:t>
            </a:r>
            <a:r>
              <a:rPr lang="fr-FR" sz="2800" b="1" dirty="0">
                <a:latin typeface="Times New Roman"/>
                <a:ea typeface="Times New Roman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54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l-SI" sz="2800" b="1" dirty="0">
                <a:latin typeface="Times New Roman"/>
                <a:ea typeface="Times New Roman"/>
              </a:rPr>
              <a:t> </a:t>
            </a:r>
            <a:r>
              <a:rPr lang="sl-SI" sz="2800" b="1" u="sng" dirty="0">
                <a:latin typeface="Times New Roman"/>
                <a:ea typeface="Times New Roman"/>
              </a:rPr>
              <a:t>Dont</a:t>
            </a:r>
            <a:r>
              <a:rPr lang="sl-SI" sz="2800" b="1" dirty="0">
                <a:latin typeface="Times New Roman"/>
                <a:ea typeface="Times New Roman"/>
              </a:rPr>
              <a:t>  igra  ulogu  objekta  glagola  koji  sledi  a  koji  se  inače  konstruiše  s  predlogom  "de".  Može  da  predstavlja  i  lica  i  stvari.  Takođe  može  da  dopunjuje  imenicu  ili  pridev  koji  sledi</a:t>
            </a:r>
            <a:r>
              <a:rPr lang="sl-SI" sz="2800" b="1" dirty="0" smtClean="0">
                <a:latin typeface="Times New Roman"/>
                <a:ea typeface="Times New Roman"/>
              </a:rPr>
              <a:t>:</a:t>
            </a:r>
            <a:endParaRPr lang="fr-FR" sz="2800" b="1" dirty="0" smtClean="0">
              <a:latin typeface="Times New Roman"/>
              <a:ea typeface="Times New Roman"/>
            </a:endParaRPr>
          </a:p>
          <a:p>
            <a:r>
              <a:rPr lang="fr-FR" dirty="0"/>
              <a:t>La  femme  </a:t>
            </a:r>
            <a:r>
              <a:rPr lang="fr-FR" dirty="0">
                <a:solidFill>
                  <a:srgbClr val="FF0000"/>
                </a:solidFill>
              </a:rPr>
              <a:t>dont</a:t>
            </a:r>
            <a:r>
              <a:rPr lang="fr-FR" dirty="0"/>
              <a:t>  je  parle  porte  une  robe dont  je  rêve</a:t>
            </a:r>
            <a:r>
              <a:rPr lang="fr-FR" dirty="0" smtClean="0"/>
              <a:t>.</a:t>
            </a:r>
          </a:p>
          <a:p>
            <a:r>
              <a:rPr lang="fr-FR" dirty="0"/>
              <a:t>Les  enfants  </a:t>
            </a:r>
            <a:r>
              <a:rPr lang="fr-FR" dirty="0">
                <a:solidFill>
                  <a:srgbClr val="FF0000"/>
                </a:solidFill>
              </a:rPr>
              <a:t>dont</a:t>
            </a:r>
            <a:r>
              <a:rPr lang="fr-FR" dirty="0"/>
              <a:t>  il  est  </a:t>
            </a:r>
            <a:r>
              <a:rPr lang="fr-FR" dirty="0" smtClean="0"/>
              <a:t>le  </a:t>
            </a:r>
            <a:r>
              <a:rPr lang="fr-FR" dirty="0"/>
              <a:t>père</a:t>
            </a:r>
            <a:r>
              <a:rPr lang="fr-FR" dirty="0" smtClean="0"/>
              <a:t>...</a:t>
            </a:r>
          </a:p>
          <a:p>
            <a:r>
              <a:rPr lang="fr-FR" dirty="0"/>
              <a:t>La  médaille  d'or  </a:t>
            </a:r>
            <a:r>
              <a:rPr lang="fr-FR" dirty="0">
                <a:solidFill>
                  <a:srgbClr val="FF0000"/>
                </a:solidFill>
              </a:rPr>
              <a:t>dont</a:t>
            </a:r>
            <a:r>
              <a:rPr lang="fr-FR" dirty="0"/>
              <a:t>  elle  est  fière...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0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l-SI" sz="2800" b="1" dirty="0">
                <a:latin typeface="Times New Roman"/>
                <a:ea typeface="Times New Roman"/>
              </a:rPr>
              <a:t> </a:t>
            </a:r>
            <a:r>
              <a:rPr lang="sl-SI" sz="2800" b="1" u="sng" dirty="0">
                <a:latin typeface="Times New Roman"/>
                <a:ea typeface="Times New Roman"/>
              </a:rPr>
              <a:t>Où</a:t>
            </a:r>
            <a:r>
              <a:rPr lang="sl-SI" sz="2800" b="1" dirty="0">
                <a:latin typeface="Times New Roman"/>
                <a:ea typeface="Times New Roman"/>
              </a:rPr>
              <a:t>  igra  ulogu  priloške  odredbe  za  mesto   ili  vreme</a:t>
            </a:r>
            <a:r>
              <a:rPr lang="sr-Cyrl-RS" sz="2800" b="1" dirty="0">
                <a:latin typeface="Times New Roman"/>
                <a:ea typeface="Times New Roman"/>
              </a:rPr>
              <a:t>:</a:t>
            </a:r>
            <a:r>
              <a:rPr lang="sl-SI" sz="2800" b="1" dirty="0">
                <a:latin typeface="Times New Roman"/>
                <a:ea typeface="Times New Roman"/>
              </a:rPr>
              <a:t>  </a:t>
            </a:r>
            <a:endParaRPr lang="fr-FR" sz="2800" b="1" dirty="0" smtClean="0">
              <a:latin typeface="Times New Roman"/>
              <a:ea typeface="Times New Roman"/>
            </a:endParaRPr>
          </a:p>
          <a:p>
            <a:r>
              <a:rPr lang="fr-FR" dirty="0"/>
              <a:t>Je  vais  en  Provence  </a:t>
            </a:r>
            <a:r>
              <a:rPr lang="fr-FR" dirty="0">
                <a:solidFill>
                  <a:srgbClr val="FF0000"/>
                </a:solidFill>
              </a:rPr>
              <a:t>où</a:t>
            </a:r>
            <a:r>
              <a:rPr lang="fr-FR" dirty="0"/>
              <a:t>  il  fait  très  beau.</a:t>
            </a:r>
          </a:p>
          <a:p>
            <a:r>
              <a:rPr lang="fr-FR" dirty="0"/>
              <a:t>Je  l'ai  vu  à  l'instant </a:t>
            </a:r>
            <a:r>
              <a:rPr lang="fr-FR" dirty="0">
                <a:solidFill>
                  <a:srgbClr val="FF0000"/>
                </a:solidFill>
              </a:rPr>
              <a:t>où</a:t>
            </a:r>
            <a:r>
              <a:rPr lang="fr-FR" dirty="0"/>
              <a:t>  je  pensais  à  lui.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09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382161"/>
            <a:ext cx="5638800" cy="2017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38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382161"/>
            <a:ext cx="5638800" cy="2017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5301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đanska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Građanska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Građanska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</TotalTime>
  <Words>202</Words>
  <Application>Microsoft Office PowerPoint</Application>
  <PresentationFormat>Projekcija na ekranu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9" baseType="lpstr">
      <vt:lpstr>Građanska</vt:lpstr>
      <vt:lpstr>Les  pronoms  relatifs  simples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 pronoms  relatifs  simples</dc:title>
  <dc:creator>Milosevic</dc:creator>
  <cp:lastModifiedBy>Milosevic</cp:lastModifiedBy>
  <cp:revision>3</cp:revision>
  <dcterms:created xsi:type="dcterms:W3CDTF">2020-11-17T11:06:49Z</dcterms:created>
  <dcterms:modified xsi:type="dcterms:W3CDTF">2020-11-17T11:30:33Z</dcterms:modified>
</cp:coreProperties>
</file>