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1CDCB-F6E7-4B2F-84D9-173297D41C16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4" name="Čuvar mesta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Čuvar mesta za napomen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r-Latn-CS" smtClean="0"/>
              <a:t>Kliknite i uredite tekst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DFC03-E948-4E85-9571-56F2FFE61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43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Čuvar mesta za napomen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DFC03-E948-4E85-9571-56F2FFE610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08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slaj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slov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22" name="Podnaslov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r-Latn-CS" smtClean="0"/>
              <a:t>Kliknite i uredite stil podnaslova mastera</a:t>
            </a:r>
            <a:endParaRPr kumimoji="0" lang="en-US"/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38BA2E-7DC7-4A84-9DA6-7B46CA7A02A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20" name="Čuvar mesta za podnožj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Čuvar mesta za broj slajd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524BD0-2BD8-4D29-BF98-9526E05FB39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38BA2E-7DC7-4A84-9DA6-7B46CA7A02A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524BD0-2BD8-4D29-BF98-9526E05FB3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ugaoni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38BA2E-7DC7-4A84-9DA6-7B46CA7A02A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524BD0-2BD8-4D29-BF98-9526E05FB39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ravougaoni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sadržaj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38BA2E-7DC7-4A84-9DA6-7B46CA7A02A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524BD0-2BD8-4D29-BF98-9526E05FB3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  <p:sp>
        <p:nvSpPr>
          <p:cNvPr id="5" name="Čuvar mesta za sadržaj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6" name="Čuvar mesta za sadržaj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38BA2E-7DC7-4A84-9DA6-7B46CA7A02A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524BD0-2BD8-4D29-BF98-9526E05FB3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38BA2E-7DC7-4A84-9DA6-7B46CA7A02A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524BD0-2BD8-4D29-BF98-9526E05FB3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ugaoni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38BA2E-7DC7-4A84-9DA6-7B46CA7A02A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524BD0-2BD8-4D29-BF98-9526E05FB39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ravougaoni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  <p:sp>
        <p:nvSpPr>
          <p:cNvPr id="4" name="Čuvar mesta za sadržaj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38BA2E-7DC7-4A84-9DA6-7B46CA7A02A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524BD0-2BD8-4D29-BF98-9526E05FB3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38BA2E-7DC7-4A84-9DA6-7B46CA7A02A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524BD0-2BD8-4D29-BF98-9526E05FB39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ravougaoni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Čuvar mesta za sliku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sr-Latn-CS" smtClean="0"/>
              <a:t>Kliknite na ikonu i dodajte sliku</a:t>
            </a:r>
            <a:endParaRPr kumimoji="0" lang="en-US" dirty="0"/>
          </a:p>
        </p:txBody>
      </p:sp>
      <p:sp>
        <p:nvSpPr>
          <p:cNvPr id="9" name="Dijagram toka: obrada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Dijagram toka: obrada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38BA2E-7DC7-4A84-9DA6-7B46CA7A02A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524BD0-2BD8-4D29-BF98-9526E05FB3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r-Latn-CS" smtClean="0"/>
              <a:t>Kliknite i uredite tekst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38BA2E-7DC7-4A84-9DA6-7B46CA7A02A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524BD0-2BD8-4D29-BF98-9526E05FB3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ružni grafikon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sten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Pravougaoni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Čuvar mesta za naslov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9" name="Čuvar mesta za teks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sr-Latn-CS" smtClean="0"/>
              <a:t>Kliknite i uredite tekst</a:t>
            </a:r>
          </a:p>
          <a:p>
            <a:pPr lvl="1" eaLnBrk="1" latinLnBrk="0" hangingPunct="1"/>
            <a:r>
              <a:rPr kumimoji="0" lang="sr-Latn-CS" smtClean="0"/>
              <a:t>Drugi nivo</a:t>
            </a:r>
          </a:p>
          <a:p>
            <a:pPr lvl="2" eaLnBrk="1" latinLnBrk="0" hangingPunct="1"/>
            <a:r>
              <a:rPr kumimoji="0" lang="sr-Latn-CS" smtClean="0"/>
              <a:t>Treći nivo</a:t>
            </a:r>
          </a:p>
          <a:p>
            <a:pPr lvl="3" eaLnBrk="1" latinLnBrk="0" hangingPunct="1"/>
            <a:r>
              <a:rPr kumimoji="0" lang="sr-Latn-CS" smtClean="0"/>
              <a:t>Četvrti nivo</a:t>
            </a:r>
          </a:p>
          <a:p>
            <a:pPr lvl="4" eaLnBrk="1" latinLnBrk="0" hangingPunct="1"/>
            <a:r>
              <a:rPr kumimoji="0" lang="sr-Latn-CS" smtClean="0"/>
              <a:t>Peti nivo</a:t>
            </a:r>
            <a:endParaRPr kumimoji="0" lang="en-US"/>
          </a:p>
        </p:txBody>
      </p:sp>
      <p:sp>
        <p:nvSpPr>
          <p:cNvPr id="24" name="Čuvar mesta za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838BA2E-7DC7-4A84-9DA6-7B46CA7A02A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10" name="Čuvar mesta za podnožj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Čuvar mesta za broj slajda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7524BD0-2BD8-4D29-BF98-9526E05FB39C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Pravougaoni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Discours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indirect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err="1" smtClean="0"/>
              <a:t>Neupravni</a:t>
            </a:r>
            <a:r>
              <a:rPr lang="en-US" dirty="0" smtClean="0"/>
              <a:t> </a:t>
            </a:r>
            <a:r>
              <a:rPr lang="en-US" dirty="0" err="1" smtClean="0"/>
              <a:t>govor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025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97062"/>
            <a:ext cx="7561377" cy="130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880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8" y="3017838"/>
            <a:ext cx="7833648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6827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ugaonik 1"/>
          <p:cNvSpPr/>
          <p:nvPr/>
        </p:nvSpPr>
        <p:spPr>
          <a:xfrm>
            <a:off x="1676400" y="1752600"/>
            <a:ext cx="6324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0525" marR="0">
              <a:spcBef>
                <a:spcPts val="0"/>
              </a:spcBef>
              <a:spcAft>
                <a:spcPts val="0"/>
              </a:spcAft>
            </a:pPr>
            <a:r>
              <a:rPr lang="sl-SI" b="1" u="sng" dirty="0" smtClean="0">
                <a:effectLst/>
                <a:latin typeface="Times New Roman"/>
                <a:ea typeface="Times New Roman"/>
              </a:rPr>
              <a:t>šta </a:t>
            </a:r>
            <a:r>
              <a:rPr lang="sl-SI" b="1" u="sng" dirty="0" smtClean="0">
                <a:effectLst/>
                <a:latin typeface="Times New Roman"/>
                <a:ea typeface="Times New Roman"/>
                <a:sym typeface="Symbol"/>
              </a:rPr>
              <a:t></a:t>
            </a:r>
            <a:r>
              <a:rPr lang="sl-SI" b="1" u="sng" dirty="0" smtClean="0">
                <a:effectLst/>
                <a:latin typeface="Times New Roman"/>
                <a:ea typeface="Times New Roman"/>
              </a:rPr>
              <a:t>  ce  que /  ce  qui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L="390525" marR="0">
              <a:spcBef>
                <a:spcPts val="0"/>
              </a:spcBef>
              <a:spcAft>
                <a:spcPts val="0"/>
              </a:spcAft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Il lui demande : « Qu’est-ce  que  vous  dites ? »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-"/>
              <a:tabLst>
                <a:tab pos="619125" algn="l"/>
              </a:tabLst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Il  lui  demande  ce  qu’elle  dit.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L="390525" marR="0">
              <a:spcBef>
                <a:spcPts val="0"/>
              </a:spcBef>
              <a:spcAft>
                <a:spcPts val="0"/>
              </a:spcAft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Il se demande : « Qu’est-ce  qui  se  passe ? »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-"/>
              <a:tabLst>
                <a:tab pos="619125" algn="l"/>
              </a:tabLst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Il  se  demande  ce  qui  se  passe.</a:t>
            </a:r>
            <a:endParaRPr lang="en-US" sz="11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80374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ugaonik 1"/>
          <p:cNvSpPr/>
          <p:nvPr/>
        </p:nvSpPr>
        <p:spPr>
          <a:xfrm>
            <a:off x="1524000" y="1828800"/>
            <a:ext cx="6553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0525" marR="0">
              <a:spcBef>
                <a:spcPts val="0"/>
              </a:spcBef>
              <a:spcAft>
                <a:spcPts val="0"/>
              </a:spcAft>
            </a:pPr>
            <a:r>
              <a:rPr lang="es-ES" b="1" u="sng" dirty="0" smtClean="0">
                <a:effectLst/>
                <a:latin typeface="Times New Roman"/>
                <a:ea typeface="Times New Roman"/>
              </a:rPr>
              <a:t>Sve  </a:t>
            </a:r>
            <a:r>
              <a:rPr lang="sl-SI" b="1" u="sng" dirty="0" smtClean="0">
                <a:effectLst/>
                <a:latin typeface="Times New Roman"/>
                <a:ea typeface="Times New Roman"/>
              </a:rPr>
              <a:t>ostale  upitne  reči  se  prepisuju  i  posle  njih  nema  inverzije</a:t>
            </a:r>
            <a:r>
              <a:rPr lang="sl-SI" b="1" dirty="0" smtClean="0">
                <a:effectLst/>
                <a:latin typeface="Times New Roman"/>
                <a:ea typeface="Times New Roman"/>
              </a:rPr>
              <a:t>.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L="390525" marR="0">
              <a:spcBef>
                <a:spcPts val="0"/>
              </a:spcBef>
              <a:spcAft>
                <a:spcPts val="0"/>
              </a:spcAft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Elle me demande : « Comment  vas-tu ? »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-"/>
              <a:tabLst>
                <a:tab pos="619125" algn="l"/>
              </a:tabLst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Elle  me  demande  comment  je  vais.</a:t>
            </a:r>
            <a:endParaRPr lang="en-US" sz="11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843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ugaonik 1"/>
          <p:cNvSpPr/>
          <p:nvPr/>
        </p:nvSpPr>
        <p:spPr>
          <a:xfrm>
            <a:off x="1295400" y="1371600"/>
            <a:ext cx="6934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pos="342900" algn="l"/>
              </a:tabLst>
            </a:pPr>
            <a:r>
              <a:rPr lang="sl-SI" b="1" dirty="0" smtClean="0">
                <a:effectLst/>
                <a:latin typeface="Times New Roman"/>
                <a:ea typeface="Times New Roman"/>
              </a:rPr>
              <a:t>uzvične  rečenice: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sl-SI" b="1" u="sng" dirty="0" smtClean="0">
                <a:effectLst/>
                <a:latin typeface="Times New Roman"/>
                <a:ea typeface="Times New Roman"/>
              </a:rPr>
              <a:t>de  +  INF.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sl-SI" b="1" u="sng" dirty="0" smtClean="0">
                <a:effectLst/>
                <a:latin typeface="Times New Roman"/>
                <a:ea typeface="Times New Roman"/>
              </a:rPr>
              <a:t>de  +  ne  pas  +  INF.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sl-SI" b="1" dirty="0" smtClean="0">
                <a:effectLst/>
                <a:latin typeface="Times New Roman"/>
                <a:ea typeface="Times New Roman"/>
              </a:rPr>
              <a:t>Il me dit:«N</a:t>
            </a:r>
            <a:r>
              <a:rPr lang="fr-FR" b="1" dirty="0" smtClean="0">
                <a:effectLst/>
                <a:latin typeface="Times New Roman"/>
                <a:ea typeface="Times New Roman"/>
              </a:rPr>
              <a:t>’hésite  pas  à  appeler  au  44  55  66  77 ! »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- Il  me  dit  de  ne  pas  hésiter  à  appeler  au  44 55 66 77.</a:t>
            </a:r>
            <a:endParaRPr lang="en-US" sz="11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8850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ugaonik 1"/>
          <p:cNvSpPr/>
          <p:nvPr/>
        </p:nvSpPr>
        <p:spPr>
          <a:xfrm>
            <a:off x="1524000" y="304799"/>
            <a:ext cx="7391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effectLst/>
                <a:latin typeface="Times New Roman"/>
                <a:ea typeface="Times New Roman"/>
              </a:rPr>
              <a:t> Mets  au  style  indirect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fr-FR" dirty="0" smtClean="0">
                <a:effectLst/>
                <a:latin typeface="Times New Roman"/>
                <a:ea typeface="Times New Roman"/>
              </a:rPr>
              <a:t>Elle  me  demande : « Qui  a  mis  la  voiture  en  marche ? »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-"/>
              <a:tabLst>
                <a:tab pos="619125" algn="l"/>
              </a:tabLst>
            </a:pPr>
            <a:r>
              <a:rPr lang="fr-FR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Elle me demande qui a mis la voiture en marche.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fr-FR" dirty="0" smtClean="0">
                <a:latin typeface="Times New Roman"/>
                <a:ea typeface="Times New Roman"/>
              </a:rPr>
              <a:t>2. </a:t>
            </a:r>
            <a:r>
              <a:rPr lang="fr-FR" dirty="0" smtClean="0">
                <a:effectLst/>
                <a:latin typeface="Times New Roman"/>
                <a:ea typeface="Times New Roman"/>
              </a:rPr>
              <a:t>Il  nous  demande : « Qu’est-ce  que vous dites ? »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r>
              <a:rPr lang="fr-FR" dirty="0" smtClean="0">
                <a:effectLst/>
                <a:latin typeface="Times New Roman"/>
                <a:ea typeface="Times New Roman"/>
              </a:rPr>
              <a:t> 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fr-FR" dirty="0" smtClean="0">
                <a:effectLst/>
                <a:latin typeface="Times New Roman"/>
                <a:ea typeface="Times New Roman"/>
              </a:rPr>
              <a:t>3. Tu  me  dis : « J’habite  en  province  depuis  10  ans. »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r>
              <a:rPr lang="fr-FR" dirty="0" smtClean="0">
                <a:effectLst/>
                <a:latin typeface="Times New Roman"/>
                <a:ea typeface="Times New Roman"/>
              </a:rPr>
              <a:t> 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fr-FR" smtClean="0">
                <a:effectLst/>
                <a:latin typeface="Times New Roman"/>
                <a:ea typeface="Times New Roman"/>
              </a:rPr>
              <a:t>4. Il  </a:t>
            </a:r>
            <a:r>
              <a:rPr lang="fr-FR" dirty="0" smtClean="0">
                <a:effectLst/>
                <a:latin typeface="Times New Roman"/>
                <a:ea typeface="Times New Roman"/>
              </a:rPr>
              <a:t>me  dit : « J’ai  quitté  Paris  en  1991  et  je  n’y  retournerai  plus  jamais. »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r>
              <a:rPr lang="fr-FR" dirty="0" smtClean="0">
                <a:effectLst/>
                <a:latin typeface="Times New Roman"/>
                <a:ea typeface="Times New Roman"/>
              </a:rPr>
              <a:t> 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r>
              <a:rPr lang="fr-FR" dirty="0" smtClean="0">
                <a:effectLst/>
                <a:latin typeface="Times New Roman"/>
                <a:ea typeface="Times New Roman"/>
              </a:rPr>
              <a:t>5. Elle   dit : «   Le  train  part  à  8  heures. »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r>
              <a:rPr lang="fr-FR" dirty="0" smtClean="0">
                <a:effectLst/>
                <a:latin typeface="Times New Roman"/>
                <a:ea typeface="Times New Roman"/>
              </a:rPr>
              <a:t> 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r>
              <a:rPr lang="fr-FR" dirty="0" smtClean="0">
                <a:effectLst/>
                <a:latin typeface="Times New Roman"/>
                <a:ea typeface="Times New Roman"/>
              </a:rPr>
              <a:t>6.Elle  me  demande: « Est-ce  que  les  élèves  ont  compris ? »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r>
              <a:rPr lang="fr-FR" dirty="0" smtClean="0">
                <a:effectLst/>
                <a:latin typeface="Times New Roman"/>
                <a:ea typeface="Times New Roman"/>
              </a:rPr>
              <a:t> 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r>
              <a:rPr lang="fr-FR" dirty="0" smtClean="0">
                <a:effectLst/>
                <a:latin typeface="Times New Roman"/>
                <a:ea typeface="Times New Roman"/>
              </a:rPr>
              <a:t>7.Il  me  demande : « Quand  vas-tu  te  marier ? »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r>
              <a:rPr lang="fr-FR" dirty="0" smtClean="0">
                <a:effectLst/>
                <a:latin typeface="Times New Roman"/>
                <a:ea typeface="Times New Roman"/>
              </a:rPr>
              <a:t> 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r>
              <a:rPr lang="fr-FR" dirty="0" smtClean="0">
                <a:effectLst/>
                <a:latin typeface="Times New Roman"/>
                <a:ea typeface="Times New Roman"/>
              </a:rPr>
              <a:t>8.Il te dit : « Finis  le  rapport  sans  moi ! » 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r>
              <a:rPr lang="fr-FR" dirty="0" smtClean="0">
                <a:effectLst/>
                <a:latin typeface="Times New Roman"/>
                <a:ea typeface="Times New Roman"/>
              </a:rPr>
              <a:t> 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r>
              <a:rPr lang="fr-FR" dirty="0" smtClean="0">
                <a:effectLst/>
                <a:latin typeface="Times New Roman"/>
                <a:ea typeface="Times New Roman"/>
              </a:rPr>
              <a:t>9.Elle leur dit : « N’ouvrez  pas  vos  livres ! »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r>
              <a:rPr lang="fr-FR" dirty="0" smtClean="0">
                <a:effectLst/>
                <a:latin typeface="Times New Roman"/>
                <a:ea typeface="Times New Roman"/>
              </a:rPr>
              <a:t> </a:t>
            </a:r>
            <a:endParaRPr lang="en-US" sz="1100" dirty="0" smtClean="0">
              <a:effectLst/>
              <a:latin typeface="Times New Roman"/>
              <a:ea typeface="Times New Roman"/>
            </a:endParaRPr>
          </a:p>
          <a:p>
            <a:r>
              <a:rPr lang="fr-FR" dirty="0" smtClean="0">
                <a:effectLst/>
                <a:latin typeface="Times New Roman"/>
                <a:ea typeface="Times New Roman"/>
              </a:rPr>
              <a:t>10.Elle leur dit : « Faites  l’exercice numéro  6  et  sortez  de  la  classe  calmement ! 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7726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mplituda">
  <a:themeElements>
    <a:clrScheme name="Amplituda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Amplituda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mplitud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Kancelarij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arij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arij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</TotalTime>
  <Words>66</Words>
  <Application>Microsoft Office PowerPoint</Application>
  <PresentationFormat>Projekcija na ekranu (4:3)</PresentationFormat>
  <Paragraphs>36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8" baseType="lpstr">
      <vt:lpstr>Amplituda</vt:lpstr>
      <vt:lpstr>Discours indirect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Discours indirect</dc:title>
  <dc:creator>Milosevic</dc:creator>
  <cp:lastModifiedBy>Milosevic</cp:lastModifiedBy>
  <cp:revision>2</cp:revision>
  <dcterms:created xsi:type="dcterms:W3CDTF">2020-11-10T11:34:10Z</dcterms:created>
  <dcterms:modified xsi:type="dcterms:W3CDTF">2020-11-10T11:46:51Z</dcterms:modified>
</cp:coreProperties>
</file>