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5" r:id="rId2"/>
    <p:sldId id="257" r:id="rId3"/>
    <p:sldId id="258" r:id="rId4"/>
    <p:sldId id="259" r:id="rId5"/>
    <p:sldId id="260" r:id="rId6"/>
    <p:sldId id="261"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2"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8DDE441-A6D1-4EF3-9D70-18253FAA9F67}" type="datetimeFigureOut">
              <a:rPr lang="en-US" smtClean="0"/>
              <a:t>2/23/2021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5C47C7-38AC-4E5E-B6AF-D005D2D9F899}" type="slidenum">
              <a:rPr lang="en-US" smtClean="0"/>
              <a:t>‹#›</a:t>
            </a:fld>
            <a:endParaRPr lang="en-US"/>
          </a:p>
        </p:txBody>
      </p:sp>
    </p:spTree>
    <p:extLst>
      <p:ext uri="{BB962C8B-B14F-4D97-AF65-F5344CB8AC3E}">
        <p14:creationId xmlns:p14="http://schemas.microsoft.com/office/powerpoint/2010/main" val="276172806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8DDE441-A6D1-4EF3-9D70-18253FAA9F67}" type="datetimeFigureOut">
              <a:rPr lang="en-US" smtClean="0"/>
              <a:t>2/23/2021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5C47C7-38AC-4E5E-B6AF-D005D2D9F899}" type="slidenum">
              <a:rPr lang="en-US" smtClean="0"/>
              <a:t>‹#›</a:t>
            </a:fld>
            <a:endParaRPr lang="en-US"/>
          </a:p>
        </p:txBody>
      </p:sp>
    </p:spTree>
    <p:extLst>
      <p:ext uri="{BB962C8B-B14F-4D97-AF65-F5344CB8AC3E}">
        <p14:creationId xmlns:p14="http://schemas.microsoft.com/office/powerpoint/2010/main" val="85181338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8DDE441-A6D1-4EF3-9D70-18253FAA9F67}" type="datetimeFigureOut">
              <a:rPr lang="en-US" smtClean="0"/>
              <a:t>2/23/2021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5C47C7-38AC-4E5E-B6AF-D005D2D9F899}" type="slidenum">
              <a:rPr lang="en-US" smtClean="0"/>
              <a:t>‹#›</a:t>
            </a:fld>
            <a:endParaRPr lang="en-US"/>
          </a:p>
        </p:txBody>
      </p:sp>
    </p:spTree>
    <p:extLst>
      <p:ext uri="{BB962C8B-B14F-4D97-AF65-F5344CB8AC3E}">
        <p14:creationId xmlns:p14="http://schemas.microsoft.com/office/powerpoint/2010/main" val="140965794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8DDE441-A6D1-4EF3-9D70-18253FAA9F67}" type="datetimeFigureOut">
              <a:rPr lang="en-US" smtClean="0"/>
              <a:t>2/23/2021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5C47C7-38AC-4E5E-B6AF-D005D2D9F899}" type="slidenum">
              <a:rPr lang="en-US" smtClean="0"/>
              <a:t>‹#›</a:t>
            </a:fld>
            <a:endParaRPr lang="en-US"/>
          </a:p>
        </p:txBody>
      </p:sp>
    </p:spTree>
    <p:extLst>
      <p:ext uri="{BB962C8B-B14F-4D97-AF65-F5344CB8AC3E}">
        <p14:creationId xmlns:p14="http://schemas.microsoft.com/office/powerpoint/2010/main" val="113000377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8DDE441-A6D1-4EF3-9D70-18253FAA9F67}" type="datetimeFigureOut">
              <a:rPr lang="en-US" smtClean="0"/>
              <a:t>2/23/2021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45C47C7-38AC-4E5E-B6AF-D005D2D9F899}" type="slidenum">
              <a:rPr lang="en-US" smtClean="0"/>
              <a:t>‹#›</a:t>
            </a:fld>
            <a:endParaRPr lang="en-US"/>
          </a:p>
        </p:txBody>
      </p:sp>
    </p:spTree>
    <p:extLst>
      <p:ext uri="{BB962C8B-B14F-4D97-AF65-F5344CB8AC3E}">
        <p14:creationId xmlns:p14="http://schemas.microsoft.com/office/powerpoint/2010/main" val="225451536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8DDE441-A6D1-4EF3-9D70-18253FAA9F67}" type="datetimeFigureOut">
              <a:rPr lang="en-US" smtClean="0"/>
              <a:t>2/23/2021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45C47C7-38AC-4E5E-B6AF-D005D2D9F899}" type="slidenum">
              <a:rPr lang="en-US" smtClean="0"/>
              <a:t>‹#›</a:t>
            </a:fld>
            <a:endParaRPr lang="en-US"/>
          </a:p>
        </p:txBody>
      </p:sp>
    </p:spTree>
    <p:extLst>
      <p:ext uri="{BB962C8B-B14F-4D97-AF65-F5344CB8AC3E}">
        <p14:creationId xmlns:p14="http://schemas.microsoft.com/office/powerpoint/2010/main" val="90672352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8DDE441-A6D1-4EF3-9D70-18253FAA9F67}" type="datetimeFigureOut">
              <a:rPr lang="en-US" smtClean="0"/>
              <a:t>2/23/2021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45C47C7-38AC-4E5E-B6AF-D005D2D9F899}" type="slidenum">
              <a:rPr lang="en-US" smtClean="0"/>
              <a:t>‹#›</a:t>
            </a:fld>
            <a:endParaRPr lang="en-US"/>
          </a:p>
        </p:txBody>
      </p:sp>
    </p:spTree>
    <p:extLst>
      <p:ext uri="{BB962C8B-B14F-4D97-AF65-F5344CB8AC3E}">
        <p14:creationId xmlns:p14="http://schemas.microsoft.com/office/powerpoint/2010/main" val="186511388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8DDE441-A6D1-4EF3-9D70-18253FAA9F67}" type="datetimeFigureOut">
              <a:rPr lang="en-US" smtClean="0"/>
              <a:t>2/23/2021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5C47C7-38AC-4E5E-B6AF-D005D2D9F899}" type="slidenum">
              <a:rPr lang="en-US" smtClean="0"/>
              <a:t>‹#›</a:t>
            </a:fld>
            <a:endParaRPr lang="en-US"/>
          </a:p>
        </p:txBody>
      </p:sp>
    </p:spTree>
    <p:extLst>
      <p:ext uri="{BB962C8B-B14F-4D97-AF65-F5344CB8AC3E}">
        <p14:creationId xmlns:p14="http://schemas.microsoft.com/office/powerpoint/2010/main" val="262370726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8DDE441-A6D1-4EF3-9D70-18253FAA9F67}" type="datetimeFigureOut">
              <a:rPr lang="en-US" smtClean="0"/>
              <a:t>2/23/2021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5C47C7-38AC-4E5E-B6AF-D005D2D9F899}" type="slidenum">
              <a:rPr lang="en-US" smtClean="0"/>
              <a:t>‹#›</a:t>
            </a:fld>
            <a:endParaRPr lang="en-US"/>
          </a:p>
        </p:txBody>
      </p:sp>
    </p:spTree>
    <p:extLst>
      <p:ext uri="{BB962C8B-B14F-4D97-AF65-F5344CB8AC3E}">
        <p14:creationId xmlns:p14="http://schemas.microsoft.com/office/powerpoint/2010/main" val="156306482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8DDE441-A6D1-4EF3-9D70-18253FAA9F67}" type="datetimeFigureOut">
              <a:rPr lang="en-US" smtClean="0"/>
              <a:t>2/23/2021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5C47C7-38AC-4E5E-B6AF-D005D2D9F899}" type="slidenum">
              <a:rPr lang="en-US" smtClean="0"/>
              <a:t>‹#›</a:t>
            </a:fld>
            <a:endParaRPr lang="en-US"/>
          </a:p>
        </p:txBody>
      </p:sp>
    </p:spTree>
    <p:extLst>
      <p:ext uri="{BB962C8B-B14F-4D97-AF65-F5344CB8AC3E}">
        <p14:creationId xmlns:p14="http://schemas.microsoft.com/office/powerpoint/2010/main" val="194539122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8DDE441-A6D1-4EF3-9D70-18253FAA9F67}" type="datetimeFigureOut">
              <a:rPr lang="en-US" smtClean="0"/>
              <a:t>2/23/2021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5C47C7-38AC-4E5E-B6AF-D005D2D9F899}" type="slidenum">
              <a:rPr lang="en-US" smtClean="0"/>
              <a:t>‹#›</a:t>
            </a:fld>
            <a:endParaRPr lang="en-US"/>
          </a:p>
        </p:txBody>
      </p:sp>
    </p:spTree>
    <p:extLst>
      <p:ext uri="{BB962C8B-B14F-4D97-AF65-F5344CB8AC3E}">
        <p14:creationId xmlns:p14="http://schemas.microsoft.com/office/powerpoint/2010/main" val="33969734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74000">
              <a:srgbClr val="FF99FF">
                <a:alpha val="72941"/>
              </a:srgbClr>
            </a:gs>
            <a:gs pos="100000">
              <a:schemeClr val="bg1">
                <a:lumMod val="85000"/>
              </a:schemeClr>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8DDE441-A6D1-4EF3-9D70-18253FAA9F67}" type="datetimeFigureOut">
              <a:rPr lang="en-US" smtClean="0"/>
              <a:t>2/23/2021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5C47C7-38AC-4E5E-B6AF-D005D2D9F899}" type="slidenum">
              <a:rPr lang="en-US" smtClean="0"/>
              <a:t>‹#›</a:t>
            </a:fld>
            <a:endParaRPr lang="en-US"/>
          </a:p>
        </p:txBody>
      </p:sp>
    </p:spTree>
    <p:extLst>
      <p:ext uri="{BB962C8B-B14F-4D97-AF65-F5344CB8AC3E}">
        <p14:creationId xmlns:p14="http://schemas.microsoft.com/office/powerpoint/2010/main" val="12701912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4.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mp3"/><Relationship Id="rId1" Type="http://schemas.microsoft.com/office/2007/relationships/media" Target="../media/media3.mp3"/><Relationship Id="rId5" Type="http://schemas.openxmlformats.org/officeDocument/2006/relationships/image" Target="../media/image5.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407920" y="1051560"/>
            <a:ext cx="7604759" cy="4495800"/>
          </a:xfrm>
          <a:prstGeom prst="rect">
            <a:avLst/>
          </a:prstGeom>
        </p:spPr>
      </p:pic>
    </p:spTree>
    <p:extLst>
      <p:ext uri="{BB962C8B-B14F-4D97-AF65-F5344CB8AC3E}">
        <p14:creationId xmlns:p14="http://schemas.microsoft.com/office/powerpoint/2010/main" val="212164200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78634" y="484230"/>
            <a:ext cx="9762978" cy="6186309"/>
          </a:xfrm>
          <a:prstGeom prst="rect">
            <a:avLst/>
          </a:prstGeom>
        </p:spPr>
        <p:txBody>
          <a:bodyPr wrap="square">
            <a:spAutoFit/>
          </a:bodyPr>
          <a:lstStyle/>
          <a:p>
            <a:r>
              <a:rPr lang="fr-FR" b="1" dirty="0" smtClean="0">
                <a:latin typeface="Times New Roman" panose="02020603050405020304" pitchFamily="18" charset="0"/>
                <a:cs typeface="Times New Roman" panose="02020603050405020304" pitchFamily="18" charset="0"/>
              </a:rPr>
              <a:t>L’aéroport Nikola Tesla est situé à 18 km à l’ouest du centre de Belgrade. </a:t>
            </a:r>
          </a:p>
          <a:p>
            <a:r>
              <a:rPr lang="fr-FR" b="1" dirty="0" smtClean="0">
                <a:latin typeface="Times New Roman" panose="02020603050405020304" pitchFamily="18" charset="0"/>
                <a:cs typeface="Times New Roman" panose="02020603050405020304" pitchFamily="18" charset="0"/>
              </a:rPr>
              <a:t>De 30 à 60 minutes sont nécessaires pour relier l’aéroport Nikola Tesla et le centre ville.</a:t>
            </a:r>
          </a:p>
          <a:p>
            <a:r>
              <a:rPr lang="fr-FR" b="1" dirty="0" smtClean="0">
                <a:latin typeface="Times New Roman" panose="02020603050405020304" pitchFamily="18" charset="0"/>
                <a:cs typeface="Times New Roman" panose="02020603050405020304" pitchFamily="18" charset="0"/>
              </a:rPr>
              <a:t>Nous vous indiquons comment rejoindre l’aéroport Nikola Tesla</a:t>
            </a:r>
          </a:p>
          <a:p>
            <a:r>
              <a:rPr lang="fr-FR" b="1" dirty="0" smtClean="0">
                <a:latin typeface="Times New Roman" panose="02020603050405020304" pitchFamily="18" charset="0"/>
                <a:cs typeface="Times New Roman" panose="02020603050405020304" pitchFamily="18" charset="0"/>
              </a:rPr>
              <a:t>En bus</a:t>
            </a:r>
          </a:p>
          <a:p>
            <a:r>
              <a:rPr lang="fr-FR" b="1" dirty="0" smtClean="0">
                <a:latin typeface="Times New Roman" panose="02020603050405020304" pitchFamily="18" charset="0"/>
                <a:cs typeface="Times New Roman" panose="02020603050405020304" pitchFamily="18" charset="0"/>
              </a:rPr>
              <a:t>Les principales lignes desservant l’aéroport Nikola Tesla</a:t>
            </a:r>
          </a:p>
          <a:p>
            <a:r>
              <a:rPr lang="fr-FR" b="1" dirty="0" smtClean="0">
                <a:latin typeface="Times New Roman" panose="02020603050405020304" pitchFamily="18" charset="0"/>
                <a:cs typeface="Times New Roman" panose="02020603050405020304" pitchFamily="18" charset="0"/>
              </a:rPr>
              <a:t>Le bus direct, ligne A1</a:t>
            </a:r>
          </a:p>
          <a:p>
            <a:r>
              <a:rPr lang="fr-FR" b="1" dirty="0" smtClean="0">
                <a:latin typeface="Times New Roman" panose="02020603050405020304" pitchFamily="18" charset="0"/>
                <a:cs typeface="Times New Roman" panose="02020603050405020304" pitchFamily="18" charset="0"/>
              </a:rPr>
              <a:t>Place de </a:t>
            </a:r>
            <a:r>
              <a:rPr lang="fr-FR" b="1" dirty="0" err="1" smtClean="0">
                <a:latin typeface="Times New Roman" panose="02020603050405020304" pitchFamily="18" charset="0"/>
                <a:cs typeface="Times New Roman" panose="02020603050405020304" pitchFamily="18" charset="0"/>
              </a:rPr>
              <a:t>Slavija</a:t>
            </a:r>
            <a:r>
              <a:rPr lang="fr-FR" b="1" dirty="0" smtClean="0">
                <a:latin typeface="Times New Roman" panose="02020603050405020304" pitchFamily="18" charset="0"/>
                <a:cs typeface="Times New Roman" panose="02020603050405020304" pitchFamily="18" charset="0"/>
              </a:rPr>
              <a:t> via « Fontana » Nouvelle Belgrade, Faculté d’économie</a:t>
            </a:r>
          </a:p>
          <a:p>
            <a:r>
              <a:rPr lang="fr-FR" b="1" dirty="0" smtClean="0">
                <a:latin typeface="Times New Roman" panose="02020603050405020304" pitchFamily="18" charset="0"/>
                <a:cs typeface="Times New Roman" panose="02020603050405020304" pitchFamily="18" charset="0"/>
              </a:rPr>
              <a:t>Le bus direct, ligne A1 circule tous les jours de l’année, toutes les 20 minutes. </a:t>
            </a:r>
          </a:p>
          <a:p>
            <a:r>
              <a:rPr lang="fr-FR" b="1" dirty="0" smtClean="0">
                <a:latin typeface="Times New Roman" panose="02020603050405020304" pitchFamily="18" charset="0"/>
                <a:cs typeface="Times New Roman" panose="02020603050405020304" pitchFamily="18" charset="0"/>
              </a:rPr>
              <a:t>Le temps de parcours entre l’aéroport Nikola Tesla et la Place de </a:t>
            </a:r>
            <a:r>
              <a:rPr lang="fr-FR" b="1" dirty="0" err="1" smtClean="0">
                <a:latin typeface="Times New Roman" panose="02020603050405020304" pitchFamily="18" charset="0"/>
                <a:cs typeface="Times New Roman" panose="02020603050405020304" pitchFamily="18" charset="0"/>
              </a:rPr>
              <a:t>Slavija</a:t>
            </a:r>
            <a:r>
              <a:rPr lang="fr-FR" b="1" dirty="0" smtClean="0">
                <a:latin typeface="Times New Roman" panose="02020603050405020304" pitchFamily="18" charset="0"/>
                <a:cs typeface="Times New Roman" panose="02020603050405020304" pitchFamily="18" charset="0"/>
              </a:rPr>
              <a:t> est </a:t>
            </a:r>
          </a:p>
          <a:p>
            <a:r>
              <a:rPr lang="fr-FR" b="1" dirty="0" smtClean="0">
                <a:latin typeface="Times New Roman" panose="02020603050405020304" pitchFamily="18" charset="0"/>
                <a:cs typeface="Times New Roman" panose="02020603050405020304" pitchFamily="18" charset="0"/>
              </a:rPr>
              <a:t>de 30-40 minutes environ.</a:t>
            </a:r>
          </a:p>
          <a:p>
            <a:r>
              <a:rPr lang="fr-FR" b="1" dirty="0" smtClean="0">
                <a:latin typeface="Times New Roman" panose="02020603050405020304" pitchFamily="18" charset="0"/>
                <a:cs typeface="Times New Roman" panose="02020603050405020304" pitchFamily="18" charset="0"/>
              </a:rPr>
              <a:t>L’amplitude horaire de notre navette s’étend de 5h00 à 2h00.</a:t>
            </a:r>
          </a:p>
          <a:p>
            <a:r>
              <a:rPr lang="fr-FR" b="1" dirty="0" smtClean="0">
                <a:latin typeface="Times New Roman" panose="02020603050405020304" pitchFamily="18" charset="0"/>
                <a:cs typeface="Times New Roman" panose="02020603050405020304" pitchFamily="18" charset="0"/>
              </a:rPr>
              <a:t>Astuce : pour voyager sereinement, présentez-vous avec 10 minutes d’avance sur l’heure de votre départ.</a:t>
            </a:r>
          </a:p>
          <a:p>
            <a:r>
              <a:rPr lang="fr-FR" b="1" dirty="0" smtClean="0">
                <a:latin typeface="Times New Roman" panose="02020603050405020304" pitchFamily="18" charset="0"/>
                <a:cs typeface="Times New Roman" panose="02020603050405020304" pitchFamily="18" charset="0"/>
              </a:rPr>
              <a:t>Au départ de </a:t>
            </a:r>
            <a:r>
              <a:rPr lang="fr-FR" b="1" dirty="0" err="1" smtClean="0">
                <a:latin typeface="Times New Roman" panose="02020603050405020304" pitchFamily="18" charset="0"/>
                <a:cs typeface="Times New Roman" panose="02020603050405020304" pitchFamily="18" charset="0"/>
              </a:rPr>
              <a:t>Slavija</a:t>
            </a:r>
            <a:r>
              <a:rPr lang="fr-FR" b="1" dirty="0" smtClean="0">
                <a:latin typeface="Times New Roman" panose="02020603050405020304" pitchFamily="18" charset="0"/>
                <a:cs typeface="Times New Roman" panose="02020603050405020304" pitchFamily="18" charset="0"/>
              </a:rPr>
              <a:t>, notre bus vous attend au 24, rue </a:t>
            </a:r>
            <a:r>
              <a:rPr lang="fr-FR" b="1" dirty="0" err="1" smtClean="0">
                <a:latin typeface="Times New Roman" panose="02020603050405020304" pitchFamily="18" charset="0"/>
                <a:cs typeface="Times New Roman" panose="02020603050405020304" pitchFamily="18" charset="0"/>
              </a:rPr>
              <a:t>Kralja</a:t>
            </a:r>
            <a:r>
              <a:rPr lang="fr-FR" b="1" dirty="0" smtClean="0">
                <a:latin typeface="Times New Roman" panose="02020603050405020304" pitchFamily="18" charset="0"/>
                <a:cs typeface="Times New Roman" panose="02020603050405020304" pitchFamily="18" charset="0"/>
              </a:rPr>
              <a:t> </a:t>
            </a:r>
            <a:r>
              <a:rPr lang="fr-FR" b="1" dirty="0" err="1" smtClean="0">
                <a:latin typeface="Times New Roman" panose="02020603050405020304" pitchFamily="18" charset="0"/>
                <a:cs typeface="Times New Roman" panose="02020603050405020304" pitchFamily="18" charset="0"/>
              </a:rPr>
              <a:t>Milutina</a:t>
            </a:r>
            <a:r>
              <a:rPr lang="fr-FR" b="1" dirty="0" smtClean="0">
                <a:latin typeface="Times New Roman" panose="02020603050405020304" pitchFamily="18" charset="0"/>
                <a:cs typeface="Times New Roman" panose="02020603050405020304" pitchFamily="18" charset="0"/>
              </a:rPr>
              <a:t>.</a:t>
            </a:r>
          </a:p>
          <a:p>
            <a:r>
              <a:rPr lang="fr-FR" b="1" dirty="0" smtClean="0">
                <a:latin typeface="Times New Roman" panose="02020603050405020304" pitchFamily="18" charset="0"/>
                <a:cs typeface="Times New Roman" panose="02020603050405020304" pitchFamily="18" charset="0"/>
              </a:rPr>
              <a:t>Notre arrêt à l’aéroport est situé devant le Terminal 1 au niveau des départs.</a:t>
            </a:r>
          </a:p>
          <a:p>
            <a:r>
              <a:rPr lang="fr-FR" b="1" dirty="0" smtClean="0">
                <a:latin typeface="Times New Roman" panose="02020603050405020304" pitchFamily="18" charset="0"/>
                <a:cs typeface="Times New Roman" panose="02020603050405020304" pitchFamily="18" charset="0"/>
              </a:rPr>
              <a:t>Le tarif d’un trajet de/vers l’aéroport est de 300 dinars (aller simple).</a:t>
            </a:r>
          </a:p>
          <a:p>
            <a:r>
              <a:rPr lang="fr-FR" b="1" dirty="0" smtClean="0">
                <a:latin typeface="Times New Roman" panose="02020603050405020304" pitchFamily="18" charset="0"/>
                <a:cs typeface="Times New Roman" panose="02020603050405020304" pitchFamily="18" charset="0"/>
              </a:rPr>
              <a:t>Les billets ne sont pas disponibles en aller-retour.</a:t>
            </a:r>
          </a:p>
          <a:p>
            <a:r>
              <a:rPr lang="fr-FR" b="1" dirty="0" smtClean="0">
                <a:latin typeface="Times New Roman" panose="02020603050405020304" pitchFamily="18" charset="0"/>
                <a:cs typeface="Times New Roman" panose="02020603050405020304" pitchFamily="18" charset="0"/>
              </a:rPr>
              <a:t>Votre enfant de moins de 7 ans voyage gratuitement avec vous.</a:t>
            </a:r>
          </a:p>
          <a:p>
            <a:r>
              <a:rPr lang="fr-FR" b="1" dirty="0" smtClean="0">
                <a:latin typeface="Times New Roman" panose="02020603050405020304" pitchFamily="18" charset="0"/>
                <a:cs typeface="Times New Roman" panose="02020603050405020304" pitchFamily="18" charset="0"/>
              </a:rPr>
              <a:t>Vous pouvez transporter gratuitement deux bagages à 32 kg chacun.</a:t>
            </a:r>
          </a:p>
          <a:p>
            <a:r>
              <a:rPr lang="fr-FR" b="1" dirty="0" smtClean="0">
                <a:latin typeface="Times New Roman" panose="02020603050405020304" pitchFamily="18" charset="0"/>
                <a:cs typeface="Times New Roman" panose="02020603050405020304" pitchFamily="18" charset="0"/>
              </a:rPr>
              <a:t>Vous pouvez acheter votre ticket auprès du chauffeur. Malheureusement, vous ne pouvez ni acheter votre ticket en ligne ni effectuer aucune réservation depuis notre site Internet. </a:t>
            </a:r>
          </a:p>
          <a:p>
            <a:r>
              <a:rPr lang="fr-FR" b="1" dirty="0" smtClean="0">
                <a:latin typeface="Times New Roman" panose="02020603050405020304" pitchFamily="18" charset="0"/>
                <a:cs typeface="Times New Roman" panose="02020603050405020304" pitchFamily="18" charset="0"/>
              </a:rPr>
              <a:t>Suivez la signalétique Bus à l’aéroport pour rejoindre l’arrêt le plus proche.</a:t>
            </a:r>
            <a:endParaRPr lang="fr-FR" b="1" dirty="0">
              <a:latin typeface="Times New Roman" panose="02020603050405020304" pitchFamily="18" charset="0"/>
              <a:cs typeface="Times New Roman" panose="02020603050405020304" pitchFamily="18" charset="0"/>
            </a:endParaRPr>
          </a:p>
        </p:txBody>
      </p:sp>
      <p:pic>
        <p:nvPicPr>
          <p:cNvPr id="3" name="Francuski jezik B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14290" y="484230"/>
            <a:ext cx="609600" cy="609600"/>
          </a:xfrm>
          <a:prstGeom prst="rect">
            <a:avLst/>
          </a:prstGeom>
        </p:spPr>
      </p:pic>
      <p:pic>
        <p:nvPicPr>
          <p:cNvPr id="4" name="Picture 3"/>
          <p:cNvPicPr>
            <a:picLocks noChangeAspect="1"/>
          </p:cNvPicPr>
          <p:nvPr/>
        </p:nvPicPr>
        <p:blipFill>
          <a:blip r:embed="rId5"/>
          <a:stretch>
            <a:fillRect/>
          </a:stretch>
        </p:blipFill>
        <p:spPr>
          <a:xfrm>
            <a:off x="9155430" y="1093830"/>
            <a:ext cx="2476500" cy="1847850"/>
          </a:xfrm>
          <a:prstGeom prst="rect">
            <a:avLst/>
          </a:prstGeom>
        </p:spPr>
      </p:pic>
    </p:spTree>
    <p:extLst>
      <p:ext uri="{BB962C8B-B14F-4D97-AF65-F5344CB8AC3E}">
        <p14:creationId xmlns:p14="http://schemas.microsoft.com/office/powerpoint/2010/main" val="161571038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9657"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33379" y="709689"/>
            <a:ext cx="9355014" cy="5962658"/>
          </a:xfrm>
          <a:prstGeom prst="rect">
            <a:avLst/>
          </a:prstGeom>
        </p:spPr>
        <p:txBody>
          <a:bodyPr wrap="square">
            <a:spAutoFit/>
          </a:bodyPr>
          <a:lstStyle/>
          <a:p>
            <a:pPr>
              <a:lnSpc>
                <a:spcPct val="107000"/>
              </a:lnSpc>
              <a:spcAft>
                <a:spcPts val="800"/>
              </a:spcAft>
            </a:pPr>
            <a:r>
              <a:rPr lang="fr-FR" b="1" dirty="0" smtClean="0">
                <a:effectLst/>
                <a:latin typeface="Times New Roman" panose="02020603050405020304" pitchFamily="18" charset="0"/>
                <a:ea typeface="Calibri" panose="020F0502020204030204" pitchFamily="34" charset="0"/>
                <a:cs typeface="Times New Roman" panose="02020603050405020304" pitchFamily="18" charset="0"/>
              </a:rPr>
              <a:t>Bus 72</a:t>
            </a:r>
            <a:endParaRPr lang="en-US" sz="1400"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fr-FR" b="1" dirty="0" smtClean="0">
                <a:effectLst/>
                <a:latin typeface="Times New Roman" panose="02020603050405020304" pitchFamily="18" charset="0"/>
                <a:ea typeface="Calibri" panose="020F0502020204030204" pitchFamily="34" charset="0"/>
                <a:cs typeface="Times New Roman" panose="02020603050405020304" pitchFamily="18" charset="0"/>
              </a:rPr>
              <a:t>Aéroport Nikola Tesla - </a:t>
            </a:r>
            <a:r>
              <a:rPr lang="fr-FR" b="1" dirty="0" err="1" smtClean="0">
                <a:effectLst/>
                <a:latin typeface="Times New Roman" panose="02020603050405020304" pitchFamily="18" charset="0"/>
                <a:ea typeface="Calibri" panose="020F0502020204030204" pitchFamily="34" charset="0"/>
                <a:cs typeface="Times New Roman" panose="02020603050405020304" pitchFamily="18" charset="0"/>
              </a:rPr>
              <a:t>Zeleni</a:t>
            </a:r>
            <a:r>
              <a:rPr lang="fr-FR" b="1"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fr-FR" b="1" dirty="0" err="1" smtClean="0">
                <a:effectLst/>
                <a:latin typeface="Times New Roman" panose="02020603050405020304" pitchFamily="18" charset="0"/>
                <a:ea typeface="Calibri" panose="020F0502020204030204" pitchFamily="34" charset="0"/>
                <a:cs typeface="Times New Roman" panose="02020603050405020304" pitchFamily="18" charset="0"/>
              </a:rPr>
              <a:t>venac</a:t>
            </a:r>
            <a:r>
              <a:rPr lang="fr-FR" b="1" dirty="0" smtClean="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fr-FR" b="1" dirty="0" smtClean="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fr-FR" b="1" dirty="0" smtClean="0">
                <a:effectLst/>
                <a:latin typeface="Times New Roman" panose="02020603050405020304" pitchFamily="18" charset="0"/>
                <a:ea typeface="Calibri" panose="020F0502020204030204" pitchFamily="34" charset="0"/>
                <a:cs typeface="Times New Roman" panose="02020603050405020304" pitchFamily="18" charset="0"/>
              </a:rPr>
              <a:t>Le moyen le plus économique pour relier l’aéroport Nikola Tesla et le centre de Belgrade.</a:t>
            </a:r>
            <a:endParaRPr lang="en-US" sz="1400"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fr-FR" b="1" dirty="0" smtClean="0">
                <a:effectLst/>
                <a:latin typeface="Times New Roman" panose="02020603050405020304" pitchFamily="18" charset="0"/>
                <a:ea typeface="Calibri" panose="020F0502020204030204" pitchFamily="34" charset="0"/>
                <a:cs typeface="Times New Roman" panose="02020603050405020304" pitchFamily="18" charset="0"/>
              </a:rPr>
              <a:t>Attention, temps de trajet important, nombreux arrêts et pas d’espace pour </a:t>
            </a:r>
          </a:p>
          <a:p>
            <a:pPr>
              <a:lnSpc>
                <a:spcPct val="107000"/>
              </a:lnSpc>
              <a:spcAft>
                <a:spcPts val="800"/>
              </a:spcAft>
            </a:pPr>
            <a:r>
              <a:rPr lang="fr-FR" b="1" dirty="0" smtClean="0">
                <a:effectLst/>
                <a:latin typeface="Times New Roman" panose="02020603050405020304" pitchFamily="18" charset="0"/>
                <a:ea typeface="Calibri" panose="020F0502020204030204" pitchFamily="34" charset="0"/>
                <a:cs typeface="Times New Roman" panose="02020603050405020304" pitchFamily="18" charset="0"/>
              </a:rPr>
              <a:t>le rangement des bagages.</a:t>
            </a:r>
            <a:endParaRPr lang="en-US" sz="1400"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fr-FR" b="1" dirty="0" smtClean="0">
                <a:effectLst/>
                <a:latin typeface="Times New Roman" panose="02020603050405020304" pitchFamily="18" charset="0"/>
                <a:ea typeface="Calibri" panose="020F0502020204030204" pitchFamily="34" charset="0"/>
                <a:cs typeface="Times New Roman" panose="02020603050405020304" pitchFamily="18" charset="0"/>
              </a:rPr>
              <a:t>Le temps de parcours entre l’aéroport Nikola Tesla et le centre de Belgrade</a:t>
            </a:r>
          </a:p>
          <a:p>
            <a:pPr>
              <a:lnSpc>
                <a:spcPct val="107000"/>
              </a:lnSpc>
              <a:spcAft>
                <a:spcPts val="800"/>
              </a:spcAft>
            </a:pPr>
            <a:r>
              <a:rPr lang="fr-FR" b="1" dirty="0" smtClean="0">
                <a:effectLst/>
                <a:latin typeface="Times New Roman" panose="02020603050405020304" pitchFamily="18" charset="0"/>
                <a:ea typeface="Calibri" panose="020F0502020204030204" pitchFamily="34" charset="0"/>
                <a:cs typeface="Times New Roman" panose="02020603050405020304" pitchFamily="18" charset="0"/>
              </a:rPr>
              <a:t> est de 50 minutes environ.</a:t>
            </a:r>
            <a:endParaRPr lang="en-US" sz="1400"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fr-FR" b="1" dirty="0" smtClean="0">
                <a:effectLst/>
                <a:latin typeface="Times New Roman" panose="02020603050405020304" pitchFamily="18" charset="0"/>
                <a:ea typeface="Calibri" panose="020F0502020204030204" pitchFamily="34" charset="0"/>
                <a:cs typeface="Times New Roman" panose="02020603050405020304" pitchFamily="18" charset="0"/>
              </a:rPr>
              <a:t>Le bus 72 circule tous les jours de l’année, toutes les 20 à 35 minutes.</a:t>
            </a:r>
            <a:endParaRPr lang="en-US" sz="1400"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fr-FR" b="1" dirty="0" smtClean="0">
                <a:effectLst/>
                <a:latin typeface="Times New Roman" panose="02020603050405020304" pitchFamily="18" charset="0"/>
                <a:ea typeface="Calibri" panose="020F0502020204030204" pitchFamily="34" charset="0"/>
                <a:cs typeface="Times New Roman" panose="02020603050405020304" pitchFamily="18" charset="0"/>
              </a:rPr>
              <a:t>Le tarif d’un trajet de/vers l’aéroport est de 150 dinars (si paiement à bord).</a:t>
            </a:r>
            <a:endParaRPr lang="en-US" sz="1400"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fr-FR" b="1" dirty="0" smtClean="0">
                <a:effectLst/>
                <a:latin typeface="Times New Roman" panose="02020603050405020304" pitchFamily="18" charset="0"/>
                <a:ea typeface="Calibri" panose="020F0502020204030204" pitchFamily="34" charset="0"/>
                <a:cs typeface="Times New Roman" panose="02020603050405020304" pitchFamily="18" charset="0"/>
              </a:rPr>
              <a:t>La carte magnétique de transport </a:t>
            </a:r>
            <a:r>
              <a:rPr lang="fr-FR" b="1" dirty="0" err="1" smtClean="0">
                <a:effectLst/>
                <a:latin typeface="Times New Roman" panose="02020603050405020304" pitchFamily="18" charset="0"/>
                <a:ea typeface="Calibri" panose="020F0502020204030204" pitchFamily="34" charset="0"/>
                <a:cs typeface="Times New Roman" panose="02020603050405020304" pitchFamily="18" charset="0"/>
              </a:rPr>
              <a:t>BusPlus</a:t>
            </a:r>
            <a:r>
              <a:rPr lang="fr-FR" b="1" dirty="0" smtClean="0">
                <a:effectLst/>
                <a:latin typeface="Times New Roman" panose="02020603050405020304" pitchFamily="18" charset="0"/>
                <a:ea typeface="Calibri" panose="020F0502020204030204" pitchFamily="34" charset="0"/>
                <a:cs typeface="Times New Roman" panose="02020603050405020304" pitchFamily="18" charset="0"/>
              </a:rPr>
              <a:t>, sur laquelle vous avez chargé un forfait, peut être utilisée sur ce parcours.</a:t>
            </a:r>
            <a:endParaRPr lang="en-US" sz="1400"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fr-FR" b="1" dirty="0" smtClean="0">
                <a:effectLst/>
                <a:latin typeface="Times New Roman" panose="02020603050405020304" pitchFamily="18" charset="0"/>
                <a:ea typeface="Calibri" panose="020F0502020204030204" pitchFamily="34" charset="0"/>
                <a:cs typeface="Times New Roman" panose="02020603050405020304" pitchFamily="18" charset="0"/>
              </a:rPr>
              <a:t>Vous pouvez acheter votre ticket auprès du chauffeur ou charger votre forfait à tous les kiosques à journaux. Vous devez valider le support contenant votre forfait lors de votre montée dans le véhicule. En plus du paiement en espèces, il est possible de payer son titre à bord en carte bancaire sans contact.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Francuski jezik B2.drugi deo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56493" y="709689"/>
            <a:ext cx="609600" cy="609600"/>
          </a:xfrm>
          <a:prstGeom prst="rect">
            <a:avLst/>
          </a:prstGeom>
        </p:spPr>
      </p:pic>
      <p:pic>
        <p:nvPicPr>
          <p:cNvPr id="5" name="Picture 4"/>
          <p:cNvPicPr>
            <a:picLocks noChangeAspect="1"/>
          </p:cNvPicPr>
          <p:nvPr/>
        </p:nvPicPr>
        <p:blipFill>
          <a:blip r:embed="rId5"/>
          <a:stretch>
            <a:fillRect/>
          </a:stretch>
        </p:blipFill>
        <p:spPr>
          <a:xfrm>
            <a:off x="9250680" y="2305408"/>
            <a:ext cx="2620327" cy="2236112"/>
          </a:xfrm>
          <a:prstGeom prst="rect">
            <a:avLst/>
          </a:prstGeom>
        </p:spPr>
      </p:pic>
    </p:spTree>
    <p:extLst>
      <p:ext uri="{BB962C8B-B14F-4D97-AF65-F5344CB8AC3E}">
        <p14:creationId xmlns:p14="http://schemas.microsoft.com/office/powerpoint/2010/main" val="59875976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0786"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39815" y="459085"/>
            <a:ext cx="8440616" cy="4754378"/>
          </a:xfrm>
          <a:prstGeom prst="rect">
            <a:avLst/>
          </a:prstGeom>
        </p:spPr>
        <p:txBody>
          <a:bodyPr wrap="square">
            <a:spAutoFit/>
          </a:bodyPr>
          <a:lstStyle/>
          <a:p>
            <a:pPr algn="just">
              <a:lnSpc>
                <a:spcPct val="107000"/>
              </a:lnSpc>
              <a:spcAft>
                <a:spcPts val="800"/>
              </a:spcAft>
            </a:pPr>
            <a:r>
              <a:rPr lang="fr-FR" b="1" dirty="0" smtClean="0">
                <a:effectLst/>
                <a:latin typeface="Times New Roman" panose="02020603050405020304" pitchFamily="18" charset="0"/>
                <a:ea typeface="Calibri" panose="020F0502020204030204" pitchFamily="34" charset="0"/>
                <a:cs typeface="Times New Roman" panose="02020603050405020304" pitchFamily="18" charset="0"/>
              </a:rPr>
              <a:t>En taxi</a:t>
            </a:r>
            <a:endParaRPr lang="en-US" sz="14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fr-FR" b="1" dirty="0" smtClean="0">
                <a:effectLst/>
                <a:latin typeface="Times New Roman" panose="02020603050405020304" pitchFamily="18" charset="0"/>
                <a:ea typeface="Calibri" panose="020F0502020204030204" pitchFamily="34" charset="0"/>
                <a:cs typeface="Times New Roman" panose="02020603050405020304" pitchFamily="18" charset="0"/>
              </a:rPr>
              <a:t>Les taxis vous permettent de rejoindre facilement votre destination.</a:t>
            </a:r>
            <a:endParaRPr lang="en-US" sz="14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fr-FR" b="1" dirty="0" smtClean="0">
                <a:effectLst/>
                <a:latin typeface="Times New Roman" panose="02020603050405020304" pitchFamily="18" charset="0"/>
                <a:ea typeface="Calibri" panose="020F0502020204030204" pitchFamily="34" charset="0"/>
                <a:cs typeface="Times New Roman" panose="02020603050405020304" pitchFamily="18" charset="0"/>
              </a:rPr>
              <a:t>Les taxis sont à votre disposition 24h/24.</a:t>
            </a:r>
            <a:endParaRPr lang="en-US" sz="14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fr-FR" b="1" dirty="0" smtClean="0">
                <a:effectLst/>
                <a:latin typeface="Times New Roman" panose="02020603050405020304" pitchFamily="18" charset="0"/>
                <a:ea typeface="Calibri" panose="020F0502020204030204" pitchFamily="34" charset="0"/>
                <a:cs typeface="Times New Roman" panose="02020603050405020304" pitchFamily="18" charset="0"/>
              </a:rPr>
              <a:t>Le temps de parcours entre le centre de Belgrade et l’aéroport Nikola Tesla varie de 20 à 30 minutes, selon la circulation.</a:t>
            </a:r>
            <a:endParaRPr lang="en-US" sz="14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fr-FR" b="1" dirty="0" smtClean="0">
                <a:effectLst/>
                <a:latin typeface="Times New Roman" panose="02020603050405020304" pitchFamily="18" charset="0"/>
                <a:ea typeface="Calibri" panose="020F0502020204030204" pitchFamily="34" charset="0"/>
                <a:cs typeface="Times New Roman" panose="02020603050405020304" pitchFamily="18" charset="0"/>
              </a:rPr>
              <a:t>Un tarif forfaitaire de 1800 dinars est institué pour la course directe entre l’aéroport Nikola Tesla et le centre de Belgrade (dans les deux sens). Vous avez droit de transporter gratuitement un bagage de taille standard et un bagage à main par personne. Si vous voyagez avec de très nombreux bagages, vous serez amené à payer un supplément. </a:t>
            </a:r>
            <a:endParaRPr lang="en-US" sz="14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fr-FR" b="1" dirty="0" smtClean="0">
                <a:effectLst/>
                <a:latin typeface="Times New Roman" panose="02020603050405020304" pitchFamily="18" charset="0"/>
                <a:ea typeface="Calibri" panose="020F0502020204030204" pitchFamily="34" charset="0"/>
                <a:cs typeface="Times New Roman" panose="02020603050405020304" pitchFamily="18" charset="0"/>
              </a:rPr>
              <a:t>Suivre la signalétique </a:t>
            </a:r>
            <a:r>
              <a:rPr lang="fr-FR" b="1" i="1" dirty="0" smtClean="0">
                <a:effectLst/>
                <a:latin typeface="Times New Roman" panose="02020603050405020304" pitchFamily="18" charset="0"/>
                <a:ea typeface="Calibri" panose="020F0502020204030204" pitchFamily="34" charset="0"/>
                <a:cs typeface="Times New Roman" panose="02020603050405020304" pitchFamily="18" charset="0"/>
              </a:rPr>
              <a:t>Taxis</a:t>
            </a:r>
            <a:r>
              <a:rPr lang="fr-FR" b="1" dirty="0" smtClean="0">
                <a:effectLst/>
                <a:latin typeface="Times New Roman" panose="02020603050405020304" pitchFamily="18" charset="0"/>
                <a:ea typeface="Calibri" panose="020F0502020204030204" pitchFamily="34" charset="0"/>
                <a:cs typeface="Times New Roman" panose="02020603050405020304" pitchFamily="18" charset="0"/>
              </a:rPr>
              <a:t> en sortie de la salle de livraison des bagages. La station de taxi se trouve au niveau des arrivées. Vous y trouverez un guichet </a:t>
            </a:r>
            <a:r>
              <a:rPr lang="fr-FR" b="1" i="1" dirty="0" smtClean="0">
                <a:effectLst/>
                <a:latin typeface="Times New Roman" panose="02020603050405020304" pitchFamily="18" charset="0"/>
                <a:ea typeface="Calibri" panose="020F0502020204030204" pitchFamily="34" charset="0"/>
                <a:cs typeface="Times New Roman" panose="02020603050405020304" pitchFamily="18" charset="0"/>
              </a:rPr>
              <a:t>Taxi info </a:t>
            </a:r>
            <a:r>
              <a:rPr lang="fr-FR" b="1" dirty="0" smtClean="0">
                <a:effectLst/>
                <a:latin typeface="Times New Roman" panose="02020603050405020304" pitchFamily="18" charset="0"/>
                <a:ea typeface="Calibri" panose="020F0502020204030204" pitchFamily="34" charset="0"/>
                <a:cs typeface="Times New Roman" panose="02020603050405020304" pitchFamily="18" charset="0"/>
              </a:rPr>
              <a:t>avec des agents présents de 9h à 18h. Seuls les véhicules situés dans la station de taxi officielle sont autorisés à opérer.</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Francuski jezik B2treci deo">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56492" y="459085"/>
            <a:ext cx="609600" cy="609600"/>
          </a:xfrm>
          <a:prstGeom prst="rect">
            <a:avLst/>
          </a:prstGeom>
        </p:spPr>
      </p:pic>
      <p:pic>
        <p:nvPicPr>
          <p:cNvPr id="4" name="Picture 3"/>
          <p:cNvPicPr>
            <a:picLocks noChangeAspect="1"/>
          </p:cNvPicPr>
          <p:nvPr/>
        </p:nvPicPr>
        <p:blipFill>
          <a:blip r:embed="rId5"/>
          <a:stretch>
            <a:fillRect/>
          </a:stretch>
        </p:blipFill>
        <p:spPr>
          <a:xfrm>
            <a:off x="6260123" y="5009197"/>
            <a:ext cx="2705100" cy="1685925"/>
          </a:xfrm>
          <a:prstGeom prst="rect">
            <a:avLst/>
          </a:prstGeom>
        </p:spPr>
      </p:pic>
    </p:spTree>
    <p:extLst>
      <p:ext uri="{BB962C8B-B14F-4D97-AF65-F5344CB8AC3E}">
        <p14:creationId xmlns:p14="http://schemas.microsoft.com/office/powerpoint/2010/main" val="109139262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8880"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97612" y="1388284"/>
            <a:ext cx="8060788" cy="4047647"/>
          </a:xfrm>
          <a:prstGeom prst="rect">
            <a:avLst/>
          </a:prstGeom>
        </p:spPr>
        <p:txBody>
          <a:bodyPr wrap="square">
            <a:spAutoFit/>
          </a:bodyPr>
          <a:lstStyle/>
          <a:p>
            <a:pPr marL="285750" indent="-285750">
              <a:lnSpc>
                <a:spcPct val="107000"/>
              </a:lnSpc>
              <a:spcAft>
                <a:spcPts val="800"/>
              </a:spcAft>
              <a:buFont typeface="Arial" panose="020B0604020202020204" pitchFamily="34" charset="0"/>
              <a:buChar char="•"/>
            </a:pPr>
            <a:r>
              <a:rPr lang="fr-FR" b="1" dirty="0" smtClean="0">
                <a:effectLst/>
                <a:latin typeface="Times New Roman" panose="02020603050405020304" pitchFamily="18" charset="0"/>
                <a:ea typeface="Calibri" panose="020F0502020204030204" pitchFamily="34" charset="0"/>
                <a:cs typeface="Times New Roman" panose="02020603050405020304" pitchFamily="18" charset="0"/>
              </a:rPr>
              <a:t>Répondez aux questions suivantes :</a:t>
            </a:r>
            <a:endParaRPr lang="en-US" sz="14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mj-lt"/>
              <a:buAutoNum type="alphaLcParenR"/>
            </a:pPr>
            <a:r>
              <a:rPr lang="fr-FR" b="1" dirty="0" smtClean="0">
                <a:effectLst/>
                <a:latin typeface="Times New Roman" panose="02020603050405020304" pitchFamily="18" charset="0"/>
                <a:ea typeface="Calibri" panose="020F0502020204030204" pitchFamily="34" charset="0"/>
                <a:cs typeface="Times New Roman" panose="02020603050405020304" pitchFamily="18" charset="0"/>
              </a:rPr>
              <a:t>Comment puis-je me rendre à l’aéroport Nikola Tesla ?</a:t>
            </a:r>
            <a:endParaRPr lang="en-US" sz="14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mj-lt"/>
              <a:buAutoNum type="alphaLcParenR"/>
            </a:pPr>
            <a:r>
              <a:rPr lang="fr-FR" b="1" dirty="0" smtClean="0">
                <a:effectLst/>
                <a:latin typeface="Times New Roman" panose="02020603050405020304" pitchFamily="18" charset="0"/>
                <a:ea typeface="Calibri" panose="020F0502020204030204" pitchFamily="34" charset="0"/>
                <a:cs typeface="Times New Roman" panose="02020603050405020304" pitchFamily="18" charset="0"/>
              </a:rPr>
              <a:t>Quel moyen de transport me conseilleriez-vous pour ce trajet ? Je voyage seule à petit budget.</a:t>
            </a:r>
            <a:endParaRPr lang="en-US" sz="14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mj-lt"/>
              <a:buAutoNum type="alphaLcParenR"/>
            </a:pPr>
            <a:r>
              <a:rPr lang="fr-FR" b="1" dirty="0" smtClean="0">
                <a:effectLst/>
                <a:latin typeface="Times New Roman" panose="02020603050405020304" pitchFamily="18" charset="0"/>
                <a:ea typeface="Calibri" panose="020F0502020204030204" pitchFamily="34" charset="0"/>
                <a:cs typeface="Times New Roman" panose="02020603050405020304" pitchFamily="18" charset="0"/>
              </a:rPr>
              <a:t>Quels arrêts le bus direct, ligne  A1, dessert-il outre l’aéroport ?</a:t>
            </a:r>
            <a:endParaRPr lang="en-US" sz="14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mj-lt"/>
              <a:buAutoNum type="alphaLcParenR"/>
            </a:pPr>
            <a:r>
              <a:rPr lang="fr-FR" b="1" dirty="0" smtClean="0">
                <a:effectLst/>
                <a:latin typeface="Times New Roman" panose="02020603050405020304" pitchFamily="18" charset="0"/>
                <a:ea typeface="Calibri" panose="020F0502020204030204" pitchFamily="34" charset="0"/>
                <a:cs typeface="Times New Roman" panose="02020603050405020304" pitchFamily="18" charset="0"/>
              </a:rPr>
              <a:t>Est-ce que je peux acheter mon ticket à bord du bus direct A1 ?</a:t>
            </a:r>
            <a:endParaRPr lang="en-US" sz="14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mj-lt"/>
              <a:buAutoNum type="alphaLcParenR"/>
            </a:pPr>
            <a:r>
              <a:rPr lang="fr-FR" b="1" dirty="0" smtClean="0">
                <a:effectLst/>
                <a:latin typeface="Times New Roman" panose="02020603050405020304" pitchFamily="18" charset="0"/>
                <a:ea typeface="Calibri" panose="020F0502020204030204" pitchFamily="34" charset="0"/>
                <a:cs typeface="Times New Roman" panose="02020603050405020304" pitchFamily="18" charset="0"/>
              </a:rPr>
              <a:t>Est-ce que je dois payer un supplément bagage ?</a:t>
            </a:r>
            <a:endParaRPr lang="en-US" sz="14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mj-lt"/>
              <a:buAutoNum type="alphaLcParenR"/>
            </a:pPr>
            <a:r>
              <a:rPr lang="fr-FR" b="1" dirty="0" smtClean="0">
                <a:effectLst/>
                <a:latin typeface="Times New Roman" panose="02020603050405020304" pitchFamily="18" charset="0"/>
                <a:ea typeface="Calibri" panose="020F0502020204030204" pitchFamily="34" charset="0"/>
                <a:cs typeface="Times New Roman" panose="02020603050405020304" pitchFamily="18" charset="0"/>
              </a:rPr>
              <a:t>Est-ce que je peux effectuer ma réservation depuis mon smartphone ?</a:t>
            </a:r>
            <a:endParaRPr lang="en-US" sz="14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mj-lt"/>
              <a:buAutoNum type="alphaLcParenR"/>
            </a:pPr>
            <a:r>
              <a:rPr lang="fr-FR" b="1" dirty="0" smtClean="0">
                <a:effectLst/>
                <a:latin typeface="Times New Roman" panose="02020603050405020304" pitchFamily="18" charset="0"/>
                <a:ea typeface="Calibri" panose="020F0502020204030204" pitchFamily="34" charset="0"/>
                <a:cs typeface="Times New Roman" panose="02020603050405020304" pitchFamily="18" charset="0"/>
              </a:rPr>
              <a:t>De quoi dépend le temps de parcours ?</a:t>
            </a:r>
            <a:endParaRPr lang="en-US" sz="14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mj-lt"/>
              <a:buAutoNum type="alphaLcParenR"/>
            </a:pPr>
            <a:r>
              <a:rPr lang="fr-FR" b="1" dirty="0" smtClean="0">
                <a:effectLst/>
                <a:latin typeface="Times New Roman" panose="02020603050405020304" pitchFamily="18" charset="0"/>
                <a:ea typeface="Calibri" panose="020F0502020204030204" pitchFamily="34" charset="0"/>
                <a:cs typeface="Times New Roman" panose="02020603050405020304" pitchFamily="18" charset="0"/>
              </a:rPr>
              <a:t>Est-ce que le prix de la course en taxi est facturé au compteur ou y a-t-il un montant fixe pour la course menant à l’aéroport ?</a:t>
            </a:r>
            <a:endParaRPr lang="en-US" sz="14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mj-lt"/>
              <a:buAutoNum type="alphaLcParenR"/>
            </a:pPr>
            <a:r>
              <a:rPr lang="fr-FR" b="1" dirty="0" smtClean="0">
                <a:effectLst/>
                <a:latin typeface="Times New Roman" panose="02020603050405020304" pitchFamily="18" charset="0"/>
                <a:ea typeface="Calibri" panose="020F0502020204030204" pitchFamily="34" charset="0"/>
                <a:cs typeface="Times New Roman" panose="02020603050405020304" pitchFamily="18" charset="0"/>
              </a:rPr>
              <a:t>Est-ce qu’il y a une station de taxi officielle à la sortie de l’aéroport ?</a:t>
            </a:r>
            <a:endParaRPr lang="en-US" sz="14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mj-lt"/>
              <a:buAutoNum type="alphaLcParenR"/>
            </a:pPr>
            <a:r>
              <a:rPr lang="fr-FR" b="1" dirty="0" smtClean="0">
                <a:effectLst/>
                <a:latin typeface="Times New Roman" panose="02020603050405020304" pitchFamily="18" charset="0"/>
                <a:ea typeface="Calibri" panose="020F0502020204030204" pitchFamily="34" charset="0"/>
                <a:cs typeface="Times New Roman" panose="02020603050405020304" pitchFamily="18" charset="0"/>
              </a:rPr>
              <a:t>A qui est-ce que je dois m’adresser pour prendre un taxi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3481137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53882" y="2387385"/>
            <a:ext cx="8004517" cy="2964786"/>
          </a:xfrm>
          <a:prstGeom prst="rect">
            <a:avLst/>
          </a:prstGeom>
        </p:spPr>
        <p:txBody>
          <a:bodyPr wrap="square">
            <a:spAutoFit/>
          </a:bodyPr>
          <a:lstStyle/>
          <a:p>
            <a:pPr marL="285750" indent="-285750">
              <a:lnSpc>
                <a:spcPct val="107000"/>
              </a:lnSpc>
              <a:spcAft>
                <a:spcPts val="800"/>
              </a:spcAft>
              <a:buFont typeface="Arial" panose="020B0604020202020204" pitchFamily="34" charset="0"/>
              <a:buChar char="•"/>
            </a:pPr>
            <a:r>
              <a:rPr lang="fr-FR" b="1" dirty="0" smtClean="0">
                <a:effectLst/>
                <a:latin typeface="Times New Roman" panose="02020603050405020304" pitchFamily="18" charset="0"/>
                <a:ea typeface="Calibri" panose="020F0502020204030204" pitchFamily="34" charset="0"/>
                <a:cs typeface="Times New Roman" panose="02020603050405020304" pitchFamily="18" charset="0"/>
              </a:rPr>
              <a:t>Complétez les phrases ci-dessous avec les mots suivants</a:t>
            </a:r>
            <a:endParaRPr lang="en-US" sz="1400"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fr-FR" b="1" dirty="0" smtClean="0">
                <a:effectLst/>
                <a:latin typeface="Times New Roman" panose="02020603050405020304" pitchFamily="18" charset="0"/>
                <a:ea typeface="Calibri" panose="020F0502020204030204" pitchFamily="34" charset="0"/>
                <a:cs typeface="Times New Roman" panose="02020603050405020304" pitchFamily="18" charset="0"/>
              </a:rPr>
              <a:t>auprès – charger – arrêts - toutes – validez - parcours - rejoindre </a:t>
            </a:r>
            <a:endParaRPr lang="en-US" sz="14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mj-lt"/>
              <a:buAutoNum type="alphaLcParenR"/>
            </a:pPr>
            <a:r>
              <a:rPr lang="fr-FR" b="1" dirty="0" smtClean="0">
                <a:effectLst/>
                <a:latin typeface="Times New Roman" panose="02020603050405020304" pitchFamily="18" charset="0"/>
                <a:ea typeface="Calibri" panose="020F0502020204030204" pitchFamily="34" charset="0"/>
                <a:cs typeface="Times New Roman" panose="02020603050405020304" pitchFamily="18" charset="0"/>
              </a:rPr>
              <a:t>Vous pouvez ___________ l’aéroport Nikola Tesla en taxi ou en bus.</a:t>
            </a:r>
            <a:endParaRPr lang="en-US" sz="14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mj-lt"/>
              <a:buAutoNum type="alphaLcParenR"/>
            </a:pPr>
            <a:r>
              <a:rPr lang="fr-FR" b="1" dirty="0" smtClean="0">
                <a:effectLst/>
                <a:latin typeface="Times New Roman" panose="02020603050405020304" pitchFamily="18" charset="0"/>
                <a:ea typeface="Calibri" panose="020F0502020204030204" pitchFamily="34" charset="0"/>
                <a:cs typeface="Times New Roman" panose="02020603050405020304" pitchFamily="18" charset="0"/>
              </a:rPr>
              <a:t>Le temps de ___________ est de 30 minutes environ.</a:t>
            </a:r>
            <a:endParaRPr lang="en-US" sz="14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mj-lt"/>
              <a:buAutoNum type="alphaLcParenR"/>
            </a:pPr>
            <a:r>
              <a:rPr lang="fr-FR" b="1" dirty="0" smtClean="0">
                <a:effectLst/>
                <a:latin typeface="Times New Roman" panose="02020603050405020304" pitchFamily="18" charset="0"/>
                <a:ea typeface="Calibri" panose="020F0502020204030204" pitchFamily="34" charset="0"/>
                <a:cs typeface="Times New Roman" panose="02020603050405020304" pitchFamily="18" charset="0"/>
              </a:rPr>
              <a:t>Vous pouvez achetez votre ticket __________ du chauffeur.</a:t>
            </a:r>
            <a:endParaRPr lang="en-US" sz="14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mj-lt"/>
              <a:buAutoNum type="alphaLcParenR"/>
            </a:pPr>
            <a:r>
              <a:rPr lang="fr-FR" b="1" dirty="0" smtClean="0">
                <a:effectLst/>
                <a:latin typeface="Times New Roman" panose="02020603050405020304" pitchFamily="18" charset="0"/>
                <a:ea typeface="Calibri" panose="020F0502020204030204" pitchFamily="34" charset="0"/>
                <a:cs typeface="Times New Roman" panose="02020603050405020304" pitchFamily="18" charset="0"/>
              </a:rPr>
              <a:t>Le bus circule ___________ les 20 minutes.</a:t>
            </a:r>
            <a:endParaRPr lang="en-US" sz="14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mj-lt"/>
              <a:buAutoNum type="alphaLcParenR"/>
            </a:pPr>
            <a:r>
              <a:rPr lang="fr-FR" b="1" dirty="0" smtClean="0">
                <a:effectLst/>
                <a:latin typeface="Times New Roman" panose="02020603050405020304" pitchFamily="18" charset="0"/>
                <a:ea typeface="Calibri" panose="020F0502020204030204" pitchFamily="34" charset="0"/>
                <a:cs typeface="Times New Roman" panose="02020603050405020304" pitchFamily="18" charset="0"/>
              </a:rPr>
              <a:t>_____________ votre titre de transport lors de la montée dans le bus !</a:t>
            </a:r>
            <a:endParaRPr lang="en-US" sz="14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mj-lt"/>
              <a:buAutoNum type="alphaLcParenR"/>
            </a:pPr>
            <a:r>
              <a:rPr lang="fr-FR" b="1" dirty="0" smtClean="0">
                <a:effectLst/>
                <a:latin typeface="Times New Roman" panose="02020603050405020304" pitchFamily="18" charset="0"/>
                <a:ea typeface="Calibri" panose="020F0502020204030204" pitchFamily="34" charset="0"/>
                <a:cs typeface="Times New Roman" panose="02020603050405020304" pitchFamily="18" charset="0"/>
              </a:rPr>
              <a:t>Vous pouvez ____________ des titres de transport sur votre passe </a:t>
            </a:r>
            <a:r>
              <a:rPr lang="fr-FR" b="1" dirty="0" err="1" smtClean="0">
                <a:effectLst/>
                <a:latin typeface="Times New Roman" panose="02020603050405020304" pitchFamily="18" charset="0"/>
                <a:ea typeface="Calibri" panose="020F0502020204030204" pitchFamily="34" charset="0"/>
                <a:cs typeface="Times New Roman" panose="02020603050405020304" pitchFamily="18" charset="0"/>
              </a:rPr>
              <a:t>BusPlus</a:t>
            </a:r>
            <a:r>
              <a:rPr lang="fr-FR" b="1" dirty="0" smtClean="0">
                <a:effectLst/>
                <a:latin typeface="Times New Roman" panose="02020603050405020304" pitchFamily="18" charset="0"/>
                <a:ea typeface="Calibri" panose="020F0502020204030204" pitchFamily="34" charset="0"/>
                <a:cs typeface="Times New Roman" panose="02020603050405020304" pitchFamily="18" charset="0"/>
              </a:rPr>
              <a:t>.</a:t>
            </a:r>
            <a:endParaRPr lang="en-US" sz="14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mj-lt"/>
              <a:buAutoNum type="alphaLcParenR"/>
            </a:pPr>
            <a:r>
              <a:rPr lang="fr-FR" b="1" dirty="0" smtClean="0">
                <a:effectLst/>
                <a:latin typeface="Times New Roman" panose="02020603050405020304" pitchFamily="18" charset="0"/>
                <a:ea typeface="Calibri" panose="020F0502020204030204" pitchFamily="34" charset="0"/>
                <a:cs typeface="Times New Roman" panose="02020603050405020304" pitchFamily="18" charset="0"/>
              </a:rPr>
              <a:t>Le bus direct dessert quatre ___________.</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7494842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TotalTime>
  <Words>498</Words>
  <Application>Microsoft Office PowerPoint</Application>
  <PresentationFormat>Widescreen</PresentationFormat>
  <Paragraphs>58</Paragraphs>
  <Slides>6</Slides>
  <Notes>0</Notes>
  <HiddenSlides>0</HiddenSlides>
  <MMClips>3</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Calibri</vt:lpstr>
      <vt:lpstr>Calibri Light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Windows User</cp:lastModifiedBy>
  <cp:revision>6</cp:revision>
  <dcterms:created xsi:type="dcterms:W3CDTF">2020-04-02T12:46:04Z</dcterms:created>
  <dcterms:modified xsi:type="dcterms:W3CDTF">2021-02-23T13:22:14Z</dcterms:modified>
</cp:coreProperties>
</file>