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10/27/2020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10/27/2020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10/27/2020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10/27/2020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omnuNDsPDR4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ronoms COI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6" r="3357"/>
          <a:stretch/>
        </p:blipFill>
        <p:spPr bwMode="auto">
          <a:xfrm>
            <a:off x="288797" y="566670"/>
            <a:ext cx="9093206" cy="5190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18988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28982" t="30589" r="41421" b="34023"/>
          <a:stretch/>
        </p:blipFill>
        <p:spPr>
          <a:xfrm>
            <a:off x="493562" y="258392"/>
            <a:ext cx="8045195" cy="540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439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Cyrl-RS" sz="2800" b="1" dirty="0" smtClean="0">
                <a:solidFill>
                  <a:schemeClr val="tx1"/>
                </a:solidFill>
              </a:rPr>
              <a:t>Запамтите! </a:t>
            </a:r>
            <a:r>
              <a:rPr lang="sr-Cyrl-RS" sz="2800" dirty="0">
                <a:solidFill>
                  <a:schemeClr val="tx1"/>
                </a:solidFill>
              </a:rPr>
              <a:t> Заменице индиректног објекта се користе само </a:t>
            </a:r>
            <a:r>
              <a:rPr lang="sr-Cyrl-RS" sz="2800" u="sng" dirty="0">
                <a:solidFill>
                  <a:schemeClr val="tx1"/>
                </a:solidFill>
              </a:rPr>
              <a:t>уз глаголе који иду са предлогом </a:t>
            </a:r>
            <a:r>
              <a:rPr lang="en-US" sz="2800" b="1" u="sng" dirty="0">
                <a:solidFill>
                  <a:schemeClr val="tx1"/>
                </a:solidFill>
              </a:rPr>
              <a:t>à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dirty="0">
                <a:solidFill>
                  <a:schemeClr val="tx1"/>
                </a:solidFill>
              </a:rPr>
              <a:t>, </a:t>
            </a:r>
            <a:r>
              <a:rPr lang="sr-Cyrl-RS" sz="2800" dirty="0">
                <a:solidFill>
                  <a:schemeClr val="tx1"/>
                </a:solidFill>
              </a:rPr>
              <a:t>као што су : </a:t>
            </a:r>
            <a:r>
              <a:rPr lang="en-US" sz="2800" i="1" dirty="0">
                <a:solidFill>
                  <a:schemeClr val="tx1"/>
                </a:solidFill>
              </a:rPr>
              <a:t>demander à, </a:t>
            </a:r>
            <a:r>
              <a:rPr lang="en-US" sz="2800" i="1" dirty="0" err="1">
                <a:solidFill>
                  <a:schemeClr val="tx1"/>
                </a:solidFill>
              </a:rPr>
              <a:t>offrir</a:t>
            </a:r>
            <a:r>
              <a:rPr lang="en-US" sz="2800" i="1" dirty="0">
                <a:solidFill>
                  <a:schemeClr val="tx1"/>
                </a:solidFill>
              </a:rPr>
              <a:t> à , </a:t>
            </a:r>
            <a:r>
              <a:rPr lang="en-US" sz="2800" i="1" dirty="0" err="1">
                <a:solidFill>
                  <a:schemeClr val="tx1"/>
                </a:solidFill>
              </a:rPr>
              <a:t>téléphoner</a:t>
            </a:r>
            <a:r>
              <a:rPr lang="en-US" sz="2800" i="1" dirty="0">
                <a:solidFill>
                  <a:schemeClr val="tx1"/>
                </a:solidFill>
              </a:rPr>
              <a:t> à, </a:t>
            </a:r>
            <a:r>
              <a:rPr lang="en-US" sz="2800" i="1" dirty="0" err="1">
                <a:solidFill>
                  <a:schemeClr val="tx1"/>
                </a:solidFill>
              </a:rPr>
              <a:t>parler</a:t>
            </a:r>
            <a:r>
              <a:rPr lang="en-US" sz="2800" i="1" dirty="0">
                <a:solidFill>
                  <a:schemeClr val="tx1"/>
                </a:solidFill>
              </a:rPr>
              <a:t> à, </a:t>
            </a:r>
            <a:r>
              <a:rPr lang="en-US" sz="2800" i="1" dirty="0" err="1">
                <a:solidFill>
                  <a:schemeClr val="tx1"/>
                </a:solidFill>
              </a:rPr>
              <a:t>envoyer</a:t>
            </a:r>
            <a:r>
              <a:rPr lang="en-US" sz="2800" i="1" dirty="0">
                <a:solidFill>
                  <a:schemeClr val="tx1"/>
                </a:solidFill>
              </a:rPr>
              <a:t> à, </a:t>
            </a:r>
            <a:r>
              <a:rPr lang="en-US" sz="2800" i="1" dirty="0" err="1">
                <a:solidFill>
                  <a:schemeClr val="tx1"/>
                </a:solidFill>
              </a:rPr>
              <a:t>écrire</a:t>
            </a:r>
            <a:r>
              <a:rPr lang="en-US" sz="2800" i="1" dirty="0">
                <a:solidFill>
                  <a:schemeClr val="tx1"/>
                </a:solidFill>
              </a:rPr>
              <a:t> à, </a:t>
            </a:r>
            <a:r>
              <a:rPr lang="en-US" sz="2800" i="1" dirty="0" err="1">
                <a:solidFill>
                  <a:schemeClr val="tx1"/>
                </a:solidFill>
              </a:rPr>
              <a:t>montrer</a:t>
            </a:r>
            <a:r>
              <a:rPr lang="en-US" sz="2800" i="1" dirty="0">
                <a:solidFill>
                  <a:schemeClr val="tx1"/>
                </a:solidFill>
              </a:rPr>
              <a:t> à ...</a:t>
            </a:r>
            <a:r>
              <a:rPr lang="en-US" sz="2800" dirty="0">
                <a:solidFill>
                  <a:schemeClr val="tx1"/>
                </a:solidFill>
              </a:rPr>
              <a:t/>
            </a:r>
            <a:br>
              <a:rPr lang="en-US" sz="2800" dirty="0">
                <a:solidFill>
                  <a:schemeClr val="tx1"/>
                </a:solidFill>
              </a:rPr>
            </a:b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3438659"/>
            <a:ext cx="8596668" cy="2602703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ru-RU" sz="2400" dirty="0" smtClean="0">
                <a:solidFill>
                  <a:schemeClr val="tx1"/>
                </a:solidFill>
              </a:rPr>
              <a:t>Погледајте </a:t>
            </a:r>
            <a:r>
              <a:rPr lang="ru-RU" sz="2400" dirty="0">
                <a:solidFill>
                  <a:schemeClr val="tx1"/>
                </a:solidFill>
              </a:rPr>
              <a:t>видео као резиме свега наученог: 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  <a:hlinkClick r:id="rId2"/>
              </a:rPr>
              <a:t>https://www.youtube.com/watch?v=omnuNDsPDR4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6786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2125" y="1751527"/>
            <a:ext cx="87318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buFont typeface="+mj-lt"/>
              <a:buAutoNum type="arabicPeriod"/>
            </a:pPr>
            <a:r>
              <a:rPr lang="fr-FR" b="1" dirty="0">
                <a:solidFill>
                  <a:srgbClr val="222222"/>
                </a:solidFill>
                <a:latin typeface="Calibri" panose="020F0502020204030204" pitchFamily="34" charset="0"/>
              </a:rPr>
              <a:t>Tu parles </a:t>
            </a:r>
            <a:r>
              <a:rPr lang="fr-FR" b="1" i="1" dirty="0">
                <a:solidFill>
                  <a:srgbClr val="222222"/>
                </a:solidFill>
                <a:latin typeface="Calibri" panose="020F0502020204030204" pitchFamily="34" charset="0"/>
              </a:rPr>
              <a:t>à un camarade</a:t>
            </a:r>
            <a:r>
              <a:rPr lang="fr-FR" b="1" dirty="0">
                <a:solidFill>
                  <a:srgbClr val="222222"/>
                </a:solidFill>
                <a:latin typeface="Calibri" panose="020F0502020204030204" pitchFamily="34" charset="0"/>
              </a:rPr>
              <a:t>.   </a:t>
            </a:r>
            <a:r>
              <a:rPr lang="fr-FR" b="1" dirty="0">
                <a:solidFill>
                  <a:srgbClr val="222222"/>
                </a:solidFill>
                <a:latin typeface="Symbol" panose="05050102010706020507" pitchFamily="18" charset="2"/>
              </a:rPr>
              <a:t>→</a:t>
            </a:r>
            <a:r>
              <a:rPr lang="fr-FR" b="1" dirty="0">
                <a:solidFill>
                  <a:srgbClr val="222222"/>
                </a:solidFill>
                <a:latin typeface="Calibri" panose="020F0502020204030204" pitchFamily="34" charset="0"/>
              </a:rPr>
              <a:t>   Tu </a:t>
            </a:r>
            <a:r>
              <a:rPr lang="fr-FR" b="1" i="1" dirty="0">
                <a:solidFill>
                  <a:srgbClr val="222222"/>
                </a:solidFill>
                <a:latin typeface="Calibri" panose="020F0502020204030204" pitchFamily="34" charset="0"/>
              </a:rPr>
              <a:t>lui</a:t>
            </a:r>
            <a:r>
              <a:rPr lang="fr-FR" b="1" dirty="0">
                <a:solidFill>
                  <a:srgbClr val="222222"/>
                </a:solidFill>
                <a:latin typeface="Calibri" panose="020F0502020204030204" pitchFamily="34" charset="0"/>
              </a:rPr>
              <a:t> parles.                          (COI masculin singulier)</a:t>
            </a:r>
          </a:p>
          <a:p>
            <a:pPr fontAlgn="base">
              <a:buFont typeface="+mj-lt"/>
              <a:buAutoNum type="arabicPeriod"/>
            </a:pPr>
            <a:r>
              <a:rPr lang="fr-FR" b="1" dirty="0">
                <a:solidFill>
                  <a:srgbClr val="222222"/>
                </a:solidFill>
                <a:latin typeface="Calibri" panose="020F0502020204030204" pitchFamily="34" charset="0"/>
              </a:rPr>
              <a:t>Tu as téléphoné </a:t>
            </a:r>
            <a:r>
              <a:rPr lang="fr-FR" b="1" i="1" dirty="0">
                <a:solidFill>
                  <a:srgbClr val="222222"/>
                </a:solidFill>
                <a:latin typeface="Calibri" panose="020F0502020204030204" pitchFamily="34" charset="0"/>
              </a:rPr>
              <a:t>aux parents</a:t>
            </a:r>
            <a:r>
              <a:rPr lang="fr-FR" b="1" dirty="0">
                <a:solidFill>
                  <a:srgbClr val="222222"/>
                </a:solidFill>
                <a:latin typeface="Calibri" panose="020F0502020204030204" pitchFamily="34" charset="0"/>
              </a:rPr>
              <a:t>.  </a:t>
            </a:r>
            <a:r>
              <a:rPr lang="fr-FR" b="1" dirty="0">
                <a:solidFill>
                  <a:srgbClr val="222222"/>
                </a:solidFill>
                <a:latin typeface="Symbol" panose="05050102010706020507" pitchFamily="18" charset="2"/>
              </a:rPr>
              <a:t>→</a:t>
            </a:r>
            <a:r>
              <a:rPr lang="fr-FR" b="1" dirty="0">
                <a:solidFill>
                  <a:srgbClr val="222222"/>
                </a:solidFill>
                <a:latin typeface="Calibri" panose="020F0502020204030204" pitchFamily="34" charset="0"/>
              </a:rPr>
              <a:t>    Tu l</a:t>
            </a:r>
            <a:r>
              <a:rPr lang="fr-FR" b="1" i="1" dirty="0">
                <a:solidFill>
                  <a:srgbClr val="222222"/>
                </a:solidFill>
                <a:latin typeface="Calibri" panose="020F0502020204030204" pitchFamily="34" charset="0"/>
              </a:rPr>
              <a:t>eur</a:t>
            </a:r>
            <a:r>
              <a:rPr lang="fr-FR" b="1" dirty="0">
                <a:solidFill>
                  <a:srgbClr val="222222"/>
                </a:solidFill>
                <a:latin typeface="Calibri" panose="020F0502020204030204" pitchFamily="34" charset="0"/>
              </a:rPr>
              <a:t> as téléphoné.    (COI  masculin pluriel)</a:t>
            </a:r>
          </a:p>
          <a:p>
            <a:pPr fontAlgn="base">
              <a:buFont typeface="+mj-lt"/>
              <a:buAutoNum type="arabicPeriod"/>
            </a:pPr>
            <a:r>
              <a:rPr lang="fr-FR" b="1" dirty="0">
                <a:solidFill>
                  <a:srgbClr val="222222"/>
                </a:solidFill>
                <a:latin typeface="Calibri" panose="020F0502020204030204" pitchFamily="34" charset="0"/>
              </a:rPr>
              <a:t>Tu vas parler </a:t>
            </a:r>
            <a:r>
              <a:rPr lang="fr-FR" b="1" i="1" dirty="0">
                <a:solidFill>
                  <a:srgbClr val="222222"/>
                </a:solidFill>
                <a:latin typeface="Calibri" panose="020F0502020204030204" pitchFamily="34" charset="0"/>
              </a:rPr>
              <a:t>à ta grand-mère</a:t>
            </a:r>
            <a:r>
              <a:rPr lang="fr-FR" b="1" dirty="0">
                <a:solidFill>
                  <a:srgbClr val="222222"/>
                </a:solidFill>
                <a:latin typeface="Calibri" panose="020F0502020204030204" pitchFamily="34" charset="0"/>
              </a:rPr>
              <a:t>.  </a:t>
            </a:r>
            <a:r>
              <a:rPr lang="fr-FR" b="1" dirty="0">
                <a:solidFill>
                  <a:srgbClr val="222222"/>
                </a:solidFill>
                <a:latin typeface="Symbol" panose="05050102010706020507" pitchFamily="18" charset="2"/>
              </a:rPr>
              <a:t>→</a:t>
            </a:r>
            <a:r>
              <a:rPr lang="fr-FR" b="1" dirty="0">
                <a:solidFill>
                  <a:srgbClr val="222222"/>
                </a:solidFill>
                <a:latin typeface="Calibri" panose="020F0502020204030204" pitchFamily="34" charset="0"/>
              </a:rPr>
              <a:t>   Tu vas l</a:t>
            </a:r>
            <a:r>
              <a:rPr lang="fr-FR" b="1" i="1" dirty="0">
                <a:solidFill>
                  <a:srgbClr val="222222"/>
                </a:solidFill>
                <a:latin typeface="Calibri" panose="020F0502020204030204" pitchFamily="34" charset="0"/>
              </a:rPr>
              <a:t>ui</a:t>
            </a:r>
            <a:r>
              <a:rPr lang="fr-FR" b="1" dirty="0">
                <a:solidFill>
                  <a:srgbClr val="222222"/>
                </a:solidFill>
                <a:latin typeface="Calibri" panose="020F0502020204030204" pitchFamily="34" charset="0"/>
              </a:rPr>
              <a:t> parler.           (COI féminin singulier)</a:t>
            </a:r>
          </a:p>
          <a:p>
            <a:pPr fontAlgn="base">
              <a:buFont typeface="+mj-lt"/>
              <a:buAutoNum type="arabicPeriod"/>
            </a:pPr>
            <a:r>
              <a:rPr lang="fr-FR" b="1" dirty="0">
                <a:solidFill>
                  <a:srgbClr val="222222"/>
                </a:solidFill>
                <a:latin typeface="Calibri" panose="020F0502020204030204" pitchFamily="34" charset="0"/>
              </a:rPr>
              <a:t>Tu as téléphoné </a:t>
            </a:r>
            <a:r>
              <a:rPr lang="fr-FR" b="1" i="1" dirty="0">
                <a:solidFill>
                  <a:srgbClr val="222222"/>
                </a:solidFill>
                <a:latin typeface="Calibri" panose="020F0502020204030204" pitchFamily="34" charset="0"/>
              </a:rPr>
              <a:t>à tes copines</a:t>
            </a:r>
            <a:r>
              <a:rPr lang="fr-FR" b="1" dirty="0">
                <a:solidFill>
                  <a:srgbClr val="222222"/>
                </a:solidFill>
                <a:latin typeface="Calibri" panose="020F0502020204030204" pitchFamily="34" charset="0"/>
              </a:rPr>
              <a:t>. </a:t>
            </a:r>
            <a:r>
              <a:rPr lang="fr-FR" b="1" dirty="0">
                <a:solidFill>
                  <a:srgbClr val="222222"/>
                </a:solidFill>
                <a:latin typeface="Symbol" panose="05050102010706020507" pitchFamily="18" charset="2"/>
              </a:rPr>
              <a:t>→</a:t>
            </a:r>
            <a:r>
              <a:rPr lang="fr-FR" b="1" dirty="0">
                <a:solidFill>
                  <a:srgbClr val="222222"/>
                </a:solidFill>
                <a:latin typeface="Calibri" panose="020F0502020204030204" pitchFamily="34" charset="0"/>
              </a:rPr>
              <a:t>   Tu </a:t>
            </a:r>
            <a:r>
              <a:rPr lang="fr-FR" b="1" i="1" dirty="0">
                <a:solidFill>
                  <a:srgbClr val="222222"/>
                </a:solidFill>
                <a:latin typeface="Calibri" panose="020F0502020204030204" pitchFamily="34" charset="0"/>
              </a:rPr>
              <a:t>leur</a:t>
            </a:r>
            <a:r>
              <a:rPr lang="fr-FR" b="1" dirty="0">
                <a:solidFill>
                  <a:srgbClr val="222222"/>
                </a:solidFill>
                <a:latin typeface="Calibri" panose="020F0502020204030204" pitchFamily="34" charset="0"/>
              </a:rPr>
              <a:t> as téléphoné.    (COI féminin pluriel)</a:t>
            </a:r>
            <a:endParaRPr lang="fr-FR" b="1" i="0" u="none" strike="noStrike" dirty="0">
              <a:solidFill>
                <a:srgbClr val="222222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97912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75763" y="1262129"/>
            <a:ext cx="8268237" cy="2782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Choisissez l’option correcte pour compléter les phrases :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cliente _________ demande quelques  dépliants.  (au réceptionniste)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lphaLcParenR"/>
            </a:pPr>
            <a:r>
              <a:rPr lang="fr-FR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   b) lui    c) les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 </a:t>
            </a:r>
            <a:r>
              <a:rPr lang="fr-FR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réceptionniste  ________ répond aimablement. (à la cliente)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lphaLcParenR"/>
            </a:pPr>
            <a:r>
              <a:rPr lang="fr-FR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  b) le  c) lui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 </a:t>
            </a:r>
            <a:r>
              <a:rPr lang="fr-FR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réceptionniste </a:t>
            </a:r>
            <a:r>
              <a:rPr lang="sr-Latn-RS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les</a:t>
            </a:r>
            <a:r>
              <a:rPr lang="fr-FR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  envoie par courriel.  </a:t>
            </a:r>
            <a:r>
              <a:rPr lang="fr-FR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(aux </a:t>
            </a:r>
            <a:r>
              <a:rPr lang="fr-FR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amis)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lphaLcParenR"/>
            </a:pPr>
            <a:r>
              <a:rPr lang="fr-FR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leur </a:t>
            </a:r>
            <a:r>
              <a:rPr lang="fr-FR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fr-FR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b) </a:t>
            </a:r>
            <a:r>
              <a:rPr lang="sr-Latn-RS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lui</a:t>
            </a:r>
            <a:r>
              <a:rPr lang="fr-FR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fr-FR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c) </a:t>
            </a:r>
            <a:r>
              <a:rPr lang="fr-FR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86884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9093" y="553793"/>
            <a:ext cx="8718997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endParaRPr lang="sr-Latn-RS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US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50005" y="1414373"/>
            <a:ext cx="853869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b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Répondez  aux  questions  ou  transformez  les  phrases</a:t>
            </a:r>
            <a:endParaRPr lang="en-US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suivantes  en  remplaçant  les  éléments  soulignés  par  le  pronom  qui  </a:t>
            </a:r>
            <a:r>
              <a:rPr lang="fr-FR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convient</a:t>
            </a:r>
            <a:endParaRPr lang="sr-Latn-RS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US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  <a:tabLst>
                <a:tab pos="228600" algn="l"/>
              </a:tabLst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Tu  peux  lire  cette  histoire  </a:t>
            </a:r>
            <a:r>
              <a:rPr lang="fr-FR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à  Agathe 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?</a:t>
            </a:r>
            <a:endParaRPr lang="en-US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-"/>
              <a:tabLst>
                <a:tab pos="228600" algn="l"/>
              </a:tabLst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Non,</a:t>
            </a:r>
            <a:endParaRPr lang="en-US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>
              <a:tabLst>
                <a:tab pos="228600" algn="l"/>
              </a:tabLst>
            </a:pPr>
            <a:r>
              <a:rPr lang="sr-Latn-RS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2. </a:t>
            </a:r>
            <a:r>
              <a:rPr lang="fr-FR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Tu  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as  envie  d’écrire  </a:t>
            </a:r>
            <a:r>
              <a:rPr lang="fr-FR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à  Luc 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?</a:t>
            </a:r>
            <a:endParaRPr lang="en-US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-"/>
              <a:tabLst>
                <a:tab pos="228600" algn="l"/>
              </a:tabLst>
            </a:pPr>
            <a:r>
              <a:rPr lang="fr-FR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Non,</a:t>
            </a:r>
            <a:endParaRPr lang="en-US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fr-FR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 Il  a  demandé  </a:t>
            </a:r>
            <a:r>
              <a:rPr lang="fr-FR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à  sa  fille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de  lire  </a:t>
            </a:r>
            <a:r>
              <a:rPr lang="fr-FR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la  lettre.</a:t>
            </a:r>
            <a:endParaRPr lang="en-US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fr-FR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endParaRPr lang="en-US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 startAt="4"/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 professeur  conseille  </a:t>
            </a:r>
            <a:r>
              <a:rPr lang="fr-FR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à  ces  étudiants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de  lire  ces  ouvrages.</a:t>
            </a:r>
            <a:endParaRPr lang="en-US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fr-FR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endParaRPr lang="en-US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/>
            <a:r>
              <a:rPr lang="sr-Latn-RS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5. </a:t>
            </a:r>
            <a:r>
              <a:rPr lang="fr-FR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A-t-elle  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donné  les  friandises  </a:t>
            </a:r>
            <a:r>
              <a:rPr lang="fr-FR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aux  enfants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?</a:t>
            </a:r>
            <a:endParaRPr lang="en-US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fr-FR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sr-Latn-RS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Oui,</a:t>
            </a:r>
            <a:endParaRPr lang="en-US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768721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42</TotalTime>
  <Words>48</Words>
  <Application>Microsoft Office PowerPoint</Application>
  <PresentationFormat>Widescreen</PresentationFormat>
  <Paragraphs>27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Arial</vt:lpstr>
      <vt:lpstr>Calibri</vt:lpstr>
      <vt:lpstr>Symbol</vt:lpstr>
      <vt:lpstr>Times New Roman</vt:lpstr>
      <vt:lpstr>Trebuchet MS</vt:lpstr>
      <vt:lpstr>Wingdings 3</vt:lpstr>
      <vt:lpstr>Facet</vt:lpstr>
      <vt:lpstr>PowerPoint Presentation</vt:lpstr>
      <vt:lpstr>PowerPoint Presentation</vt:lpstr>
      <vt:lpstr>Запамтите!  Заменице индиректног објекта се користе само уз глаголе који иду са предлогом à , као што су : demander à, offrir à , téléphoner à, parler à, envoyer à, écrire à, montrer à ... 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Complément d’objet direct</dc:title>
  <dc:creator>Windows User</dc:creator>
  <cp:lastModifiedBy>Windows User</cp:lastModifiedBy>
  <cp:revision>7</cp:revision>
  <dcterms:created xsi:type="dcterms:W3CDTF">2020-10-27T06:45:25Z</dcterms:created>
  <dcterms:modified xsi:type="dcterms:W3CDTF">2020-10-27T07:28:38Z</dcterms:modified>
</cp:coreProperties>
</file>