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12/3/2020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fr-FR" b="1" dirty="0" smtClean="0">
                <a:latin typeface="Times New Roman" panose="02020603050405020304" pitchFamily="18" charset="0"/>
                <a:cs typeface="Times New Roman" panose="02020603050405020304" pitchFamily="18" charset="0"/>
              </a:rPr>
              <a:t>Dialogue</a:t>
            </a:r>
            <a:endParaRPr lang="en-US"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02209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38" y="914400"/>
            <a:ext cx="7469746" cy="4834400"/>
          </a:xfrm>
          <a:prstGeom prst="rect">
            <a:avLst/>
          </a:prstGeom>
        </p:spPr>
        <p:txBody>
          <a:bodyPr wrap="square">
            <a:spAutoFit/>
          </a:bodyPr>
          <a:lstStyle/>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Qu’est-ce que les touristes français doivent posséder pour entrer en Serbie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Les Français, comme tous les citoyens de l’Union européenne, peuvent se rendre en Serbie pour des séjours inférieurs à 90 jours munis soit d’un passeport (sans visa) soit d’une carte nationale d’identité dont la validité couvre au moins la durée du séjour.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Et si je viens en voiture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Le permis de conduire national français est reconnu. La carte internationale d’assurance automobile (carte verte) est valable en Serbie.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8929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6225" y="1262130"/>
            <a:ext cx="7353837" cy="4044056"/>
          </a:xfrm>
          <a:prstGeom prst="rect">
            <a:avLst/>
          </a:prstGeom>
        </p:spPr>
        <p:txBody>
          <a:bodyPr wrap="square">
            <a:spAutoFit/>
          </a:bodyPr>
          <a:lstStyle/>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Quelles sont les formalités monétaires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Les sommes (espèces ou chèques) d’un montant égal ou supérieur à 10000 euros doivent être déclarées aux douanes.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Et comment peut-on se rendre en Serbie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La compagnie aérienne serbe Air </a:t>
            </a:r>
            <a:r>
              <a:rPr lang="fr-FR" sz="2400" b="1" dirty="0" err="1">
                <a:latin typeface="Times New Roman" panose="02020603050405020304" pitchFamily="18" charset="0"/>
                <a:ea typeface="Calibri" panose="020F0502020204030204" pitchFamily="34" charset="0"/>
                <a:cs typeface="Times New Roman" panose="02020603050405020304" pitchFamily="18" charset="0"/>
              </a:rPr>
              <a:t>Serbia</a:t>
            </a:r>
            <a:r>
              <a:rPr lang="fr-FR" sz="2400" b="1" dirty="0">
                <a:latin typeface="Times New Roman" panose="02020603050405020304" pitchFamily="18" charset="0"/>
                <a:ea typeface="Calibri" panose="020F0502020204030204" pitchFamily="34" charset="0"/>
                <a:cs typeface="Times New Roman" panose="02020603050405020304" pitchFamily="18" charset="0"/>
              </a:rPr>
              <a:t> assure avec Air France plusieurs lignes quotidiennes directes qui relient Paris à Belgrade. Il existe aussi deux lignes hebdomadaires d’autocars toute l’année au départ de Paris le lundi et le samedi.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3523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3194" y="1880315"/>
            <a:ext cx="7534141" cy="2068195"/>
          </a:xfrm>
          <a:prstGeom prst="rect">
            <a:avLst/>
          </a:prstGeom>
        </p:spPr>
        <p:txBody>
          <a:bodyPr wrap="square">
            <a:spAutoFit/>
          </a:bodyPr>
          <a:lstStyle/>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Et quant à l’hébergement chez des particuliers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Tout voyageur se rendant en visite en Serbie et hébergé chez des particuliers doit déclarer sa présence au commissariat du quartier de la ville où il séjourne dans les 48 heures qui suivent son arrivée.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0427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35" y="528034"/>
            <a:ext cx="7405352" cy="6001643"/>
          </a:xfrm>
          <a:prstGeom prst="rect">
            <a:avLst/>
          </a:prstGeom>
        </p:spPr>
        <p:txBody>
          <a:bodyPr wrap="square">
            <a:spAutoFit/>
          </a:bodyPr>
          <a:lstStyle/>
          <a:p>
            <a:pPr>
              <a:spcAft>
                <a:spcPts val="0"/>
              </a:spcAft>
            </a:pPr>
            <a:r>
              <a:rPr lang="fr-FR" sz="2400">
                <a:latin typeface="Times New Roman" panose="02020603050405020304" pitchFamily="18" charset="0"/>
                <a:ea typeface="Times New Roman" panose="02020603050405020304" pitchFamily="18" charset="0"/>
              </a:rPr>
              <a:t>(se) renseigner = (s') informer sur – </a:t>
            </a:r>
            <a:r>
              <a:rPr lang="sr-Cyrl-CS" sz="2400" dirty="0">
                <a:latin typeface="Times New Roman" panose="02020603050405020304" pitchFamily="18" charset="0"/>
                <a:ea typeface="Times New Roman" panose="02020603050405020304" pitchFamily="18" charset="0"/>
              </a:rPr>
              <a:t>обавестити (се)</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entrer</a:t>
            </a:r>
            <a:r>
              <a:rPr lang="sr-Cyrl-CS" sz="2400" dirty="0">
                <a:latin typeface="Times New Roman" panose="02020603050405020304" pitchFamily="18" charset="0"/>
                <a:ea typeface="Times New Roman" panose="02020603050405020304" pitchFamily="18" charset="0"/>
              </a:rPr>
              <a:t> – ући, унети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sortir</a:t>
            </a:r>
            <a:r>
              <a:rPr lang="sr-Cyrl-CS" sz="2400" dirty="0">
                <a:latin typeface="Times New Roman" panose="02020603050405020304" pitchFamily="18" charset="0"/>
                <a:ea typeface="Times New Roman" panose="02020603050405020304" pitchFamily="18" charset="0"/>
              </a:rPr>
              <a:t>* -  изаћи, изнети, извадити извући, истерати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cours – </a:t>
            </a:r>
            <a:r>
              <a:rPr lang="sr-Cyrl-CS" sz="2400" dirty="0">
                <a:latin typeface="Times New Roman" panose="02020603050405020304" pitchFamily="18" charset="0"/>
                <a:ea typeface="Times New Roman" panose="02020603050405020304" pitchFamily="18" charset="0"/>
              </a:rPr>
              <a:t>ток, час, течај</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validité - </a:t>
            </a:r>
            <a:r>
              <a:rPr lang="sr-Cyrl-CS" sz="2400" dirty="0">
                <a:latin typeface="Times New Roman" panose="02020603050405020304" pitchFamily="18" charset="0"/>
                <a:ea typeface="Times New Roman" panose="02020603050405020304" pitchFamily="18" charset="0"/>
              </a:rPr>
              <a:t>важење</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en cours de validité =  valable - </a:t>
            </a:r>
            <a:r>
              <a:rPr lang="sr-Cyrl-CS" sz="2400" dirty="0">
                <a:latin typeface="Times New Roman" panose="02020603050405020304" pitchFamily="18" charset="0"/>
                <a:ea typeface="Times New Roman" panose="02020603050405020304" pitchFamily="18" charset="0"/>
              </a:rPr>
              <a:t>важећи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visa - </a:t>
            </a:r>
            <a:r>
              <a:rPr lang="sr-Cyrl-CS" sz="2400" dirty="0">
                <a:latin typeface="Times New Roman" panose="02020603050405020304" pitchFamily="18" charset="0"/>
                <a:ea typeface="Times New Roman" panose="02020603050405020304" pitchFamily="18" charset="0"/>
              </a:rPr>
              <a:t>виза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cependant - </a:t>
            </a:r>
            <a:r>
              <a:rPr lang="sr-Cyrl-CS" sz="2400" dirty="0">
                <a:latin typeface="Times New Roman" panose="02020603050405020304" pitchFamily="18" charset="0"/>
                <a:ea typeface="Times New Roman" panose="02020603050405020304" pitchFamily="18" charset="0"/>
              </a:rPr>
              <a:t>међутим</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carte d'identité – </a:t>
            </a:r>
            <a:r>
              <a:rPr lang="sr-Cyrl-CS" sz="2400" dirty="0">
                <a:latin typeface="Times New Roman" panose="02020603050405020304" pitchFamily="18" charset="0"/>
                <a:ea typeface="Times New Roman" panose="02020603050405020304" pitchFamily="18" charset="0"/>
              </a:rPr>
              <a:t>лична карта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err="1">
                <a:latin typeface="Times New Roman" panose="02020603050405020304" pitchFamily="18" charset="0"/>
                <a:ea typeface="Times New Roman" panose="02020603050405020304" pitchFamily="18" charset="0"/>
              </a:rPr>
              <a:t>suffisant,e</a:t>
            </a:r>
            <a:r>
              <a:rPr lang="fr-FR" sz="2400" dirty="0">
                <a:latin typeface="Times New Roman" panose="02020603050405020304" pitchFamily="18" charset="0"/>
                <a:ea typeface="Times New Roman" panose="02020603050405020304" pitchFamily="18" charset="0"/>
              </a:rPr>
              <a:t> - </a:t>
            </a:r>
            <a:r>
              <a:rPr lang="sr-Cyrl-CS" sz="2400" dirty="0">
                <a:latin typeface="Times New Roman" panose="02020603050405020304" pitchFamily="18" charset="0"/>
                <a:ea typeface="Times New Roman" panose="02020603050405020304" pitchFamily="18" charset="0"/>
              </a:rPr>
              <a:t>довољан</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séjour - </a:t>
            </a:r>
            <a:r>
              <a:rPr lang="sr-Cyrl-CS" sz="2400" dirty="0">
                <a:latin typeface="Times New Roman" panose="02020603050405020304" pitchFamily="18" charset="0"/>
                <a:ea typeface="Times New Roman" panose="02020603050405020304" pitchFamily="18" charset="0"/>
              </a:rPr>
              <a:t>боравак</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taxe de séjour – </a:t>
            </a:r>
            <a:r>
              <a:rPr lang="sr-Cyrl-CS" sz="2400" dirty="0">
                <a:latin typeface="Times New Roman" panose="02020603050405020304" pitchFamily="18" charset="0"/>
                <a:ea typeface="Times New Roman" panose="02020603050405020304" pitchFamily="18" charset="0"/>
              </a:rPr>
              <a:t>боравишна такса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séjourner=faire un séjour - </a:t>
            </a:r>
            <a:r>
              <a:rPr lang="sr-Cyrl-CS" sz="2400" dirty="0">
                <a:latin typeface="Times New Roman" panose="02020603050405020304" pitchFamily="18" charset="0"/>
                <a:ea typeface="Times New Roman" panose="02020603050405020304" pitchFamily="18" charset="0"/>
              </a:rPr>
              <a:t>боравити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err="1">
                <a:latin typeface="Times New Roman" panose="02020603050405020304" pitchFamily="18" charset="0"/>
                <a:ea typeface="Times New Roman" panose="02020603050405020304" pitchFamily="18" charset="0"/>
              </a:rPr>
              <a:t>peu,moins,le</a:t>
            </a:r>
            <a:r>
              <a:rPr lang="fr-FR" sz="2400" dirty="0">
                <a:latin typeface="Times New Roman" panose="02020603050405020304" pitchFamily="18" charset="0"/>
                <a:ea typeface="Times New Roman" panose="02020603050405020304" pitchFamily="18" charset="0"/>
              </a:rPr>
              <a:t> moins –</a:t>
            </a:r>
            <a:r>
              <a:rPr lang="sr-Cyrl-CS" sz="2400" dirty="0">
                <a:latin typeface="Times New Roman" panose="02020603050405020304" pitchFamily="18" charset="0"/>
                <a:ea typeface="Times New Roman" panose="02020603050405020304" pitchFamily="18" charset="0"/>
              </a:rPr>
              <a:t> мало, мање, најмање</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voiture – </a:t>
            </a:r>
            <a:r>
              <a:rPr lang="sr-Cyrl-CS" sz="2400" dirty="0">
                <a:latin typeface="Times New Roman" panose="02020603050405020304" pitchFamily="18" charset="0"/>
                <a:ea typeface="Times New Roman" panose="02020603050405020304" pitchFamily="18" charset="0"/>
              </a:rPr>
              <a:t>кола, вагон</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être en possession = posséder – </a:t>
            </a:r>
            <a:r>
              <a:rPr lang="sr-Cyrl-CS" sz="2400" dirty="0">
                <a:latin typeface="Times New Roman" panose="02020603050405020304" pitchFamily="18" charset="0"/>
                <a:ea typeface="Times New Roman" panose="02020603050405020304" pitchFamily="18" charset="0"/>
              </a:rPr>
              <a:t>имати, поседовати</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74896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74513" y="342595"/>
            <a:ext cx="6096000" cy="6370975"/>
          </a:xfrm>
          <a:prstGeom prst="rect">
            <a:avLst/>
          </a:prstGeom>
        </p:spPr>
        <p:txBody>
          <a:bodyPr>
            <a:spAutoFit/>
          </a:bodyPr>
          <a:lstStyle/>
          <a:p>
            <a:pPr>
              <a:spcAft>
                <a:spcPts val="0"/>
              </a:spcAft>
            </a:pPr>
            <a:r>
              <a:rPr lang="fr-FR" sz="2400" dirty="0">
                <a:latin typeface="Times New Roman" panose="02020603050405020304" pitchFamily="18" charset="0"/>
                <a:ea typeface="Times New Roman" panose="02020603050405020304" pitchFamily="18" charset="0"/>
              </a:rPr>
              <a:t>le permis - </a:t>
            </a:r>
            <a:r>
              <a:rPr lang="sr-Cyrl-CS" sz="2400" dirty="0">
                <a:latin typeface="Times New Roman" panose="02020603050405020304" pitchFamily="18" charset="0"/>
                <a:ea typeface="Times New Roman" panose="02020603050405020304" pitchFamily="18" charset="0"/>
              </a:rPr>
              <a:t>дозвола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conduire* - </a:t>
            </a:r>
            <a:r>
              <a:rPr lang="sr-Cyrl-CS" sz="2400" dirty="0">
                <a:latin typeface="Times New Roman" panose="02020603050405020304" pitchFamily="18" charset="0"/>
                <a:ea typeface="Times New Roman" panose="02020603050405020304" pitchFamily="18" charset="0"/>
              </a:rPr>
              <a:t>возити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se conduire* – </a:t>
            </a:r>
            <a:r>
              <a:rPr lang="sr-Cyrl-CS" sz="2400" dirty="0">
                <a:latin typeface="Times New Roman" panose="02020603050405020304" pitchFamily="18" charset="0"/>
                <a:ea typeface="Times New Roman" panose="02020603050405020304" pitchFamily="18" charset="0"/>
              </a:rPr>
              <a:t>понашати се </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permis de conduire – </a:t>
            </a:r>
            <a:r>
              <a:rPr lang="sr-Cyrl-CS" sz="2400" dirty="0">
                <a:latin typeface="Times New Roman" panose="02020603050405020304" pitchFamily="18" charset="0"/>
                <a:ea typeface="Times New Roman" panose="02020603050405020304" pitchFamily="18" charset="0"/>
              </a:rPr>
              <a:t>возачка дозвола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permettre</a:t>
            </a:r>
            <a:r>
              <a:rPr lang="sr-Cyrl-CS" sz="2400" dirty="0">
                <a:latin typeface="Times New Roman" panose="02020603050405020304" pitchFamily="18" charset="0"/>
                <a:ea typeface="Times New Roman" panose="02020603050405020304" pitchFamily="18" charset="0"/>
              </a:rPr>
              <a:t>* – дозволити, допустити, омогућити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carte grise</a:t>
            </a:r>
            <a:r>
              <a:rPr lang="sr-Cyrl-CS" sz="2400" dirty="0">
                <a:latin typeface="Times New Roman" panose="02020603050405020304" pitchFamily="18" charset="0"/>
                <a:ea typeface="Times New Roman" panose="02020603050405020304" pitchFamily="18" charset="0"/>
              </a:rPr>
              <a:t> – саобраћајна дозвола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carte verte – </a:t>
            </a:r>
            <a:r>
              <a:rPr lang="sr-Cyrl-CS" sz="2400" dirty="0">
                <a:latin typeface="Times New Roman" panose="02020603050405020304" pitchFamily="18" charset="0"/>
                <a:ea typeface="Times New Roman" panose="02020603050405020304" pitchFamily="18" charset="0"/>
              </a:rPr>
              <a:t>зелени картон</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une assurance - </a:t>
            </a:r>
            <a:r>
              <a:rPr lang="sr-Cyrl-CS" sz="2400" dirty="0">
                <a:latin typeface="Times New Roman" panose="02020603050405020304" pitchFamily="18" charset="0"/>
                <a:ea typeface="Times New Roman" panose="02020603050405020304" pitchFamily="18" charset="0"/>
              </a:rPr>
              <a:t>осигурање</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assurer – </a:t>
            </a:r>
            <a:r>
              <a:rPr lang="sr-Cyrl-CS" sz="2400" dirty="0">
                <a:latin typeface="Times New Roman" panose="02020603050405020304" pitchFamily="18" charset="0"/>
                <a:ea typeface="Times New Roman" panose="02020603050405020304" pitchFamily="18" charset="0"/>
              </a:rPr>
              <a:t>осигурати, обезбедити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quant à = en ce qui concerne – </a:t>
            </a:r>
            <a:r>
              <a:rPr lang="sr-Cyrl-CS" sz="2400" dirty="0">
                <a:latin typeface="Times New Roman" panose="02020603050405020304" pitchFamily="18" charset="0"/>
                <a:ea typeface="Times New Roman" panose="02020603050405020304" pitchFamily="18" charset="0"/>
              </a:rPr>
              <a:t>што се тиче</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 euro</a:t>
            </a:r>
            <a:r>
              <a:rPr lang="sr-Cyrl-CS" sz="2400" dirty="0">
                <a:latin typeface="Times New Roman" panose="02020603050405020304" pitchFamily="18" charset="0"/>
                <a:ea typeface="Times New Roman" panose="02020603050405020304" pitchFamily="18" charset="0"/>
              </a:rPr>
              <a:t> /ə</a:t>
            </a:r>
            <a:r>
              <a:rPr lang="fr-FR" sz="2400" dirty="0" err="1">
                <a:latin typeface="Times New Roman" panose="02020603050405020304" pitchFamily="18" charset="0"/>
                <a:ea typeface="Times New Roman" panose="02020603050405020304" pitchFamily="18" charset="0"/>
              </a:rPr>
              <a:t>ro</a:t>
            </a:r>
            <a:r>
              <a:rPr lang="sr-Cyrl-CS" sz="2400" dirty="0">
                <a:latin typeface="Times New Roman" panose="02020603050405020304" pitchFamily="18" charset="0"/>
                <a:ea typeface="Times New Roman" panose="02020603050405020304" pitchFamily="18" charset="0"/>
              </a:rPr>
              <a:t>/ - евро</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formalité - </a:t>
            </a:r>
            <a:r>
              <a:rPr lang="sr-Cyrl-CS" sz="2400" dirty="0">
                <a:latin typeface="Times New Roman" panose="02020603050405020304" pitchFamily="18" charset="0"/>
                <a:ea typeface="Times New Roman" panose="02020603050405020304" pitchFamily="18" charset="0"/>
              </a:rPr>
              <a:t>формалност</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mon</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taire</a:t>
            </a:r>
            <a:r>
              <a:rPr lang="sr-Cyrl-CS" sz="2400" dirty="0">
                <a:latin typeface="Times New Roman" panose="02020603050405020304" pitchFamily="18" charset="0"/>
                <a:ea typeface="Times New Roman" panose="02020603050405020304" pitchFamily="18" charset="0"/>
              </a:rPr>
              <a:t> - новчани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a:t>
            </a:r>
            <a:r>
              <a:rPr lang="fr-FR" sz="2400" dirty="0" err="1">
                <a:latin typeface="Times New Roman" panose="02020603050405020304" pitchFamily="18" charset="0"/>
                <a:ea typeface="Times New Roman" panose="02020603050405020304" pitchFamily="18" charset="0"/>
              </a:rPr>
              <a:t>quantit</a:t>
            </a:r>
            <a:r>
              <a:rPr lang="sr-Cyrl-CS" sz="2400" dirty="0">
                <a:latin typeface="Times New Roman" panose="02020603050405020304" pitchFamily="18" charset="0"/>
                <a:ea typeface="Times New Roman" panose="02020603050405020304" pitchFamily="18" charset="0"/>
              </a:rPr>
              <a:t>é - количина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err="1">
                <a:latin typeface="Times New Roman" panose="02020603050405020304" pitchFamily="18" charset="0"/>
                <a:ea typeface="Times New Roman" panose="02020603050405020304" pitchFamily="18" charset="0"/>
              </a:rPr>
              <a:t>illimit</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e</a:t>
            </a:r>
            <a:r>
              <a:rPr lang="sr-Cyrl-CS" sz="2400" dirty="0">
                <a:latin typeface="Times New Roman" panose="02020603050405020304" pitchFamily="18" charset="0"/>
                <a:ea typeface="Times New Roman" panose="02020603050405020304" pitchFamily="18" charset="0"/>
              </a:rPr>
              <a:t> - неограничен</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devise - </a:t>
            </a:r>
            <a:r>
              <a:rPr lang="sr-Cyrl-CS" sz="2400" dirty="0">
                <a:latin typeface="Times New Roman" panose="02020603050405020304" pitchFamily="18" charset="0"/>
                <a:ea typeface="Times New Roman" panose="02020603050405020304" pitchFamily="18" charset="0"/>
              </a:rPr>
              <a:t>девиза</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5690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3955" y="399245"/>
            <a:ext cx="6568225" cy="5632311"/>
          </a:xfrm>
          <a:prstGeom prst="rect">
            <a:avLst/>
          </a:prstGeom>
        </p:spPr>
        <p:txBody>
          <a:bodyPr wrap="square">
            <a:spAutoFit/>
          </a:bodyPr>
          <a:lstStyle/>
          <a:p>
            <a:pPr>
              <a:spcAft>
                <a:spcPts val="0"/>
              </a:spcAft>
            </a:pPr>
            <a:r>
              <a:rPr lang="fr-FR" sz="2400" dirty="0">
                <a:latin typeface="Times New Roman" panose="02020603050405020304" pitchFamily="18" charset="0"/>
                <a:ea typeface="Times New Roman" panose="02020603050405020304" pitchFamily="18" charset="0"/>
              </a:rPr>
              <a:t>les espèces (f.) - </a:t>
            </a:r>
            <a:r>
              <a:rPr lang="sr-Cyrl-CS" sz="2400" dirty="0">
                <a:latin typeface="Times New Roman" panose="02020603050405020304" pitchFamily="18" charset="0"/>
                <a:ea typeface="Times New Roman" panose="02020603050405020304" pitchFamily="18" charset="0"/>
              </a:rPr>
              <a:t>готовина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chèque de voyage – </a:t>
            </a:r>
            <a:r>
              <a:rPr lang="sr-Cyrl-CS" sz="2400" dirty="0">
                <a:latin typeface="Times New Roman" panose="02020603050405020304" pitchFamily="18" charset="0"/>
                <a:ea typeface="Times New Roman" panose="02020603050405020304" pitchFamily="18" charset="0"/>
              </a:rPr>
              <a:t>путни чек</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monnaie – </a:t>
            </a:r>
            <a:r>
              <a:rPr lang="sr-Cyrl-CS" sz="2400" dirty="0">
                <a:latin typeface="Times New Roman" panose="02020603050405020304" pitchFamily="18" charset="0"/>
                <a:ea typeface="Times New Roman" panose="02020603050405020304" pitchFamily="18" charset="0"/>
              </a:rPr>
              <a:t>монета, ситан новац</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avoir* de la monnaie – </a:t>
            </a:r>
            <a:r>
              <a:rPr lang="sr-Cyrl-CS" sz="2400" dirty="0">
                <a:latin typeface="Times New Roman" panose="02020603050405020304" pitchFamily="18" charset="0"/>
                <a:ea typeface="Times New Roman" panose="02020603050405020304" pitchFamily="18" charset="0"/>
              </a:rPr>
              <a:t>имати ситно</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rendre la monnaie -  </a:t>
            </a:r>
            <a:r>
              <a:rPr lang="sr-Cyrl-CS" sz="2400" dirty="0">
                <a:latin typeface="Times New Roman" panose="02020603050405020304" pitchFamily="18" charset="0"/>
                <a:ea typeface="Times New Roman" panose="02020603050405020304" pitchFamily="18" charset="0"/>
              </a:rPr>
              <a:t>вратити кусур</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porte-monnaie = le portefeuille - </a:t>
            </a:r>
            <a:r>
              <a:rPr lang="sr-Cyrl-CS" sz="2400" dirty="0">
                <a:latin typeface="Times New Roman" panose="02020603050405020304" pitchFamily="18" charset="0"/>
                <a:ea typeface="Times New Roman" panose="02020603050405020304" pitchFamily="18" charset="0"/>
              </a:rPr>
              <a:t>новчаник</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une pièce de monnaie – </a:t>
            </a:r>
            <a:r>
              <a:rPr lang="sr-Cyrl-CS" sz="2400" dirty="0">
                <a:latin typeface="Times New Roman" panose="02020603050405020304" pitchFamily="18" charset="0"/>
                <a:ea typeface="Times New Roman" panose="02020603050405020304" pitchFamily="18" charset="0"/>
              </a:rPr>
              <a:t>новчић, кованица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importer ≠ exporter - </a:t>
            </a:r>
            <a:r>
              <a:rPr lang="sr-Cyrl-CS" sz="2400" dirty="0">
                <a:latin typeface="Times New Roman" panose="02020603050405020304" pitchFamily="18" charset="0"/>
                <a:ea typeface="Times New Roman" panose="02020603050405020304" pitchFamily="18" charset="0"/>
              </a:rPr>
              <a:t>увести</a:t>
            </a:r>
            <a:r>
              <a:rPr lang="fr-FR" sz="2400" dirty="0">
                <a:latin typeface="Times New Roman" panose="02020603050405020304" pitchFamily="18" charset="0"/>
                <a:ea typeface="Times New Roman" panose="02020603050405020304" pitchFamily="18" charset="0"/>
              </a:rPr>
              <a:t>≠</a:t>
            </a:r>
            <a:r>
              <a:rPr lang="sr-Cyrl-CS" sz="2400" dirty="0">
                <a:latin typeface="Times New Roman" panose="02020603050405020304" pitchFamily="18" charset="0"/>
                <a:ea typeface="Times New Roman" panose="02020603050405020304" pitchFamily="18" charset="0"/>
              </a:rPr>
              <a:t>извести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une importation ≠ une exportation - </a:t>
            </a:r>
            <a:r>
              <a:rPr lang="sr-Cyrl-CS" sz="2400" dirty="0">
                <a:latin typeface="Times New Roman" panose="02020603050405020304" pitchFamily="18" charset="0"/>
                <a:ea typeface="Times New Roman" panose="02020603050405020304" pitchFamily="18" charset="0"/>
              </a:rPr>
              <a:t>увоз</a:t>
            </a:r>
            <a:r>
              <a:rPr lang="fr-FR" sz="2400" dirty="0">
                <a:latin typeface="Times New Roman" panose="02020603050405020304" pitchFamily="18" charset="0"/>
                <a:ea typeface="Times New Roman" panose="02020603050405020304" pitchFamily="18" charset="0"/>
              </a:rPr>
              <a:t> ≠ </a:t>
            </a:r>
            <a:r>
              <a:rPr lang="sr-Cyrl-CS" sz="2400" dirty="0">
                <a:latin typeface="Times New Roman" panose="02020603050405020304" pitchFamily="18" charset="0"/>
                <a:ea typeface="Times New Roman" panose="02020603050405020304" pitchFamily="18" charset="0"/>
              </a:rPr>
              <a:t>извоз</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la somme = le montant – </a:t>
            </a:r>
            <a:r>
              <a:rPr lang="sr-Cyrl-CS" sz="2400" dirty="0">
                <a:latin typeface="Times New Roman" panose="02020603050405020304" pitchFamily="18" charset="0"/>
                <a:ea typeface="Times New Roman" panose="02020603050405020304" pitchFamily="18" charset="0"/>
              </a:rPr>
              <a:t>износ, сума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rendre</a:t>
            </a:r>
            <a:r>
              <a:rPr lang="sr-Cyrl-CS" sz="2400" dirty="0">
                <a:latin typeface="Times New Roman" panose="02020603050405020304" pitchFamily="18" charset="0"/>
                <a:ea typeface="Times New Roman" panose="02020603050405020304" pitchFamily="18" charset="0"/>
              </a:rPr>
              <a:t> - вратити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se rendre – </a:t>
            </a:r>
            <a:r>
              <a:rPr lang="sr-Cyrl-CS" sz="2400" dirty="0">
                <a:latin typeface="Times New Roman" panose="02020603050405020304" pitchFamily="18" charset="0"/>
                <a:ea typeface="Times New Roman" panose="02020603050405020304" pitchFamily="18" charset="0"/>
              </a:rPr>
              <a:t>доћи, отићи, стићи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err="1">
                <a:latin typeface="Times New Roman" panose="02020603050405020304" pitchFamily="18" charset="0"/>
                <a:ea typeface="Times New Roman" panose="02020603050405020304" pitchFamily="18" charset="0"/>
              </a:rPr>
              <a:t>quotidien,ne</a:t>
            </a:r>
            <a:r>
              <a:rPr lang="fr-FR" sz="2400" dirty="0">
                <a:latin typeface="Times New Roman" panose="02020603050405020304" pitchFamily="18" charset="0"/>
                <a:ea typeface="Times New Roman" panose="02020603050405020304" pitchFamily="18" charset="0"/>
              </a:rPr>
              <a:t> - </a:t>
            </a:r>
            <a:r>
              <a:rPr lang="sr-Cyrl-CS" sz="2400" dirty="0">
                <a:latin typeface="Times New Roman" panose="02020603050405020304" pitchFamily="18" charset="0"/>
                <a:ea typeface="Times New Roman" panose="02020603050405020304" pitchFamily="18" charset="0"/>
              </a:rPr>
              <a:t>свакодневни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quotidien – </a:t>
            </a:r>
            <a:r>
              <a:rPr lang="sr-Cyrl-CS" sz="2400" dirty="0">
                <a:latin typeface="Times New Roman" panose="02020603050405020304" pitchFamily="18" charset="0"/>
                <a:ea typeface="Times New Roman" panose="02020603050405020304" pitchFamily="18" charset="0"/>
              </a:rPr>
              <a:t>дневни лист, дневник</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en outre</a:t>
            </a:r>
            <a:r>
              <a:rPr lang="sr-Cyrl-CS" sz="2400" dirty="0">
                <a:latin typeface="Times New Roman" panose="02020603050405020304" pitchFamily="18" charset="0"/>
                <a:ea typeface="Times New Roman" panose="02020603050405020304" pitchFamily="18" charset="0"/>
              </a:rPr>
              <a:t> – осим тога, поред тога</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1023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7138" y="978794"/>
            <a:ext cx="6606862" cy="4524315"/>
          </a:xfrm>
          <a:prstGeom prst="rect">
            <a:avLst/>
          </a:prstGeom>
        </p:spPr>
        <p:txBody>
          <a:bodyPr wrap="square">
            <a:spAutoFit/>
          </a:bodyPr>
          <a:lstStyle/>
          <a:p>
            <a:pPr>
              <a:spcAft>
                <a:spcPts val="0"/>
              </a:spcAft>
            </a:pPr>
            <a:r>
              <a:rPr lang="fr-FR" sz="2400" dirty="0">
                <a:latin typeface="Times New Roman" panose="02020603050405020304" pitchFamily="18" charset="0"/>
                <a:ea typeface="Times New Roman" panose="02020603050405020304" pitchFamily="18" charset="0"/>
              </a:rPr>
              <a:t>la compagnie </a:t>
            </a:r>
            <a:r>
              <a:rPr lang="sr-Cyrl-CS" sz="2400" dirty="0">
                <a:latin typeface="Times New Roman" panose="02020603050405020304" pitchFamily="18" charset="0"/>
                <a:ea typeface="Times New Roman" panose="02020603050405020304" pitchFamily="18" charset="0"/>
              </a:rPr>
              <a:t>– компанија, друштво</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a</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rien</a:t>
            </a:r>
            <a:r>
              <a:rPr lang="sr-Cyrl-CS" sz="2400" dirty="0">
                <a:latin typeface="Times New Roman" panose="02020603050405020304" pitchFamily="18" charset="0"/>
                <a:ea typeface="Times New Roman" panose="02020603050405020304" pitchFamily="18" charset="0"/>
              </a:rPr>
              <a:t>,</a:t>
            </a:r>
            <a:r>
              <a:rPr lang="fr-FR" sz="2400" dirty="0">
                <a:latin typeface="Times New Roman" panose="02020603050405020304" pitchFamily="18" charset="0"/>
                <a:ea typeface="Times New Roman" panose="02020603050405020304" pitchFamily="18" charset="0"/>
              </a:rPr>
              <a:t>ne</a:t>
            </a:r>
            <a:r>
              <a:rPr lang="sr-Cyrl-CS" sz="2400" dirty="0">
                <a:latin typeface="Times New Roman" panose="02020603050405020304" pitchFamily="18" charset="0"/>
                <a:ea typeface="Times New Roman" panose="02020603050405020304" pitchFamily="18" charset="0"/>
              </a:rPr>
              <a:t> – ваздушни, ваздухопловни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assurer</a:t>
            </a:r>
            <a:r>
              <a:rPr lang="sr-Cyrl-CS" sz="2400" dirty="0">
                <a:latin typeface="Times New Roman" panose="02020603050405020304" pitchFamily="18" charset="0"/>
                <a:ea typeface="Times New Roman" panose="02020603050405020304" pitchFamily="18" charset="0"/>
              </a:rPr>
              <a:t> – </a:t>
            </a:r>
            <a:r>
              <a:rPr lang="fr-FR" sz="2400" dirty="0">
                <a:latin typeface="Times New Roman" panose="02020603050405020304" pitchFamily="18" charset="0"/>
                <a:ea typeface="Times New Roman" panose="02020603050405020304" pitchFamily="18" charset="0"/>
              </a:rPr>
              <a:t>o</a:t>
            </a:r>
            <a:r>
              <a:rPr lang="sr-Cyrl-CS" sz="2400" dirty="0">
                <a:latin typeface="Times New Roman" panose="02020603050405020304" pitchFamily="18" charset="0"/>
                <a:ea typeface="Times New Roman" panose="02020603050405020304" pitchFamily="18" charset="0"/>
              </a:rPr>
              <a:t>сигурати, обезбедити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 air</a:t>
            </a:r>
            <a:r>
              <a:rPr lang="sr-Cyrl-CS" sz="2400" dirty="0">
                <a:latin typeface="Times New Roman" panose="02020603050405020304" pitchFamily="18" charset="0"/>
                <a:ea typeface="Times New Roman" panose="02020603050405020304" pitchFamily="18" charset="0"/>
              </a:rPr>
              <a:t> – ваздух, изглед, арија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a</a:t>
            </a:r>
            <a:r>
              <a:rPr lang="sr-Cyrl-CS" sz="2400" dirty="0">
                <a:latin typeface="Times New Roman" panose="02020603050405020304" pitchFamily="18" charset="0"/>
                <a:ea typeface="Times New Roman" panose="02020603050405020304" pitchFamily="18" charset="0"/>
              </a:rPr>
              <a:t>é</a:t>
            </a:r>
            <a:r>
              <a:rPr lang="fr-FR" sz="2400" dirty="0" err="1">
                <a:latin typeface="Times New Roman" panose="02020603050405020304" pitchFamily="18" charset="0"/>
                <a:ea typeface="Times New Roman" panose="02020603050405020304" pitchFamily="18" charset="0"/>
              </a:rPr>
              <a:t>rer</a:t>
            </a:r>
            <a:r>
              <a:rPr lang="sr-Cyrl-CS" sz="2400" dirty="0">
                <a:latin typeface="Times New Roman" panose="02020603050405020304" pitchFamily="18" charset="0"/>
                <a:ea typeface="Times New Roman" panose="02020603050405020304" pitchFamily="18" charset="0"/>
              </a:rPr>
              <a:t> - проветрити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relier</a:t>
            </a:r>
            <a:r>
              <a:rPr lang="sr-Cyrl-CS" sz="2400" dirty="0">
                <a:latin typeface="Times New Roman" panose="02020603050405020304" pitchFamily="18" charset="0"/>
                <a:ea typeface="Times New Roman" panose="02020603050405020304" pitchFamily="18" charset="0"/>
              </a:rPr>
              <a:t> à – повезати са</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exister</a:t>
            </a:r>
            <a:r>
              <a:rPr lang="sr-Cyrl-CS" sz="2400" dirty="0">
                <a:latin typeface="Times New Roman" panose="02020603050405020304" pitchFamily="18" charset="0"/>
                <a:ea typeface="Times New Roman" panose="02020603050405020304" pitchFamily="18" charset="0"/>
              </a:rPr>
              <a:t> - постојати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hebdomadaire</a:t>
            </a:r>
            <a:r>
              <a:rPr lang="sr-Cyrl-CS" sz="2400" dirty="0">
                <a:latin typeface="Times New Roman" panose="02020603050405020304" pitchFamily="18" charset="0"/>
                <a:ea typeface="Times New Roman" panose="02020603050405020304" pitchFamily="18" charset="0"/>
              </a:rPr>
              <a:t> – седмични, недељни</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 hebdomadaire</a:t>
            </a:r>
            <a:r>
              <a:rPr lang="sr-Cyrl-CS" sz="2400" dirty="0">
                <a:latin typeface="Times New Roman" panose="02020603050405020304" pitchFamily="18" charset="0"/>
                <a:ea typeface="Times New Roman" panose="02020603050405020304" pitchFamily="18" charset="0"/>
              </a:rPr>
              <a:t> - недељник</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 autocar</a:t>
            </a:r>
            <a:r>
              <a:rPr lang="sr-Cyrl-CS" sz="2400" dirty="0">
                <a:latin typeface="Times New Roman" panose="02020603050405020304" pitchFamily="18" charset="0"/>
                <a:ea typeface="Times New Roman" panose="02020603050405020304" pitchFamily="18" charset="0"/>
              </a:rPr>
              <a:t> – туристички међуград</a:t>
            </a:r>
            <a:r>
              <a:rPr lang="sr-Cyrl-RS" sz="2400" dirty="0">
                <a:latin typeface="Times New Roman" panose="02020603050405020304" pitchFamily="18" charset="0"/>
                <a:ea typeface="Times New Roman" panose="02020603050405020304" pitchFamily="18" charset="0"/>
              </a:rPr>
              <a:t>ски</a:t>
            </a:r>
            <a:r>
              <a:rPr lang="sr-Cyrl-CS" sz="2400" dirty="0">
                <a:latin typeface="Times New Roman" panose="02020603050405020304" pitchFamily="18" charset="0"/>
                <a:ea typeface="Times New Roman" panose="02020603050405020304" pitchFamily="18" charset="0"/>
              </a:rPr>
              <a:t> аутобус</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un autobus</a:t>
            </a:r>
            <a:r>
              <a:rPr lang="sr-Cyrl-CS" sz="2400" dirty="0">
                <a:latin typeface="Times New Roman" panose="02020603050405020304" pitchFamily="18" charset="0"/>
                <a:ea typeface="Times New Roman" panose="02020603050405020304" pitchFamily="18" charset="0"/>
              </a:rPr>
              <a:t> – градски аутобус</a:t>
            </a:r>
            <a:endParaRPr lang="en-US" sz="2400" dirty="0">
              <a:latin typeface="Times New Roman" panose="02020603050405020304" pitchFamily="18" charset="0"/>
              <a:ea typeface="Times New Roman" panose="02020603050405020304" pitchFamily="18" charset="0"/>
            </a:endParaRPr>
          </a:p>
          <a:p>
            <a:pPr>
              <a:spcAft>
                <a:spcPts val="0"/>
              </a:spcAft>
            </a:pPr>
            <a:r>
              <a:rPr lang="fr-FR" sz="2400" dirty="0">
                <a:latin typeface="Times New Roman" panose="02020603050405020304" pitchFamily="18" charset="0"/>
                <a:ea typeface="Times New Roman" panose="02020603050405020304" pitchFamily="18" charset="0"/>
              </a:rPr>
              <a:t>le d</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part </a:t>
            </a:r>
            <a:r>
              <a:rPr lang="sr-Cyrl-CS" sz="24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l</a:t>
            </a:r>
            <a:r>
              <a:rPr lang="sr-Cyrl-CS" sz="2400" dirty="0">
                <a:latin typeface="Times New Roman" panose="02020603050405020304" pitchFamily="18" charset="0"/>
                <a:ea typeface="Times New Roman" panose="02020603050405020304" pitchFamily="18" charset="0"/>
              </a:rPr>
              <a:t>'</a:t>
            </a:r>
            <a:r>
              <a:rPr lang="fr-FR" sz="2400" dirty="0" err="1">
                <a:latin typeface="Times New Roman" panose="02020603050405020304" pitchFamily="18" charset="0"/>
                <a:ea typeface="Times New Roman" panose="02020603050405020304" pitchFamily="18" charset="0"/>
              </a:rPr>
              <a:t>arriv</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e</a:t>
            </a:r>
            <a:r>
              <a:rPr lang="sr-Cyrl-CS" sz="2400" dirty="0">
                <a:latin typeface="Times New Roman" panose="02020603050405020304" pitchFamily="18" charset="0"/>
                <a:ea typeface="Times New Roman" panose="02020603050405020304" pitchFamily="18" charset="0"/>
              </a:rPr>
              <a:t> - одлазак, полазак ≠ долазак</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33958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4704" y="425003"/>
            <a:ext cx="8523153" cy="772733"/>
          </a:xfrm>
        </p:spPr>
        <p:txBody>
          <a:bodyPr/>
          <a:lstStyle/>
          <a:p>
            <a:pPr algn="ctr"/>
            <a:r>
              <a:rPr lang="fr-FR" b="1" dirty="0" smtClean="0">
                <a:latin typeface="Times New Roman" panose="02020603050405020304" pitchFamily="18" charset="0"/>
                <a:cs typeface="Times New Roman" panose="02020603050405020304" pitchFamily="18" charset="0"/>
              </a:rPr>
              <a:t>Questions:</a:t>
            </a:r>
            <a:endParaRPr lang="en-US" b="1"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1094703" y="1532586"/>
            <a:ext cx="8123909" cy="4461814"/>
          </a:xfrm>
        </p:spPr>
        <p:txBody>
          <a:bodyPr>
            <a:normAutofit/>
          </a:bodyPr>
          <a:lstStyle/>
          <a:p>
            <a:pPr marL="457200" indent="-457200">
              <a:buAutoNum type="arabicPeriod"/>
            </a:pPr>
            <a:r>
              <a:rPr lang="fr-FR" sz="2400" b="1" dirty="0" smtClean="0">
                <a:latin typeface="Times New Roman" panose="02020603050405020304" pitchFamily="18" charset="0"/>
                <a:cs typeface="Times New Roman" panose="02020603050405020304" pitchFamily="18" charset="0"/>
              </a:rPr>
              <a:t>Qu’est-ce que les touristes français doivent posséder pour entrer en Serbie?</a:t>
            </a:r>
            <a:endParaRPr lang="en-US" sz="2400" b="1" dirty="0" smtClean="0">
              <a:latin typeface="Times New Roman" panose="02020603050405020304" pitchFamily="18" charset="0"/>
              <a:cs typeface="Times New Roman" panose="02020603050405020304" pitchFamily="18" charset="0"/>
            </a:endParaRPr>
          </a:p>
          <a:p>
            <a:pPr marL="457200" indent="-457200">
              <a:buAutoNum type="arabicPeriod"/>
            </a:pPr>
            <a:r>
              <a:rPr lang="fr-FR" sz="2400" b="1" dirty="0" smtClean="0">
                <a:latin typeface="Times New Roman" panose="02020603050405020304" pitchFamily="18" charset="0"/>
                <a:cs typeface="Times New Roman" panose="02020603050405020304" pitchFamily="18" charset="0"/>
              </a:rPr>
              <a:t>Est-ce que les citoyens de l’Union européenne ont besoin d’un visa pour entrer en Serbie?</a:t>
            </a:r>
          </a:p>
          <a:p>
            <a:pPr marL="457200" indent="-457200">
              <a:buAutoNum type="arabicPeriod"/>
            </a:pPr>
            <a:r>
              <a:rPr lang="fr-FR" sz="2400" b="1" dirty="0" smtClean="0">
                <a:latin typeface="Times New Roman" panose="02020603050405020304" pitchFamily="18" charset="0"/>
                <a:cs typeface="Times New Roman" panose="02020603050405020304" pitchFamily="18" charset="0"/>
              </a:rPr>
              <a:t>Quelles sommes doivent être déclarées aux douanes?</a:t>
            </a:r>
          </a:p>
          <a:p>
            <a:pPr marL="457200" indent="-457200">
              <a:buAutoNum type="arabicPeriod"/>
            </a:pPr>
            <a:r>
              <a:rPr lang="fr-FR" sz="2400" b="1" dirty="0" smtClean="0">
                <a:latin typeface="Times New Roman" panose="02020603050405020304" pitchFamily="18" charset="0"/>
                <a:cs typeface="Times New Roman" panose="02020603050405020304" pitchFamily="18" charset="0"/>
              </a:rPr>
              <a:t>Comment peut-on se rendre en Serbie?</a:t>
            </a:r>
          </a:p>
          <a:p>
            <a:pPr marL="457200" indent="-457200">
              <a:buAutoNum type="arabicPeriod"/>
            </a:pPr>
            <a:r>
              <a:rPr lang="fr-FR" sz="2400" b="1" dirty="0" smtClean="0">
                <a:latin typeface="Times New Roman" panose="02020603050405020304" pitchFamily="18" charset="0"/>
                <a:cs typeface="Times New Roman" panose="02020603050405020304" pitchFamily="18" charset="0"/>
              </a:rPr>
              <a:t>Où doit-on déclarer sa présence si on est hébergé chez </a:t>
            </a:r>
            <a:r>
              <a:rPr lang="fr-FR" sz="2400" b="1" smtClean="0">
                <a:latin typeface="Times New Roman" panose="02020603050405020304" pitchFamily="18" charset="0"/>
                <a:cs typeface="Times New Roman" panose="02020603050405020304" pitchFamily="18" charset="0"/>
              </a:rPr>
              <a:t>des particuliers?</a:t>
            </a:r>
            <a:endParaRPr lang="fr-FR" sz="2400" b="1" dirty="0" smtClean="0">
              <a:latin typeface="Times New Roman" panose="02020603050405020304" pitchFamily="18" charset="0"/>
              <a:cs typeface="Times New Roman" panose="02020603050405020304" pitchFamily="18" charset="0"/>
            </a:endParaRPr>
          </a:p>
          <a:p>
            <a:pPr marL="457200" indent="-457200">
              <a:buAutoNum type="arabicPeriod"/>
            </a:pPr>
            <a:endParaRPr lang="fr-FR" sz="24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744160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26</TotalTime>
  <Words>463</Words>
  <Application>Microsoft Office PowerPoint</Application>
  <PresentationFormat>Widescreen</PresentationFormat>
  <Paragraphs>76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Century Gothic</vt:lpstr>
      <vt:lpstr>Times New Roman</vt:lpstr>
      <vt:lpstr>Wingdings 3</vt:lpstr>
      <vt:lpstr>Slice</vt:lpstr>
      <vt:lpstr>Dialogue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Dialogue</dc:title>
  <dc:creator>Windows User</dc:creator>
  <cp:lastModifiedBy>Windows User</cp:lastModifiedBy>
  <cp:revision>6</cp:revision>
  <dcterms:created xsi:type="dcterms:W3CDTF">2020-12-03T22:46:10Z</dcterms:created>
  <dcterms:modified xsi:type="dcterms:W3CDTF">2020-12-03T23:12:51Z</dcterms:modified>
</cp:coreProperties>
</file>