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8" r:id="rId10"/>
    <p:sldId id="264" r:id="rId11"/>
    <p:sldId id="265" r:id="rId12"/>
    <p:sldId id="266" r:id="rId13"/>
    <p:sldId id="267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Shopping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657600"/>
            <a:ext cx="6400800" cy="1524000"/>
          </a:xfrm>
        </p:spPr>
        <p:txBody>
          <a:bodyPr/>
          <a:lstStyle/>
          <a:p>
            <a:r>
              <a:rPr lang="en-GB" dirty="0" smtClean="0"/>
              <a:t>Presented by Milina Kosanovic</a:t>
            </a:r>
            <a:endParaRPr lang="en-GB" dirty="0"/>
          </a:p>
        </p:txBody>
      </p:sp>
      <p:pic>
        <p:nvPicPr>
          <p:cNvPr id="4" name="Picture 3" descr="BLX097_in_x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457200"/>
            <a:ext cx="2112818" cy="2905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keyrin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33800" y="457200"/>
            <a:ext cx="1714500" cy="1714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bottle op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72200" y="1066800"/>
            <a:ext cx="2133600" cy="2133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преузимање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14600" y="4724400"/>
            <a:ext cx="1714500" cy="1714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1599033891-3542440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334000" y="4572000"/>
            <a:ext cx="1981200" cy="1981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kind of shopper are you?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Do you like shopping for: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Clothes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Accessories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Souvenirs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Gifts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Electronic devices/gadgets</a:t>
            </a:r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Shopping for clothes</a:t>
            </a:r>
            <a:endParaRPr lang="en-GB" dirty="0"/>
          </a:p>
        </p:txBody>
      </p:sp>
      <p:pic>
        <p:nvPicPr>
          <p:cNvPr id="4" name="Content Placeholder 3" descr="708-Western-Chambray-Shir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38200" y="1219200"/>
            <a:ext cx="2152904" cy="24651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holiday_knit_back_2000x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9200" y="4038600"/>
            <a:ext cx="2057400" cy="2057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s-l30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81600" y="3810000"/>
            <a:ext cx="2209800" cy="2209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преузимање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29200" y="1524000"/>
            <a:ext cx="1714500" cy="1714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762000" y="3733800"/>
            <a:ext cx="1981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SHIRT</a:t>
            </a:r>
            <a:endParaRPr lang="en-GB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410200" y="3352800"/>
            <a:ext cx="12149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T-SHIRT</a:t>
            </a:r>
            <a:endParaRPr lang="en-GB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990600" y="6019800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SWEATER</a:t>
            </a:r>
            <a:endParaRPr lang="en-GB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4724400" y="6248400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TURTLE NECK SWEATER</a:t>
            </a:r>
            <a:endParaRPr lang="en-GB" sz="24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Shopping for clothes</a:t>
            </a:r>
            <a:endParaRPr lang="en-GB" dirty="0"/>
          </a:p>
        </p:txBody>
      </p:sp>
      <p:pic>
        <p:nvPicPr>
          <p:cNvPr id="4" name="Content Placeholder 3" descr="w40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14400" y="1600200"/>
            <a:ext cx="2211447" cy="3112611"/>
          </a:xfrm>
        </p:spPr>
      </p:pic>
      <p:pic>
        <p:nvPicPr>
          <p:cNvPr id="6" name="Picture 5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33800" y="2362200"/>
            <a:ext cx="1371600" cy="2141220"/>
          </a:xfrm>
          <a:prstGeom prst="rect">
            <a:avLst/>
          </a:prstGeom>
        </p:spPr>
      </p:pic>
      <p:pic>
        <p:nvPicPr>
          <p:cNvPr id="7" name="Picture 6" descr="1599033891-3542440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91200" y="1828800"/>
            <a:ext cx="2971800" cy="2971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14400" y="4876800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SUIT</a:t>
            </a:r>
            <a:endParaRPr lang="en-GB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733800" y="4724400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SKIRT</a:t>
            </a:r>
            <a:endParaRPr lang="en-GB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172200" y="49530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JACKET</a:t>
            </a:r>
            <a:endParaRPr lang="en-GB" sz="24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Shopping for accessories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/>
          </a:p>
        </p:txBody>
      </p:sp>
      <p:pic>
        <p:nvPicPr>
          <p:cNvPr id="4" name="Picture 3" descr="BLX097_in_x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1447800"/>
            <a:ext cx="2209800" cy="3038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Long-Warm-Shawl-Large-Soft-Solid-Color-Scarf-for-Women-Men--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86200" y="3886200"/>
            <a:ext cx="2362200" cy="2362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bel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29200" y="1524000"/>
            <a:ext cx="3182990" cy="17860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143000" y="4648200"/>
            <a:ext cx="16999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SCARF</a:t>
            </a:r>
            <a:endParaRPr lang="en-GB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334000" y="3352800"/>
            <a:ext cx="29009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/>
              <a:t>BELT</a:t>
            </a:r>
            <a:endParaRPr lang="en-GB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429000" y="6400800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SHAWL</a:t>
            </a:r>
            <a:endParaRPr lang="en-GB" sz="24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	</a:t>
            </a:r>
            <a:r>
              <a:rPr lang="en-GB" dirty="0" smtClean="0"/>
              <a:t>Souvenirs</a:t>
            </a:r>
            <a:endParaRPr lang="en-GB" dirty="0"/>
          </a:p>
        </p:txBody>
      </p:sp>
      <p:pic>
        <p:nvPicPr>
          <p:cNvPr id="4" name="Content Placeholder 3" descr="keyrin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14400" y="533400"/>
            <a:ext cx="2133600" cy="2133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fridge magne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62600" y="1524000"/>
            <a:ext cx="2457450" cy="3276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bottle op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81200" y="3505200"/>
            <a:ext cx="2438400" cy="2438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1143000" y="2819401"/>
            <a:ext cx="17690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err="1" smtClean="0"/>
              <a:t>KEYRING</a:t>
            </a:r>
            <a:endParaRPr lang="en-GB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828800" y="6096000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BOTTLE</a:t>
            </a:r>
            <a:r>
              <a:rPr lang="en-GB" sz="2400" dirty="0" smtClean="0"/>
              <a:t> </a:t>
            </a:r>
            <a:r>
              <a:rPr lang="en-GB" sz="2400" b="1" dirty="0" smtClean="0"/>
              <a:t>OPENER</a:t>
            </a:r>
            <a:endParaRPr lang="en-GB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410200" y="5105400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FRIDGE MAGNET</a:t>
            </a:r>
            <a:endParaRPr lang="en-GB" sz="24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Gifts</a:t>
            </a:r>
            <a:endParaRPr lang="en-GB" dirty="0"/>
          </a:p>
        </p:txBody>
      </p:sp>
      <p:pic>
        <p:nvPicPr>
          <p:cNvPr id="4" name="Content Placeholder 3" descr="walle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14400" y="1524000"/>
            <a:ext cx="2346960" cy="12496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8142ksvkbrL._AC_SL1500_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10200" y="2133600"/>
            <a:ext cx="2404110" cy="24283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giving-book-present-260nw-17689495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95400" y="3886200"/>
            <a:ext cx="2971800" cy="2133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76200" y="2971800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WALLET</a:t>
            </a:r>
            <a:endParaRPr lang="en-GB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334000" y="4724400"/>
            <a:ext cx="34342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PERSONALIZED CUP</a:t>
            </a:r>
            <a:endParaRPr lang="en-GB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990600" y="6248400"/>
            <a:ext cx="30937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BOOK</a:t>
            </a:r>
            <a:endParaRPr lang="en-GB" sz="24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Electronic devices/gadgets</a:t>
            </a:r>
            <a:endParaRPr lang="en-GB" dirty="0"/>
          </a:p>
        </p:txBody>
      </p:sp>
      <p:pic>
        <p:nvPicPr>
          <p:cNvPr id="4" name="Content Placeholder 3" descr="cellphon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1000" y="1447800"/>
            <a:ext cx="2567781" cy="25677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web ca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53000" y="1828800"/>
            <a:ext cx="1973580" cy="1478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flashstic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77000" y="4495800"/>
            <a:ext cx="1865376" cy="12435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camer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95600" y="4267200"/>
            <a:ext cx="2225040" cy="19648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609600" y="4267200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CELL</a:t>
            </a:r>
            <a:r>
              <a:rPr lang="en-GB" dirty="0" smtClean="0"/>
              <a:t> </a:t>
            </a:r>
            <a:r>
              <a:rPr lang="en-GB" sz="2400" b="1" dirty="0" smtClean="0"/>
              <a:t>PHONE</a:t>
            </a:r>
            <a:endParaRPr lang="en-GB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029200" y="3505200"/>
            <a:ext cx="190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err="1" smtClean="0"/>
              <a:t>WEBCAMERA</a:t>
            </a:r>
            <a:endParaRPr lang="en-GB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400800" y="6019800"/>
            <a:ext cx="22564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FLASH STICK</a:t>
            </a:r>
            <a:endParaRPr lang="en-GB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362200" y="6324600"/>
            <a:ext cx="289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CAMERA</a:t>
            </a:r>
            <a:endParaRPr lang="en-GB" sz="24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GB" dirty="0" smtClean="0"/>
              <a:t>Present Continuous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410200"/>
          </a:xfrm>
        </p:spPr>
        <p:txBody>
          <a:bodyPr>
            <a:normAutofit fontScale="92500" lnSpcReduction="10000"/>
          </a:bodyPr>
          <a:lstStyle/>
          <a:p>
            <a:r>
              <a:rPr lang="sr-Latn-RS" dirty="0" smtClean="0"/>
              <a:t>Gradi se od sadašnjeg vremena pomoćnog glagola TO BE (am, is, are) i sadašnjeg participa (infinitiv glagola+ing).</a:t>
            </a:r>
          </a:p>
          <a:p>
            <a:pPr>
              <a:buNone/>
            </a:pPr>
            <a:endParaRPr lang="sr-Latn-RS" dirty="0" smtClean="0"/>
          </a:p>
          <a:p>
            <a:r>
              <a:rPr lang="sr-Latn-RS" dirty="0" smtClean="0"/>
              <a:t>They </a:t>
            </a:r>
            <a:r>
              <a:rPr lang="sr-Latn-RS" b="1" dirty="0" smtClean="0">
                <a:solidFill>
                  <a:srgbClr val="7030A0"/>
                </a:solidFill>
              </a:rPr>
              <a:t>are carrying </a:t>
            </a:r>
            <a:r>
              <a:rPr lang="sr-Latn-RS" dirty="0" smtClean="0"/>
              <a:t>3 bags.</a:t>
            </a:r>
          </a:p>
          <a:p>
            <a:r>
              <a:rPr lang="sr-Latn-RS" dirty="0" smtClean="0"/>
              <a:t>She </a:t>
            </a:r>
            <a:r>
              <a:rPr lang="sr-Latn-RS" b="1" dirty="0" smtClean="0">
                <a:solidFill>
                  <a:srgbClr val="7030A0"/>
                </a:solidFill>
              </a:rPr>
              <a:t>is looking </a:t>
            </a:r>
            <a:r>
              <a:rPr lang="sr-Latn-RS" dirty="0" smtClean="0"/>
              <a:t>at her mobile phone.</a:t>
            </a:r>
          </a:p>
          <a:p>
            <a:endParaRPr lang="sr-Latn-RS" dirty="0" smtClean="0"/>
          </a:p>
          <a:p>
            <a:r>
              <a:rPr lang="sr-Latn-RS" dirty="0" smtClean="0"/>
              <a:t>Ukoliko se infinitiv završava na E ono se gubi pre dodavanja –ING.</a:t>
            </a:r>
          </a:p>
          <a:p>
            <a:r>
              <a:rPr lang="en-GB" dirty="0" smtClean="0"/>
              <a:t>C</a:t>
            </a:r>
            <a:r>
              <a:rPr lang="sr-Latn-RS" dirty="0" smtClean="0"/>
              <a:t>ome-</a:t>
            </a:r>
            <a:r>
              <a:rPr lang="sr-Latn-RS" b="1" dirty="0" smtClean="0">
                <a:solidFill>
                  <a:srgbClr val="7030A0"/>
                </a:solidFill>
              </a:rPr>
              <a:t>coming</a:t>
            </a:r>
          </a:p>
          <a:p>
            <a:r>
              <a:rPr lang="en-GB" dirty="0" smtClean="0"/>
              <a:t>H</a:t>
            </a:r>
            <a:r>
              <a:rPr lang="sr-Latn-RS" dirty="0" smtClean="0"/>
              <a:t>ave-</a:t>
            </a:r>
            <a:r>
              <a:rPr lang="sr-Latn-RS" b="1" dirty="0" smtClean="0">
                <a:solidFill>
                  <a:srgbClr val="7030A0"/>
                </a:solidFill>
              </a:rPr>
              <a:t>having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Present Continuous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lnSpcReduction="10000"/>
          </a:bodyPr>
          <a:lstStyle/>
          <a:p>
            <a:r>
              <a:rPr lang="en-GB" dirty="0" err="1" smtClean="0"/>
              <a:t>Koristi</a:t>
            </a:r>
            <a:r>
              <a:rPr lang="en-GB" dirty="0" smtClean="0"/>
              <a:t> se </a:t>
            </a:r>
            <a:r>
              <a:rPr lang="en-GB" dirty="0" err="1" smtClean="0"/>
              <a:t>za</a:t>
            </a:r>
            <a:r>
              <a:rPr lang="en-GB" dirty="0" smtClean="0"/>
              <a:t> </a:t>
            </a:r>
            <a:r>
              <a:rPr lang="en-GB" dirty="0" err="1" smtClean="0"/>
              <a:t>radnju</a:t>
            </a:r>
            <a:r>
              <a:rPr lang="en-GB" dirty="0" smtClean="0"/>
              <a:t> </a:t>
            </a:r>
            <a:r>
              <a:rPr lang="en-GB" dirty="0" err="1" smtClean="0"/>
              <a:t>koja</a:t>
            </a:r>
            <a:r>
              <a:rPr lang="en-GB" dirty="0" smtClean="0"/>
              <a:t> se </a:t>
            </a:r>
            <a:r>
              <a:rPr lang="en-GB" dirty="0" err="1" smtClean="0"/>
              <a:t>doga</a:t>
            </a:r>
            <a:r>
              <a:rPr lang="sr-Latn-RS" dirty="0" smtClean="0"/>
              <a:t>đa u trenutku govora.</a:t>
            </a:r>
          </a:p>
          <a:p>
            <a:r>
              <a:rPr lang="sr-Latn-RS" dirty="0" smtClean="0"/>
              <a:t>I </a:t>
            </a:r>
            <a:r>
              <a:rPr lang="sr-Latn-RS" b="1" dirty="0" smtClean="0">
                <a:solidFill>
                  <a:srgbClr val="7030A0"/>
                </a:solidFill>
              </a:rPr>
              <a:t>am trying </a:t>
            </a:r>
            <a:r>
              <a:rPr lang="sr-Latn-RS" dirty="0" smtClean="0"/>
              <a:t>on new shoes.</a:t>
            </a:r>
          </a:p>
          <a:p>
            <a:r>
              <a:rPr lang="sr-Latn-RS" dirty="0" smtClean="0"/>
              <a:t>You </a:t>
            </a:r>
            <a:r>
              <a:rPr lang="sr-Latn-RS" b="1" dirty="0" smtClean="0">
                <a:solidFill>
                  <a:srgbClr val="7030A0"/>
                </a:solidFill>
              </a:rPr>
              <a:t>are looking </a:t>
            </a:r>
            <a:r>
              <a:rPr lang="sr-Latn-RS" dirty="0" smtClean="0"/>
              <a:t>for souvenirs.</a:t>
            </a:r>
          </a:p>
          <a:p>
            <a:r>
              <a:rPr lang="sr-Latn-RS" dirty="0" smtClean="0"/>
              <a:t>He </a:t>
            </a:r>
            <a:r>
              <a:rPr lang="sr-Latn-RS" b="1" dirty="0" smtClean="0">
                <a:solidFill>
                  <a:srgbClr val="7030A0"/>
                </a:solidFill>
              </a:rPr>
              <a:t>is carrying </a:t>
            </a:r>
            <a:r>
              <a:rPr lang="sr-Latn-RS" dirty="0" smtClean="0"/>
              <a:t>bags.</a:t>
            </a:r>
          </a:p>
          <a:p>
            <a:endParaRPr lang="sr-Latn-RS" dirty="0" smtClean="0"/>
          </a:p>
          <a:p>
            <a:r>
              <a:rPr lang="sr-Latn-RS" dirty="0" smtClean="0"/>
              <a:t>We </a:t>
            </a:r>
            <a:r>
              <a:rPr lang="sr-Latn-RS" b="1" dirty="0" smtClean="0">
                <a:solidFill>
                  <a:srgbClr val="7030A0"/>
                </a:solidFill>
              </a:rPr>
              <a:t>are checking</a:t>
            </a:r>
            <a:r>
              <a:rPr lang="sr-Latn-RS" dirty="0" smtClean="0"/>
              <a:t> the prices.</a:t>
            </a:r>
          </a:p>
          <a:p>
            <a:r>
              <a:rPr lang="sr-Latn-RS" dirty="0" smtClean="0"/>
              <a:t>You </a:t>
            </a:r>
            <a:r>
              <a:rPr lang="sr-Latn-RS" b="1" dirty="0" smtClean="0">
                <a:solidFill>
                  <a:srgbClr val="7030A0"/>
                </a:solidFill>
              </a:rPr>
              <a:t>are spending </a:t>
            </a:r>
            <a:r>
              <a:rPr lang="sr-Latn-RS" dirty="0" smtClean="0"/>
              <a:t>too much.</a:t>
            </a:r>
          </a:p>
          <a:p>
            <a:r>
              <a:rPr lang="sr-Latn-RS" dirty="0" smtClean="0"/>
              <a:t>They </a:t>
            </a:r>
            <a:r>
              <a:rPr lang="sr-Latn-RS" b="1" dirty="0" smtClean="0">
                <a:solidFill>
                  <a:srgbClr val="7030A0"/>
                </a:solidFill>
              </a:rPr>
              <a:t>are paying </a:t>
            </a:r>
            <a:r>
              <a:rPr lang="sr-Latn-RS" dirty="0" smtClean="0"/>
              <a:t>at the cash register.</a:t>
            </a:r>
            <a:endParaRPr lang="en-GB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Present </a:t>
            </a:r>
            <a:r>
              <a:rPr lang="en-GB" dirty="0" smtClean="0"/>
              <a:t>Continuous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lnSpcReduction="10000"/>
          </a:bodyPr>
          <a:lstStyle/>
          <a:p>
            <a:r>
              <a:rPr lang="sr-Latn-RS" dirty="0" smtClean="0"/>
              <a:t>Upitan oblik se gradi inverzijom, obrtanjem reda reči.</a:t>
            </a:r>
          </a:p>
          <a:p>
            <a:r>
              <a:rPr lang="sr-Latn-RS" b="1" dirty="0" smtClean="0">
                <a:solidFill>
                  <a:srgbClr val="7030A0"/>
                </a:solidFill>
              </a:rPr>
              <a:t>Am I looking </a:t>
            </a:r>
            <a:r>
              <a:rPr lang="sr-Latn-RS" dirty="0" smtClean="0"/>
              <a:t>in the wrong direction?</a:t>
            </a:r>
          </a:p>
          <a:p>
            <a:r>
              <a:rPr lang="sr-Latn-RS" b="1" dirty="0" smtClean="0">
                <a:solidFill>
                  <a:srgbClr val="7030A0"/>
                </a:solidFill>
              </a:rPr>
              <a:t>Are you looking </a:t>
            </a:r>
            <a:r>
              <a:rPr lang="sr-Latn-RS" dirty="0" smtClean="0"/>
              <a:t>for new shoes?</a:t>
            </a:r>
          </a:p>
          <a:p>
            <a:r>
              <a:rPr lang="sr-Latn-RS" b="1" dirty="0" smtClean="0">
                <a:solidFill>
                  <a:srgbClr val="7030A0"/>
                </a:solidFill>
              </a:rPr>
              <a:t>Is he driving </a:t>
            </a:r>
            <a:r>
              <a:rPr lang="sr-Latn-RS" dirty="0" smtClean="0"/>
              <a:t>now?</a:t>
            </a:r>
          </a:p>
          <a:p>
            <a:endParaRPr lang="sr-Latn-RS" dirty="0" smtClean="0"/>
          </a:p>
          <a:p>
            <a:r>
              <a:rPr lang="sr-Latn-RS" b="1" dirty="0" smtClean="0">
                <a:solidFill>
                  <a:srgbClr val="7030A0"/>
                </a:solidFill>
              </a:rPr>
              <a:t>Are we going </a:t>
            </a:r>
            <a:r>
              <a:rPr lang="sr-Latn-RS" dirty="0" smtClean="0"/>
              <a:t>to the shop?</a:t>
            </a:r>
          </a:p>
          <a:p>
            <a:r>
              <a:rPr lang="sr-Latn-RS" b="1" dirty="0" smtClean="0">
                <a:solidFill>
                  <a:srgbClr val="7030A0"/>
                </a:solidFill>
              </a:rPr>
              <a:t>Are you speaking </a:t>
            </a:r>
            <a:r>
              <a:rPr lang="sr-Latn-RS" dirty="0" smtClean="0"/>
              <a:t>Spanish?</a:t>
            </a:r>
          </a:p>
          <a:p>
            <a:r>
              <a:rPr lang="sr-Latn-RS" b="1" dirty="0" smtClean="0">
                <a:solidFill>
                  <a:srgbClr val="7030A0"/>
                </a:solidFill>
              </a:rPr>
              <a:t>Are they waiting </a:t>
            </a:r>
            <a:r>
              <a:rPr lang="sr-Latn-RS" dirty="0" smtClean="0"/>
              <a:t>for Jake?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Present Continuous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sr-Latn-RS" dirty="0" smtClean="0"/>
              <a:t>Pitanja sa upitnom rečju sadrže inverziju.</a:t>
            </a:r>
          </a:p>
          <a:p>
            <a:r>
              <a:rPr lang="sr-Latn-RS" dirty="0" smtClean="0"/>
              <a:t>Where </a:t>
            </a:r>
            <a:r>
              <a:rPr lang="sr-Latn-RS" b="1" dirty="0" smtClean="0">
                <a:solidFill>
                  <a:srgbClr val="7030A0"/>
                </a:solidFill>
              </a:rPr>
              <a:t>am I going</a:t>
            </a:r>
            <a:r>
              <a:rPr lang="sr-Latn-RS" dirty="0" smtClean="0"/>
              <a:t>?</a:t>
            </a:r>
          </a:p>
          <a:p>
            <a:r>
              <a:rPr lang="sr-Latn-RS" dirty="0" smtClean="0"/>
              <a:t>What </a:t>
            </a:r>
            <a:r>
              <a:rPr lang="sr-Latn-RS" b="1" dirty="0" smtClean="0">
                <a:solidFill>
                  <a:srgbClr val="7030A0"/>
                </a:solidFill>
              </a:rPr>
              <a:t>are you looking </a:t>
            </a:r>
            <a:r>
              <a:rPr lang="sr-Latn-RS" dirty="0" smtClean="0"/>
              <a:t>for?</a:t>
            </a:r>
          </a:p>
          <a:p>
            <a:r>
              <a:rPr lang="sr-Latn-RS" dirty="0" smtClean="0"/>
              <a:t>Where </a:t>
            </a:r>
            <a:r>
              <a:rPr lang="sr-Latn-RS" b="1" dirty="0" smtClean="0">
                <a:solidFill>
                  <a:srgbClr val="7030A0"/>
                </a:solidFill>
              </a:rPr>
              <a:t>is he going</a:t>
            </a:r>
            <a:r>
              <a:rPr lang="sr-Latn-RS" dirty="0" smtClean="0"/>
              <a:t>?</a:t>
            </a:r>
          </a:p>
          <a:p>
            <a:endParaRPr lang="sr-Latn-RS" dirty="0" smtClean="0"/>
          </a:p>
          <a:p>
            <a:r>
              <a:rPr lang="sr-Latn-RS" dirty="0" smtClean="0"/>
              <a:t>Why </a:t>
            </a:r>
            <a:r>
              <a:rPr lang="sr-Latn-RS" b="1" dirty="0" smtClean="0">
                <a:solidFill>
                  <a:srgbClr val="7030A0"/>
                </a:solidFill>
              </a:rPr>
              <a:t>are we waiting</a:t>
            </a:r>
            <a:r>
              <a:rPr lang="sr-Latn-RS" dirty="0" smtClean="0"/>
              <a:t>?</a:t>
            </a:r>
          </a:p>
          <a:p>
            <a:r>
              <a:rPr lang="sr-Latn-RS" dirty="0" smtClean="0"/>
              <a:t>How many bags </a:t>
            </a:r>
            <a:r>
              <a:rPr lang="sr-Latn-RS" b="1" dirty="0" smtClean="0">
                <a:solidFill>
                  <a:srgbClr val="7030A0"/>
                </a:solidFill>
              </a:rPr>
              <a:t>are you carrying</a:t>
            </a:r>
            <a:r>
              <a:rPr lang="sr-Latn-RS" dirty="0" smtClean="0"/>
              <a:t>?</a:t>
            </a:r>
          </a:p>
          <a:p>
            <a:r>
              <a:rPr lang="sr-Latn-RS" dirty="0" smtClean="0"/>
              <a:t>How much money </a:t>
            </a:r>
            <a:r>
              <a:rPr lang="sr-Latn-RS" b="1" dirty="0" smtClean="0">
                <a:solidFill>
                  <a:srgbClr val="7030A0"/>
                </a:solidFill>
              </a:rPr>
              <a:t>are they taking </a:t>
            </a:r>
            <a:r>
              <a:rPr lang="sr-Latn-RS" dirty="0" smtClean="0"/>
              <a:t>with them?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Present Continuous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Latn-RS" dirty="0" smtClean="0"/>
              <a:t>Odričan oblik se dobija dodavanjem NOT na pomoćni glagol TO BE.</a:t>
            </a:r>
          </a:p>
          <a:p>
            <a:r>
              <a:rPr lang="sr-Latn-RS" dirty="0" smtClean="0"/>
              <a:t>I </a:t>
            </a:r>
            <a:r>
              <a:rPr lang="sr-Latn-RS" b="1" dirty="0" smtClean="0">
                <a:solidFill>
                  <a:srgbClr val="7030A0"/>
                </a:solidFill>
              </a:rPr>
              <a:t>am not </a:t>
            </a:r>
            <a:r>
              <a:rPr lang="sr-Latn-RS" b="1" dirty="0" smtClean="0">
                <a:solidFill>
                  <a:srgbClr val="7030A0"/>
                </a:solidFill>
              </a:rPr>
              <a:t>trying </a:t>
            </a:r>
            <a:r>
              <a:rPr lang="sr-Latn-RS" dirty="0" smtClean="0"/>
              <a:t>on new shoes</a:t>
            </a:r>
            <a:r>
              <a:rPr lang="sr-Latn-RS" dirty="0" smtClean="0"/>
              <a:t>.</a:t>
            </a:r>
            <a:r>
              <a:rPr lang="en-GB" dirty="0" smtClean="0"/>
              <a:t> (</a:t>
            </a:r>
            <a:r>
              <a:rPr lang="en-GB" b="1" dirty="0" smtClean="0"/>
              <a:t>I`m not</a:t>
            </a:r>
            <a:r>
              <a:rPr lang="en-GB" dirty="0" smtClean="0"/>
              <a:t>)</a:t>
            </a:r>
            <a:endParaRPr lang="sr-Latn-RS" dirty="0" smtClean="0"/>
          </a:p>
          <a:p>
            <a:r>
              <a:rPr lang="sr-Latn-RS" dirty="0" smtClean="0"/>
              <a:t>You </a:t>
            </a:r>
            <a:r>
              <a:rPr lang="sr-Latn-RS" b="1" dirty="0" smtClean="0">
                <a:solidFill>
                  <a:srgbClr val="7030A0"/>
                </a:solidFill>
              </a:rPr>
              <a:t>are not </a:t>
            </a:r>
            <a:r>
              <a:rPr lang="sr-Latn-RS" b="1" dirty="0" smtClean="0">
                <a:solidFill>
                  <a:srgbClr val="7030A0"/>
                </a:solidFill>
              </a:rPr>
              <a:t>looking </a:t>
            </a:r>
            <a:r>
              <a:rPr lang="sr-Latn-RS" dirty="0" smtClean="0"/>
              <a:t>for souvenirs</a:t>
            </a:r>
            <a:r>
              <a:rPr lang="sr-Latn-RS" dirty="0" smtClean="0"/>
              <a:t>.</a:t>
            </a:r>
            <a:r>
              <a:rPr lang="en-GB" dirty="0" smtClean="0"/>
              <a:t> (</a:t>
            </a:r>
            <a:r>
              <a:rPr lang="en-GB" b="1" dirty="0" smtClean="0"/>
              <a:t>You aren`t</a:t>
            </a:r>
            <a:r>
              <a:rPr lang="en-GB" dirty="0" smtClean="0"/>
              <a:t>)</a:t>
            </a:r>
            <a:endParaRPr lang="sr-Latn-RS" dirty="0" smtClean="0"/>
          </a:p>
          <a:p>
            <a:r>
              <a:rPr lang="sr-Latn-RS" dirty="0" smtClean="0"/>
              <a:t>He </a:t>
            </a:r>
            <a:r>
              <a:rPr lang="sr-Latn-RS" b="1" dirty="0" smtClean="0">
                <a:solidFill>
                  <a:srgbClr val="7030A0"/>
                </a:solidFill>
              </a:rPr>
              <a:t>is</a:t>
            </a:r>
            <a:r>
              <a:rPr lang="sr-Latn-RS" b="1" dirty="0" smtClean="0">
                <a:solidFill>
                  <a:srgbClr val="7030A0"/>
                </a:solidFill>
              </a:rPr>
              <a:t> not</a:t>
            </a:r>
            <a:r>
              <a:rPr lang="sr-Latn-RS" b="1" dirty="0" smtClean="0">
                <a:solidFill>
                  <a:srgbClr val="7030A0"/>
                </a:solidFill>
              </a:rPr>
              <a:t> </a:t>
            </a:r>
            <a:r>
              <a:rPr lang="sr-Latn-RS" b="1" dirty="0" smtClean="0">
                <a:solidFill>
                  <a:srgbClr val="7030A0"/>
                </a:solidFill>
              </a:rPr>
              <a:t>carrying </a:t>
            </a:r>
            <a:r>
              <a:rPr lang="sr-Latn-RS" dirty="0" smtClean="0"/>
              <a:t>bags</a:t>
            </a:r>
            <a:r>
              <a:rPr lang="sr-Latn-RS" dirty="0" smtClean="0"/>
              <a:t>.</a:t>
            </a:r>
            <a:r>
              <a:rPr lang="en-GB" dirty="0" smtClean="0"/>
              <a:t> (</a:t>
            </a:r>
            <a:r>
              <a:rPr lang="en-GB" b="1" dirty="0" smtClean="0"/>
              <a:t>He isn</a:t>
            </a:r>
            <a:r>
              <a:rPr lang="en-GB" dirty="0" smtClean="0"/>
              <a:t>`t)</a:t>
            </a:r>
            <a:endParaRPr lang="sr-Latn-RS" dirty="0" smtClean="0"/>
          </a:p>
          <a:p>
            <a:endParaRPr lang="sr-Latn-RS" dirty="0" smtClean="0"/>
          </a:p>
          <a:p>
            <a:r>
              <a:rPr lang="sr-Latn-RS" dirty="0" smtClean="0"/>
              <a:t>We </a:t>
            </a:r>
            <a:r>
              <a:rPr lang="sr-Latn-RS" b="1" dirty="0" smtClean="0">
                <a:solidFill>
                  <a:srgbClr val="7030A0"/>
                </a:solidFill>
              </a:rPr>
              <a:t>are</a:t>
            </a:r>
            <a:r>
              <a:rPr lang="sr-Latn-RS" b="1" dirty="0" smtClean="0">
                <a:solidFill>
                  <a:srgbClr val="7030A0"/>
                </a:solidFill>
              </a:rPr>
              <a:t> not</a:t>
            </a:r>
            <a:r>
              <a:rPr lang="sr-Latn-RS" b="1" dirty="0" smtClean="0">
                <a:solidFill>
                  <a:srgbClr val="7030A0"/>
                </a:solidFill>
              </a:rPr>
              <a:t> </a:t>
            </a:r>
            <a:r>
              <a:rPr lang="sr-Latn-RS" b="1" dirty="0" smtClean="0">
                <a:solidFill>
                  <a:srgbClr val="7030A0"/>
                </a:solidFill>
              </a:rPr>
              <a:t>checking</a:t>
            </a:r>
            <a:r>
              <a:rPr lang="sr-Latn-RS" dirty="0" smtClean="0"/>
              <a:t> the prices</a:t>
            </a:r>
            <a:r>
              <a:rPr lang="sr-Latn-RS" dirty="0" smtClean="0"/>
              <a:t>. (</a:t>
            </a:r>
            <a:r>
              <a:rPr lang="en-GB" b="1" dirty="0" smtClean="0"/>
              <a:t>W</a:t>
            </a:r>
            <a:r>
              <a:rPr lang="en-GB" b="1" dirty="0" smtClean="0"/>
              <a:t>e </a:t>
            </a:r>
            <a:r>
              <a:rPr lang="sr-Latn-RS" b="1" dirty="0" smtClean="0"/>
              <a:t>aren</a:t>
            </a:r>
            <a:r>
              <a:rPr lang="en-GB" b="1" dirty="0" smtClean="0"/>
              <a:t>`t…)</a:t>
            </a:r>
            <a:endParaRPr lang="sr-Latn-RS" b="1" dirty="0" smtClean="0"/>
          </a:p>
          <a:p>
            <a:r>
              <a:rPr lang="sr-Latn-RS" dirty="0" smtClean="0"/>
              <a:t>You </a:t>
            </a:r>
            <a:r>
              <a:rPr lang="sr-Latn-RS" b="1" dirty="0" smtClean="0">
                <a:solidFill>
                  <a:srgbClr val="7030A0"/>
                </a:solidFill>
              </a:rPr>
              <a:t>are</a:t>
            </a:r>
            <a:r>
              <a:rPr lang="sr-Latn-RS" b="1" dirty="0" smtClean="0">
                <a:solidFill>
                  <a:srgbClr val="7030A0"/>
                </a:solidFill>
              </a:rPr>
              <a:t> not</a:t>
            </a:r>
            <a:r>
              <a:rPr lang="sr-Latn-RS" b="1" dirty="0" smtClean="0">
                <a:solidFill>
                  <a:srgbClr val="7030A0"/>
                </a:solidFill>
              </a:rPr>
              <a:t> </a:t>
            </a:r>
            <a:r>
              <a:rPr lang="sr-Latn-RS" b="1" dirty="0" smtClean="0">
                <a:solidFill>
                  <a:srgbClr val="7030A0"/>
                </a:solidFill>
              </a:rPr>
              <a:t>spending </a:t>
            </a:r>
            <a:r>
              <a:rPr lang="sr-Latn-RS" dirty="0" smtClean="0"/>
              <a:t>too much.</a:t>
            </a:r>
          </a:p>
          <a:p>
            <a:r>
              <a:rPr lang="sr-Latn-RS" dirty="0" smtClean="0"/>
              <a:t>They </a:t>
            </a:r>
            <a:r>
              <a:rPr lang="sr-Latn-RS" b="1" dirty="0" smtClean="0">
                <a:solidFill>
                  <a:srgbClr val="7030A0"/>
                </a:solidFill>
              </a:rPr>
              <a:t>are</a:t>
            </a:r>
            <a:r>
              <a:rPr lang="sr-Latn-RS" b="1" dirty="0" smtClean="0">
                <a:solidFill>
                  <a:srgbClr val="7030A0"/>
                </a:solidFill>
              </a:rPr>
              <a:t> not</a:t>
            </a:r>
            <a:r>
              <a:rPr lang="sr-Latn-RS" b="1" dirty="0" smtClean="0">
                <a:solidFill>
                  <a:srgbClr val="7030A0"/>
                </a:solidFill>
              </a:rPr>
              <a:t> </a:t>
            </a:r>
            <a:r>
              <a:rPr lang="sr-Latn-RS" b="1" dirty="0" smtClean="0">
                <a:solidFill>
                  <a:srgbClr val="7030A0"/>
                </a:solidFill>
              </a:rPr>
              <a:t>paying </a:t>
            </a:r>
            <a:r>
              <a:rPr lang="sr-Latn-RS" dirty="0" smtClean="0"/>
              <a:t>at the cash register</a:t>
            </a:r>
            <a:endParaRPr lang="en-GB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n-GB" dirty="0" smtClean="0"/>
              <a:t>Dialogue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715000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Make a dialogue on the phone. Use the model:</a:t>
            </a:r>
          </a:p>
          <a:p>
            <a:r>
              <a:rPr lang="en-GB" dirty="0" smtClean="0"/>
              <a:t>A: Hello, what are you doing?</a:t>
            </a:r>
          </a:p>
          <a:p>
            <a:r>
              <a:rPr lang="en-GB" dirty="0" smtClean="0"/>
              <a:t>B: I am shopping for … (clothes)?</a:t>
            </a:r>
          </a:p>
          <a:p>
            <a:r>
              <a:rPr lang="en-GB" dirty="0" smtClean="0"/>
              <a:t>A: What are you looking for?</a:t>
            </a:r>
          </a:p>
          <a:p>
            <a:r>
              <a:rPr lang="en-GB" dirty="0" smtClean="0"/>
              <a:t>B: I am looking for …(a pair of jeans)?</a:t>
            </a:r>
          </a:p>
          <a:p>
            <a:r>
              <a:rPr lang="en-GB" dirty="0" smtClean="0"/>
              <a:t>A: Can you go out tonight?</a:t>
            </a:r>
          </a:p>
          <a:p>
            <a:r>
              <a:rPr lang="en-GB" dirty="0" smtClean="0"/>
              <a:t>B: Oh, wait a minute. I am… (trying on the jeans, paying at the cash register…)</a:t>
            </a:r>
          </a:p>
          <a:p>
            <a:r>
              <a:rPr lang="en-GB" dirty="0" smtClean="0"/>
              <a:t>A: OK, call me back later then/ get back to me later then.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441</Words>
  <Application>Microsoft Office PowerPoint</Application>
  <PresentationFormat>On-screen Show (4:3)</PresentationFormat>
  <Paragraphs>90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Shopping</vt:lpstr>
      <vt:lpstr>What kind of shopper are you?</vt:lpstr>
      <vt:lpstr>Shopping for clothes</vt:lpstr>
      <vt:lpstr>Shopping for clothes</vt:lpstr>
      <vt:lpstr>Shopping for accessories</vt:lpstr>
      <vt:lpstr> Souvenirs</vt:lpstr>
      <vt:lpstr>Gifts</vt:lpstr>
      <vt:lpstr>Electronic devices/gadgets</vt:lpstr>
      <vt:lpstr>Present Continuous</vt:lpstr>
      <vt:lpstr>Present Continuous</vt:lpstr>
      <vt:lpstr>Present Continuous</vt:lpstr>
      <vt:lpstr>Present Continuous</vt:lpstr>
      <vt:lpstr>Present Continuous</vt:lpstr>
      <vt:lpstr>Dialogue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Shopping</dc:title>
  <dc:creator>Milina Kosanovic</dc:creator>
  <cp:lastModifiedBy>Milina Kosanovic</cp:lastModifiedBy>
  <cp:revision>18</cp:revision>
  <dcterms:created xsi:type="dcterms:W3CDTF">2006-08-16T00:00:00Z</dcterms:created>
  <dcterms:modified xsi:type="dcterms:W3CDTF">2021-11-16T10:59:12Z</dcterms:modified>
</cp:coreProperties>
</file>