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74" r:id="rId4"/>
    <p:sldId id="286" r:id="rId5"/>
    <p:sldId id="289" r:id="rId6"/>
    <p:sldId id="280" r:id="rId7"/>
    <p:sldId id="262" r:id="rId8"/>
    <p:sldId id="282" r:id="rId9"/>
    <p:sldId id="258" r:id="rId10"/>
    <p:sldId id="285" r:id="rId11"/>
    <p:sldId id="266" r:id="rId12"/>
    <p:sldId id="290" r:id="rId13"/>
    <p:sldId id="273" r:id="rId14"/>
    <p:sldId id="277" r:id="rId15"/>
    <p:sldId id="259" r:id="rId16"/>
    <p:sldId id="284" r:id="rId17"/>
    <p:sldId id="267" r:id="rId18"/>
    <p:sldId id="268" r:id="rId19"/>
    <p:sldId id="278" r:id="rId20"/>
    <p:sldId id="281" r:id="rId21"/>
    <p:sldId id="269" r:id="rId22"/>
    <p:sldId id="261" r:id="rId23"/>
    <p:sldId id="265" r:id="rId24"/>
    <p:sldId id="287" r:id="rId25"/>
    <p:sldId id="260" r:id="rId26"/>
    <p:sldId id="276" r:id="rId27"/>
    <p:sldId id="264" r:id="rId28"/>
    <p:sldId id="270" r:id="rId29"/>
    <p:sldId id="275" r:id="rId30"/>
    <p:sldId id="288" r:id="rId31"/>
    <p:sldId id="263" r:id="rId32"/>
    <p:sldId id="271" r:id="rId33"/>
    <p:sldId id="292" r:id="rId34"/>
    <p:sldId id="291" r:id="rId35"/>
    <p:sldId id="272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8FF796-D9CC-4A02-A75B-F743A7EAD96B}" type="datetimeFigureOut">
              <a:rPr lang="en-US" smtClean="0"/>
              <a:pPr/>
              <a:t>11/30/2020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AD6546-26DF-4CD9-9B71-0901B51FC4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06427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AD6546-26DF-4CD9-9B71-0901B51FC49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3C58F-82C0-4F63-8B5B-18A88A2B028E}" type="datetimeFigureOut">
              <a:rPr lang="en-US" smtClean="0"/>
              <a:pPr/>
              <a:t>11/30/2020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56516-FD01-4DFF-8F58-CAFD6C92C1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3C58F-82C0-4F63-8B5B-18A88A2B028E}" type="datetimeFigureOut">
              <a:rPr lang="en-US" smtClean="0"/>
              <a:pPr/>
              <a:t>11/30/2020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56516-FD01-4DFF-8F58-CAFD6C92C1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3C58F-82C0-4F63-8B5B-18A88A2B028E}" type="datetimeFigureOut">
              <a:rPr lang="en-US" smtClean="0"/>
              <a:pPr/>
              <a:t>11/30/2020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56516-FD01-4DFF-8F58-CAFD6C92C1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3C58F-82C0-4F63-8B5B-18A88A2B028E}" type="datetimeFigureOut">
              <a:rPr lang="en-US" smtClean="0"/>
              <a:pPr/>
              <a:t>11/30/2020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56516-FD01-4DFF-8F58-CAFD6C92C1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3C58F-82C0-4F63-8B5B-18A88A2B028E}" type="datetimeFigureOut">
              <a:rPr lang="en-US" smtClean="0"/>
              <a:pPr/>
              <a:t>11/30/2020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56516-FD01-4DFF-8F58-CAFD6C92C1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3C58F-82C0-4F63-8B5B-18A88A2B028E}" type="datetimeFigureOut">
              <a:rPr lang="en-US" smtClean="0"/>
              <a:pPr/>
              <a:t>11/30/2020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56516-FD01-4DFF-8F58-CAFD6C92C1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3C58F-82C0-4F63-8B5B-18A88A2B028E}" type="datetimeFigureOut">
              <a:rPr lang="en-US" smtClean="0"/>
              <a:pPr/>
              <a:t>11/30/2020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56516-FD01-4DFF-8F58-CAFD6C92C1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3C58F-82C0-4F63-8B5B-18A88A2B028E}" type="datetimeFigureOut">
              <a:rPr lang="en-US" smtClean="0"/>
              <a:pPr/>
              <a:t>11/30/2020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56516-FD01-4DFF-8F58-CAFD6C92C1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3C58F-82C0-4F63-8B5B-18A88A2B028E}" type="datetimeFigureOut">
              <a:rPr lang="en-US" smtClean="0"/>
              <a:pPr/>
              <a:t>11/30/2020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56516-FD01-4DFF-8F58-CAFD6C92C1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3C58F-82C0-4F63-8B5B-18A88A2B028E}" type="datetimeFigureOut">
              <a:rPr lang="en-US" smtClean="0"/>
              <a:pPr/>
              <a:t>11/30/2020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56516-FD01-4DFF-8F58-CAFD6C92C1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3C58F-82C0-4F63-8B5B-18A88A2B028E}" type="datetimeFigureOut">
              <a:rPr lang="en-US" smtClean="0"/>
              <a:pPr/>
              <a:t>11/30/2020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56516-FD01-4DFF-8F58-CAFD6C92C1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3C58F-82C0-4F63-8B5B-18A88A2B028E}" type="datetimeFigureOut">
              <a:rPr lang="en-US" smtClean="0"/>
              <a:pPr/>
              <a:t>11/30/2020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556516-FD01-4DFF-8F58-CAFD6C92C1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Institute_of_Tourist_Guiding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s://www.youtube.com/watch?v=1_xCW8NDhBE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hyperlink" Target="https://www.youtube.com/watch?v=Uv_niyhdKLE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uronews.com/2020/09/25/rethinking-tourism-after-covid-19" TargetMode="External"/><Relationship Id="rId2" Type="http://schemas.openxmlformats.org/officeDocument/2006/relationships/hyperlink" Target="https://www.youtube.com/watch?v=mHXdrWR_4sw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Tour </a:t>
            </a:r>
            <a:r>
              <a:rPr lang="sr-Latn-CS" dirty="0" smtClean="0">
                <a:latin typeface="Palatino Linotype" pitchFamily="18" charset="0"/>
              </a:rPr>
              <a:t>Guiding</a:t>
            </a:r>
            <a:endParaRPr lang="en-US" dirty="0">
              <a:latin typeface="Palatino Linotype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  <a:cs typeface="Kalinga" pitchFamily="2" charset="0"/>
              </a:rPr>
              <a:t>Working</a:t>
            </a:r>
            <a:r>
              <a:rPr lang="sr-Latn-CS" dirty="0" smtClean="0">
                <a:latin typeface="Palatino Linotype" pitchFamily="18" charset="0"/>
              </a:rPr>
              <a:t> as a </a:t>
            </a:r>
            <a:r>
              <a:rPr lang="sr-Latn-CS" dirty="0" smtClean="0">
                <a:latin typeface="Palatino Linotype" pitchFamily="18" charset="0"/>
              </a:rPr>
              <a:t>Tour </a:t>
            </a:r>
            <a:r>
              <a:rPr lang="sr-Latn-CS" dirty="0" smtClean="0">
                <a:latin typeface="Palatino Linotype" pitchFamily="18" charset="0"/>
              </a:rPr>
              <a:t>Guide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1026" name="Picture 2" descr="C:\Users\User\Desktop\unnam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06514">
            <a:off x="611560" y="476672"/>
            <a:ext cx="3124696" cy="2118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dirty="0" smtClean="0">
                <a:latin typeface="Palatino Linotype" pitchFamily="18" charset="0"/>
              </a:rPr>
              <a:t>Different Notions/Disambiguation</a:t>
            </a:r>
            <a:endParaRPr lang="en-US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Escort (more general term, srb. </a:t>
            </a:r>
            <a:r>
              <a:rPr lang="sr-Latn-CS" i="1" dirty="0" smtClean="0">
                <a:latin typeface="Palatino Linotype" pitchFamily="18" charset="0"/>
              </a:rPr>
              <a:t>pratilac grupe, turistička pratnja</a:t>
            </a:r>
            <a:r>
              <a:rPr lang="sr-Latn-CS" dirty="0" smtClean="0">
                <a:latin typeface="Palatino Linotype" pitchFamily="18" charset="0"/>
              </a:rPr>
              <a:t>)</a:t>
            </a:r>
          </a:p>
          <a:p>
            <a:r>
              <a:rPr lang="sr-Latn-CS" dirty="0" smtClean="0">
                <a:latin typeface="Palatino Linotype" pitchFamily="18" charset="0"/>
              </a:rPr>
              <a:t>Tour Rep (agency representative at the resort)</a:t>
            </a:r>
          </a:p>
          <a:p>
            <a:r>
              <a:rPr lang="sr-Latn-CS" dirty="0" smtClean="0">
                <a:latin typeface="Palatino Linotype" pitchFamily="18" charset="0"/>
              </a:rPr>
              <a:t>Tour Guide (licenced) requires specific skills and qualifications</a:t>
            </a:r>
            <a:endParaRPr lang="en-US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sr-Latn-CS" sz="3200" dirty="0" smtClean="0">
                <a:latin typeface="Palatino Linotype" pitchFamily="18" charset="0"/>
              </a:rPr>
              <a:t>Transfer (can be done by a tour rep, escort, guide)</a:t>
            </a:r>
            <a:endParaRPr lang="en-US" sz="3200" dirty="0">
              <a:latin typeface="Palatino Linotype" pitchFamily="18" charset="0"/>
            </a:endParaRPr>
          </a:p>
        </p:txBody>
      </p:sp>
      <p:pic>
        <p:nvPicPr>
          <p:cNvPr id="4098" name="Picture 2" descr="C:\Users\user\Desktop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71612"/>
            <a:ext cx="3571868" cy="2857520"/>
          </a:xfrm>
          <a:prstGeom prst="rect">
            <a:avLst/>
          </a:prstGeom>
          <a:noFill/>
        </p:spPr>
      </p:pic>
      <p:pic>
        <p:nvPicPr>
          <p:cNvPr id="4099" name="Picture 3" descr="C:\Users\user\Desktop\img-transfer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064" y="642918"/>
            <a:ext cx="3563936" cy="3646487"/>
          </a:xfrm>
          <a:prstGeom prst="rect">
            <a:avLst/>
          </a:prstGeom>
          <a:noFill/>
        </p:spPr>
      </p:pic>
      <p:pic>
        <p:nvPicPr>
          <p:cNvPr id="4100" name="Picture 4" descr="C:\Users\user\Desktop\girl.tour_.guide_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0430" y="1285860"/>
            <a:ext cx="2214578" cy="3071834"/>
          </a:xfrm>
          <a:prstGeom prst="rect">
            <a:avLst/>
          </a:prstGeom>
          <a:noFill/>
        </p:spPr>
      </p:pic>
      <p:pic>
        <p:nvPicPr>
          <p:cNvPr id="4101" name="Picture 5" descr="C:\Users\user\Desktop\followmephuket-SpecialOffe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429132"/>
            <a:ext cx="3286116" cy="208597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357554" y="4500570"/>
            <a:ext cx="578644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800" dirty="0" smtClean="0">
                <a:latin typeface="Palatino Linotype" pitchFamily="18" charset="0"/>
              </a:rPr>
              <a:t>Taking a group of visitors from their place of arrival/departure to and from hotel/beach/airport by a shuttle, feeder service, courtesy bus etc.</a:t>
            </a:r>
            <a:endParaRPr lang="en-US" sz="28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CS" sz="3600" dirty="0" smtClean="0">
                <a:latin typeface="Palatino Linotype" pitchFamily="18" charset="0"/>
              </a:rPr>
              <a:t>Checking In and Checking Out</a:t>
            </a:r>
            <a:br>
              <a:rPr lang="sr-Latn-CS" sz="3600" dirty="0" smtClean="0">
                <a:latin typeface="Palatino Linotype" pitchFamily="18" charset="0"/>
              </a:rPr>
            </a:br>
            <a:r>
              <a:rPr lang="sr-Latn-CS" sz="3600" dirty="0" smtClean="0">
                <a:latin typeface="Palatino Linotype" pitchFamily="18" charset="0"/>
              </a:rPr>
              <a:t>Rooming List</a:t>
            </a: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85858"/>
          </a:xfrm>
        </p:spPr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Welcoming and seeing off the group from the airport etc.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14338" name="Picture 2" descr="C:\Users\user\Desktop\inde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2643182"/>
            <a:ext cx="6000760" cy="4000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sr-Latn-CS" dirty="0" smtClean="0">
                <a:latin typeface="Palatino Linotype" pitchFamily="18" charset="0"/>
              </a:rPr>
              <a:t>Optional Excursion (</a:t>
            </a:r>
            <a:r>
              <a:rPr lang="sr-Latn-CS" i="1" dirty="0" smtClean="0">
                <a:latin typeface="Palatino Linotype" pitchFamily="18" charset="0"/>
              </a:rPr>
              <a:t>fakultativni izlet</a:t>
            </a:r>
            <a:r>
              <a:rPr lang="sr-Latn-CS" dirty="0" smtClean="0">
                <a:latin typeface="Palatino Linotype" pitchFamily="18" charset="0"/>
              </a:rPr>
              <a:t>)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20482" name="Picture 2" descr="C:\Users\user\Desktop\Main_image_achis_JPG_464x46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428712"/>
            <a:ext cx="6419879" cy="5429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/>
          <a:lstStyle/>
          <a:p>
            <a:r>
              <a:rPr lang="sr-Latn-CS" i="1" dirty="0" smtClean="0">
                <a:latin typeface="Palatino Linotype" pitchFamily="18" charset="0"/>
              </a:rPr>
              <a:t>Self Guided</a:t>
            </a:r>
            <a:endParaRPr lang="en-US" i="1" dirty="0">
              <a:latin typeface="Palatino Linotype" pitchFamily="18" charset="0"/>
            </a:endParaRPr>
          </a:p>
        </p:txBody>
      </p:sp>
      <p:pic>
        <p:nvPicPr>
          <p:cNvPr id="10242" name="Picture 2" descr="C:\Users\user\Desktop\5C851378_5056_A318_A815CB5EB453DC8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1857364"/>
            <a:ext cx="4786314" cy="457203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" y="1142984"/>
            <a:ext cx="421480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000" b="1" dirty="0" smtClean="0">
                <a:latin typeface="Palatino Linotype" pitchFamily="18" charset="0"/>
              </a:rPr>
              <a:t>RAMBLING TOURS</a:t>
            </a:r>
          </a:p>
          <a:p>
            <a:pPr marL="457200" indent="-457200">
              <a:buAutoNum type="arabicPeriod"/>
            </a:pPr>
            <a:r>
              <a:rPr lang="sr-Latn-CS" sz="2400" dirty="0" smtClean="0">
                <a:latin typeface="Palatino Linotype" pitchFamily="18" charset="0"/>
              </a:rPr>
              <a:t>Roam, wander, stroll on your own</a:t>
            </a:r>
          </a:p>
          <a:p>
            <a:pPr marL="457200" indent="-457200">
              <a:buAutoNum type="arabicPeriod"/>
            </a:pPr>
            <a:r>
              <a:rPr lang="sr-Latn-CS" sz="2400" dirty="0" smtClean="0">
                <a:latin typeface="Palatino Linotype" pitchFamily="18" charset="0"/>
              </a:rPr>
              <a:t>Hiking , Trekking</a:t>
            </a:r>
            <a:endParaRPr lang="en-US" sz="2400" dirty="0">
              <a:latin typeface="Palatino Linotype" pitchFamily="18" charset="0"/>
            </a:endParaRPr>
          </a:p>
        </p:txBody>
      </p:sp>
      <p:pic>
        <p:nvPicPr>
          <p:cNvPr id="10243" name="Picture 3" descr="C:\Users\user\Desktop\travel-tourism-tour-coach-coach_trip-maps-map_readers-jby0067_lo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71744"/>
            <a:ext cx="4643438" cy="4286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sr-Latn-CS" sz="3600" b="1" i="1" dirty="0" smtClean="0">
                <a:latin typeface="Palatino Linotype" pitchFamily="18" charset="0"/>
              </a:rPr>
              <a:t>Sightseeing</a:t>
            </a:r>
            <a:endParaRPr lang="en-US" sz="3600" b="1" i="1" dirty="0">
              <a:latin typeface="Palatino Linotype" pitchFamily="18" charset="0"/>
            </a:endParaRPr>
          </a:p>
        </p:txBody>
      </p:sp>
      <p:pic>
        <p:nvPicPr>
          <p:cNvPr id="1026" name="Picture 2" descr="C:\Users\user\Desktop\sightseeing-bike-salzburg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28736"/>
            <a:ext cx="4143372" cy="414340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4282" y="142852"/>
            <a:ext cx="23574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800" dirty="0" smtClean="0">
                <a:latin typeface="Palatino Linotype" pitchFamily="18" charset="0"/>
              </a:rPr>
              <a:t>On your own</a:t>
            </a:r>
          </a:p>
          <a:p>
            <a:r>
              <a:rPr lang="sr-Latn-CS" sz="2800" dirty="0" smtClean="0">
                <a:latin typeface="Palatino Linotype" pitchFamily="18" charset="0"/>
              </a:rPr>
              <a:t>with maps, brochures</a:t>
            </a:r>
            <a:endParaRPr lang="en-US" sz="2800" dirty="0">
              <a:latin typeface="Palatino Linotyp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72198" y="642918"/>
            <a:ext cx="2428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800" dirty="0" smtClean="0">
                <a:latin typeface="Palatino Linotype" pitchFamily="18" charset="0"/>
              </a:rPr>
              <a:t>Organized</a:t>
            </a:r>
            <a:endParaRPr lang="en-US" sz="2800" dirty="0">
              <a:latin typeface="Palatino Linotype" pitchFamily="18" charset="0"/>
            </a:endParaRPr>
          </a:p>
        </p:txBody>
      </p:sp>
      <p:pic>
        <p:nvPicPr>
          <p:cNvPr id="1027" name="Picture 3" descr="C:\Users\user\Desktop\2_Tramvaj_zvani_Beoograd_A_copy_312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48" y="1214422"/>
            <a:ext cx="4572000" cy="2643206"/>
          </a:xfrm>
          <a:prstGeom prst="rect">
            <a:avLst/>
          </a:prstGeom>
          <a:noFill/>
        </p:spPr>
      </p:pic>
      <p:pic>
        <p:nvPicPr>
          <p:cNvPr id="1028" name="Picture 4" descr="C:\Users\user\Desktop\guided-tour-i-Perugi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14678" y="3500438"/>
            <a:ext cx="3714776" cy="321469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143768" y="4786322"/>
            <a:ext cx="13901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2800" dirty="0" smtClean="0">
                <a:latin typeface="Palatino Linotype" pitchFamily="18" charset="0"/>
              </a:rPr>
              <a:t>Guided</a:t>
            </a:r>
            <a:endParaRPr lang="en-US" sz="28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  <p:bldP spid="6" grpId="0" build="p"/>
      <p:bldP spid="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C:\Users\user\Desktop\prague-river-cruises02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4214842" cy="3643313"/>
          </a:xfrm>
          <a:prstGeom prst="rect">
            <a:avLst/>
          </a:prstGeom>
          <a:noFill/>
        </p:spPr>
      </p:pic>
      <p:pic>
        <p:nvPicPr>
          <p:cNvPr id="11267" name="Picture 3" descr="C:\Users\user\Desktop\dinner_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0"/>
            <a:ext cx="4643470" cy="3714728"/>
          </a:xfrm>
          <a:prstGeom prst="rect">
            <a:avLst/>
          </a:prstGeom>
          <a:noFill/>
        </p:spPr>
      </p:pic>
      <p:pic>
        <p:nvPicPr>
          <p:cNvPr id="11268" name="Picture 4" descr="C:\Users\user\Desktop\Old-mill-balloon-fil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292470"/>
            <a:ext cx="3543296" cy="3565530"/>
          </a:xfrm>
          <a:prstGeom prst="rect">
            <a:avLst/>
          </a:prstGeom>
          <a:noFill/>
        </p:spPr>
      </p:pic>
      <p:pic>
        <p:nvPicPr>
          <p:cNvPr id="11269" name="Picture 5" descr="C:\Users\user\Desktop\city-bike-tour-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68" y="3500414"/>
            <a:ext cx="5572132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dirty="0" smtClean="0">
                <a:latin typeface="Palatino Linotype" pitchFamily="18" charset="0"/>
              </a:rPr>
              <a:t>The Job of a Tour Guide</a:t>
            </a: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Usually </a:t>
            </a:r>
            <a:r>
              <a:rPr lang="sr-Latn-CS" dirty="0" smtClean="0">
                <a:latin typeface="Palatino Linotype" pitchFamily="18" charset="0"/>
              </a:rPr>
              <a:t>free-lance</a:t>
            </a:r>
            <a:r>
              <a:rPr lang="en-US" dirty="0" smtClean="0">
                <a:latin typeface="Palatino Linotype" pitchFamily="18" charset="0"/>
              </a:rPr>
              <a:t> (independent) or</a:t>
            </a:r>
            <a:r>
              <a:rPr lang="sr-Latn-CS" dirty="0" smtClean="0">
                <a:latin typeface="Palatino Linotype" pitchFamily="18" charset="0"/>
              </a:rPr>
              <a:t> </a:t>
            </a:r>
            <a:r>
              <a:rPr lang="sr-Latn-CS" dirty="0" smtClean="0">
                <a:latin typeface="Palatino Linotype" pitchFamily="18" charset="0"/>
              </a:rPr>
              <a:t>hired by a tour operator or agency.</a:t>
            </a:r>
          </a:p>
          <a:p>
            <a:r>
              <a:rPr lang="sr-Latn-CS" dirty="0" smtClean="0">
                <a:latin typeface="Palatino Linotype" pitchFamily="18" charset="0"/>
              </a:rPr>
              <a:t>Gets a fee and is paid per hour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1026" name="Picture 2" descr="C:\Users\user\Desktop\lossy-page1-200px-Blue_badgesymbol.ti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500438"/>
            <a:ext cx="3643338" cy="335756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714877" y="3429000"/>
            <a:ext cx="400052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Palatino Linotype" pitchFamily="18" charset="0"/>
              </a:rPr>
              <a:t>The </a:t>
            </a:r>
            <a:r>
              <a:rPr lang="en-US" sz="2400" dirty="0" smtClean="0">
                <a:latin typeface="Palatino Linotype" pitchFamily="18" charset="0"/>
                <a:hlinkClick r:id="rId3" tooltip="Institute of Tourist Guiding"/>
              </a:rPr>
              <a:t>Institute of Tourist Guiding</a:t>
            </a:r>
            <a:r>
              <a:rPr lang="en-US" sz="2400" dirty="0" smtClean="0">
                <a:latin typeface="Palatino Linotype" pitchFamily="18" charset="0"/>
              </a:rPr>
              <a:t> sets a standard, examines and accredits guides in England</a:t>
            </a:r>
            <a:endParaRPr lang="sr-Latn-CS" sz="2400" dirty="0" smtClean="0">
              <a:latin typeface="Palatino Linotype" pitchFamily="18" charset="0"/>
            </a:endParaRPr>
          </a:p>
          <a:p>
            <a:endParaRPr lang="sr-Latn-CS" sz="2400" dirty="0" smtClean="0">
              <a:latin typeface="Palatino Linotype" pitchFamily="18" charset="0"/>
            </a:endParaRPr>
          </a:p>
          <a:p>
            <a:r>
              <a:rPr lang="sr-Latn-CS" sz="2400" dirty="0" smtClean="0">
                <a:latin typeface="Palatino Linotype" pitchFamily="18" charset="0"/>
              </a:rPr>
              <a:t>BLUE BADGE</a:t>
            </a:r>
          </a:p>
          <a:p>
            <a:endParaRPr lang="sr-Latn-CS" sz="2400" dirty="0" smtClean="0">
              <a:latin typeface="Palatino Linotype" pitchFamily="18" charset="0"/>
            </a:endParaRPr>
          </a:p>
          <a:p>
            <a:r>
              <a:rPr lang="sr-Latn-CS" sz="2400" dirty="0" smtClean="0">
                <a:latin typeface="Palatino Linotype" pitchFamily="18" charset="0"/>
              </a:rPr>
              <a:t>Normally recruited within the local community</a:t>
            </a:r>
          </a:p>
          <a:p>
            <a:endParaRPr lang="sr-Latn-CS" dirty="0">
              <a:latin typeface="Palatino Linotype" pitchFamily="18" charset="0"/>
            </a:endParaRPr>
          </a:p>
          <a:p>
            <a:endParaRPr lang="en-US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3314" name="Picture 2" descr="C:\Users\user\Desktop\2009070208.57.18Copy_thumb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5" y="0"/>
            <a:ext cx="9001155" cy="66436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dirty="0" smtClean="0">
                <a:latin typeface="Palatino Linotype" pitchFamily="18" charset="0"/>
              </a:rPr>
              <a:t>In Serbia (ex-Yugoslavia)</a:t>
            </a: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r>
              <a:rPr lang="sr-Latn-CS" dirty="0" err="1" smtClean="0">
                <a:latin typeface="Palatino Linotype" pitchFamily="18" charset="0"/>
              </a:rPr>
              <a:t>Completed</a:t>
            </a:r>
            <a:r>
              <a:rPr lang="sr-Latn-CS" dirty="0" smtClean="0">
                <a:latin typeface="Palatino Linotype" pitchFamily="18" charset="0"/>
              </a:rPr>
              <a:t> </a:t>
            </a:r>
            <a:r>
              <a:rPr lang="sr-Latn-CS" dirty="0" err="1" smtClean="0">
                <a:latin typeface="Palatino Linotype" pitchFamily="18" charset="0"/>
              </a:rPr>
              <a:t>secondary</a:t>
            </a:r>
            <a:r>
              <a:rPr lang="en-US" dirty="0" smtClean="0">
                <a:latin typeface="Palatino Linotype" pitchFamily="18" charset="0"/>
              </a:rPr>
              <a:t> school</a:t>
            </a:r>
            <a:r>
              <a:rPr lang="sr-Latn-CS" dirty="0" smtClean="0">
                <a:latin typeface="Palatino Linotype" pitchFamily="18" charset="0"/>
              </a:rPr>
              <a:t> education</a:t>
            </a:r>
          </a:p>
          <a:p>
            <a:r>
              <a:rPr lang="sr-Latn-CS" dirty="0" smtClean="0">
                <a:latin typeface="Palatino Linotype" pitchFamily="18" charset="0"/>
              </a:rPr>
              <a:t>Take exams at the Ministry of Trade, Tourism and Telecommunications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2050" name="Picture 2" descr="C:\Users\user\Desktop\nacionalna-asocijacija-turistickih-vodica-srbij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714752"/>
            <a:ext cx="5143536" cy="2928958"/>
          </a:xfrm>
          <a:prstGeom prst="rect">
            <a:avLst/>
          </a:prstGeom>
          <a:noFill/>
        </p:spPr>
      </p:pic>
      <p:pic>
        <p:nvPicPr>
          <p:cNvPr id="2051" name="Picture 3" descr="C:\Users\user\Desktop\ectaa-yut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3429000"/>
            <a:ext cx="3324225" cy="2638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46"/>
          </a:xfrm>
        </p:spPr>
        <p:txBody>
          <a:bodyPr/>
          <a:lstStyle/>
          <a:p>
            <a:r>
              <a:rPr lang="x-none" dirty="0" smtClean="0">
                <a:latin typeface="Palatino Linotype" pitchFamily="18" charset="0"/>
              </a:rPr>
              <a:t>                         Become a Greeter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1027" name="Picture 3" descr="C:\Users\User\Desktop\ikonica_griter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1428736"/>
            <a:ext cx="3000396" cy="2385227"/>
          </a:xfrm>
          <a:prstGeom prst="rect">
            <a:avLst/>
          </a:prstGeom>
          <a:noFill/>
        </p:spPr>
      </p:pic>
      <p:pic>
        <p:nvPicPr>
          <p:cNvPr id="1028" name="Picture 4" descr="C:\Users\User\Desktop\Logo-ns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928670"/>
            <a:ext cx="2643174" cy="2214578"/>
          </a:xfrm>
          <a:prstGeom prst="rect">
            <a:avLst/>
          </a:prstGeom>
          <a:noFill/>
        </p:spPr>
      </p:pic>
      <p:pic>
        <p:nvPicPr>
          <p:cNvPr id="1029" name="Picture 5" descr="C:\Users\User\Desktop\Logo-gg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071802" cy="2571768"/>
          </a:xfrm>
          <a:prstGeom prst="rect">
            <a:avLst/>
          </a:prstGeom>
          <a:noFill/>
        </p:spPr>
      </p:pic>
      <p:pic>
        <p:nvPicPr>
          <p:cNvPr id="1030" name="Picture 6" descr="C:\Users\User\Desktop\BelgradeGreeterslogoklei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14546" y="4143356"/>
            <a:ext cx="3143272" cy="2714644"/>
          </a:xfrm>
          <a:prstGeom prst="rect">
            <a:avLst/>
          </a:prstGeom>
          <a:noFill/>
        </p:spPr>
      </p:pic>
      <p:pic>
        <p:nvPicPr>
          <p:cNvPr id="1031" name="Picture 7" descr="C:\Users\User\Desktop\SuboticaGreeters_Log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91190" y="5000636"/>
            <a:ext cx="3452810" cy="1600200"/>
          </a:xfrm>
          <a:prstGeom prst="rect">
            <a:avLst/>
          </a:prstGeom>
          <a:noFill/>
        </p:spPr>
      </p:pic>
      <p:pic>
        <p:nvPicPr>
          <p:cNvPr id="1032" name="Picture 8" descr="C:\Users\User\Desktop\logo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38896" y="2928934"/>
            <a:ext cx="2705104" cy="1738316"/>
          </a:xfrm>
          <a:prstGeom prst="rect">
            <a:avLst/>
          </a:prstGeom>
          <a:noFill/>
        </p:spPr>
      </p:pic>
      <p:pic>
        <p:nvPicPr>
          <p:cNvPr id="1033" name="Picture 9" descr="C:\Users\User\Desktop\logonis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2357430"/>
            <a:ext cx="2357422" cy="23145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dirty="0" smtClean="0">
                <a:latin typeface="Palatino Linotype" pitchFamily="18" charset="0"/>
              </a:rPr>
              <a:t>What is the Role of aTour Guide?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3074" name="Picture 2" descr="C:\Users\user\Desktop\guide_l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1500174"/>
            <a:ext cx="3428992" cy="3000396"/>
          </a:xfrm>
          <a:prstGeom prst="rect">
            <a:avLst/>
          </a:prstGeom>
          <a:noFill/>
        </p:spPr>
      </p:pic>
      <p:pic>
        <p:nvPicPr>
          <p:cNvPr id="3075" name="Picture 3" descr="C:\Users\user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57364"/>
            <a:ext cx="3571868" cy="2786082"/>
          </a:xfrm>
          <a:prstGeom prst="rect">
            <a:avLst/>
          </a:prstGeom>
          <a:noFill/>
        </p:spPr>
      </p:pic>
      <p:pic>
        <p:nvPicPr>
          <p:cNvPr id="3076" name="Picture 4" descr="C:\Users\user\Desktop\invisible-tour-guide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1357298"/>
            <a:ext cx="2714644" cy="32940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28736"/>
          </a:xfrm>
        </p:spPr>
        <p:txBody>
          <a:bodyPr>
            <a:normAutofit fontScale="90000"/>
          </a:bodyPr>
          <a:lstStyle/>
          <a:p>
            <a:r>
              <a:rPr lang="sr-Latn-CS" sz="4000" dirty="0" smtClean="0">
                <a:latin typeface="Palatino Linotype" pitchFamily="18" charset="0"/>
              </a:rPr>
              <a:t>Personalization</a:t>
            </a:r>
            <a:r>
              <a:rPr lang="sr-Latn-CS" dirty="0" smtClean="0">
                <a:latin typeface="Palatino Linotype" pitchFamily="18" charset="0"/>
              </a:rPr>
              <a:t/>
            </a:r>
            <a:br>
              <a:rPr lang="sr-Latn-CS" dirty="0" smtClean="0">
                <a:latin typeface="Palatino Linotype" pitchFamily="18" charset="0"/>
              </a:rPr>
            </a:br>
            <a:r>
              <a:rPr lang="sr-Latn-CS" sz="3100" dirty="0" smtClean="0">
                <a:latin typeface="Palatino Linotype" pitchFamily="18" charset="0"/>
                <a:hlinkClick r:id="rId2"/>
              </a:rPr>
              <a:t>https://www.youtube.com/watch?v=1_xCW8NDhBE</a:t>
            </a:r>
            <a:r>
              <a:rPr lang="sr-Latn-CS" sz="4000" dirty="0" smtClean="0">
                <a:latin typeface="Palatino Linotype" pitchFamily="18" charset="0"/>
              </a:rPr>
              <a:t/>
            </a:r>
            <a:br>
              <a:rPr lang="sr-Latn-CS" sz="4000" dirty="0" smtClean="0">
                <a:latin typeface="Palatino Linotype" pitchFamily="18" charset="0"/>
              </a:rPr>
            </a:br>
            <a:endParaRPr lang="en-US" sz="4000" dirty="0">
              <a:latin typeface="Palatino Linotype" pitchFamily="18" charset="0"/>
            </a:endParaRPr>
          </a:p>
        </p:txBody>
      </p:sp>
      <p:pic>
        <p:nvPicPr>
          <p:cNvPr id="7170" name="Picture 2" descr="C:\Users\user\Desktop\index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1500174"/>
            <a:ext cx="4786346" cy="50720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dirty="0" smtClean="0">
                <a:latin typeface="Palatino Linotype" pitchFamily="18" charset="0"/>
              </a:rPr>
              <a:t>The Role of Tour Guides (Complex)</a:t>
            </a: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CS" dirty="0">
                <a:latin typeface="Palatino Linotype" pitchFamily="18" charset="0"/>
              </a:rPr>
              <a:t>i</a:t>
            </a:r>
            <a:r>
              <a:rPr lang="sr-Latn-CS" dirty="0" smtClean="0">
                <a:latin typeface="Palatino Linotype" pitchFamily="18" charset="0"/>
              </a:rPr>
              <a:t>nterpretor of (heritage) sights</a:t>
            </a:r>
          </a:p>
          <a:p>
            <a:r>
              <a:rPr lang="sr-Latn-CS" dirty="0" smtClean="0">
                <a:latin typeface="Palatino Linotype" pitchFamily="18" charset="0"/>
              </a:rPr>
              <a:t>educator/teacher/information provider</a:t>
            </a:r>
          </a:p>
          <a:p>
            <a:r>
              <a:rPr lang="sr-Latn-CS" dirty="0" smtClean="0">
                <a:latin typeface="Palatino Linotype" pitchFamily="18" charset="0"/>
              </a:rPr>
              <a:t>entertainer</a:t>
            </a:r>
          </a:p>
          <a:p>
            <a:r>
              <a:rPr lang="sr-Latn-CS" dirty="0" smtClean="0">
                <a:latin typeface="Palatino Linotype" pitchFamily="18" charset="0"/>
              </a:rPr>
              <a:t>ambassador/mediator</a:t>
            </a:r>
          </a:p>
          <a:p>
            <a:r>
              <a:rPr lang="sr-Latn-CS" dirty="0" smtClean="0">
                <a:latin typeface="Palatino Linotype" pitchFamily="18" charset="0"/>
              </a:rPr>
              <a:t>providers of </a:t>
            </a:r>
            <a:r>
              <a:rPr lang="sr-Latn-CS" dirty="0" smtClean="0">
                <a:solidFill>
                  <a:srgbClr val="FF0000"/>
                </a:solidFill>
                <a:latin typeface="Palatino Linotype" pitchFamily="18" charset="0"/>
              </a:rPr>
              <a:t>tourism experience</a:t>
            </a:r>
          </a:p>
          <a:p>
            <a:r>
              <a:rPr lang="sr-Latn-CS" dirty="0" smtClean="0">
                <a:latin typeface="Palatino Linotype" pitchFamily="18" charset="0"/>
              </a:rPr>
              <a:t>nurse</a:t>
            </a:r>
          </a:p>
          <a:p>
            <a:r>
              <a:rPr lang="sr-Latn-CS" dirty="0" smtClean="0">
                <a:latin typeface="Palatino Linotype" pitchFamily="18" charset="0"/>
              </a:rPr>
              <a:t>promoters/motivator of sustainability (assistance in accessibility), etiquette</a:t>
            </a:r>
          </a:p>
          <a:p>
            <a:endParaRPr lang="sr-Latn-CS" dirty="0" smtClean="0"/>
          </a:p>
          <a:p>
            <a:endParaRPr lang="sr-Latn-C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290" name="Picture 2" descr="C:\Users\user\Desktop\vacations-travel-oxford_uni-university_of_oxford-bullingdon-social_club-oxford-10303831_low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0" y="0"/>
            <a:ext cx="5286380" cy="4286256"/>
          </a:xfrm>
          <a:prstGeom prst="rect">
            <a:avLst/>
          </a:prstGeom>
          <a:noFill/>
        </p:spPr>
      </p:pic>
      <p:pic>
        <p:nvPicPr>
          <p:cNvPr id="12291" name="Picture 3" descr="C:\Users\user\Desktop\article-1268394812566-08ADA3C5000005DC-473707_636x6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600454" cy="3643314"/>
          </a:xfrm>
          <a:prstGeom prst="rect">
            <a:avLst/>
          </a:prstGeom>
          <a:noFill/>
        </p:spPr>
      </p:pic>
      <p:pic>
        <p:nvPicPr>
          <p:cNvPr id="12292" name="Picture 4" descr="C:\Users\user\Desktop\2 group-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714752"/>
            <a:ext cx="4071934" cy="3143248"/>
          </a:xfrm>
          <a:prstGeom prst="rect">
            <a:avLst/>
          </a:prstGeom>
          <a:noFill/>
        </p:spPr>
      </p:pic>
      <p:pic>
        <p:nvPicPr>
          <p:cNvPr id="12293" name="Picture 5" descr="C:\Users\user\Desktop\image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00496" y="4643446"/>
            <a:ext cx="4929222" cy="22145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Palatino Linotype" pitchFamily="18" charset="0"/>
              </a:rPr>
              <a:t>I</a:t>
            </a:r>
            <a:r>
              <a:rPr lang="sr-Latn-CS" sz="3600" dirty="0" smtClean="0">
                <a:latin typeface="Palatino Linotype" pitchFamily="18" charset="0"/>
              </a:rPr>
              <a:t>nterpretation varies</a:t>
            </a:r>
            <a:r>
              <a:rPr lang="en-US" sz="3600" dirty="0" smtClean="0">
                <a:latin typeface="Palatino Linotype" pitchFamily="18" charset="0"/>
              </a:rPr>
              <a:t> according to:</a:t>
            </a: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Palatino Linotype" pitchFamily="18" charset="0"/>
              </a:rPr>
              <a:t>l</a:t>
            </a:r>
            <a:r>
              <a:rPr lang="sr-Latn-CS" dirty="0" smtClean="0">
                <a:latin typeface="Palatino Linotype" pitchFamily="18" charset="0"/>
              </a:rPr>
              <a:t>ocation </a:t>
            </a:r>
            <a:r>
              <a:rPr lang="sr-Latn-CS" dirty="0" smtClean="0">
                <a:latin typeface="Palatino Linotype" pitchFamily="18" charset="0"/>
              </a:rPr>
              <a:t>(setting, environment)</a:t>
            </a:r>
          </a:p>
          <a:p>
            <a:r>
              <a:rPr lang="en-US" dirty="0" smtClean="0">
                <a:latin typeface="Palatino Linotype" pitchFamily="18" charset="0"/>
              </a:rPr>
              <a:t>t</a:t>
            </a:r>
            <a:r>
              <a:rPr lang="sr-Latn-CS" dirty="0" smtClean="0">
                <a:latin typeface="Palatino Linotype" pitchFamily="18" charset="0"/>
              </a:rPr>
              <a:t>ime (</a:t>
            </a:r>
            <a:r>
              <a:rPr lang="en-US" dirty="0" smtClean="0">
                <a:latin typeface="Palatino Linotype" pitchFamily="18" charset="0"/>
              </a:rPr>
              <a:t>s</a:t>
            </a:r>
            <a:r>
              <a:rPr lang="sr-Latn-CS" dirty="0" smtClean="0">
                <a:latin typeface="Palatino Linotype" pitchFamily="18" charset="0"/>
              </a:rPr>
              <a:t>ocial </a:t>
            </a:r>
            <a:r>
              <a:rPr lang="en-US" dirty="0" smtClean="0">
                <a:latin typeface="Palatino Linotype" pitchFamily="18" charset="0"/>
              </a:rPr>
              <a:t>p</a:t>
            </a:r>
            <a:r>
              <a:rPr lang="sr-Latn-CS" dirty="0" smtClean="0">
                <a:latin typeface="Palatino Linotype" pitchFamily="18" charset="0"/>
              </a:rPr>
              <a:t>olitical </a:t>
            </a:r>
            <a:r>
              <a:rPr lang="en-US" dirty="0" smtClean="0">
                <a:latin typeface="Palatino Linotype" pitchFamily="18" charset="0"/>
              </a:rPr>
              <a:t>c</a:t>
            </a:r>
            <a:r>
              <a:rPr lang="sr-Latn-CS" dirty="0" smtClean="0">
                <a:latin typeface="Palatino Linotype" pitchFamily="18" charset="0"/>
              </a:rPr>
              <a:t>ontext</a:t>
            </a:r>
            <a:r>
              <a:rPr lang="sr-Latn-CS" dirty="0" smtClean="0">
                <a:latin typeface="Palatino Linotype" pitchFamily="18" charset="0"/>
              </a:rPr>
              <a:t>), daily life of a destination</a:t>
            </a:r>
          </a:p>
          <a:p>
            <a:r>
              <a:rPr lang="en-US" dirty="0" smtClean="0">
                <a:latin typeface="Palatino Linotype" pitchFamily="18" charset="0"/>
              </a:rPr>
              <a:t>m</a:t>
            </a:r>
            <a:r>
              <a:rPr lang="sr-Latn-CS" dirty="0" smtClean="0">
                <a:latin typeface="Palatino Linotype" pitchFamily="18" charset="0"/>
              </a:rPr>
              <a:t>ood </a:t>
            </a:r>
            <a:r>
              <a:rPr lang="sr-Latn-CS" dirty="0" smtClean="0">
                <a:latin typeface="Palatino Linotype" pitchFamily="18" charset="0"/>
              </a:rPr>
              <a:t>, anticipation (psychological factors), should be empathic</a:t>
            </a:r>
          </a:p>
          <a:p>
            <a:r>
              <a:rPr lang="en-US" dirty="0" smtClean="0">
                <a:latin typeface="Palatino Linotype" pitchFamily="18" charset="0"/>
              </a:rPr>
              <a:t>g</a:t>
            </a:r>
            <a:r>
              <a:rPr lang="sr-Latn-CS" dirty="0" smtClean="0">
                <a:latin typeface="Palatino Linotype" pitchFamily="18" charset="0"/>
              </a:rPr>
              <a:t>roup </a:t>
            </a:r>
            <a:r>
              <a:rPr lang="sr-Latn-CS" dirty="0" smtClean="0">
                <a:latin typeface="Palatino Linotype" pitchFamily="18" charset="0"/>
              </a:rPr>
              <a:t>(young-students, elderly, business people)</a:t>
            </a:r>
          </a:p>
          <a:p>
            <a:r>
              <a:rPr lang="en-US" dirty="0" smtClean="0">
                <a:latin typeface="Palatino Linotype" pitchFamily="18" charset="0"/>
              </a:rPr>
              <a:t>t</a:t>
            </a:r>
            <a:r>
              <a:rPr lang="sr-Latn-CS" dirty="0" smtClean="0">
                <a:latin typeface="Palatino Linotype" pitchFamily="18" charset="0"/>
              </a:rPr>
              <a:t>heme </a:t>
            </a:r>
            <a:r>
              <a:rPr lang="sr-Latn-CS" dirty="0" smtClean="0">
                <a:latin typeface="Palatino Linotype" pitchFamily="18" charset="0"/>
              </a:rPr>
              <a:t>itself (</a:t>
            </a:r>
            <a:r>
              <a:rPr lang="sr-Latn-CS" i="1" dirty="0" smtClean="0">
                <a:latin typeface="Palatino Linotype" pitchFamily="18" charset="0"/>
              </a:rPr>
              <a:t>Disneyland</a:t>
            </a:r>
            <a:r>
              <a:rPr lang="sr-Latn-CS" dirty="0" smtClean="0">
                <a:latin typeface="Palatino Linotype" pitchFamily="18" charset="0"/>
              </a:rPr>
              <a:t>, theme parks are different from dark tourism sights)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>
            <a:normAutofit/>
          </a:bodyPr>
          <a:lstStyle/>
          <a:p>
            <a:r>
              <a:rPr lang="sr-Latn-CS" sz="3600" dirty="0" smtClean="0">
                <a:latin typeface="Palatino Linotype" pitchFamily="18" charset="0"/>
              </a:rPr>
              <a:t>Guide’s </a:t>
            </a:r>
            <a:r>
              <a:rPr lang="sr-Latn-CS" sz="3600" b="1" i="1" dirty="0" smtClean="0">
                <a:latin typeface="Palatino Linotype" pitchFamily="18" charset="0"/>
              </a:rPr>
              <a:t>Commentary</a:t>
            </a:r>
            <a:r>
              <a:rPr lang="sr-Latn-CS" sz="3600" dirty="0" smtClean="0">
                <a:latin typeface="Palatino Linotype" pitchFamily="18" charset="0"/>
              </a:rPr>
              <a:t> (not comment!)</a:t>
            </a: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929718" cy="52578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sr-Latn-CS" dirty="0">
                <a:latin typeface="Palatino Linotype" pitchFamily="18" charset="0"/>
              </a:rPr>
              <a:t> </a:t>
            </a:r>
            <a:r>
              <a:rPr lang="sr-Latn-CS" dirty="0" smtClean="0">
                <a:latin typeface="Palatino Linotype" pitchFamily="18" charset="0"/>
              </a:rPr>
              <a:t>   The </a:t>
            </a:r>
            <a:r>
              <a:rPr lang="sr-Latn-CS" dirty="0">
                <a:latin typeface="Palatino Linotype" pitchFamily="18" charset="0"/>
              </a:rPr>
              <a:t>quality of commentary should be a combination of </a:t>
            </a:r>
            <a:r>
              <a:rPr lang="sr-Latn-CS" dirty="0">
                <a:solidFill>
                  <a:srgbClr val="FF0000"/>
                </a:solidFill>
                <a:latin typeface="Palatino Linotype" pitchFamily="18" charset="0"/>
              </a:rPr>
              <a:t>informative and entertainment </a:t>
            </a:r>
            <a:r>
              <a:rPr lang="sr-Latn-CS" dirty="0">
                <a:latin typeface="Palatino Linotype" pitchFamily="18" charset="0"/>
              </a:rPr>
              <a:t>contents, adapted to the clients’ interests and presented enthusiastically, encouraging </a:t>
            </a:r>
            <a:endParaRPr lang="sr-Latn-CS" dirty="0" smtClean="0">
              <a:latin typeface="Palatino Linotype" pitchFamily="18" charset="0"/>
            </a:endParaRPr>
          </a:p>
          <a:p>
            <a:pPr algn="just">
              <a:buNone/>
            </a:pPr>
            <a:r>
              <a:rPr lang="sr-Latn-CS" dirty="0" smtClean="0">
                <a:solidFill>
                  <a:srgbClr val="FF0000"/>
                </a:solidFill>
                <a:latin typeface="Palatino Linotype" pitchFamily="18" charset="0"/>
              </a:rPr>
              <a:t>  guide-tourist </a:t>
            </a:r>
            <a:r>
              <a:rPr lang="sr-Latn-CS" dirty="0">
                <a:solidFill>
                  <a:srgbClr val="FF0000"/>
                </a:solidFill>
                <a:latin typeface="Palatino Linotype" pitchFamily="18" charset="0"/>
              </a:rPr>
              <a:t>interaction</a:t>
            </a:r>
            <a:r>
              <a:rPr lang="sr-Latn-CS" dirty="0">
                <a:latin typeface="Palatino Linotype" pitchFamily="18" charset="0"/>
              </a:rPr>
              <a:t>, as well as the interaction within a tourist group</a:t>
            </a:r>
            <a:r>
              <a:rPr lang="sr-Latn-CS" dirty="0" smtClean="0">
                <a:latin typeface="Palatino Linotype" pitchFamily="18" charset="0"/>
              </a:rPr>
              <a:t>.</a:t>
            </a:r>
          </a:p>
          <a:p>
            <a:pPr algn="just">
              <a:buNone/>
            </a:pPr>
            <a:endParaRPr lang="sr-Latn-CS" dirty="0" smtClean="0">
              <a:latin typeface="Palatino Linotype" pitchFamily="18" charset="0"/>
            </a:endParaRPr>
          </a:p>
          <a:p>
            <a:pPr>
              <a:buNone/>
            </a:pPr>
            <a:r>
              <a:rPr lang="sr-Latn-CS" dirty="0" smtClean="0">
                <a:latin typeface="Palatino Linotype" pitchFamily="18" charset="0"/>
              </a:rPr>
              <a:t>   - </a:t>
            </a:r>
            <a:r>
              <a:rPr lang="en-US" dirty="0" smtClean="0">
                <a:latin typeface="Palatino Linotype" pitchFamily="18" charset="0"/>
              </a:rPr>
              <a:t>something additional, </a:t>
            </a:r>
            <a:r>
              <a:rPr lang="en-US" b="1" dirty="0">
                <a:latin typeface="Palatino Linotype" pitchFamily="18" charset="0"/>
              </a:rPr>
              <a:t>something that visitors cannot obtain via any other </a:t>
            </a:r>
            <a:r>
              <a:rPr lang="en-US" b="1" dirty="0" smtClean="0">
                <a:latin typeface="Palatino Linotype" pitchFamily="18" charset="0"/>
              </a:rPr>
              <a:t>media</a:t>
            </a:r>
            <a:r>
              <a:rPr lang="sr-Latn-CS" b="1" dirty="0" smtClean="0">
                <a:latin typeface="Palatino Linotype" pitchFamily="18" charset="0"/>
              </a:rPr>
              <a:t>!!!</a:t>
            </a:r>
            <a:endParaRPr lang="en-US" b="1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2357430"/>
          </a:xfrm>
        </p:spPr>
        <p:txBody>
          <a:bodyPr>
            <a:normAutofit/>
          </a:bodyPr>
          <a:lstStyle/>
          <a:p>
            <a:r>
              <a:rPr lang="sr-Latn-CS" sz="3600" dirty="0" smtClean="0">
                <a:latin typeface="Palatino Linotype" pitchFamily="18" charset="0"/>
              </a:rPr>
              <a:t>It should be interesting, lively, enthusiastic, not too ‘academic’ or heavy, but it should not be </a:t>
            </a:r>
            <a:r>
              <a:rPr lang="sr-Latn-CS" sz="3600" dirty="0" smtClean="0">
                <a:solidFill>
                  <a:srgbClr val="FF0000"/>
                </a:solidFill>
                <a:latin typeface="Palatino Linotype" pitchFamily="18" charset="0"/>
              </a:rPr>
              <a:t>frivolous (superficial, banal) </a:t>
            </a:r>
            <a:r>
              <a:rPr lang="sr-Latn-CS" sz="3600" dirty="0" smtClean="0">
                <a:latin typeface="Palatino Linotype" pitchFamily="18" charset="0"/>
              </a:rPr>
              <a:t>– balanced is o.k 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8194" name="Picture 2" descr="C:\Users\user\Desktop\tv-tour_bus-tour_guide-tour_guide-tour-tourist-jhen229_low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71744"/>
            <a:ext cx="5080000" cy="4286256"/>
          </a:xfrm>
          <a:prstGeom prst="rect">
            <a:avLst/>
          </a:prstGeom>
          <a:noFill/>
        </p:spPr>
      </p:pic>
      <p:pic>
        <p:nvPicPr>
          <p:cNvPr id="8195" name="Picture 3" descr="C:\Users\user\Desktop\travel-tourism-arizona-landmark-desert-tourist-tourist_attraction-gra111031_lo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2643182"/>
            <a:ext cx="4071934" cy="42148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>
            <a:normAutofit/>
          </a:bodyPr>
          <a:lstStyle/>
          <a:p>
            <a:r>
              <a:rPr lang="sr-Latn-CS" sz="3600" dirty="0" smtClean="0">
                <a:latin typeface="Palatino Linotype" pitchFamily="18" charset="0"/>
              </a:rPr>
              <a:t>Are you really cut out for this job? 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9218" name="Picture 2" descr="C:\Users\user\Desktop\travel-tourism-mountain_guide-tourist-tour_guide-desert_island-island-tnen64_low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71678"/>
            <a:ext cx="4973586" cy="4525963"/>
          </a:xfrm>
          <a:prstGeom prst="rect">
            <a:avLst/>
          </a:prstGeom>
          <a:noFill/>
        </p:spPr>
      </p:pic>
      <p:pic>
        <p:nvPicPr>
          <p:cNvPr id="9219" name="Picture 3" descr="C:\Users\user\Desktop\travel-tourism-tour-tour_guide-tour_guide-guide-tourist-nfkn1070_lo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643050"/>
            <a:ext cx="4429124" cy="4643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dirty="0" smtClean="0">
                <a:latin typeface="Palatino Linotype" pitchFamily="18" charset="0"/>
              </a:rPr>
              <a:t>Features – </a:t>
            </a:r>
            <a:r>
              <a:rPr lang="en-US" sz="3600" dirty="0" smtClean="0">
                <a:latin typeface="Palatino Linotype" pitchFamily="18" charset="0"/>
              </a:rPr>
              <a:t>p</a:t>
            </a:r>
            <a:r>
              <a:rPr lang="sr-Latn-CS" sz="3600" dirty="0" smtClean="0">
                <a:latin typeface="Palatino Linotype" pitchFamily="18" charset="0"/>
              </a:rPr>
              <a:t>ersonal </a:t>
            </a:r>
            <a:r>
              <a:rPr lang="en-US" sz="3600" dirty="0" smtClean="0">
                <a:latin typeface="Palatino Linotype" pitchFamily="18" charset="0"/>
              </a:rPr>
              <a:t>t</a:t>
            </a:r>
            <a:r>
              <a:rPr lang="sr-Latn-CS" sz="3600" dirty="0" smtClean="0">
                <a:latin typeface="Palatino Linotype" pitchFamily="18" charset="0"/>
              </a:rPr>
              <a:t>raits</a:t>
            </a: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latin typeface="Palatino Linotype" pitchFamily="18" charset="0"/>
              </a:rPr>
              <a:t>f</a:t>
            </a:r>
            <a:r>
              <a:rPr lang="sr-Latn-CS" dirty="0" smtClean="0">
                <a:latin typeface="Palatino Linotype" pitchFamily="18" charset="0"/>
              </a:rPr>
              <a:t>riendly</a:t>
            </a:r>
            <a:r>
              <a:rPr lang="sr-Latn-CS" dirty="0" smtClean="0">
                <a:latin typeface="Palatino Linotype" pitchFamily="18" charset="0"/>
              </a:rPr>
              <a:t>, helpful, approachable, altruist (like people, they are VIPs), patient, energetic</a:t>
            </a:r>
          </a:p>
          <a:p>
            <a:pPr algn="just"/>
            <a:r>
              <a:rPr lang="en-US" dirty="0" smtClean="0">
                <a:latin typeface="Palatino Linotype" pitchFamily="18" charset="0"/>
              </a:rPr>
              <a:t>s</a:t>
            </a:r>
            <a:r>
              <a:rPr lang="sr-Latn-CS" dirty="0" smtClean="0">
                <a:latin typeface="Palatino Linotype" pitchFamily="18" charset="0"/>
              </a:rPr>
              <a:t>hould </a:t>
            </a:r>
            <a:r>
              <a:rPr lang="sr-Latn-CS" dirty="0" smtClean="0">
                <a:latin typeface="Palatino Linotype" pitchFamily="18" charset="0"/>
              </a:rPr>
              <a:t>not patronize, preach and claim to know everything – </a:t>
            </a:r>
            <a:r>
              <a:rPr lang="en-US" dirty="0" smtClean="0">
                <a:latin typeface="Palatino Linotype" pitchFamily="18" charset="0"/>
              </a:rPr>
              <a:t>y</a:t>
            </a:r>
            <a:r>
              <a:rPr lang="sr-Latn-CS" dirty="0" smtClean="0">
                <a:latin typeface="Palatino Linotype" pitchFamily="18" charset="0"/>
              </a:rPr>
              <a:t>ou </a:t>
            </a:r>
            <a:r>
              <a:rPr lang="sr-Latn-CS" dirty="0" smtClean="0">
                <a:latin typeface="Palatino Linotype" pitchFamily="18" charset="0"/>
              </a:rPr>
              <a:t>are not a superhuman!</a:t>
            </a:r>
          </a:p>
          <a:p>
            <a:pPr algn="just"/>
            <a:r>
              <a:rPr lang="en-US" dirty="0" smtClean="0">
                <a:latin typeface="Palatino Linotype" pitchFamily="18" charset="0"/>
              </a:rPr>
              <a:t>e</a:t>
            </a:r>
            <a:r>
              <a:rPr lang="sr-Latn-CS" dirty="0" smtClean="0">
                <a:latin typeface="Palatino Linotype" pitchFamily="18" charset="0"/>
              </a:rPr>
              <a:t>ducate </a:t>
            </a:r>
            <a:r>
              <a:rPr lang="sr-Latn-CS" dirty="0" smtClean="0">
                <a:latin typeface="Palatino Linotype" pitchFamily="18" charset="0"/>
              </a:rPr>
              <a:t>tourists</a:t>
            </a:r>
          </a:p>
          <a:p>
            <a:pPr algn="just"/>
            <a:r>
              <a:rPr lang="en-US" dirty="0" smtClean="0">
                <a:latin typeface="Palatino Linotype" pitchFamily="18" charset="0"/>
              </a:rPr>
              <a:t>s</a:t>
            </a:r>
            <a:r>
              <a:rPr lang="sr-Latn-CS" dirty="0" smtClean="0">
                <a:latin typeface="Palatino Linotype" pitchFamily="18" charset="0"/>
              </a:rPr>
              <a:t>killful</a:t>
            </a:r>
            <a:r>
              <a:rPr lang="sr-Latn-CS" dirty="0" smtClean="0">
                <a:latin typeface="Palatino Linotype" pitchFamily="18" charset="0"/>
              </a:rPr>
              <a:t>, efficient, elegant, helps if you’re fit</a:t>
            </a:r>
          </a:p>
          <a:p>
            <a:pPr algn="just"/>
            <a:r>
              <a:rPr lang="en-US" dirty="0" smtClean="0">
                <a:latin typeface="Palatino Linotype" pitchFamily="18" charset="0"/>
              </a:rPr>
              <a:t>o</a:t>
            </a:r>
            <a:r>
              <a:rPr lang="sr-Latn-CS" dirty="0" smtClean="0">
                <a:latin typeface="Palatino Linotype" pitchFamily="18" charset="0"/>
              </a:rPr>
              <a:t>rganized </a:t>
            </a:r>
            <a:r>
              <a:rPr lang="sr-Latn-CS" dirty="0" smtClean="0">
                <a:latin typeface="Palatino Linotype" pitchFamily="18" charset="0"/>
              </a:rPr>
              <a:t>and responsible</a:t>
            </a:r>
          </a:p>
          <a:p>
            <a:pPr algn="just"/>
            <a:r>
              <a:rPr lang="en-US" dirty="0" smtClean="0">
                <a:latin typeface="Palatino Linotype" pitchFamily="18" charset="0"/>
              </a:rPr>
              <a:t>t</a:t>
            </a:r>
            <a:r>
              <a:rPr lang="sr-Latn-CS" dirty="0" smtClean="0">
                <a:latin typeface="Palatino Linotype" pitchFamily="18" charset="0"/>
              </a:rPr>
              <a:t>o </a:t>
            </a:r>
            <a:r>
              <a:rPr lang="sr-Latn-CS" dirty="0" smtClean="0">
                <a:latin typeface="Palatino Linotype" pitchFamily="18" charset="0"/>
              </a:rPr>
              <a:t>be really into many other (affiliating) fields</a:t>
            </a:r>
            <a:endParaRPr lang="en-US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Autofit/>
          </a:bodyPr>
          <a:lstStyle/>
          <a:p>
            <a:r>
              <a:rPr lang="sr-Latn-CS" sz="3600" dirty="0" smtClean="0">
                <a:latin typeface="Palatino Linotype" pitchFamily="18" charset="0"/>
              </a:rPr>
              <a:t>Panoramic Tour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3074" name="Picture 2" descr="C:\Users\user\Desktop\NY-Hop-on-Hop-off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94000" y="1285860"/>
            <a:ext cx="6350000" cy="42291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14282" y="428604"/>
            <a:ext cx="21897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400" dirty="0" smtClean="0">
                <a:latin typeface="Palatino Linotype" pitchFamily="18" charset="0"/>
              </a:rPr>
              <a:t>HOP ON</a:t>
            </a:r>
          </a:p>
          <a:p>
            <a:endParaRPr lang="sr-Latn-CS" sz="2400" dirty="0" smtClean="0">
              <a:latin typeface="Palatino Linotype" pitchFamily="18" charset="0"/>
            </a:endParaRPr>
          </a:p>
          <a:p>
            <a:r>
              <a:rPr lang="sr-Latn-CS" sz="2400" dirty="0" smtClean="0">
                <a:latin typeface="Palatino Linotype" pitchFamily="18" charset="0"/>
              </a:rPr>
              <a:t>HOP OFF BUS</a:t>
            </a:r>
          </a:p>
          <a:p>
            <a:endParaRPr lang="sr-Latn-CS" sz="2400" dirty="0" smtClean="0">
              <a:latin typeface="Palatino Linotype" pitchFamily="18" charset="0"/>
            </a:endParaRPr>
          </a:p>
          <a:p>
            <a:endParaRPr lang="sr-Latn-CS" sz="2400" dirty="0" smtClean="0">
              <a:latin typeface="Palatino Linotype" pitchFamily="18" charset="0"/>
            </a:endParaRPr>
          </a:p>
          <a:p>
            <a:r>
              <a:rPr lang="sr-Latn-CS" sz="2400" dirty="0" smtClean="0">
                <a:latin typeface="Palatino Linotype" pitchFamily="18" charset="0"/>
              </a:rPr>
              <a:t>Open-top bus</a:t>
            </a:r>
            <a:endParaRPr lang="en-US" sz="2400" dirty="0">
              <a:latin typeface="Palatino Linotype" pitchFamily="18" charset="0"/>
            </a:endParaRPr>
          </a:p>
        </p:txBody>
      </p:sp>
      <p:pic>
        <p:nvPicPr>
          <p:cNvPr id="16387" name="Picture 3" descr="C:\Users\user\Desktop\stock-vector-young-black-professional-tour-guide-on-bus-998597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071810"/>
            <a:ext cx="2786050" cy="37861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3571868" cy="868346"/>
          </a:xfrm>
        </p:spPr>
        <p:txBody>
          <a:bodyPr>
            <a:normAutofit/>
          </a:bodyPr>
          <a:lstStyle/>
          <a:p>
            <a:r>
              <a:rPr lang="sr-Latn-CS" sz="3600" dirty="0" smtClean="0">
                <a:latin typeface="Palatino Linotype" pitchFamily="18" charset="0"/>
              </a:rPr>
              <a:t>Audio Tour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15363" name="Picture 3" descr="C:\Users\user\Desktop\audioguide-voll00_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57298"/>
            <a:ext cx="4929190" cy="4857784"/>
          </a:xfrm>
          <a:prstGeom prst="rect">
            <a:avLst/>
          </a:prstGeom>
          <a:noFill/>
        </p:spPr>
      </p:pic>
      <p:pic>
        <p:nvPicPr>
          <p:cNvPr id="15364" name="Picture 4" descr="C:\Users\user\Desktop\Fam_AudioGuid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0"/>
            <a:ext cx="4214810" cy="3837010"/>
          </a:xfrm>
          <a:prstGeom prst="rect">
            <a:avLst/>
          </a:prstGeom>
          <a:noFill/>
        </p:spPr>
      </p:pic>
      <p:pic>
        <p:nvPicPr>
          <p:cNvPr id="15365" name="Picture 5" descr="C:\Users\user\Desktop\LAMH-Audioguide_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3857628"/>
            <a:ext cx="4286248" cy="2762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Palatino Linotype" pitchFamily="18" charset="0"/>
              </a:rPr>
              <a:t>p</a:t>
            </a:r>
            <a:r>
              <a:rPr lang="sr-Latn-CS" sz="3600" dirty="0" smtClean="0">
                <a:latin typeface="Palatino Linotype" pitchFamily="18" charset="0"/>
              </a:rPr>
              <a:t>ersonal </a:t>
            </a:r>
            <a:r>
              <a:rPr lang="en-US" sz="3600" dirty="0" smtClean="0">
                <a:latin typeface="Palatino Linotype" pitchFamily="18" charset="0"/>
              </a:rPr>
              <a:t>t</a:t>
            </a:r>
            <a:r>
              <a:rPr lang="sr-Latn-CS" sz="3600" dirty="0" smtClean="0">
                <a:latin typeface="Palatino Linotype" pitchFamily="18" charset="0"/>
              </a:rPr>
              <a:t>our </a:t>
            </a:r>
            <a:r>
              <a:rPr lang="en-US" sz="3600" dirty="0" smtClean="0">
                <a:latin typeface="Palatino Linotype" pitchFamily="18" charset="0"/>
              </a:rPr>
              <a:t>g</a:t>
            </a:r>
            <a:r>
              <a:rPr lang="sr-Latn-CS" sz="3600" dirty="0" smtClean="0">
                <a:latin typeface="Palatino Linotype" pitchFamily="18" charset="0"/>
              </a:rPr>
              <a:t>uide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17410" name="Picture 2" descr="C:\Users\user\Desktop\Logo-Huelsman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00240"/>
            <a:ext cx="4095750" cy="3981450"/>
          </a:xfrm>
          <a:prstGeom prst="rect">
            <a:avLst/>
          </a:prstGeom>
          <a:noFill/>
        </p:spPr>
      </p:pic>
      <p:pic>
        <p:nvPicPr>
          <p:cNvPr id="17411" name="Picture 3" descr="C:\Users\user\Desktop\Egypt-Tour-Guide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1643050"/>
            <a:ext cx="5143504" cy="50006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Palatino Linotype" pitchFamily="18" charset="0"/>
              </a:rPr>
              <a:t>w</a:t>
            </a:r>
            <a:r>
              <a:rPr lang="sr-Latn-CS" dirty="0" smtClean="0">
                <a:latin typeface="Palatino Linotype" pitchFamily="18" charset="0"/>
              </a:rPr>
              <a:t>alking </a:t>
            </a:r>
            <a:r>
              <a:rPr lang="en-US" dirty="0" smtClean="0">
                <a:latin typeface="Palatino Linotype" pitchFamily="18" charset="0"/>
              </a:rPr>
              <a:t>t</a:t>
            </a:r>
            <a:r>
              <a:rPr lang="sr-Latn-CS" dirty="0" smtClean="0">
                <a:latin typeface="Palatino Linotype" pitchFamily="18" charset="0"/>
              </a:rPr>
              <a:t>our </a:t>
            </a:r>
            <a:r>
              <a:rPr lang="sr-Latn-CS" dirty="0" smtClean="0">
                <a:latin typeface="Palatino Linotype" pitchFamily="18" charset="0"/>
              </a:rPr>
              <a:t>- </a:t>
            </a:r>
            <a:r>
              <a:rPr lang="en-US" dirty="0" smtClean="0">
                <a:latin typeface="Palatino Linotype" pitchFamily="18" charset="0"/>
              </a:rPr>
              <a:t>g</a:t>
            </a:r>
            <a:r>
              <a:rPr lang="sr-Latn-CS" dirty="0" smtClean="0">
                <a:latin typeface="Palatino Linotype" pitchFamily="18" charset="0"/>
              </a:rPr>
              <a:t>roup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2050" name="Picture 2" descr="C:\Users\user\Desktop\filename-37-jpg-thumbnail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5250" y="1571612"/>
            <a:ext cx="5238750" cy="35052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57158" y="2000240"/>
            <a:ext cx="241765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2800" dirty="0" smtClean="0">
                <a:latin typeface="Palatino Linotype" pitchFamily="18" charset="0"/>
              </a:rPr>
              <a:t>Pick-up Point</a:t>
            </a:r>
          </a:p>
          <a:p>
            <a:endParaRPr lang="sr-Latn-CS" sz="2800" dirty="0">
              <a:latin typeface="Palatino Linotype" pitchFamily="18" charset="0"/>
            </a:endParaRPr>
          </a:p>
          <a:p>
            <a:r>
              <a:rPr lang="sr-Latn-CS" sz="2800" dirty="0" smtClean="0">
                <a:latin typeface="Palatino Linotype" pitchFamily="18" charset="0"/>
              </a:rPr>
              <a:t>Meeting Place</a:t>
            </a:r>
            <a:endParaRPr lang="en-US" sz="28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54296"/>
          </a:xfrm>
        </p:spPr>
        <p:txBody>
          <a:bodyPr>
            <a:normAutofit/>
          </a:bodyPr>
          <a:lstStyle/>
          <a:p>
            <a:r>
              <a:rPr lang="sr-Latn-CS" sz="3600" dirty="0" smtClean="0">
                <a:latin typeface="Palatino Linotype" pitchFamily="18" charset="0"/>
              </a:rPr>
              <a:t>PAX (abbreviation for passengers)</a:t>
            </a:r>
            <a:br>
              <a:rPr lang="sr-Latn-CS" sz="3600" dirty="0" smtClean="0">
                <a:latin typeface="Palatino Linotype" pitchFamily="18" charset="0"/>
              </a:rPr>
            </a:br>
            <a:r>
              <a:rPr lang="sr-Latn-CS" sz="3600" dirty="0" smtClean="0">
                <a:latin typeface="Palatino Linotype" pitchFamily="18" charset="0"/>
              </a:rPr>
              <a:t>FLOCKS of TOURISTS</a:t>
            </a:r>
            <a:br>
              <a:rPr lang="sr-Latn-CS" sz="3600" dirty="0" smtClean="0">
                <a:latin typeface="Palatino Linotype" pitchFamily="18" charset="0"/>
              </a:rPr>
            </a:br>
            <a:r>
              <a:rPr lang="sr-Latn-CS" sz="3600" dirty="0" smtClean="0">
                <a:latin typeface="Palatino Linotype" pitchFamily="18" charset="0"/>
              </a:rPr>
              <a:t>Tourists </a:t>
            </a:r>
            <a:r>
              <a:rPr lang="sr-Latn-CS" sz="3600" dirty="0" smtClean="0">
                <a:solidFill>
                  <a:srgbClr val="FF0000"/>
                </a:solidFill>
                <a:latin typeface="Palatino Linotype" pitchFamily="18" charset="0"/>
              </a:rPr>
              <a:t>are flocking </a:t>
            </a:r>
            <a:r>
              <a:rPr lang="sr-Latn-CS" sz="3600" dirty="0" smtClean="0">
                <a:latin typeface="Palatino Linotype" pitchFamily="18" charset="0"/>
              </a:rPr>
              <a:t>to the places</a:t>
            </a:r>
            <a:br>
              <a:rPr lang="sr-Latn-CS" sz="3600" dirty="0" smtClean="0">
                <a:latin typeface="Palatino Linotype" pitchFamily="18" charset="0"/>
              </a:rPr>
            </a:br>
            <a:r>
              <a:rPr lang="sr-Latn-CS" sz="3600" dirty="0" smtClean="0">
                <a:latin typeface="Palatino Linotype" pitchFamily="18" charset="0"/>
              </a:rPr>
              <a:t>of interest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6147" name="Picture 3" descr="C:\Users\user\Desktop\tourist_guide_cartoo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3357562"/>
            <a:ext cx="4762500" cy="3228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4071934" cy="222566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Palatino Linotype" pitchFamily="18" charset="0"/>
              </a:rPr>
              <a:t>p</a:t>
            </a:r>
            <a:r>
              <a:rPr lang="sr-Latn-CS" sz="3600" dirty="0" smtClean="0">
                <a:latin typeface="Palatino Linotype" pitchFamily="18" charset="0"/>
              </a:rPr>
              <a:t>rops </a:t>
            </a:r>
            <a:r>
              <a:rPr lang="sr-Latn-CS" sz="3600" dirty="0" smtClean="0">
                <a:latin typeface="Palatino Linotype" pitchFamily="18" charset="0"/>
              </a:rPr>
              <a:t>– </a:t>
            </a:r>
            <a:r>
              <a:rPr lang="en-US" sz="3600" dirty="0" smtClean="0">
                <a:latin typeface="Palatino Linotype" pitchFamily="18" charset="0"/>
              </a:rPr>
              <a:t>v</a:t>
            </a:r>
            <a:r>
              <a:rPr lang="sr-Latn-CS" sz="3600" dirty="0" smtClean="0">
                <a:latin typeface="Palatino Linotype" pitchFamily="18" charset="0"/>
              </a:rPr>
              <a:t>isual </a:t>
            </a:r>
            <a:r>
              <a:rPr lang="en-US" sz="3600" dirty="0" smtClean="0">
                <a:latin typeface="Palatino Linotype" pitchFamily="18" charset="0"/>
              </a:rPr>
              <a:t>a</a:t>
            </a:r>
            <a:r>
              <a:rPr lang="sr-Latn-CS" sz="3600" dirty="0" smtClean="0">
                <a:latin typeface="Palatino Linotype" pitchFamily="18" charset="0"/>
              </a:rPr>
              <a:t>ids</a:t>
            </a:r>
            <a:r>
              <a:rPr lang="sr-Latn-CS" sz="3600" dirty="0" smtClean="0">
                <a:latin typeface="Palatino Linotype" pitchFamily="18" charset="0"/>
              </a:rPr>
              <a:t/>
            </a:r>
            <a:br>
              <a:rPr lang="sr-Latn-CS" sz="3600" dirty="0" smtClean="0">
                <a:latin typeface="Palatino Linotype" pitchFamily="18" charset="0"/>
              </a:rPr>
            </a:br>
            <a:r>
              <a:rPr lang="en-US" sz="3600" dirty="0" smtClean="0">
                <a:latin typeface="Palatino Linotype" pitchFamily="18" charset="0"/>
              </a:rPr>
              <a:t>t</a:t>
            </a:r>
            <a:r>
              <a:rPr lang="sr-Latn-CS" sz="3600" dirty="0" smtClean="0">
                <a:latin typeface="Palatino Linotype" pitchFamily="18" charset="0"/>
              </a:rPr>
              <a:t>ech </a:t>
            </a:r>
            <a:r>
              <a:rPr lang="en-US" sz="3600" dirty="0" smtClean="0">
                <a:latin typeface="Palatino Linotype" pitchFamily="18" charset="0"/>
              </a:rPr>
              <a:t>e</a:t>
            </a:r>
            <a:r>
              <a:rPr lang="sr-Latn-CS" sz="3600" dirty="0" smtClean="0">
                <a:latin typeface="Palatino Linotype" pitchFamily="18" charset="0"/>
              </a:rPr>
              <a:t>quipment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5122" name="Picture 2" descr="C:\Users\user\Desktop\tourgroup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214290"/>
            <a:ext cx="4786314" cy="3143248"/>
          </a:xfrm>
          <a:prstGeom prst="rect">
            <a:avLst/>
          </a:prstGeom>
          <a:noFill/>
        </p:spPr>
      </p:pic>
      <p:pic>
        <p:nvPicPr>
          <p:cNvPr id="5124" name="Picture 4" descr="C:\Users\user\Desktop\rome-italy-tourist-tour-guide-holding-umbrella-leads-across-street-near-vatican-city-as-police-officer-stops-traffic-337984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14621"/>
            <a:ext cx="4929190" cy="4143380"/>
          </a:xfrm>
          <a:prstGeom prst="rect">
            <a:avLst/>
          </a:prstGeom>
          <a:noFill/>
        </p:spPr>
      </p:pic>
      <p:pic>
        <p:nvPicPr>
          <p:cNvPr id="5125" name="Picture 5" descr="C:\Users\user\Desktop\790036-united-kingdom-england-lancashire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67220" y="3287706"/>
            <a:ext cx="4676780" cy="35702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Palatino Linotype" pitchFamily="18" charset="0"/>
              </a:rPr>
              <a:t>p</a:t>
            </a:r>
            <a:r>
              <a:rPr lang="sr-Latn-CS" sz="3600" dirty="0" smtClean="0">
                <a:latin typeface="Palatino Linotype" pitchFamily="18" charset="0"/>
              </a:rPr>
              <a:t>ractical </a:t>
            </a:r>
            <a:r>
              <a:rPr lang="en-US" sz="3600" dirty="0" smtClean="0">
                <a:latin typeface="Palatino Linotype" pitchFamily="18" charset="0"/>
              </a:rPr>
              <a:t>i</a:t>
            </a:r>
            <a:r>
              <a:rPr lang="sr-Latn-CS" sz="3600" dirty="0" smtClean="0">
                <a:latin typeface="Palatino Linotype" pitchFamily="18" charset="0"/>
              </a:rPr>
              <a:t>ssues</a:t>
            </a: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r>
              <a:rPr lang="en-US" dirty="0" smtClean="0">
                <a:latin typeface="Palatino Linotype" pitchFamily="18" charset="0"/>
              </a:rPr>
              <a:t>a</a:t>
            </a:r>
            <a:r>
              <a:rPr lang="sr-Latn-CS" dirty="0" smtClean="0">
                <a:latin typeface="Palatino Linotype" pitchFamily="18" charset="0"/>
              </a:rPr>
              <a:t>ble </a:t>
            </a:r>
            <a:r>
              <a:rPr lang="sr-Latn-CS" dirty="0" smtClean="0">
                <a:latin typeface="Palatino Linotype" pitchFamily="18" charset="0"/>
              </a:rPr>
              <a:t>to sort out problems – first aid!</a:t>
            </a:r>
          </a:p>
          <a:p>
            <a:r>
              <a:rPr lang="en-US" dirty="0" smtClean="0">
                <a:latin typeface="Palatino Linotype" pitchFamily="18" charset="0"/>
              </a:rPr>
              <a:t>s</a:t>
            </a:r>
            <a:r>
              <a:rPr lang="sr-Latn-CS" dirty="0" smtClean="0">
                <a:latin typeface="Palatino Linotype" pitchFamily="18" charset="0"/>
              </a:rPr>
              <a:t>etting </a:t>
            </a:r>
            <a:r>
              <a:rPr lang="sr-Latn-CS" dirty="0" smtClean="0">
                <a:latin typeface="Palatino Linotype" pitchFamily="18" charset="0"/>
              </a:rPr>
              <a:t>the time, itinerary should run smoothly, no lagging behind – time managing</a:t>
            </a:r>
          </a:p>
          <a:p>
            <a:r>
              <a:rPr lang="en-US" dirty="0" smtClean="0">
                <a:latin typeface="Palatino Linotype" pitchFamily="18" charset="0"/>
              </a:rPr>
              <a:t>g</a:t>
            </a:r>
            <a:r>
              <a:rPr lang="sr-Latn-CS" dirty="0" smtClean="0">
                <a:latin typeface="Palatino Linotype" pitchFamily="18" charset="0"/>
              </a:rPr>
              <a:t>iving </a:t>
            </a:r>
            <a:r>
              <a:rPr lang="en-US" dirty="0" smtClean="0">
                <a:latin typeface="Palatino Linotype" pitchFamily="18" charset="0"/>
              </a:rPr>
              <a:t>t</a:t>
            </a:r>
            <a:r>
              <a:rPr lang="sr-Latn-CS" dirty="0" smtClean="0">
                <a:latin typeface="Palatino Linotype" pitchFamily="18" charset="0"/>
              </a:rPr>
              <a:t>ips </a:t>
            </a:r>
            <a:r>
              <a:rPr lang="sr-Latn-CS" dirty="0" smtClean="0">
                <a:latin typeface="Palatino Linotype" pitchFamily="18" charset="0"/>
              </a:rPr>
              <a:t>(shops, toilets, local cafes&amp;restaurants, prices, exchange offices)</a:t>
            </a:r>
          </a:p>
          <a:p>
            <a:r>
              <a:rPr lang="en-US" dirty="0" smtClean="0">
                <a:latin typeface="Palatino Linotype" pitchFamily="18" charset="0"/>
              </a:rPr>
              <a:t>c</a:t>
            </a:r>
            <a:r>
              <a:rPr lang="sr-Latn-CS" dirty="0" smtClean="0">
                <a:latin typeface="Palatino Linotype" pitchFamily="18" charset="0"/>
              </a:rPr>
              <a:t>hecking </a:t>
            </a:r>
            <a:r>
              <a:rPr lang="sr-Latn-CS" dirty="0" smtClean="0">
                <a:latin typeface="Palatino Linotype" pitchFamily="18" charset="0"/>
              </a:rPr>
              <a:t>in and out of hotels (rooming lists)</a:t>
            </a:r>
          </a:p>
          <a:p>
            <a:r>
              <a:rPr lang="en-US" dirty="0" smtClean="0">
                <a:latin typeface="Palatino Linotype" pitchFamily="18" charset="0"/>
              </a:rPr>
              <a:t>t</a:t>
            </a:r>
            <a:r>
              <a:rPr lang="sr-Latn-CS" dirty="0" smtClean="0">
                <a:latin typeface="Palatino Linotype" pitchFamily="18" charset="0"/>
              </a:rPr>
              <a:t>aking </a:t>
            </a:r>
            <a:r>
              <a:rPr lang="sr-Latn-CS" dirty="0" smtClean="0">
                <a:latin typeface="Palatino Linotype" pitchFamily="18" charset="0"/>
              </a:rPr>
              <a:t>care of luggage, money, vouchers</a:t>
            </a:r>
            <a:endParaRPr lang="en-US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Palatino Linotype" pitchFamily="18" charset="0"/>
              </a:rPr>
              <a:t>g</a:t>
            </a:r>
            <a:r>
              <a:rPr lang="sr-Latn-CS" sz="3600" dirty="0" smtClean="0">
                <a:latin typeface="Palatino Linotype" pitchFamily="18" charset="0"/>
              </a:rPr>
              <a:t>roup </a:t>
            </a:r>
            <a:r>
              <a:rPr lang="en-US" sz="3600" dirty="0" smtClean="0">
                <a:latin typeface="Palatino Linotype" pitchFamily="18" charset="0"/>
              </a:rPr>
              <a:t>m</a:t>
            </a:r>
            <a:r>
              <a:rPr lang="sr-Latn-CS" sz="3600" dirty="0" smtClean="0">
                <a:latin typeface="Palatino Linotype" pitchFamily="18" charset="0"/>
              </a:rPr>
              <a:t>anaging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5122" name="Picture 2" descr="C:\Users\user\Desktop\index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928802"/>
            <a:ext cx="4214842" cy="3786214"/>
          </a:xfrm>
          <a:prstGeom prst="rect">
            <a:avLst/>
          </a:prstGeom>
          <a:noFill/>
        </p:spPr>
      </p:pic>
      <p:pic>
        <p:nvPicPr>
          <p:cNvPr id="5123" name="Picture 3" descr="C:\Users\user\Desktop\d5013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571612"/>
            <a:ext cx="4429124" cy="3143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Palatino Linotype" pitchFamily="18" charset="0"/>
              </a:rPr>
              <a:t>l</a:t>
            </a:r>
            <a:r>
              <a:rPr lang="sr-Latn-CS" sz="3600" dirty="0" smtClean="0">
                <a:latin typeface="Palatino Linotype" pitchFamily="18" charset="0"/>
              </a:rPr>
              <a:t>unch 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18434" name="Picture 2" descr="C:\Users\user\Desktop\DSC_428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4415" y="1600200"/>
            <a:ext cx="6755169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Palatino Linotype" pitchFamily="18" charset="0"/>
              </a:rPr>
              <a:t>e</a:t>
            </a:r>
            <a:r>
              <a:rPr lang="sr-Latn-CS" sz="3600" dirty="0" smtClean="0">
                <a:latin typeface="Palatino Linotype" pitchFamily="18" charset="0"/>
              </a:rPr>
              <a:t>nd </a:t>
            </a:r>
            <a:r>
              <a:rPr lang="sr-Latn-CS" sz="3600" dirty="0" smtClean="0">
                <a:latin typeface="Palatino Linotype" pitchFamily="18" charset="0"/>
              </a:rPr>
              <a:t>of the </a:t>
            </a:r>
            <a:r>
              <a:rPr lang="en-US" sz="3600" dirty="0" smtClean="0">
                <a:latin typeface="Palatino Linotype" pitchFamily="18" charset="0"/>
              </a:rPr>
              <a:t>t</a:t>
            </a:r>
            <a:r>
              <a:rPr lang="sr-Latn-CS" sz="3600" dirty="0" smtClean="0">
                <a:latin typeface="Palatino Linotype" pitchFamily="18" charset="0"/>
              </a:rPr>
              <a:t>our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4098" name="Picture 2" descr="C:\Users\user\Desktop\IMG_906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1600200"/>
            <a:ext cx="6000760" cy="452596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2643182"/>
            <a:ext cx="323271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400" dirty="0" smtClean="0">
                <a:latin typeface="Palatino Linotype" pitchFamily="18" charset="0"/>
              </a:rPr>
              <a:t>Drop off point</a:t>
            </a:r>
          </a:p>
          <a:p>
            <a:endParaRPr lang="sr-Latn-CS" sz="2400" dirty="0" smtClean="0">
              <a:latin typeface="Palatino Linotype" pitchFamily="18" charset="0"/>
            </a:endParaRPr>
          </a:p>
          <a:p>
            <a:r>
              <a:rPr lang="sr-Latn-CS" sz="2400" dirty="0" smtClean="0">
                <a:latin typeface="Palatino Linotype" pitchFamily="18" charset="0"/>
              </a:rPr>
              <a:t>You say good bye to </a:t>
            </a:r>
          </a:p>
          <a:p>
            <a:r>
              <a:rPr lang="sr-Latn-CS" sz="2400" dirty="0" smtClean="0">
                <a:latin typeface="Palatino Linotype" pitchFamily="18" charset="0"/>
              </a:rPr>
              <a:t>The guide.</a:t>
            </a:r>
          </a:p>
          <a:p>
            <a:endParaRPr lang="sr-Latn-CS" sz="2400" dirty="0" smtClean="0">
              <a:latin typeface="Palatino Linotype" pitchFamily="18" charset="0"/>
            </a:endParaRPr>
          </a:p>
          <a:p>
            <a:r>
              <a:rPr lang="sr-Latn-CS" sz="2400" dirty="0" smtClean="0">
                <a:latin typeface="Palatino Linotype" pitchFamily="18" charset="0"/>
              </a:rPr>
              <a:t>This is where the tour</a:t>
            </a:r>
          </a:p>
          <a:p>
            <a:r>
              <a:rPr lang="sr-Latn-CS" sz="2400" dirty="0" smtClean="0">
                <a:latin typeface="Palatino Linotype" pitchFamily="18" charset="0"/>
              </a:rPr>
              <a:t>ends. </a:t>
            </a:r>
            <a:endParaRPr lang="en-US" sz="24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Palatino Linotype" pitchFamily="18" charset="0"/>
              </a:rPr>
              <a:t>b</a:t>
            </a:r>
            <a:r>
              <a:rPr lang="sr-Latn-CS" sz="3600" dirty="0" smtClean="0">
                <a:latin typeface="Palatino Linotype" pitchFamily="18" charset="0"/>
              </a:rPr>
              <a:t>enefits</a:t>
            </a: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1"/>
            <a:ext cx="8686800" cy="1357322"/>
          </a:xfrm>
        </p:spPr>
        <p:txBody>
          <a:bodyPr/>
          <a:lstStyle/>
          <a:p>
            <a:r>
              <a:rPr lang="en-US" dirty="0" smtClean="0">
                <a:latin typeface="Palatino Linotype" pitchFamily="18" charset="0"/>
              </a:rPr>
              <a:t>m</a:t>
            </a:r>
            <a:r>
              <a:rPr lang="sr-Latn-CS" dirty="0" smtClean="0">
                <a:latin typeface="Palatino Linotype" pitchFamily="18" charset="0"/>
              </a:rPr>
              <a:t>eet </a:t>
            </a:r>
            <a:r>
              <a:rPr lang="sr-Latn-CS" dirty="0" smtClean="0">
                <a:latin typeface="Palatino Linotype" pitchFamily="18" charset="0"/>
              </a:rPr>
              <a:t>the world, great people and awful ones</a:t>
            </a:r>
          </a:p>
          <a:p>
            <a:r>
              <a:rPr lang="en-US" dirty="0" smtClean="0">
                <a:latin typeface="Palatino Linotype" pitchFamily="18" charset="0"/>
              </a:rPr>
              <a:t>w</a:t>
            </a:r>
            <a:r>
              <a:rPr lang="sr-Latn-CS" dirty="0" smtClean="0">
                <a:latin typeface="Palatino Linotype" pitchFamily="18" charset="0"/>
              </a:rPr>
              <a:t>itness </a:t>
            </a:r>
            <a:r>
              <a:rPr lang="sr-Latn-CS" dirty="0" smtClean="0">
                <a:latin typeface="Palatino Linotype" pitchFamily="18" charset="0"/>
              </a:rPr>
              <a:t>to changes, lifestyles</a:t>
            </a:r>
          </a:p>
          <a:p>
            <a:endParaRPr lang="en-US" dirty="0">
              <a:latin typeface="Palatino Linotype" pitchFamily="18" charset="0"/>
            </a:endParaRPr>
          </a:p>
        </p:txBody>
      </p:sp>
      <p:pic>
        <p:nvPicPr>
          <p:cNvPr id="19459" name="Picture 3" descr="C:\Users\user\Desktop\travel-tourism-safari-bus_tour-open_top_bus-touring-tours-smen28_lo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00282"/>
            <a:ext cx="4786314" cy="435771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932040" y="2714620"/>
            <a:ext cx="412060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r-Latn-CS" dirty="0" smtClean="0">
                <a:latin typeface="Palatino Linotype" pitchFamily="18" charset="0"/>
              </a:rPr>
              <a:t> </a:t>
            </a:r>
            <a:r>
              <a:rPr lang="en-US" sz="2400" dirty="0" smtClean="0">
                <a:latin typeface="Palatino Linotype" pitchFamily="18" charset="0"/>
              </a:rPr>
              <a:t>n</a:t>
            </a:r>
            <a:r>
              <a:rPr lang="sr-Latn-CS" sz="2400" dirty="0" smtClean="0">
                <a:latin typeface="Palatino Linotype" pitchFamily="18" charset="0"/>
              </a:rPr>
              <a:t>etworking</a:t>
            </a:r>
            <a:endParaRPr lang="sr-Latn-CS" sz="2400" dirty="0" smtClean="0">
              <a:latin typeface="Palatino Linotype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sr-Latn-CS" sz="2400" dirty="0" smtClean="0">
                <a:latin typeface="Palatino Linotype" pitchFamily="18" charset="0"/>
              </a:rPr>
              <a:t>You can earn from tips and</a:t>
            </a:r>
          </a:p>
          <a:p>
            <a:r>
              <a:rPr lang="sr-Latn-CS" sz="2400" dirty="0" smtClean="0">
                <a:latin typeface="Palatino Linotype" pitchFamily="18" charset="0"/>
              </a:rPr>
              <a:t>fees </a:t>
            </a:r>
          </a:p>
          <a:p>
            <a:pPr>
              <a:buFont typeface="Arial" pitchFamily="34" charset="0"/>
              <a:buChar char="•"/>
            </a:pPr>
            <a:r>
              <a:rPr lang="sr-Latn-CS" sz="2400" dirty="0" smtClean="0">
                <a:latin typeface="Palatino Linotype" pitchFamily="18" charset="0"/>
              </a:rPr>
              <a:t>you get free or discounted </a:t>
            </a:r>
          </a:p>
          <a:p>
            <a:r>
              <a:rPr lang="sr-Latn-CS" sz="2400" dirty="0" smtClean="0">
                <a:latin typeface="Palatino Linotype" pitchFamily="18" charset="0"/>
              </a:rPr>
              <a:t>travel</a:t>
            </a:r>
          </a:p>
          <a:p>
            <a:pPr>
              <a:buFont typeface="Arial" pitchFamily="34" charset="0"/>
              <a:buChar char="•"/>
            </a:pPr>
            <a:r>
              <a:rPr lang="sr-Latn-CS" sz="2400" dirty="0" smtClean="0">
                <a:latin typeface="Palatino Linotype" pitchFamily="18" charset="0"/>
              </a:rPr>
              <a:t>Sometimes it does not feel</a:t>
            </a:r>
          </a:p>
          <a:p>
            <a:r>
              <a:rPr lang="sr-Latn-CS" sz="2400" dirty="0" smtClean="0">
                <a:latin typeface="Palatino Linotype" pitchFamily="18" charset="0"/>
              </a:rPr>
              <a:t>like the work at all</a:t>
            </a:r>
            <a:endParaRPr lang="en-US" sz="24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dirty="0" smtClean="0">
                <a:latin typeface="Palatino Linotype" pitchFamily="18" charset="0"/>
              </a:rPr>
              <a:t>Watch about the job of a tour guide!</a:t>
            </a:r>
            <a:br>
              <a:rPr lang="sr-Latn-RS" sz="3600" dirty="0" smtClean="0">
                <a:latin typeface="Palatino Linotype" pitchFamily="18" charset="0"/>
              </a:rPr>
            </a:br>
            <a:r>
              <a:rPr lang="sr-Latn-RS" sz="3600" dirty="0" smtClean="0">
                <a:latin typeface="Palatino Linotype" pitchFamily="18" charset="0"/>
              </a:rPr>
              <a:t>(pre </a:t>
            </a:r>
            <a:r>
              <a:rPr lang="sr-Latn-RS" sz="3600" dirty="0" smtClean="0">
                <a:latin typeface="Palatino Linotype" pitchFamily="18" charset="0"/>
              </a:rPr>
              <a:t>Covid</a:t>
            </a:r>
            <a:r>
              <a:rPr lang="en-US" sz="3600" dirty="0" smtClean="0">
                <a:latin typeface="Palatino Linotype" pitchFamily="18" charset="0"/>
              </a:rPr>
              <a:t>-</a:t>
            </a:r>
            <a:r>
              <a:rPr lang="sr-Latn-RS" sz="3600" dirty="0" smtClean="0">
                <a:latin typeface="Palatino Linotype" pitchFamily="18" charset="0"/>
              </a:rPr>
              <a:t>19 </a:t>
            </a:r>
            <a:r>
              <a:rPr lang="sr-Latn-RS" sz="3600" dirty="0" smtClean="0">
                <a:latin typeface="Palatino Linotype" pitchFamily="18" charset="0"/>
              </a:rPr>
              <a:t>)</a:t>
            </a: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1"/>
            <a:ext cx="8892480" cy="1036712"/>
          </a:xfrm>
        </p:spPr>
        <p:txBody>
          <a:bodyPr/>
          <a:lstStyle/>
          <a:p>
            <a:r>
              <a:rPr lang="en-US" sz="2900" dirty="0" err="1" smtClean="0">
                <a:latin typeface="Palatino Linotype" pitchFamily="18" charset="0"/>
                <a:hlinkClick r:id="rId2"/>
              </a:rPr>
              <a:t>https://www.youtube.com/watch?v=Uv_niyhdKLE</a:t>
            </a:r>
            <a:endParaRPr lang="sr-Latn-RS" sz="2900" dirty="0" smtClean="0">
              <a:latin typeface="Palatino Linotype" pitchFamily="18" charset="0"/>
            </a:endParaRPr>
          </a:p>
          <a:p>
            <a:endParaRPr lang="en-US" dirty="0"/>
          </a:p>
        </p:txBody>
      </p:sp>
      <p:pic>
        <p:nvPicPr>
          <p:cNvPr id="2051" name="Picture 3" descr="C:\Users\User\Desktop\1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276872"/>
            <a:ext cx="7909527" cy="41525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dirty="0" smtClean="0">
                <a:latin typeface="Palatino Linotype" pitchFamily="18" charset="0"/>
              </a:rPr>
              <a:t>Tour Guides</a:t>
            </a:r>
            <a:br>
              <a:rPr lang="sr-Latn-RS" sz="3600" dirty="0" smtClean="0">
                <a:latin typeface="Palatino Linotype" pitchFamily="18" charset="0"/>
              </a:rPr>
            </a:br>
            <a:r>
              <a:rPr lang="sr-Latn-RS" sz="3600" dirty="0" smtClean="0">
                <a:latin typeface="Palatino Linotype" pitchFamily="18" charset="0"/>
              </a:rPr>
              <a:t>Covid</a:t>
            </a:r>
            <a:r>
              <a:rPr lang="en-US" sz="3600" dirty="0" smtClean="0">
                <a:latin typeface="Palatino Linotype" pitchFamily="18" charset="0"/>
              </a:rPr>
              <a:t>-</a:t>
            </a:r>
            <a:r>
              <a:rPr lang="sr-Latn-RS" sz="3600" dirty="0" smtClean="0">
                <a:latin typeface="Palatino Linotype" pitchFamily="18" charset="0"/>
              </a:rPr>
              <a:t>19 </a:t>
            </a:r>
            <a:r>
              <a:rPr lang="sr-Latn-RS" sz="3600" dirty="0" smtClean="0">
                <a:latin typeface="Palatino Linotype" pitchFamily="18" charset="0"/>
              </a:rPr>
              <a:t>challenges</a:t>
            </a: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7"/>
            <a:ext cx="9144000" cy="1224136"/>
          </a:xfrm>
        </p:spPr>
        <p:txBody>
          <a:bodyPr>
            <a:normAutofit fontScale="92500" lnSpcReduction="20000"/>
          </a:bodyPr>
          <a:lstStyle/>
          <a:p>
            <a:r>
              <a:rPr lang="en-US" sz="2900" dirty="0" smtClean="0">
                <a:latin typeface="Palatino Linotype" pitchFamily="18" charset="0"/>
                <a:hlinkClick r:id="rId2"/>
              </a:rPr>
              <a:t>https</a:t>
            </a:r>
            <a:r>
              <a:rPr lang="en-US" sz="2900" dirty="0" smtClean="0">
                <a:latin typeface="Palatino Linotype" pitchFamily="18" charset="0"/>
                <a:hlinkClick r:id="rId2"/>
              </a:rPr>
              <a:t>://</a:t>
            </a:r>
            <a:r>
              <a:rPr lang="en-US" sz="2900" dirty="0" smtClean="0">
                <a:latin typeface="Palatino Linotype" pitchFamily="18" charset="0"/>
                <a:hlinkClick r:id="rId2"/>
              </a:rPr>
              <a:t>www.youtube.com/watch?v=mHXdrWR_4sw</a:t>
            </a:r>
            <a:endParaRPr lang="en-US" sz="2900" dirty="0" smtClean="0">
              <a:latin typeface="Palatino Linotype" pitchFamily="18" charset="0"/>
            </a:endParaRPr>
          </a:p>
          <a:p>
            <a:r>
              <a:rPr lang="en-US" sz="2900" dirty="0" smtClean="0">
                <a:latin typeface="Palatino Linotype" pitchFamily="18" charset="0"/>
                <a:hlinkClick r:id="rId3"/>
              </a:rPr>
              <a:t>https://</a:t>
            </a:r>
            <a:r>
              <a:rPr lang="en-US" sz="2900" dirty="0" smtClean="0">
                <a:latin typeface="Palatino Linotype" pitchFamily="18" charset="0"/>
                <a:hlinkClick r:id="rId3"/>
              </a:rPr>
              <a:t>www.euronews.com/2020/09/25/rethinking-tourism-after-covid-19</a:t>
            </a:r>
            <a:endParaRPr lang="en-US" sz="2900" dirty="0" smtClean="0">
              <a:latin typeface="Palatino Linotype" pitchFamily="18" charset="0"/>
            </a:endParaRPr>
          </a:p>
          <a:p>
            <a:endParaRPr lang="en-US" sz="2900" dirty="0" smtClean="0">
              <a:latin typeface="Palatino Linotype" pitchFamily="18" charset="0"/>
            </a:endParaRPr>
          </a:p>
          <a:p>
            <a:endParaRPr lang="sr-Latn-RS" sz="2900" dirty="0" smtClean="0">
              <a:latin typeface="Palatino Linotype" pitchFamily="18" charset="0"/>
            </a:endParaRPr>
          </a:p>
          <a:p>
            <a:endParaRPr lang="en-US" dirty="0"/>
          </a:p>
        </p:txBody>
      </p:sp>
      <p:pic>
        <p:nvPicPr>
          <p:cNvPr id="3074" name="Picture 2" descr="C:\Users\User\Desktop\RUxNODg1MDM5NTU=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2996952"/>
            <a:ext cx="5519936" cy="33478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sr-Latn-CS" dirty="0" smtClean="0">
                <a:latin typeface="Palatino Linotype" pitchFamily="18" charset="0"/>
              </a:rPr>
              <a:t>Thank you!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21507" name="Picture 3" descr="C:\Users\user\Desktop\monopoly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000108"/>
            <a:ext cx="8429684" cy="56424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</TotalTime>
  <Words>689</Words>
  <Application>Microsoft Office PowerPoint</Application>
  <PresentationFormat>On-screen Show (4:3)</PresentationFormat>
  <Paragraphs>112</Paragraphs>
  <Slides>35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Tour Guiding</vt:lpstr>
      <vt:lpstr>Different Notions/Disambiguation</vt:lpstr>
      <vt:lpstr>Transfer (can be done by a tour rep, escort, guide)</vt:lpstr>
      <vt:lpstr>Checking In and Checking Out Rooming List</vt:lpstr>
      <vt:lpstr>Optional Excursion (fakultativni izlet)</vt:lpstr>
      <vt:lpstr>Self Guided</vt:lpstr>
      <vt:lpstr>Sightseeing</vt:lpstr>
      <vt:lpstr>Slide 8</vt:lpstr>
      <vt:lpstr>The Job of a Tour Guide</vt:lpstr>
      <vt:lpstr>Slide 10</vt:lpstr>
      <vt:lpstr>In Serbia (ex-Yugoslavia)</vt:lpstr>
      <vt:lpstr>                         Become a Greeter</vt:lpstr>
      <vt:lpstr>What is the Role of aTour Guide?</vt:lpstr>
      <vt:lpstr>Personalization https://www.youtube.com/watch?v=1_xCW8NDhBE </vt:lpstr>
      <vt:lpstr>The Role of Tour Guides (Complex)</vt:lpstr>
      <vt:lpstr>Slide 16</vt:lpstr>
      <vt:lpstr>Interpretation varies according to:</vt:lpstr>
      <vt:lpstr>Guide’s Commentary (not comment!)</vt:lpstr>
      <vt:lpstr>It should be interesting, lively, enthusiastic, not too ‘academic’ or heavy, but it should not be frivolous (superficial, banal) – balanced is o.k </vt:lpstr>
      <vt:lpstr>Are you really cut out for this job? </vt:lpstr>
      <vt:lpstr>Features – personal traits</vt:lpstr>
      <vt:lpstr>Panoramic Tour</vt:lpstr>
      <vt:lpstr>Audio Tour</vt:lpstr>
      <vt:lpstr>personal tour guide</vt:lpstr>
      <vt:lpstr>walking tour - group</vt:lpstr>
      <vt:lpstr>PAX (abbreviation for passengers) FLOCKS of TOURISTS Tourists are flocking to the places of interest</vt:lpstr>
      <vt:lpstr>props – visual aids tech equipment</vt:lpstr>
      <vt:lpstr>practical issues</vt:lpstr>
      <vt:lpstr>group managing</vt:lpstr>
      <vt:lpstr>lunch </vt:lpstr>
      <vt:lpstr>end of the tour</vt:lpstr>
      <vt:lpstr>benefits</vt:lpstr>
      <vt:lpstr>Watch about the job of a tour guide! (pre Covid-19 )</vt:lpstr>
      <vt:lpstr>Tour Guides Covid-19 challenges</vt:lpstr>
      <vt:lpstr>Thank you!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Guiding</dc:title>
  <dc:creator>user</dc:creator>
  <cp:lastModifiedBy>User</cp:lastModifiedBy>
  <cp:revision>58</cp:revision>
  <dcterms:created xsi:type="dcterms:W3CDTF">2014-11-05T21:28:14Z</dcterms:created>
  <dcterms:modified xsi:type="dcterms:W3CDTF">2020-11-29T23:57:20Z</dcterms:modified>
</cp:coreProperties>
</file>