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67" r:id="rId6"/>
    <p:sldId id="282" r:id="rId7"/>
    <p:sldId id="264" r:id="rId8"/>
    <p:sldId id="270" r:id="rId9"/>
    <p:sldId id="276" r:id="rId10"/>
    <p:sldId id="284" r:id="rId11"/>
    <p:sldId id="283" r:id="rId12"/>
    <p:sldId id="272" r:id="rId13"/>
    <p:sldId id="275" r:id="rId14"/>
    <p:sldId id="277" r:id="rId15"/>
    <p:sldId id="259" r:id="rId16"/>
    <p:sldId id="274" r:id="rId17"/>
    <p:sldId id="278" r:id="rId18"/>
    <p:sldId id="279" r:id="rId19"/>
    <p:sldId id="280" r:id="rId20"/>
    <p:sldId id="262" r:id="rId21"/>
    <p:sldId id="287" r:id="rId22"/>
    <p:sldId id="260" r:id="rId23"/>
    <p:sldId id="261" r:id="rId24"/>
    <p:sldId id="266" r:id="rId25"/>
    <p:sldId id="281" r:id="rId26"/>
    <p:sldId id="268" r:id="rId27"/>
    <p:sldId id="269" r:id="rId28"/>
    <p:sldId id="273" r:id="rId29"/>
    <p:sldId id="271" r:id="rId30"/>
    <p:sldId id="285" r:id="rId31"/>
    <p:sldId id="258" r:id="rId32"/>
    <p:sldId id="288" r:id="rId33"/>
    <p:sldId id="289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EE1EB-6431-4433-AF7B-576BF7D14706}" type="datetimeFigureOut">
              <a:rPr lang="en-US" smtClean="0"/>
              <a:pPr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B1EF6-D81E-4454-91B2-C3D9C37E8D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FTkO9IMf0w&amp;feature=emb_logo" TargetMode="External"/><Relationship Id="rId2" Type="http://schemas.openxmlformats.org/officeDocument/2006/relationships/hyperlink" Target="https://www.euronews.com/2020/09/25/rethinking-tourism-after-covid-19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   </a:t>
            </a:r>
            <a:r>
              <a:rPr lang="en-US" dirty="0" smtClean="0">
                <a:latin typeface="Palatino Linotype" pitchFamily="18" charset="0"/>
              </a:rPr>
              <a:t>Tourist </a:t>
            </a:r>
            <a:r>
              <a:rPr lang="sr-Latn-CS" dirty="0" smtClean="0">
                <a:latin typeface="Palatino Linotype" pitchFamily="18" charset="0"/>
              </a:rPr>
              <a:t>I</a:t>
            </a:r>
            <a:r>
              <a:rPr lang="en-US" dirty="0" err="1" smtClean="0">
                <a:latin typeface="Palatino Linotype" pitchFamily="18" charset="0"/>
              </a:rPr>
              <a:t>nformation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Tourist Attractions vs. Facilities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Tourist Attraction?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Content Placeholder 4" descr="2013-10-26 11.14.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28670"/>
            <a:ext cx="4143372" cy="3000396"/>
          </a:xfrm>
        </p:spPr>
      </p:pic>
      <p:pic>
        <p:nvPicPr>
          <p:cNvPr id="5" name="Picture 2" descr="C:\Users\Emilij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000108"/>
            <a:ext cx="4524380" cy="2500330"/>
          </a:xfrm>
          <a:prstGeom prst="rect">
            <a:avLst/>
          </a:prstGeom>
          <a:noFill/>
        </p:spPr>
      </p:pic>
      <p:pic>
        <p:nvPicPr>
          <p:cNvPr id="6" name="Picture 5" descr="2013-10-26 11.21.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571876"/>
            <a:ext cx="6019808" cy="328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Company, Tradename, Brand,Vehicle 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482" name="Picture 2" descr="C:\Users\user\Desktop\venice-orient-express-istanbul-nationalturk-16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5214942" cy="3286148"/>
          </a:xfrm>
          <a:prstGeom prst="rect">
            <a:avLst/>
          </a:prstGeom>
          <a:noFill/>
        </p:spPr>
      </p:pic>
      <p:pic>
        <p:nvPicPr>
          <p:cNvPr id="20483" name="Picture 3" descr="C:\Users\user\Desktop\double decker b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285860"/>
            <a:ext cx="3500462" cy="3143272"/>
          </a:xfrm>
          <a:prstGeom prst="rect">
            <a:avLst/>
          </a:prstGeom>
          <a:noFill/>
        </p:spPr>
      </p:pic>
      <p:pic>
        <p:nvPicPr>
          <p:cNvPr id="1027" name="Picture 3" descr="C:\Users\user\Desktop\lisbon-tra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4305300"/>
            <a:ext cx="5500726" cy="255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i="1" dirty="0" smtClean="0">
                <a:latin typeface="Palatino Linotype" pitchFamily="18" charset="0"/>
              </a:rPr>
              <a:t>Harrods </a:t>
            </a:r>
            <a:r>
              <a:rPr lang="sr-Latn-CS" dirty="0" smtClean="0">
                <a:latin typeface="Palatino Linotype" pitchFamily="18" charset="0"/>
              </a:rPr>
              <a:t>(department store)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2530" name="Picture 2" descr="C:\Users\user\Desktop\Harrod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7704856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It’s a thin line...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23554" name="Picture 2" descr="C:\Users\user\Desktop\duba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3960440" cy="51589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3968" y="1643050"/>
            <a:ext cx="5320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dirty="0" smtClean="0">
                <a:latin typeface="Palatino Linotype" pitchFamily="18" charset="0"/>
              </a:rPr>
              <a:t>Attractions or Facilities?</a:t>
            </a:r>
            <a:endParaRPr lang="en-US" sz="3200" dirty="0"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811" y="2928934"/>
            <a:ext cx="4605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2800" dirty="0" smtClean="0">
                <a:latin typeface="Palatino Linotype" pitchFamily="18" charset="0"/>
              </a:rPr>
              <a:t>A: places which tourists want to see and </a:t>
            </a:r>
            <a:r>
              <a:rPr lang="sr-Latn-CS" sz="2800" dirty="0" smtClean="0">
                <a:latin typeface="Palatino Linotype" pitchFamily="18" charset="0"/>
              </a:rPr>
              <a:t>visit</a:t>
            </a:r>
            <a:endParaRPr lang="en-US" sz="2800" dirty="0" smtClean="0">
              <a:latin typeface="Palatino Linotype" pitchFamily="18" charset="0"/>
            </a:endParaRPr>
          </a:p>
          <a:p>
            <a:pPr algn="just"/>
            <a:endParaRPr lang="sr-Latn-CS" sz="2800" dirty="0" smtClean="0">
              <a:latin typeface="Palatino Linotype" pitchFamily="18" charset="0"/>
            </a:endParaRPr>
          </a:p>
          <a:p>
            <a:pPr algn="just"/>
            <a:r>
              <a:rPr lang="sr-Latn-CS" sz="2800" dirty="0" smtClean="0">
                <a:latin typeface="Palatino Linotype" pitchFamily="18" charset="0"/>
              </a:rPr>
              <a:t>F: places which tourists use for their needs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Facilities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43494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Public Conveniences</a:t>
            </a:r>
          </a:p>
          <a:p>
            <a:r>
              <a:rPr lang="sr-Latn-CS" dirty="0" smtClean="0">
                <a:latin typeface="Palatino Linotype" pitchFamily="18" charset="0"/>
              </a:rPr>
              <a:t>Shopping Mall</a:t>
            </a:r>
          </a:p>
          <a:p>
            <a:r>
              <a:rPr lang="sr-Latn-CS" dirty="0" smtClean="0">
                <a:latin typeface="Palatino Linotype" pitchFamily="18" charset="0"/>
              </a:rPr>
              <a:t>Green Market</a:t>
            </a:r>
          </a:p>
          <a:p>
            <a:r>
              <a:rPr lang="sr-Latn-CS" dirty="0" smtClean="0">
                <a:latin typeface="Palatino Linotype" pitchFamily="18" charset="0"/>
              </a:rPr>
              <a:t>Flea Market</a:t>
            </a:r>
          </a:p>
          <a:p>
            <a:r>
              <a:rPr lang="sr-Latn-CS" dirty="0" smtClean="0">
                <a:latin typeface="Palatino Linotype" pitchFamily="18" charset="0"/>
              </a:rPr>
              <a:t>Marina</a:t>
            </a:r>
          </a:p>
          <a:p>
            <a:r>
              <a:rPr lang="sr-Latn-CS" dirty="0" smtClean="0">
                <a:latin typeface="Palatino Linotype" pitchFamily="18" charset="0"/>
              </a:rPr>
              <a:t>Harbour</a:t>
            </a:r>
          </a:p>
          <a:p>
            <a:r>
              <a:rPr lang="sr-Latn-CS" dirty="0" smtClean="0">
                <a:latin typeface="Palatino Linotype" pitchFamily="18" charset="0"/>
              </a:rPr>
              <a:t>Spa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08104" y="2000240"/>
            <a:ext cx="3204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2400" dirty="0" smtClean="0">
                <a:latin typeface="Palatino Linotype" pitchFamily="18" charset="0"/>
              </a:rPr>
              <a:t>Hotel Facilities</a:t>
            </a:r>
          </a:p>
          <a:p>
            <a:pPr algn="just"/>
            <a:r>
              <a:rPr lang="sr-Latn-CS" sz="2400" dirty="0" smtClean="0">
                <a:latin typeface="Palatino Linotype" pitchFamily="18" charset="0"/>
              </a:rPr>
              <a:t>Room Facilities</a:t>
            </a:r>
          </a:p>
          <a:p>
            <a:pPr algn="just"/>
            <a:r>
              <a:rPr lang="sr-Latn-CS" sz="2400" dirty="0" smtClean="0">
                <a:latin typeface="Palatino Linotype" pitchFamily="18" charset="0"/>
              </a:rPr>
              <a:t>Sports Facilities</a:t>
            </a:r>
          </a:p>
          <a:p>
            <a:pPr algn="just"/>
            <a:r>
              <a:rPr lang="sr-Latn-CS" sz="2400" dirty="0" smtClean="0">
                <a:latin typeface="Palatino Linotype" pitchFamily="18" charset="0"/>
              </a:rPr>
              <a:t>Business Facilities</a:t>
            </a:r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Country Branding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1506" name="Picture 2" descr="C:\Users\user\Desktop\boot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707233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Cultural and Historical Sites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Desktop\la-sagrada-familia-de-barcelona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36"/>
            <a:ext cx="3169442" cy="4525963"/>
          </a:xfrm>
          <a:noFill/>
        </p:spPr>
      </p:pic>
      <p:pic>
        <p:nvPicPr>
          <p:cNvPr id="6" name="Picture 2" descr="C:\Users\User\Desktop\machu-picchu-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214678" y="1500174"/>
            <a:ext cx="571504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Botanical Garden </a:t>
            </a:r>
            <a:r>
              <a:rPr lang="en-US" dirty="0" smtClean="0">
                <a:latin typeface="Palatino Linotype" pitchFamily="18" charset="0"/>
              </a:rPr>
              <a:t/>
            </a:r>
            <a:br>
              <a:rPr lang="en-U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(</a:t>
            </a:r>
            <a:r>
              <a:rPr lang="en-US" dirty="0" smtClean="0">
                <a:latin typeface="Palatino Linotype" pitchFamily="18" charset="0"/>
              </a:rPr>
              <a:t>also </a:t>
            </a:r>
            <a:r>
              <a:rPr lang="sr-Latn-CS" dirty="0" smtClean="0">
                <a:latin typeface="Palatino Linotype" pitchFamily="18" charset="0"/>
              </a:rPr>
              <a:t>cultural-historical </a:t>
            </a:r>
            <a:r>
              <a:rPr lang="sr-Latn-CS" dirty="0" smtClean="0">
                <a:latin typeface="Palatino Linotype" pitchFamily="18" charset="0"/>
              </a:rPr>
              <a:t>site)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Desktop\espagne_5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750099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Aquarium/Observatory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1746" name="Picture 2" descr="C:\Users\user\Desktop\aquariu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4857753" cy="4857784"/>
          </a:xfrm>
          <a:prstGeom prst="rect">
            <a:avLst/>
          </a:prstGeom>
          <a:noFill/>
        </p:spPr>
      </p:pic>
      <p:pic>
        <p:nvPicPr>
          <p:cNvPr id="31747" name="Picture 3" descr="C:\Users\user\Desktop\observato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857364"/>
            <a:ext cx="4286248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Great Architecture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22" name="Picture 2" descr="C:\Users\user\Desktop\golden ga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4714876" cy="56435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88025" y="1988840"/>
            <a:ext cx="4355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Sights with the </a:t>
            </a:r>
            <a:r>
              <a:rPr lang="sr-Latn-CS" sz="3200" b="1" i="1" dirty="0" smtClean="0">
                <a:solidFill>
                  <a:srgbClr val="FF0000"/>
                </a:solidFill>
                <a:latin typeface="Palatino Linotype" pitchFamily="18" charset="0"/>
              </a:rPr>
              <a:t>panoramic</a:t>
            </a:r>
            <a:r>
              <a:rPr lang="sr-Latn-CS" sz="3200" dirty="0" smtClean="0">
                <a:latin typeface="Palatino Linotype" pitchFamily="18" charset="0"/>
              </a:rPr>
              <a:t> view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Arts </a:t>
            </a:r>
            <a:r>
              <a:rPr lang="en-US" dirty="0" smtClean="0">
                <a:latin typeface="Palatino Linotype" pitchFamily="18" charset="0"/>
              </a:rPr>
              <a:t/>
            </a:r>
            <a:br>
              <a:rPr lang="en-U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(</a:t>
            </a:r>
            <a:r>
              <a:rPr lang="sr-Latn-CS" dirty="0" smtClean="0">
                <a:latin typeface="Palatino Linotype" pitchFamily="18" charset="0"/>
              </a:rPr>
              <a:t>museums and galleries)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Desktop\Mona_Lisa,_by_Leonardo_da_Vinci,_from_C2RMF_retouched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57299"/>
            <a:ext cx="3036462" cy="5500702"/>
          </a:xfrm>
          <a:noFill/>
        </p:spPr>
      </p:pic>
      <p:pic>
        <p:nvPicPr>
          <p:cNvPr id="5" name="Picture 2" descr="C:\Users\User\Desktop\28-img1--david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00364" y="1412776"/>
            <a:ext cx="6143636" cy="544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Festivals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5602" name="Picture 2" descr="C:\Users\user\Desktop\venez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14488"/>
            <a:ext cx="8286776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Secular Pilgrimage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26626" name="Picture 2" descr="C:\Users\user\Desktop\presle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692948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>Consumerism and Commodification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mozart_kugeln_13459758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648200" cy="2667000"/>
          </a:xfrm>
          <a:prstGeom prst="rect">
            <a:avLst/>
          </a:prstGeom>
          <a:noFill/>
        </p:spPr>
      </p:pic>
      <p:pic>
        <p:nvPicPr>
          <p:cNvPr id="1030" name="Picture 6" descr="http://3.bp.blogspot.com/-l-7YfFpHM3k/UIUkYFOjjBI/AAAAAAAAG8A/hDbGmIBJXq0/s1600/boxope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14423"/>
            <a:ext cx="4286250" cy="2857520"/>
          </a:xfrm>
          <a:prstGeom prst="rect">
            <a:avLst/>
          </a:prstGeom>
          <a:noFill/>
        </p:spPr>
      </p:pic>
      <p:pic>
        <p:nvPicPr>
          <p:cNvPr id="1032" name="Picture 8" descr="http://www.whiskycritic.com/wp-content/uploads/2014/02/jackdaniel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886207"/>
            <a:ext cx="4357718" cy="2971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Film as a Product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" name="Picture 2" descr="C:\Users\User\Desktop\HollywoodSign2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672" y="1700808"/>
            <a:ext cx="6022848" cy="4608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Theme Park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7650" name="Picture 2" descr="C:\Users\user\Desktop\dysneyla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851" y="1600200"/>
            <a:ext cx="678429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Amusement Park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8674" name="Picture 2" descr="C:\Users\user\Desktop\amusement par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714488"/>
            <a:ext cx="778674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Game Park/Reserve/the Zoo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9698" name="Picture 2" descr="C:\Users\user\Desktop\game par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857784" cy="4067175"/>
          </a:xfrm>
          <a:prstGeom prst="rect">
            <a:avLst/>
          </a:prstGeom>
          <a:noFill/>
        </p:spPr>
      </p:pic>
      <p:pic>
        <p:nvPicPr>
          <p:cNvPr id="29699" name="Picture 3" descr="C:\Users\user\Desktop\Indianapolis-Zoo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4286248" cy="40719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6215082"/>
            <a:ext cx="3152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SUSTAINABILITY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Adventure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9459" name="Picture 3" descr="C:\Users\user\Desktop\kimberley-big-ho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5072098" cy="5572140"/>
          </a:xfrm>
          <a:prstGeom prst="rect">
            <a:avLst/>
          </a:prstGeom>
          <a:noFill/>
        </p:spPr>
      </p:pic>
      <p:pic>
        <p:nvPicPr>
          <p:cNvPr id="19460" name="Picture 4" descr="C:\Users\user\Desktop\romancing the st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6804" y="3048000"/>
            <a:ext cx="4167196" cy="3810000"/>
          </a:xfrm>
          <a:prstGeom prst="rect">
            <a:avLst/>
          </a:prstGeom>
          <a:noFill/>
        </p:spPr>
      </p:pic>
      <p:pic>
        <p:nvPicPr>
          <p:cNvPr id="19461" name="Picture 5" descr="C:\Users\user\Desktop\diamfcts-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214422"/>
            <a:ext cx="4143372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Nature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3794" name="Picture 2" descr="C:\Users\user\Desktop\colorad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7000924" cy="4714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Palatino Linotype" pitchFamily="18" charset="0"/>
              </a:rPr>
              <a:t>Sequoia National Park t</a:t>
            </a:r>
            <a:r>
              <a:rPr lang="sr-Latn-CS" sz="4000" dirty="0" smtClean="0">
                <a:latin typeface="Palatino Linotype" pitchFamily="18" charset="0"/>
              </a:rPr>
              <a:t>op-rated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california-sequoia-national-park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Palatino Linotype" pitchFamily="18" charset="0"/>
              </a:rPr>
              <a:t>Koala </a:t>
            </a:r>
            <a:br>
              <a:rPr lang="en-US" sz="4000" dirty="0" smtClean="0">
                <a:latin typeface="Palatino Linotype" pitchFamily="18" charset="0"/>
              </a:rPr>
            </a:br>
            <a:r>
              <a:rPr lang="en-US" sz="4000" dirty="0" smtClean="0">
                <a:latin typeface="Palatino Linotype" pitchFamily="18" charset="0"/>
              </a:rPr>
              <a:t>r</a:t>
            </a:r>
            <a:r>
              <a:rPr lang="sr-Latn-CS" sz="4000" dirty="0" smtClean="0">
                <a:latin typeface="Palatino Linotype" pitchFamily="18" charset="0"/>
              </a:rPr>
              <a:t>are </a:t>
            </a:r>
            <a:r>
              <a:rPr lang="sr-Latn-CS" sz="4000" dirty="0" smtClean="0">
                <a:latin typeface="Palatino Linotype" pitchFamily="18" charset="0"/>
              </a:rPr>
              <a:t>or </a:t>
            </a:r>
            <a:r>
              <a:rPr lang="en-US" sz="4000" dirty="0" smtClean="0">
                <a:latin typeface="Palatino Linotype" pitchFamily="18" charset="0"/>
              </a:rPr>
              <a:t>p</a:t>
            </a:r>
            <a:r>
              <a:rPr lang="sr-Latn-CS" sz="4000" dirty="0" smtClean="0">
                <a:latin typeface="Palatino Linotype" pitchFamily="18" charset="0"/>
              </a:rPr>
              <a:t>recious</a:t>
            </a:r>
            <a:r>
              <a:rPr lang="en-US" sz="4000" dirty="0" smtClean="0">
                <a:latin typeface="Palatino Linotype" pitchFamily="18" charset="0"/>
              </a:rPr>
              <a:t> species</a:t>
            </a:r>
            <a:endParaRPr lang="en-US" sz="4000" dirty="0">
              <a:latin typeface="Palatino Linotype" pitchFamily="18" charset="0"/>
            </a:endParaRPr>
          </a:p>
        </p:txBody>
      </p:sp>
      <p:pic>
        <p:nvPicPr>
          <p:cNvPr id="18435" name="Picture 3" descr="C:\Users\user\Desktop\koala-baby-02-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8715404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Terms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>
              <a:defRPr/>
            </a:pPr>
            <a:r>
              <a:rPr lang="sr-Latn-CS" dirty="0" smtClean="0">
                <a:latin typeface="Palatino Linotype" pitchFamily="18" charset="0"/>
              </a:rPr>
              <a:t>Tourist Attractions</a:t>
            </a:r>
          </a:p>
          <a:p>
            <a:pPr>
              <a:defRPr/>
            </a:pPr>
            <a:r>
              <a:rPr lang="sr-Latn-CS" dirty="0" smtClean="0">
                <a:latin typeface="Palatino Linotype" pitchFamily="18" charset="0"/>
              </a:rPr>
              <a:t>Sights</a:t>
            </a:r>
          </a:p>
          <a:p>
            <a:pPr>
              <a:defRPr/>
            </a:pPr>
            <a:r>
              <a:rPr lang="sr-Latn-CS" dirty="0" smtClean="0">
                <a:latin typeface="Palatino Linotype" pitchFamily="18" charset="0"/>
              </a:rPr>
              <a:t>Hot Spots</a:t>
            </a:r>
          </a:p>
          <a:p>
            <a:pPr>
              <a:defRPr/>
            </a:pPr>
            <a:r>
              <a:rPr lang="sr-Latn-CS" dirty="0" smtClean="0">
                <a:latin typeface="Palatino Linotype" pitchFamily="18" charset="0"/>
              </a:rPr>
              <a:t>City Highlights</a:t>
            </a:r>
          </a:p>
          <a:p>
            <a:pPr>
              <a:defRPr/>
            </a:pPr>
            <a:r>
              <a:rPr lang="sr-Latn-CS" dirty="0" smtClean="0">
                <a:latin typeface="Palatino Linotype" pitchFamily="18" charset="0"/>
              </a:rPr>
              <a:t>Landmarks</a:t>
            </a: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rgbClr val="FF0000"/>
                </a:solidFill>
                <a:latin typeface="Palatino Linotype" pitchFamily="18" charset="0"/>
              </a:rPr>
              <a:t>Mind you!</a:t>
            </a:r>
            <a:endParaRPr lang="en-US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Sight  = attraction</a:t>
            </a:r>
          </a:p>
          <a:p>
            <a:r>
              <a:rPr lang="sr-Latn-CS" sz="3600" dirty="0" smtClean="0">
                <a:latin typeface="Palatino Linotype" pitchFamily="18" charset="0"/>
              </a:rPr>
              <a:t>Site = place (local site, web site...)</a:t>
            </a:r>
            <a:endParaRPr lang="en-US" sz="36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Types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Great </a:t>
            </a:r>
            <a:r>
              <a:rPr lang="sr-Latn-CS" dirty="0" smtClean="0">
                <a:latin typeface="Palatino Linotype" pitchFamily="18" charset="0"/>
              </a:rPr>
              <a:t>Monuments   </a:t>
            </a:r>
            <a:r>
              <a:rPr lang="sr-Latn-CS" sz="2900" i="1" dirty="0" smtClean="0">
                <a:latin typeface="Palatino Linotype" pitchFamily="18" charset="0"/>
              </a:rPr>
              <a:t>Eiffel Tower, </a:t>
            </a:r>
            <a:r>
              <a:rPr lang="en-US" sz="2900" i="1" dirty="0" smtClean="0">
                <a:latin typeface="Palatino Linotype" pitchFamily="18" charset="0"/>
              </a:rPr>
              <a:t>Belgrade Fortress</a:t>
            </a:r>
            <a:endParaRPr lang="sr-Latn-CS" sz="2900" i="1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Festivals                    </a:t>
            </a:r>
            <a:r>
              <a:rPr lang="sr-Latn-CS" sz="2900" i="1" dirty="0" smtClean="0">
                <a:latin typeface="Palatino Linotype" pitchFamily="18" charset="0"/>
              </a:rPr>
              <a:t>Rio</a:t>
            </a:r>
            <a:r>
              <a:rPr lang="sr-Latn-CS" sz="2900" i="1" dirty="0" smtClean="0">
                <a:latin typeface="Palatino Linotype" pitchFamily="18" charset="0"/>
              </a:rPr>
              <a:t>, Venice</a:t>
            </a:r>
          </a:p>
          <a:p>
            <a:r>
              <a:rPr lang="sr-Latn-CS" dirty="0" smtClean="0">
                <a:latin typeface="Palatino Linotype" pitchFamily="18" charset="0"/>
              </a:rPr>
              <a:t>Sports Events </a:t>
            </a:r>
            <a:r>
              <a:rPr lang="en-US" dirty="0" smtClean="0">
                <a:latin typeface="Palatino Linotype" pitchFamily="18" charset="0"/>
              </a:rPr>
              <a:t>    </a:t>
            </a:r>
            <a:r>
              <a:rPr lang="sr-Latn-CS" sz="2900" i="1" dirty="0" smtClean="0">
                <a:latin typeface="Palatino Linotype" pitchFamily="18" charset="0"/>
              </a:rPr>
              <a:t>the </a:t>
            </a:r>
            <a:r>
              <a:rPr lang="sr-Latn-CS" sz="2900" i="1" dirty="0" smtClean="0">
                <a:latin typeface="Palatino Linotype" pitchFamily="18" charset="0"/>
              </a:rPr>
              <a:t>Olympics, </a:t>
            </a:r>
            <a:r>
              <a:rPr lang="sr-Latn-CS" sz="2900" i="1" dirty="0" smtClean="0">
                <a:latin typeface="Palatino Linotype" pitchFamily="18" charset="0"/>
              </a:rPr>
              <a:t>Football</a:t>
            </a:r>
            <a:r>
              <a:rPr lang="en-US" sz="2900" i="1" dirty="0" smtClean="0">
                <a:latin typeface="Palatino Linotype" pitchFamily="18" charset="0"/>
              </a:rPr>
              <a:t> </a:t>
            </a:r>
            <a:r>
              <a:rPr lang="sr-Latn-CS" sz="2900" i="1" dirty="0" smtClean="0">
                <a:latin typeface="Palatino Linotype" pitchFamily="18" charset="0"/>
              </a:rPr>
              <a:t>Championship</a:t>
            </a:r>
            <a:endParaRPr lang="sr-Latn-CS" sz="2900" i="1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Exhibits                    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sr-Latn-CS" sz="3000" i="1" dirty="0" smtClean="0">
                <a:latin typeface="Palatino Linotype" pitchFamily="18" charset="0"/>
              </a:rPr>
              <a:t>Mona </a:t>
            </a:r>
            <a:r>
              <a:rPr lang="sr-Latn-CS" sz="3000" i="1" dirty="0" smtClean="0">
                <a:latin typeface="Palatino Linotype" pitchFamily="18" charset="0"/>
              </a:rPr>
              <a:t>Lisa</a:t>
            </a:r>
          </a:p>
          <a:p>
            <a:r>
              <a:rPr lang="sr-Latn-CS" dirty="0" smtClean="0">
                <a:latin typeface="Palatino Linotype" pitchFamily="18" charset="0"/>
              </a:rPr>
              <a:t>Buildings             </a:t>
            </a:r>
            <a:r>
              <a:rPr lang="en-US" dirty="0" smtClean="0">
                <a:latin typeface="Palatino Linotype" pitchFamily="18" charset="0"/>
              </a:rPr>
              <a:t>      </a:t>
            </a:r>
            <a:r>
              <a:rPr lang="en-US" sz="3000" i="1" dirty="0" smtClean="0">
                <a:latin typeface="Palatino Linotype" pitchFamily="18" charset="0"/>
              </a:rPr>
              <a:t>the </a:t>
            </a:r>
            <a:r>
              <a:rPr lang="sr-Latn-CS" sz="3000" i="1" dirty="0" smtClean="0">
                <a:latin typeface="Palatino Linotype" pitchFamily="18" charset="0"/>
              </a:rPr>
              <a:t>Empire State</a:t>
            </a:r>
            <a:r>
              <a:rPr lang="en-US" sz="3000" i="1" dirty="0" smtClean="0">
                <a:latin typeface="Palatino Linotype" pitchFamily="18" charset="0"/>
              </a:rPr>
              <a:t> Building</a:t>
            </a:r>
            <a:r>
              <a:rPr lang="sr-Latn-CS" sz="3000" i="1" dirty="0" smtClean="0">
                <a:latin typeface="Palatino Linotype" pitchFamily="18" charset="0"/>
              </a:rPr>
              <a:t> </a:t>
            </a:r>
            <a:endParaRPr lang="sr-Latn-CS" sz="3000" i="1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Companies, Hotels     </a:t>
            </a:r>
            <a:r>
              <a:rPr lang="sr-Latn-CS" sz="3000" i="1" dirty="0" smtClean="0">
                <a:latin typeface="Palatino Linotype" pitchFamily="18" charset="0"/>
              </a:rPr>
              <a:t>Burj al Arab</a:t>
            </a:r>
          </a:p>
          <a:p>
            <a:r>
              <a:rPr lang="sr-Latn-CS" dirty="0" smtClean="0">
                <a:latin typeface="Palatino Linotype" pitchFamily="18" charset="0"/>
              </a:rPr>
              <a:t>Flora and Fauna         </a:t>
            </a:r>
            <a:r>
              <a:rPr lang="en-US" dirty="0" smtClean="0">
                <a:latin typeface="Palatino Linotype" pitchFamily="18" charset="0"/>
              </a:rPr>
              <a:t> </a:t>
            </a:r>
            <a:r>
              <a:rPr lang="sr-Latn-CS" sz="3000" i="1" dirty="0" smtClean="0">
                <a:latin typeface="Palatino Linotype" pitchFamily="18" charset="0"/>
              </a:rPr>
              <a:t>Sequoia </a:t>
            </a:r>
            <a:r>
              <a:rPr lang="en-US" sz="3000" i="1" dirty="0" smtClean="0">
                <a:latin typeface="Palatino Linotype" pitchFamily="18" charset="0"/>
              </a:rPr>
              <a:t>T</a:t>
            </a:r>
            <a:r>
              <a:rPr lang="sr-Latn-CS" sz="3000" i="1" dirty="0" smtClean="0">
                <a:latin typeface="Palatino Linotype" pitchFamily="18" charset="0"/>
              </a:rPr>
              <a:t>ree,</a:t>
            </a:r>
            <a:r>
              <a:rPr lang="en-US" sz="3000" i="1" dirty="0" smtClean="0">
                <a:latin typeface="Palatino Linotype" pitchFamily="18" charset="0"/>
              </a:rPr>
              <a:t> </a:t>
            </a:r>
            <a:r>
              <a:rPr lang="sr-Latn-CS" sz="3000" i="1" dirty="0" smtClean="0">
                <a:latin typeface="Palatino Linotype" pitchFamily="18" charset="0"/>
              </a:rPr>
              <a:t>Koala</a:t>
            </a:r>
            <a:endParaRPr lang="sr-Latn-CS" sz="3000" i="1" dirty="0" smtClean="0">
              <a:latin typeface="Palatino Linotype" pitchFamily="18" charset="0"/>
            </a:endParaRPr>
          </a:p>
          <a:p>
            <a:r>
              <a:rPr lang="sr-Latn-CS" dirty="0" smtClean="0">
                <a:latin typeface="Palatino Linotype" pitchFamily="18" charset="0"/>
              </a:rPr>
              <a:t>Products                  </a:t>
            </a:r>
            <a:r>
              <a:rPr lang="en-US" dirty="0" smtClean="0">
                <a:latin typeface="Palatino Linotype" pitchFamily="18" charset="0"/>
              </a:rPr>
              <a:t>     </a:t>
            </a:r>
            <a:r>
              <a:rPr lang="sr-Latn-CS" sz="3000" i="1" dirty="0" smtClean="0">
                <a:latin typeface="Palatino Linotype" pitchFamily="18" charset="0"/>
              </a:rPr>
              <a:t>Cuban </a:t>
            </a:r>
            <a:r>
              <a:rPr lang="en-US" sz="3000" i="1" dirty="0" smtClean="0">
                <a:latin typeface="Palatino Linotype" pitchFamily="18" charset="0"/>
              </a:rPr>
              <a:t>C</a:t>
            </a:r>
            <a:r>
              <a:rPr lang="sr-Latn-CS" sz="3000" i="1" dirty="0" smtClean="0">
                <a:latin typeface="Palatino Linotype" pitchFamily="18" charset="0"/>
              </a:rPr>
              <a:t>igars</a:t>
            </a:r>
            <a:r>
              <a:rPr lang="sr-Latn-CS" sz="3000" i="1" dirty="0" smtClean="0">
                <a:latin typeface="Palatino Linotype" pitchFamily="18" charset="0"/>
              </a:rPr>
              <a:t>, Coffee</a:t>
            </a:r>
          </a:p>
          <a:p>
            <a:r>
              <a:rPr lang="sr-Latn-CS" dirty="0" smtClean="0">
                <a:latin typeface="Palatino Linotype" pitchFamily="18" charset="0"/>
              </a:rPr>
              <a:t>Intangible/Fictional  </a:t>
            </a:r>
            <a:r>
              <a:rPr lang="en-US" dirty="0" smtClean="0">
                <a:latin typeface="Palatino Linotype" pitchFamily="18" charset="0"/>
              </a:rPr>
              <a:t>  </a:t>
            </a:r>
            <a:r>
              <a:rPr lang="en-US" sz="2800" i="1" dirty="0" smtClean="0">
                <a:latin typeface="Palatino Linotype" pitchFamily="18" charset="0"/>
              </a:rPr>
              <a:t>Platform 9 and 3/4</a:t>
            </a:r>
            <a:r>
              <a:rPr lang="sr-Latn-CS" sz="2800" i="1" dirty="0" smtClean="0">
                <a:latin typeface="Palatino Linotype" pitchFamily="18" charset="0"/>
              </a:rPr>
              <a:t>, </a:t>
            </a:r>
            <a:r>
              <a:rPr lang="sr-Latn-CS" sz="2800" i="1" dirty="0" smtClean="0">
                <a:latin typeface="Palatino Linotype" pitchFamily="18" charset="0"/>
              </a:rPr>
              <a:t>Baker </a:t>
            </a:r>
            <a:r>
              <a:rPr lang="sr-Latn-CS" sz="2800" i="1" dirty="0" smtClean="0">
                <a:latin typeface="Palatino Linotype" pitchFamily="18" charset="0"/>
              </a:rPr>
              <a:t>St</a:t>
            </a:r>
            <a:r>
              <a:rPr lang="en-US" sz="2800" i="1" dirty="0" err="1" smtClean="0">
                <a:latin typeface="Palatino Linotype" pitchFamily="18" charset="0"/>
              </a:rPr>
              <a:t>reet</a:t>
            </a:r>
            <a:endParaRPr lang="en-US" sz="2800" i="1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56990"/>
          </a:xfrm>
        </p:spPr>
        <p:txBody>
          <a:bodyPr>
            <a:normAutofit/>
          </a:bodyPr>
          <a:lstStyle/>
          <a:p>
            <a:r>
              <a:rPr lang="sr-Latn-CS" sz="4000" dirty="0" smtClean="0">
                <a:latin typeface="Palatino Linotype" pitchFamily="18" charset="0"/>
              </a:rPr>
              <a:t>Tourist attraction </a:t>
            </a:r>
            <a:r>
              <a:rPr lang="sr-Latn-CS" sz="4000" dirty="0" smtClean="0">
                <a:latin typeface="Palatino Linotype" pitchFamily="18" charset="0"/>
              </a:rPr>
              <a:t>can </a:t>
            </a:r>
            <a:r>
              <a:rPr lang="sr-Latn-CS" sz="4000" dirty="0" smtClean="0">
                <a:latin typeface="Palatino Linotype" pitchFamily="18" charset="0"/>
              </a:rPr>
              <a:t>be...</a:t>
            </a:r>
            <a:endParaRPr lang="en-US" sz="40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alluring and enchanting</a:t>
            </a:r>
          </a:p>
          <a:p>
            <a:r>
              <a:rPr lang="en-US" dirty="0" smtClean="0">
                <a:latin typeface="Palatino Linotype" pitchFamily="18" charset="0"/>
              </a:rPr>
              <a:t>p</a:t>
            </a:r>
            <a:r>
              <a:rPr lang="sr-Latn-CS" dirty="0" smtClean="0">
                <a:latin typeface="Palatino Linotype" pitchFamily="18" charset="0"/>
              </a:rPr>
              <a:t>rofitable</a:t>
            </a:r>
            <a:r>
              <a:rPr lang="en-US" dirty="0" smtClean="0">
                <a:latin typeface="Palatino Linotype" pitchFamily="18" charset="0"/>
              </a:rPr>
              <a:t> or</a:t>
            </a: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lucrative</a:t>
            </a:r>
          </a:p>
          <a:p>
            <a:r>
              <a:rPr lang="sr-Latn-CS" dirty="0" smtClean="0">
                <a:latin typeface="Palatino Linotype" pitchFamily="18" charset="0"/>
              </a:rPr>
              <a:t>memorable and remarkable</a:t>
            </a:r>
          </a:p>
          <a:p>
            <a:r>
              <a:rPr lang="sr-Latn-CS" dirty="0" smtClean="0">
                <a:latin typeface="Palatino Linotype" pitchFamily="18" charset="0"/>
              </a:rPr>
              <a:t>conspicuous, sensational, breathtaking...</a:t>
            </a:r>
          </a:p>
          <a:p>
            <a:r>
              <a:rPr lang="sr-Latn-CS" dirty="0" smtClean="0">
                <a:latin typeface="Palatino Linotype" pitchFamily="18" charset="0"/>
              </a:rPr>
              <a:t>tangible, visible, in physical form</a:t>
            </a:r>
          </a:p>
          <a:p>
            <a:r>
              <a:rPr lang="sr-Latn-CS" dirty="0" smtClean="0">
                <a:latin typeface="Palatino Linotype" pitchFamily="18" charset="0"/>
              </a:rPr>
              <a:t>intangible, derived from imaginery, in spiritual form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Definition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More or less everything that has to do with tourism revolves around tourist attractions</a:t>
            </a:r>
          </a:p>
          <a:p>
            <a:r>
              <a:rPr lang="sr-Latn-CS" sz="3600" dirty="0" smtClean="0">
                <a:latin typeface="Palatino Linotype" pitchFamily="18" charset="0"/>
              </a:rPr>
              <a:t>They lead to creation of facilities and development of infrastructure and activities physical and spiritual – things to do</a:t>
            </a:r>
          </a:p>
          <a:p>
            <a:pPr>
              <a:buNone/>
            </a:pPr>
            <a:endParaRPr lang="en-US" sz="36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Our Topics 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r>
              <a:rPr lang="sr-Latn-CS" dirty="0" smtClean="0">
                <a:latin typeface="Palatino Linotype" pitchFamily="18" charset="0"/>
              </a:rPr>
              <a:t>Tourist Attractions</a:t>
            </a:r>
          </a:p>
          <a:p>
            <a:r>
              <a:rPr lang="sr-Latn-CS" dirty="0" smtClean="0">
                <a:latin typeface="Palatino Linotype" pitchFamily="18" charset="0"/>
              </a:rPr>
              <a:t>Tourist Guiding – Detailed Description</a:t>
            </a:r>
          </a:p>
          <a:p>
            <a:r>
              <a:rPr lang="sr-Latn-CS" dirty="0" smtClean="0">
                <a:latin typeface="Palatino Linotype" pitchFamily="18" charset="0"/>
              </a:rPr>
              <a:t>Museums and Visitor Centres</a:t>
            </a:r>
          </a:p>
          <a:p>
            <a:r>
              <a:rPr lang="sr-Latn-CS" dirty="0" smtClean="0">
                <a:latin typeface="Palatino Linotype" pitchFamily="18" charset="0"/>
              </a:rPr>
              <a:t>Arts and Cultural Heritage</a:t>
            </a:r>
          </a:p>
          <a:p>
            <a:r>
              <a:rPr lang="sr-Latn-CS" dirty="0" smtClean="0">
                <a:latin typeface="Palatino Linotype" pitchFamily="18" charset="0"/>
              </a:rPr>
              <a:t>Sustainability</a:t>
            </a:r>
          </a:p>
          <a:p>
            <a:r>
              <a:rPr lang="sr-Latn-CS" dirty="0" smtClean="0">
                <a:latin typeface="Palatino Linotype" pitchFamily="18" charset="0"/>
              </a:rPr>
              <a:t>Future Trends and Responsibility</a:t>
            </a:r>
          </a:p>
          <a:p>
            <a:r>
              <a:rPr lang="sr-Latn-CS" dirty="0" smtClean="0">
                <a:latin typeface="Palatino Linotype" pitchFamily="18" charset="0"/>
              </a:rPr>
              <a:t>Thematic Tourism (Special Interest Tourism)</a:t>
            </a:r>
          </a:p>
          <a:p>
            <a:r>
              <a:rPr lang="sr-Latn-CS" dirty="0" smtClean="0">
                <a:latin typeface="Palatino Linotype" pitchFamily="18" charset="0"/>
              </a:rPr>
              <a:t>Marketing and Advertising – Promotion Strategies</a:t>
            </a:r>
          </a:p>
          <a:p>
            <a:r>
              <a:rPr lang="sr-Latn-CS" dirty="0" smtClean="0">
                <a:latin typeface="Palatino Linotype" pitchFamily="18" charset="0"/>
              </a:rPr>
              <a:t>SWOT Analysis</a:t>
            </a: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Real?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2770" name="Picture 2" descr="C:\Users\user\Desktop\space trave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14488"/>
            <a:ext cx="4643470" cy="4191000"/>
          </a:xfrm>
          <a:prstGeom prst="rect">
            <a:avLst/>
          </a:prstGeom>
          <a:noFill/>
        </p:spPr>
      </p:pic>
      <p:pic>
        <p:nvPicPr>
          <p:cNvPr id="32771" name="Picture 3" descr="C:\Users\user\Desktop\net trav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9800" y="1643050"/>
            <a:ext cx="4394200" cy="439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latin typeface="Palatino Linotype" pitchFamily="18" charset="0"/>
              </a:rPr>
              <a:t>Real or Fake?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fake touris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9144000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Palatino Linotype" pitchFamily="18" charset="0"/>
              </a:rPr>
              <a:t>COVID 19 </a:t>
            </a:r>
            <a:br>
              <a:rPr lang="sr-Latn-RS" dirty="0" smtClean="0">
                <a:latin typeface="Palatino Linotype" pitchFamily="18" charset="0"/>
              </a:rPr>
            </a:br>
            <a:r>
              <a:rPr lang="sr-Latn-RS" dirty="0" smtClean="0">
                <a:latin typeface="Palatino Linotype" pitchFamily="18" charset="0"/>
              </a:rPr>
              <a:t>STAYCATION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staycation-definition-holiday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85926"/>
            <a:ext cx="8358246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93991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Palatino Linotype" pitchFamily="18" charset="0"/>
              </a:rPr>
              <a:t>F</a:t>
            </a:r>
            <a:r>
              <a:rPr lang="sr-Latn-RS" dirty="0" smtClean="0">
                <a:latin typeface="Palatino Linotype" pitchFamily="18" charset="0"/>
              </a:rPr>
              <a:t>rom </a:t>
            </a:r>
            <a:r>
              <a:rPr lang="en-US" dirty="0" smtClean="0">
                <a:latin typeface="Palatino Linotype" pitchFamily="18" charset="0"/>
              </a:rPr>
              <a:t>O</a:t>
            </a:r>
            <a:r>
              <a:rPr lang="sr-Latn-RS" dirty="0" smtClean="0">
                <a:latin typeface="Palatino Linotype" pitchFamily="18" charset="0"/>
              </a:rPr>
              <a:t>vertourism </a:t>
            </a:r>
            <a:r>
              <a:rPr lang="sr-Latn-RS" dirty="0" smtClean="0">
                <a:latin typeface="Palatino Linotype" pitchFamily="18" charset="0"/>
              </a:rPr>
              <a:t>to </a:t>
            </a:r>
            <a:r>
              <a:rPr lang="en-US" dirty="0" smtClean="0">
                <a:latin typeface="Palatino Linotype" pitchFamily="18" charset="0"/>
              </a:rPr>
              <a:t>U</a:t>
            </a:r>
            <a:r>
              <a:rPr lang="sr-Latn-RS" dirty="0" smtClean="0">
                <a:latin typeface="Palatino Linotype" pitchFamily="18" charset="0"/>
              </a:rPr>
              <a:t>ndertourism</a:t>
            </a:r>
            <a:r>
              <a:rPr lang="sr-Latn-RS" dirty="0" smtClean="0">
                <a:latin typeface="Palatino Linotype" pitchFamily="18" charset="0"/>
              </a:rPr>
              <a:t/>
            </a:r>
            <a:br>
              <a:rPr lang="sr-Latn-RS" dirty="0" smtClean="0">
                <a:latin typeface="Palatino Linotype" pitchFamily="18" charset="0"/>
              </a:rPr>
            </a:b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r>
              <a:rPr lang="en-US" dirty="0" smtClean="0">
                <a:latin typeface="Palatino Linotype" pitchFamily="18" charset="0"/>
                <a:hlinkClick r:id="rId2"/>
              </a:rPr>
              <a:t>https://</a:t>
            </a:r>
            <a:r>
              <a:rPr lang="en-US" dirty="0" err="1" smtClean="0">
                <a:latin typeface="Palatino Linotype" pitchFamily="18" charset="0"/>
                <a:hlinkClick r:id="rId2"/>
              </a:rPr>
              <a:t>www.euronews.com</a:t>
            </a:r>
            <a:r>
              <a:rPr lang="en-US" dirty="0" smtClean="0">
                <a:latin typeface="Palatino Linotype" pitchFamily="18" charset="0"/>
                <a:hlinkClick r:id="rId2"/>
              </a:rPr>
              <a:t>/2020/09/25/rethinking-tourism-after-</a:t>
            </a:r>
            <a:r>
              <a:rPr lang="en-US" dirty="0" err="1" smtClean="0">
                <a:latin typeface="Palatino Linotype" pitchFamily="18" charset="0"/>
                <a:hlinkClick r:id="rId2"/>
              </a:rPr>
              <a:t>covid</a:t>
            </a:r>
            <a:r>
              <a:rPr lang="en-US" dirty="0" smtClean="0">
                <a:latin typeface="Palatino Linotype" pitchFamily="18" charset="0"/>
                <a:hlinkClick r:id="rId2"/>
              </a:rPr>
              <a:t>-19</a:t>
            </a:r>
            <a:endParaRPr lang="sr-Latn-RS" dirty="0" smtClean="0">
              <a:latin typeface="Palatino Linotype" pitchFamily="18" charset="0"/>
            </a:endParaRPr>
          </a:p>
          <a:p>
            <a:r>
              <a:rPr lang="en-US" dirty="0" smtClean="0">
                <a:latin typeface="Palatino Linotype" pitchFamily="18" charset="0"/>
                <a:hlinkClick r:id="rId3"/>
              </a:rPr>
              <a:t>https://www.youtube.com/watch?v=aFTkO9IMf0w&amp;feature=emb_logo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Thank you for your Attention!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4818" name="Picture 2" descr="C:\Users\user\Desktop\Image\ness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00200"/>
            <a:ext cx="8001056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329</Words>
  <Application>Microsoft Office PowerPoint</Application>
  <PresentationFormat>On-screen Show (4:3)</PresentationFormat>
  <Paragraphs>87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   Tourist Information</vt:lpstr>
      <vt:lpstr>Tourist Attraction?</vt:lpstr>
      <vt:lpstr>Company, Tradename, Brand,Vehicle </vt:lpstr>
      <vt:lpstr>Harrods (department store)</vt:lpstr>
      <vt:lpstr>It’s a thin line...</vt:lpstr>
      <vt:lpstr>Facilities</vt:lpstr>
      <vt:lpstr>Country Branding</vt:lpstr>
      <vt:lpstr>Cultural and Historical Sites</vt:lpstr>
      <vt:lpstr>Botanical Garden  (also cultural-historical site)</vt:lpstr>
      <vt:lpstr>Aquarium/Observatory</vt:lpstr>
      <vt:lpstr>Great Architecture</vt:lpstr>
      <vt:lpstr>Arts  (museums and galleries)</vt:lpstr>
      <vt:lpstr>Festivals</vt:lpstr>
      <vt:lpstr>Secular Pilgrimage</vt:lpstr>
      <vt:lpstr>Consumerism and Commodification</vt:lpstr>
      <vt:lpstr>Film as a Product</vt:lpstr>
      <vt:lpstr>Theme Park</vt:lpstr>
      <vt:lpstr>Amusement Park</vt:lpstr>
      <vt:lpstr>Game Park/Reserve/the Zoo</vt:lpstr>
      <vt:lpstr>Adventure</vt:lpstr>
      <vt:lpstr>Nature</vt:lpstr>
      <vt:lpstr>Sequoia National Park top-rated</vt:lpstr>
      <vt:lpstr>Koala  rare or precious species</vt:lpstr>
      <vt:lpstr>Terms</vt:lpstr>
      <vt:lpstr>Mind you!</vt:lpstr>
      <vt:lpstr>Types</vt:lpstr>
      <vt:lpstr>Tourist attraction can be...</vt:lpstr>
      <vt:lpstr>Definition</vt:lpstr>
      <vt:lpstr>Our Topics </vt:lpstr>
      <vt:lpstr>Real?</vt:lpstr>
      <vt:lpstr>Real or Fake?</vt:lpstr>
      <vt:lpstr>COVID 19  STAYCATION</vt:lpstr>
      <vt:lpstr>From Overtourism to Undertourism </vt:lpstr>
      <vt:lpstr>Thank you for your Attention!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Tourist information</dc:title>
  <dc:creator>user</dc:creator>
  <cp:lastModifiedBy>User</cp:lastModifiedBy>
  <cp:revision>50</cp:revision>
  <dcterms:created xsi:type="dcterms:W3CDTF">2014-10-02T14:14:12Z</dcterms:created>
  <dcterms:modified xsi:type="dcterms:W3CDTF">2020-10-25T21:54:39Z</dcterms:modified>
</cp:coreProperties>
</file>