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4" r:id="rId3"/>
    <p:sldId id="275" r:id="rId4"/>
    <p:sldId id="276" r:id="rId5"/>
    <p:sldId id="277" r:id="rId6"/>
    <p:sldId id="257" r:id="rId7"/>
    <p:sldId id="258" r:id="rId8"/>
    <p:sldId id="259" r:id="rId9"/>
    <p:sldId id="260" r:id="rId10"/>
    <p:sldId id="261" r:id="rId11"/>
    <p:sldId id="262" r:id="rId12"/>
    <p:sldId id="264" r:id="rId13"/>
    <p:sldId id="267" r:id="rId14"/>
    <p:sldId id="263" r:id="rId15"/>
    <p:sldId id="265" r:id="rId16"/>
    <p:sldId id="266" r:id="rId17"/>
    <p:sldId id="268" r:id="rId18"/>
    <p:sldId id="269" r:id="rId19"/>
    <p:sldId id="270" r:id="rId20"/>
    <p:sldId id="271" r:id="rId21"/>
    <p:sldId id="272" r:id="rId22"/>
    <p:sldId id="273" r:id="rId23"/>
    <p:sldId id="281" r:id="rId24"/>
    <p:sldId id="278" r:id="rId25"/>
    <p:sldId id="280" r:id="rId26"/>
    <p:sldId id="279" r:id="rId27"/>
    <p:sldId id="283" r:id="rId28"/>
    <p:sldId id="282" r:id="rId29"/>
    <p:sldId id="284"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EC1B8D2-CA43-40F4-83B5-06131937C68C}" type="datetimeFigureOut">
              <a:rPr lang="en-US" smtClean="0"/>
              <a:pPr/>
              <a:t>11/9/2020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8B5DAB-7053-4A5E-9C11-FEF2541B072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C1B8D2-CA43-40F4-83B5-06131937C68C}" type="datetimeFigureOut">
              <a:rPr lang="en-US" smtClean="0"/>
              <a:pPr/>
              <a:t>11/9/2020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8B5DAB-7053-4A5E-9C11-FEF2541B072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EC1B8D2-CA43-40F4-83B5-06131937C68C}" type="datetimeFigureOut">
              <a:rPr lang="en-US" smtClean="0"/>
              <a:pPr/>
              <a:t>11/9/2020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8B5DAB-7053-4A5E-9C11-FEF2541B072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EC1B8D2-CA43-40F4-83B5-06131937C68C}" type="datetimeFigureOut">
              <a:rPr lang="en-US" smtClean="0"/>
              <a:pPr/>
              <a:t>11/9/2020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8B5DAB-7053-4A5E-9C11-FEF2541B072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EC1B8D2-CA43-40F4-83B5-06131937C68C}" type="datetimeFigureOut">
              <a:rPr lang="en-US" smtClean="0"/>
              <a:pPr/>
              <a:t>11/9/2020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8B5DAB-7053-4A5E-9C11-FEF2541B072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EC1B8D2-CA43-40F4-83B5-06131937C68C}" type="datetimeFigureOut">
              <a:rPr lang="en-US" smtClean="0"/>
              <a:pPr/>
              <a:t>11/9/2020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8B5DAB-7053-4A5E-9C11-FEF2541B072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C1B8D2-CA43-40F4-83B5-06131937C68C}" type="datetimeFigureOut">
              <a:rPr lang="en-US" smtClean="0"/>
              <a:pPr/>
              <a:t>11/9/2020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8B5DAB-7053-4A5E-9C11-FEF2541B072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C1B8D2-CA43-40F4-83B5-06131937C68C}" type="datetimeFigureOut">
              <a:rPr lang="en-US" smtClean="0"/>
              <a:pPr/>
              <a:t>11/9/2020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8B5DAB-7053-4A5E-9C11-FEF2541B072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C1B8D2-CA43-40F4-83B5-06131937C68C}" type="datetimeFigureOut">
              <a:rPr lang="en-US" smtClean="0"/>
              <a:pPr/>
              <a:t>11/9/2020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8B5DAB-7053-4A5E-9C11-FEF2541B072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C1B8D2-CA43-40F4-83B5-06131937C68C}" type="datetimeFigureOut">
              <a:rPr lang="en-US" smtClean="0"/>
              <a:pPr/>
              <a:t>11/9/2020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8B5DAB-7053-4A5E-9C11-FEF2541B072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C1B8D2-CA43-40F4-83B5-06131937C68C}" type="datetimeFigureOut">
              <a:rPr lang="en-US" smtClean="0"/>
              <a:pPr/>
              <a:t>11/9/2020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8B5DAB-7053-4A5E-9C11-FEF2541B072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C1B8D2-CA43-40F4-83B5-06131937C68C}" type="datetimeFigureOut">
              <a:rPr lang="en-US" smtClean="0"/>
              <a:pPr/>
              <a:t>11/9/2020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8B5DAB-7053-4A5E-9C11-FEF2541B072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www.youtube.com/watch?v=AJ-0lQDY8_4"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youtube.com/watch?v=jqI9IVe_uH8"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www.youtube.com/watch?v=q2T7CL9wqyM"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www.youtube.com/watch?v=kb78_cR4BHM"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s://www.youtube.com/watch?v=6HygbD44_j4"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www.youtube.com/watch?v=zdEudTwbK8o"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s://www.youtube.com/watch?v=CxOTAHryYkg"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www.youtube.com/watch?v=h-WR9J07IqY"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hyperlink" Target="https://www.youtube.com/watch?v=CxOTAHryYkg" TargetMode="External"/><Relationship Id="rId3" Type="http://schemas.openxmlformats.org/officeDocument/2006/relationships/hyperlink" Target="https://www.youtube.com/watch?v=jqI9IVe_uH8" TargetMode="External"/><Relationship Id="rId7" Type="http://schemas.openxmlformats.org/officeDocument/2006/relationships/hyperlink" Target="https://www.youtube.com/watch?v=zdEudTwbK8o" TargetMode="External"/><Relationship Id="rId2" Type="http://schemas.openxmlformats.org/officeDocument/2006/relationships/hyperlink" Target="https://www.youtube.com/watch?v=AJ-0lQDY8_4" TargetMode="External"/><Relationship Id="rId1" Type="http://schemas.openxmlformats.org/officeDocument/2006/relationships/slideLayout" Target="../slideLayouts/slideLayout2.xml"/><Relationship Id="rId6" Type="http://schemas.openxmlformats.org/officeDocument/2006/relationships/hyperlink" Target="https://www.youtube.com/watch?v=6HygbD44_j4" TargetMode="External"/><Relationship Id="rId5" Type="http://schemas.openxmlformats.org/officeDocument/2006/relationships/hyperlink" Target="https://www.youtube.com/watch?v=kb78_cR4BHM" TargetMode="External"/><Relationship Id="rId10" Type="http://schemas.openxmlformats.org/officeDocument/2006/relationships/hyperlink" Target="https://learnenglish.britishcouncil.org/grammar/intermediate-to-upper-intermediate/passives" TargetMode="External"/><Relationship Id="rId4" Type="http://schemas.openxmlformats.org/officeDocument/2006/relationships/hyperlink" Target="https://www.youtube.com/watch?v=q2T7CL9wqyM" TargetMode="External"/><Relationship Id="rId9" Type="http://schemas.openxmlformats.org/officeDocument/2006/relationships/hyperlink" Target="https://www.youtube.com/watch?v=h-WR9J07Iq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4282" y="2130425"/>
            <a:ext cx="8501122" cy="1470025"/>
          </a:xfrm>
        </p:spPr>
        <p:txBody>
          <a:bodyPr/>
          <a:lstStyle/>
          <a:p>
            <a:r>
              <a:rPr lang="sr-Latn-RS" dirty="0" smtClean="0">
                <a:latin typeface="Californian FB" pitchFamily="18" charset="0"/>
              </a:rPr>
              <a:t>Tourist Attractions: </a:t>
            </a:r>
            <a:r>
              <a:rPr lang="en-US" dirty="0" smtClean="0">
                <a:latin typeface="Californian FB" pitchFamily="18" charset="0"/>
              </a:rPr>
              <a:t>Passive Voice</a:t>
            </a:r>
            <a:endParaRPr lang="en-US" dirty="0">
              <a:latin typeface="Californian FB" pitchFamily="18" charset="0"/>
            </a:endParaRPr>
          </a:p>
        </p:txBody>
      </p:sp>
      <p:sp>
        <p:nvSpPr>
          <p:cNvPr id="3" name="Subtitle 2"/>
          <p:cNvSpPr>
            <a:spLocks noGrp="1"/>
          </p:cNvSpPr>
          <p:nvPr>
            <p:ph type="subTitle" idx="1"/>
          </p:nvPr>
        </p:nvSpPr>
        <p:spPr/>
        <p:txBody>
          <a:bodyPr/>
          <a:lstStyle/>
          <a:p>
            <a:r>
              <a:rPr lang="sr-Latn-RS" dirty="0" smtClean="0">
                <a:latin typeface="Californian FB" pitchFamily="18" charset="0"/>
              </a:rPr>
              <a:t>Dimensions</a:t>
            </a:r>
            <a:endParaRPr lang="en-US" dirty="0">
              <a:latin typeface="Californian FB"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sr-Latn-RS" sz="3600" dirty="0" smtClean="0">
                <a:latin typeface="Californian FB" pitchFamily="18" charset="0"/>
              </a:rPr>
              <a:t>HW</a:t>
            </a:r>
            <a:r>
              <a:rPr lang="en-US" sz="3600" dirty="0" smtClean="0">
                <a:latin typeface="Californian FB" pitchFamily="18" charset="0"/>
              </a:rPr>
              <a:t/>
            </a:r>
            <a:br>
              <a:rPr lang="en-US" sz="3600" dirty="0" smtClean="0">
                <a:latin typeface="Californian FB" pitchFamily="18" charset="0"/>
              </a:rPr>
            </a:br>
            <a:r>
              <a:rPr lang="en-US" sz="3200" dirty="0" smtClean="0">
                <a:latin typeface="Californian FB" pitchFamily="18" charset="0"/>
                <a:hlinkClick r:id="rId2"/>
              </a:rPr>
              <a:t>https://www.youtube.com/watch?v=AJ-0lQDY8_4</a:t>
            </a:r>
            <a:r>
              <a:rPr lang="en-US" sz="3200" dirty="0" smtClean="0">
                <a:latin typeface="Californian FB" pitchFamily="18" charset="0"/>
              </a:rPr>
              <a:t/>
            </a:r>
            <a:br>
              <a:rPr lang="en-US" sz="3200" dirty="0" smtClean="0">
                <a:latin typeface="Californian FB" pitchFamily="18" charset="0"/>
              </a:rPr>
            </a:br>
            <a:r>
              <a:rPr lang="en-US" sz="3200" dirty="0" smtClean="0">
                <a:latin typeface="Californian FB" pitchFamily="18" charset="0"/>
              </a:rPr>
              <a:t>4</a:t>
            </a:r>
            <a:r>
              <a:rPr lang="sr-Latn-RS" sz="3200" dirty="0" smtClean="0">
                <a:latin typeface="Californian FB" pitchFamily="18" charset="0"/>
              </a:rPr>
              <a:t>a</a:t>
            </a:r>
            <a:r>
              <a:rPr lang="en-US" sz="3200" dirty="0" smtClean="0">
                <a:latin typeface="Californian FB" pitchFamily="18" charset="0"/>
              </a:rPr>
              <a:t> Write description using these notes</a:t>
            </a:r>
            <a:endParaRPr lang="en-US" sz="3200" dirty="0"/>
          </a:p>
        </p:txBody>
      </p:sp>
      <p:sp>
        <p:nvSpPr>
          <p:cNvPr id="3" name="Content Placeholder 2"/>
          <p:cNvSpPr>
            <a:spLocks noGrp="1"/>
          </p:cNvSpPr>
          <p:nvPr>
            <p:ph idx="1"/>
          </p:nvPr>
        </p:nvSpPr>
        <p:spPr>
          <a:xfrm>
            <a:off x="214282" y="1600200"/>
            <a:ext cx="4786346" cy="5257800"/>
          </a:xfrm>
        </p:spPr>
        <p:txBody>
          <a:bodyPr>
            <a:normAutofit fontScale="92500" lnSpcReduction="20000"/>
          </a:bodyPr>
          <a:lstStyle/>
          <a:p>
            <a:pPr algn="just"/>
            <a:r>
              <a:rPr lang="en-US" dirty="0" smtClean="0">
                <a:latin typeface="Californian FB" pitchFamily="18" charset="0"/>
              </a:rPr>
              <a:t>Nelson’s column, London</a:t>
            </a:r>
          </a:p>
          <a:p>
            <a:pPr algn="just"/>
            <a:r>
              <a:rPr lang="en-US" dirty="0" smtClean="0">
                <a:latin typeface="Californian FB" pitchFamily="18" charset="0"/>
              </a:rPr>
              <a:t>In Trafalgar Square – constructed 1829 – 1841 – commemorate Battle of Trafalgar 1805</a:t>
            </a:r>
          </a:p>
          <a:p>
            <a:pPr algn="just"/>
            <a:r>
              <a:rPr lang="en-US" dirty="0" smtClean="0">
                <a:latin typeface="Californian FB" pitchFamily="18" charset="0"/>
              </a:rPr>
              <a:t>Column </a:t>
            </a:r>
            <a:r>
              <a:rPr lang="sr-Latn-RS" dirty="0" smtClean="0">
                <a:latin typeface="Californian FB" pitchFamily="18" charset="0"/>
              </a:rPr>
              <a:t>= 56m; statue of Nelson 5.5 m. Granite</a:t>
            </a:r>
          </a:p>
          <a:p>
            <a:pPr algn="just"/>
            <a:r>
              <a:rPr lang="sr-Latn-RS" dirty="0" smtClean="0">
                <a:latin typeface="Californian FB" pitchFamily="18" charset="0"/>
              </a:rPr>
              <a:t>Base: 4 giant bronze lions (sculptor = Landseer) – represent strength of British Empire</a:t>
            </a:r>
          </a:p>
          <a:p>
            <a:pPr algn="just"/>
            <a:r>
              <a:rPr lang="en-US" dirty="0" smtClean="0">
                <a:latin typeface="Californian FB" pitchFamily="18" charset="0"/>
              </a:rPr>
              <a:t>A</a:t>
            </a:r>
            <a:r>
              <a:rPr lang="sr-Latn-RS" dirty="0" smtClean="0">
                <a:latin typeface="Californian FB" pitchFamily="18" charset="0"/>
              </a:rPr>
              <a:t> place to meet – celebrating New Year  </a:t>
            </a:r>
            <a:endParaRPr lang="en-US" dirty="0" smtClean="0">
              <a:latin typeface="Californian FB" pitchFamily="18" charset="0"/>
            </a:endParaRPr>
          </a:p>
          <a:p>
            <a:endParaRPr lang="en-US" dirty="0"/>
          </a:p>
        </p:txBody>
      </p:sp>
      <p:pic>
        <p:nvPicPr>
          <p:cNvPr id="4" name="Picture 2" descr="C:\Users\User\Desktop\co1.jpg"/>
          <p:cNvPicPr>
            <a:picLocks noChangeAspect="1" noChangeArrowheads="1"/>
          </p:cNvPicPr>
          <p:nvPr/>
        </p:nvPicPr>
        <p:blipFill>
          <a:blip r:embed="rId3" cstate="print"/>
          <a:srcRect/>
          <a:stretch>
            <a:fillRect/>
          </a:stretch>
        </p:blipFill>
        <p:spPr bwMode="auto">
          <a:xfrm>
            <a:off x="5364088" y="1556792"/>
            <a:ext cx="3456384" cy="489654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sr-Latn-RS" sz="3600" dirty="0" smtClean="0">
                <a:latin typeface="Californian FB" pitchFamily="18" charset="0"/>
              </a:rPr>
              <a:t>HW</a:t>
            </a:r>
            <a:r>
              <a:rPr lang="en-US" sz="3600" dirty="0" smtClean="0">
                <a:latin typeface="Californian FB" pitchFamily="18" charset="0"/>
              </a:rPr>
              <a:t/>
            </a:r>
            <a:br>
              <a:rPr lang="en-US" sz="3600" dirty="0" smtClean="0">
                <a:latin typeface="Californian FB" pitchFamily="18" charset="0"/>
              </a:rPr>
            </a:br>
            <a:r>
              <a:rPr lang="en-US" sz="3200" dirty="0" smtClean="0">
                <a:latin typeface="Californian FB" pitchFamily="18" charset="0"/>
                <a:hlinkClick r:id="rId2"/>
              </a:rPr>
              <a:t>https://www.youtube.com/watch?v=jqI9IVe_uH8</a:t>
            </a:r>
            <a:r>
              <a:rPr lang="sr-Latn-RS" sz="3600" dirty="0" smtClean="0">
                <a:latin typeface="Californian FB" pitchFamily="18" charset="0"/>
              </a:rPr>
              <a:t/>
            </a:r>
            <a:br>
              <a:rPr lang="sr-Latn-RS" sz="3600" dirty="0" smtClean="0">
                <a:latin typeface="Californian FB" pitchFamily="18" charset="0"/>
              </a:rPr>
            </a:br>
            <a:r>
              <a:rPr lang="en-US" sz="3600" dirty="0" smtClean="0">
                <a:latin typeface="Californian FB" pitchFamily="18" charset="0"/>
              </a:rPr>
              <a:t>4</a:t>
            </a:r>
            <a:r>
              <a:rPr lang="sr-Latn-RS" sz="3600" dirty="0" smtClean="0">
                <a:latin typeface="Californian FB" pitchFamily="18" charset="0"/>
              </a:rPr>
              <a:t>b</a:t>
            </a:r>
            <a:r>
              <a:rPr lang="en-US" sz="3600" dirty="0" smtClean="0">
                <a:latin typeface="Californian FB" pitchFamily="18" charset="0"/>
              </a:rPr>
              <a:t> Write description using these notes</a:t>
            </a:r>
            <a:endParaRPr lang="en-US" sz="3600" dirty="0"/>
          </a:p>
        </p:txBody>
      </p:sp>
      <p:sp>
        <p:nvSpPr>
          <p:cNvPr id="3" name="Content Placeholder 2"/>
          <p:cNvSpPr>
            <a:spLocks noGrp="1"/>
          </p:cNvSpPr>
          <p:nvPr>
            <p:ph idx="1"/>
          </p:nvPr>
        </p:nvSpPr>
        <p:spPr>
          <a:xfrm>
            <a:off x="0" y="1600200"/>
            <a:ext cx="4786314" cy="5257800"/>
          </a:xfrm>
        </p:spPr>
        <p:txBody>
          <a:bodyPr>
            <a:normAutofit fontScale="85000" lnSpcReduction="10000"/>
          </a:bodyPr>
          <a:lstStyle/>
          <a:p>
            <a:pPr algn="just"/>
            <a:r>
              <a:rPr lang="sr-Latn-RS" dirty="0" smtClean="0">
                <a:latin typeface="Californian FB" pitchFamily="18" charset="0"/>
              </a:rPr>
              <a:t>Buckingham Palace, London</a:t>
            </a:r>
          </a:p>
          <a:p>
            <a:pPr algn="just"/>
            <a:r>
              <a:rPr lang="sr-Latn-RS" dirty="0" smtClean="0">
                <a:latin typeface="Californian FB" pitchFamily="18" charset="0"/>
              </a:rPr>
              <a:t>Originally a country house for Duke of Buckingham – converted to palace 1825 (architect = Nash)</a:t>
            </a:r>
          </a:p>
          <a:p>
            <a:pPr algn="just"/>
            <a:r>
              <a:rPr lang="sr-Latn-RS" dirty="0" smtClean="0">
                <a:latin typeface="Californian FB" pitchFamily="18" charset="0"/>
              </a:rPr>
              <a:t>Official royal residence 1837 – present</a:t>
            </a:r>
          </a:p>
          <a:p>
            <a:pPr algn="just"/>
            <a:r>
              <a:rPr lang="en-US" dirty="0" smtClean="0">
                <a:latin typeface="Californian FB" pitchFamily="18" charset="0"/>
              </a:rPr>
              <a:t>Façade redesigned 1913 – 429 rooms</a:t>
            </a:r>
            <a:r>
              <a:rPr lang="sr-Latn-RS" dirty="0" smtClean="0">
                <a:latin typeface="Californian FB" pitchFamily="18" charset="0"/>
              </a:rPr>
              <a:t> </a:t>
            </a:r>
            <a:r>
              <a:rPr lang="en-US" dirty="0" smtClean="0">
                <a:latin typeface="Californian FB" pitchFamily="18" charset="0"/>
              </a:rPr>
              <a:t>(78 bathrooms) – employs 335 staff</a:t>
            </a:r>
          </a:p>
          <a:p>
            <a:pPr algn="just"/>
            <a:r>
              <a:rPr lang="en-US" dirty="0" smtClean="0">
                <a:latin typeface="Californian FB" pitchFamily="18" charset="0"/>
              </a:rPr>
              <a:t>Buckingham Palace open to public August and September. Also art gallery </a:t>
            </a:r>
          </a:p>
          <a:p>
            <a:endParaRPr lang="en-US" dirty="0"/>
          </a:p>
        </p:txBody>
      </p:sp>
      <p:pic>
        <p:nvPicPr>
          <p:cNvPr id="4" name="Picture 3" descr="C:\Users\User\Desktop\buckingham-palace-facts-1200x675.jpg"/>
          <p:cNvPicPr>
            <a:picLocks noChangeAspect="1" noChangeArrowheads="1"/>
          </p:cNvPicPr>
          <p:nvPr/>
        </p:nvPicPr>
        <p:blipFill>
          <a:blip r:embed="rId3" cstate="print"/>
          <a:srcRect/>
          <a:stretch>
            <a:fillRect/>
          </a:stretch>
        </p:blipFill>
        <p:spPr bwMode="auto">
          <a:xfrm>
            <a:off x="5286380" y="1928802"/>
            <a:ext cx="3312368" cy="432048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42194"/>
          </a:xfrm>
        </p:spPr>
        <p:txBody>
          <a:bodyPr>
            <a:normAutofit/>
          </a:bodyPr>
          <a:lstStyle/>
          <a:p>
            <a:r>
              <a:rPr lang="en-US" dirty="0" smtClean="0">
                <a:latin typeface="Californian FB" pitchFamily="18" charset="0"/>
              </a:rPr>
              <a:t>3 Which preposition (by, of, for) is used to describe</a:t>
            </a:r>
            <a:endParaRPr lang="en-US" dirty="0"/>
          </a:p>
        </p:txBody>
      </p:sp>
      <p:sp>
        <p:nvSpPr>
          <p:cNvPr id="3" name="Content Placeholder 2"/>
          <p:cNvSpPr>
            <a:spLocks noGrp="1"/>
          </p:cNvSpPr>
          <p:nvPr>
            <p:ph idx="1"/>
          </p:nvPr>
        </p:nvSpPr>
        <p:spPr>
          <a:xfrm>
            <a:off x="457200" y="2348880"/>
            <a:ext cx="8229600" cy="3777283"/>
          </a:xfrm>
        </p:spPr>
        <p:txBody>
          <a:bodyPr/>
          <a:lstStyle/>
          <a:p>
            <a:pPr algn="just"/>
            <a:r>
              <a:rPr lang="en-US" dirty="0" smtClean="0">
                <a:latin typeface="Californian FB" pitchFamily="18" charset="0"/>
              </a:rPr>
              <a:t>the person who did it?</a:t>
            </a:r>
          </a:p>
          <a:p>
            <a:pPr algn="just"/>
            <a:r>
              <a:rPr lang="en-US" dirty="0" smtClean="0">
                <a:latin typeface="Californian FB" pitchFamily="18" charset="0"/>
              </a:rPr>
              <a:t>2. the reason or function?</a:t>
            </a:r>
          </a:p>
          <a:p>
            <a:pPr algn="just"/>
            <a:r>
              <a:rPr lang="en-US" dirty="0" smtClean="0">
                <a:latin typeface="Californian FB" pitchFamily="18" charset="0"/>
              </a:rPr>
              <a:t>3. the material used?</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Californian FB" pitchFamily="18" charset="0"/>
              </a:rPr>
              <a:t>3 Which preposition (by, of, for) is used to describe</a:t>
            </a:r>
            <a:endParaRPr lang="en-US" dirty="0"/>
          </a:p>
        </p:txBody>
      </p:sp>
      <p:sp>
        <p:nvSpPr>
          <p:cNvPr id="3" name="Content Placeholder 2"/>
          <p:cNvSpPr>
            <a:spLocks noGrp="1"/>
          </p:cNvSpPr>
          <p:nvPr>
            <p:ph idx="1"/>
          </p:nvPr>
        </p:nvSpPr>
        <p:spPr/>
        <p:txBody>
          <a:bodyPr/>
          <a:lstStyle/>
          <a:p>
            <a:pPr algn="just"/>
            <a:r>
              <a:rPr lang="en-US" dirty="0" smtClean="0">
                <a:latin typeface="Californian FB" pitchFamily="18" charset="0"/>
              </a:rPr>
              <a:t>1. the person who did it?</a:t>
            </a:r>
            <a:r>
              <a:rPr lang="sr-Latn-RS" dirty="0" smtClean="0">
                <a:latin typeface="Californian FB" pitchFamily="18" charset="0"/>
              </a:rPr>
              <a:t>  </a:t>
            </a:r>
            <a:r>
              <a:rPr lang="sr-Latn-RS" b="1" dirty="0" smtClean="0">
                <a:solidFill>
                  <a:srgbClr val="FF0000"/>
                </a:solidFill>
                <a:latin typeface="Californian FB" pitchFamily="18" charset="0"/>
              </a:rPr>
              <a:t>BY</a:t>
            </a:r>
          </a:p>
          <a:p>
            <a:pPr algn="just"/>
            <a:r>
              <a:rPr lang="sr-Latn-RS" b="1" dirty="0" smtClean="0">
                <a:latin typeface="Californian FB" pitchFamily="18" charset="0"/>
              </a:rPr>
              <a:t>It was started by bishop Sully. </a:t>
            </a:r>
            <a:endParaRPr lang="en-US" b="1" dirty="0" smtClean="0">
              <a:latin typeface="Californian FB" pitchFamily="18" charset="0"/>
            </a:endParaRPr>
          </a:p>
          <a:p>
            <a:pPr algn="just"/>
            <a:r>
              <a:rPr lang="en-US" dirty="0" smtClean="0">
                <a:latin typeface="Californian FB" pitchFamily="18" charset="0"/>
              </a:rPr>
              <a:t>2. the reason or function?</a:t>
            </a:r>
            <a:r>
              <a:rPr lang="sr-Latn-RS" dirty="0" smtClean="0">
                <a:latin typeface="Californian FB" pitchFamily="18" charset="0"/>
              </a:rPr>
              <a:t> </a:t>
            </a:r>
            <a:r>
              <a:rPr lang="sr-Latn-RS" b="1" dirty="0" smtClean="0">
                <a:solidFill>
                  <a:srgbClr val="FF0000"/>
                </a:solidFill>
                <a:latin typeface="Californian FB" pitchFamily="18" charset="0"/>
              </a:rPr>
              <a:t>FOR</a:t>
            </a:r>
          </a:p>
          <a:p>
            <a:pPr algn="just"/>
            <a:r>
              <a:rPr lang="sr-Latn-RS" b="1" dirty="0" smtClean="0">
                <a:latin typeface="Californian FB" pitchFamily="18" charset="0"/>
              </a:rPr>
              <a:t>It is used for regular church services.</a:t>
            </a:r>
            <a:endParaRPr lang="en-US" b="1" dirty="0" smtClean="0">
              <a:latin typeface="Californian FB" pitchFamily="18" charset="0"/>
            </a:endParaRPr>
          </a:p>
          <a:p>
            <a:pPr algn="just"/>
            <a:r>
              <a:rPr lang="en-US" dirty="0" smtClean="0">
                <a:latin typeface="Californian FB" pitchFamily="18" charset="0"/>
              </a:rPr>
              <a:t>3. the material used?</a:t>
            </a:r>
            <a:r>
              <a:rPr lang="sr-Latn-RS" dirty="0" smtClean="0">
                <a:latin typeface="Californian FB" pitchFamily="18" charset="0"/>
              </a:rPr>
              <a:t> </a:t>
            </a:r>
            <a:r>
              <a:rPr lang="sr-Latn-RS" b="1" dirty="0" smtClean="0">
                <a:solidFill>
                  <a:srgbClr val="FF0000"/>
                </a:solidFill>
                <a:latin typeface="Californian FB" pitchFamily="18" charset="0"/>
              </a:rPr>
              <a:t>OF</a:t>
            </a:r>
          </a:p>
          <a:p>
            <a:pPr algn="just"/>
            <a:r>
              <a:rPr lang="sr-Latn-RS" b="1" dirty="0" smtClean="0">
                <a:latin typeface="Californian FB" pitchFamily="18" charset="0"/>
              </a:rPr>
              <a:t>It is made of marble.</a:t>
            </a:r>
            <a:endParaRPr lang="en-US" b="1" dirty="0" smtClean="0">
              <a:latin typeface="Californian FB" pitchFamily="18" charset="0"/>
            </a:endParaRP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642194"/>
          </a:xfrm>
        </p:spPr>
        <p:txBody>
          <a:bodyPr>
            <a:normAutofit fontScale="90000"/>
          </a:bodyPr>
          <a:lstStyle/>
          <a:p>
            <a:r>
              <a:rPr lang="sr-Latn-RS" dirty="0" smtClean="0">
                <a:latin typeface="Palatino Linotype" pitchFamily="18" charset="0"/>
              </a:rPr>
              <a:t>The Panama </a:t>
            </a:r>
            <a:r>
              <a:rPr lang="sr-Latn-RS" dirty="0" smtClean="0">
                <a:latin typeface="Palatino Linotype" pitchFamily="18" charset="0"/>
              </a:rPr>
              <a:t>Canal</a:t>
            </a:r>
            <a:r>
              <a:rPr lang="en-US" dirty="0" smtClean="0">
                <a:latin typeface="Palatino Linotype" pitchFamily="18" charset="0"/>
              </a:rPr>
              <a:t> </a:t>
            </a:r>
            <a:r>
              <a:rPr lang="en-US" dirty="0" smtClean="0">
                <a:latin typeface="Palatino Linotype" pitchFamily="18" charset="0"/>
              </a:rPr>
              <a:t>(print or save </a:t>
            </a:r>
            <a:r>
              <a:rPr lang="en-US" dirty="0" smtClean="0">
                <a:solidFill>
                  <a:srgbClr val="FF0000"/>
                </a:solidFill>
                <a:latin typeface="Palatino Linotype" pitchFamily="18" charset="0"/>
              </a:rPr>
              <a:t>Handout 3</a:t>
            </a:r>
            <a:r>
              <a:rPr lang="en-US" dirty="0" smtClean="0">
                <a:latin typeface="Palatino Linotype" pitchFamily="18" charset="0"/>
              </a:rPr>
              <a:t> from the website!)</a:t>
            </a:r>
            <a:r>
              <a:rPr lang="en-US" dirty="0" smtClean="0">
                <a:latin typeface="Palatino Linotype" pitchFamily="18" charset="0"/>
              </a:rPr>
              <a:t/>
            </a:r>
            <a:br>
              <a:rPr lang="en-US" dirty="0" smtClean="0">
                <a:latin typeface="Palatino Linotype" pitchFamily="18" charset="0"/>
              </a:rPr>
            </a:br>
            <a:r>
              <a:rPr lang="en-US" sz="3300" dirty="0" smtClean="0">
                <a:latin typeface="Palatino Linotype" pitchFamily="18" charset="0"/>
                <a:hlinkClick r:id="rId2"/>
              </a:rPr>
              <a:t>https://www.youtube.com/watch?v=q2T7CL9wqyM</a:t>
            </a:r>
            <a:r>
              <a:rPr lang="en-US" sz="3300" dirty="0" smtClean="0">
                <a:latin typeface="Palatino Linotype" pitchFamily="18" charset="0"/>
              </a:rPr>
              <a:t/>
            </a:r>
            <a:br>
              <a:rPr lang="en-US" sz="3300" dirty="0" smtClean="0">
                <a:latin typeface="Palatino Linotype" pitchFamily="18" charset="0"/>
              </a:rPr>
            </a:br>
            <a:endParaRPr lang="en-US" sz="3300" dirty="0">
              <a:latin typeface="Palatino Linotype" pitchFamily="18" charset="0"/>
            </a:endParaRPr>
          </a:p>
        </p:txBody>
      </p:sp>
      <p:pic>
        <p:nvPicPr>
          <p:cNvPr id="1028" name="Picture 4" descr="C:\Users\User\Desktop\index.jpg"/>
          <p:cNvPicPr>
            <a:picLocks noGrp="1" noChangeAspect="1" noChangeArrowheads="1"/>
          </p:cNvPicPr>
          <p:nvPr>
            <p:ph idx="1"/>
          </p:nvPr>
        </p:nvPicPr>
        <p:blipFill>
          <a:blip r:embed="rId3" cstate="print"/>
          <a:srcRect/>
          <a:stretch>
            <a:fillRect/>
          </a:stretch>
        </p:blipFill>
        <p:spPr bwMode="auto">
          <a:xfrm>
            <a:off x="683568" y="2204864"/>
            <a:ext cx="7643866" cy="4214842"/>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940048"/>
          </a:xfrm>
        </p:spPr>
        <p:txBody>
          <a:bodyPr/>
          <a:lstStyle/>
          <a:p>
            <a:endParaRPr lang="en-US" dirty="0"/>
          </a:p>
        </p:txBody>
      </p:sp>
      <p:sp>
        <p:nvSpPr>
          <p:cNvPr id="3" name="Content Placeholder 2"/>
          <p:cNvSpPr>
            <a:spLocks noGrp="1"/>
          </p:cNvSpPr>
          <p:nvPr>
            <p:ph idx="1"/>
          </p:nvPr>
        </p:nvSpPr>
        <p:spPr>
          <a:xfrm>
            <a:off x="457200" y="3214686"/>
            <a:ext cx="8229600" cy="2911477"/>
          </a:xfrm>
        </p:spPr>
        <p:txBody>
          <a:bodyPr/>
          <a:lstStyle/>
          <a:p>
            <a:endParaRPr lang="en-US" dirty="0" smtClean="0"/>
          </a:p>
          <a:p>
            <a:pPr algn="just"/>
            <a:r>
              <a:rPr lang="sr-Latn-RS" dirty="0" smtClean="0">
                <a:latin typeface="Palatino Linotype" pitchFamily="18" charset="0"/>
              </a:rPr>
              <a:t>The Panama Canal is one of the most significant engineering achivements of the</a:t>
            </a:r>
            <a:r>
              <a:rPr lang="en-US" dirty="0" smtClean="0">
                <a:latin typeface="Palatino Linotype" pitchFamily="18" charset="0"/>
              </a:rPr>
              <a:t> 20</a:t>
            </a:r>
            <a:r>
              <a:rPr lang="en-US" baseline="30000" dirty="0" smtClean="0">
                <a:latin typeface="Palatino Linotype" pitchFamily="18" charset="0"/>
              </a:rPr>
              <a:t>th</a:t>
            </a:r>
            <a:r>
              <a:rPr lang="en-US" dirty="0" smtClean="0">
                <a:latin typeface="Palatino Linotype" pitchFamily="18" charset="0"/>
              </a:rPr>
              <a:t> century, but it was a project that took over 500 years to finally complete.</a:t>
            </a:r>
            <a:endParaRPr lang="en-US" dirty="0">
              <a:latin typeface="Palatino Linotype" pitchFamily="18" charset="0"/>
            </a:endParaRPr>
          </a:p>
        </p:txBody>
      </p:sp>
      <p:pic>
        <p:nvPicPr>
          <p:cNvPr id="2050" name="Picture 2" descr="C:\Users\User\Desktop\index.jpg"/>
          <p:cNvPicPr>
            <a:picLocks noChangeAspect="1" noChangeArrowheads="1"/>
          </p:cNvPicPr>
          <p:nvPr/>
        </p:nvPicPr>
        <p:blipFill>
          <a:blip r:embed="rId2" cstate="print"/>
          <a:srcRect/>
          <a:stretch>
            <a:fillRect/>
          </a:stretch>
        </p:blipFill>
        <p:spPr bwMode="auto">
          <a:xfrm>
            <a:off x="467544" y="260648"/>
            <a:ext cx="8208912" cy="3024336"/>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4414" y="274638"/>
            <a:ext cx="6072230" cy="2297106"/>
          </a:xfrm>
        </p:spPr>
        <p:txBody>
          <a:bodyPr/>
          <a:lstStyle/>
          <a:p>
            <a:endParaRPr lang="en-US" dirty="0"/>
          </a:p>
        </p:txBody>
      </p:sp>
      <p:sp>
        <p:nvSpPr>
          <p:cNvPr id="3" name="Content Placeholder 2"/>
          <p:cNvSpPr>
            <a:spLocks noGrp="1"/>
          </p:cNvSpPr>
          <p:nvPr>
            <p:ph idx="1"/>
          </p:nvPr>
        </p:nvSpPr>
        <p:spPr>
          <a:xfrm>
            <a:off x="0" y="3357562"/>
            <a:ext cx="9144000" cy="3286148"/>
          </a:xfrm>
        </p:spPr>
        <p:txBody>
          <a:bodyPr>
            <a:normAutofit fontScale="77500" lnSpcReduction="20000"/>
          </a:bodyPr>
          <a:lstStyle/>
          <a:p>
            <a:pPr algn="just">
              <a:buNone/>
            </a:pPr>
            <a:r>
              <a:rPr lang="en-US" dirty="0" smtClean="0"/>
              <a:t>    </a:t>
            </a:r>
          </a:p>
          <a:p>
            <a:pPr algn="just">
              <a:buNone/>
            </a:pPr>
            <a:r>
              <a:rPr lang="en-US" dirty="0" smtClean="0">
                <a:latin typeface="Palatino Linotype" pitchFamily="18" charset="0"/>
              </a:rPr>
              <a:t>The first proposal to build a canal (1) was put forward in</a:t>
            </a:r>
          </a:p>
          <a:p>
            <a:pPr algn="just">
              <a:buNone/>
            </a:pPr>
            <a:r>
              <a:rPr lang="en-US" dirty="0" smtClean="0">
                <a:latin typeface="Palatino Linotype" pitchFamily="18" charset="0"/>
              </a:rPr>
              <a:t> 1523. Charles V of Spain _________ a survey of the area,</a:t>
            </a:r>
          </a:p>
          <a:p>
            <a:pPr algn="just">
              <a:buNone/>
            </a:pPr>
            <a:r>
              <a:rPr lang="en-US" dirty="0" smtClean="0">
                <a:latin typeface="Palatino Linotype" pitchFamily="18" charset="0"/>
              </a:rPr>
              <a:t> but no action (3) _______________ (taken).  More than three</a:t>
            </a:r>
          </a:p>
          <a:p>
            <a:pPr algn="just">
              <a:buNone/>
            </a:pPr>
            <a:r>
              <a:rPr lang="en-US" dirty="0" smtClean="0">
                <a:latin typeface="Palatino Linotype" pitchFamily="18" charset="0"/>
              </a:rPr>
              <a:t> centuries (4) ___________ (pass) before a new attempt (5)</a:t>
            </a:r>
          </a:p>
          <a:p>
            <a:pPr algn="just">
              <a:buNone/>
            </a:pPr>
            <a:r>
              <a:rPr lang="en-US" dirty="0" smtClean="0">
                <a:latin typeface="Palatino Linotype" pitchFamily="18" charset="0"/>
              </a:rPr>
              <a:t> _______________ (made). A French company, under the leadership of Ferdinand de Lesseps who (6) ____________ (build) the Suez Canal, (7) _________ (work) on the project for 20 years.</a:t>
            </a:r>
            <a:endParaRPr lang="en-US" dirty="0">
              <a:latin typeface="Palatino Linotype" pitchFamily="18" charset="0"/>
            </a:endParaRPr>
          </a:p>
        </p:txBody>
      </p:sp>
      <p:pic>
        <p:nvPicPr>
          <p:cNvPr id="3074" name="Picture 2" descr="C:\Users\User\Desktop\index.jpg"/>
          <p:cNvPicPr>
            <a:picLocks noChangeAspect="1" noChangeArrowheads="1"/>
          </p:cNvPicPr>
          <p:nvPr/>
        </p:nvPicPr>
        <p:blipFill>
          <a:blip r:embed="rId2" cstate="print"/>
          <a:srcRect/>
          <a:stretch>
            <a:fillRect/>
          </a:stretch>
        </p:blipFill>
        <p:spPr bwMode="auto">
          <a:xfrm>
            <a:off x="1214414" y="214290"/>
            <a:ext cx="6072230" cy="3429024"/>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0364" y="500042"/>
            <a:ext cx="3571900" cy="2000264"/>
          </a:xfrm>
        </p:spPr>
        <p:txBody>
          <a:bodyPr/>
          <a:lstStyle/>
          <a:p>
            <a:endParaRPr lang="en-US" dirty="0"/>
          </a:p>
        </p:txBody>
      </p:sp>
      <p:sp>
        <p:nvSpPr>
          <p:cNvPr id="3" name="Content Placeholder 2"/>
          <p:cNvSpPr>
            <a:spLocks noGrp="1"/>
          </p:cNvSpPr>
          <p:nvPr>
            <p:ph idx="1"/>
          </p:nvPr>
        </p:nvSpPr>
        <p:spPr>
          <a:xfrm>
            <a:off x="214282" y="3357562"/>
            <a:ext cx="8715436" cy="3500438"/>
          </a:xfrm>
        </p:spPr>
        <p:txBody>
          <a:bodyPr>
            <a:normAutofit fontScale="92500"/>
          </a:bodyPr>
          <a:lstStyle/>
          <a:p>
            <a:pPr algn="just"/>
            <a:r>
              <a:rPr lang="en-US" dirty="0" smtClean="0">
                <a:latin typeface="Palatino Linotype" pitchFamily="18" charset="0"/>
              </a:rPr>
              <a:t>They (8) _____________ (begin) in 1880, but (9) ___________ (defeat) by disease and financial problems. </a:t>
            </a:r>
          </a:p>
          <a:p>
            <a:pPr algn="just">
              <a:buNone/>
            </a:pPr>
            <a:r>
              <a:rPr lang="en-US" dirty="0">
                <a:latin typeface="Palatino Linotype" pitchFamily="18" charset="0"/>
              </a:rPr>
              <a:t> </a:t>
            </a:r>
            <a:r>
              <a:rPr lang="en-US" dirty="0" smtClean="0">
                <a:latin typeface="Palatino Linotype" pitchFamily="18" charset="0"/>
              </a:rPr>
              <a:t>          In 1906, President Roosevelt (10) _________ (order) the US Army Corps of Engineers to begin construction, and the project (11) _________ (control) by Colonel Goethals.</a:t>
            </a:r>
            <a:endParaRPr lang="en-US" dirty="0">
              <a:latin typeface="Palatino Linotype" pitchFamily="18" charset="0"/>
            </a:endParaRPr>
          </a:p>
        </p:txBody>
      </p:sp>
      <p:pic>
        <p:nvPicPr>
          <p:cNvPr id="4098" name="Picture 2" descr="C:\Users\User\Desktop\unnamed.jpg"/>
          <p:cNvPicPr>
            <a:picLocks noChangeAspect="1" noChangeArrowheads="1"/>
          </p:cNvPicPr>
          <p:nvPr/>
        </p:nvPicPr>
        <p:blipFill>
          <a:blip r:embed="rId2" cstate="print"/>
          <a:srcRect/>
          <a:stretch>
            <a:fillRect/>
          </a:stretch>
        </p:blipFill>
        <p:spPr bwMode="auto">
          <a:xfrm>
            <a:off x="2714612" y="214290"/>
            <a:ext cx="4010025" cy="3071834"/>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4480" y="274638"/>
            <a:ext cx="5214974" cy="2297106"/>
          </a:xfrm>
        </p:spPr>
        <p:txBody>
          <a:bodyPr/>
          <a:lstStyle/>
          <a:p>
            <a:endParaRPr lang="en-US" dirty="0"/>
          </a:p>
        </p:txBody>
      </p:sp>
      <p:sp>
        <p:nvSpPr>
          <p:cNvPr id="3" name="Content Placeholder 2"/>
          <p:cNvSpPr>
            <a:spLocks noGrp="1"/>
          </p:cNvSpPr>
          <p:nvPr>
            <p:ph idx="1"/>
          </p:nvPr>
        </p:nvSpPr>
        <p:spPr>
          <a:xfrm>
            <a:off x="0" y="2571744"/>
            <a:ext cx="9144000" cy="4286256"/>
          </a:xfrm>
        </p:spPr>
        <p:txBody>
          <a:bodyPr>
            <a:normAutofit/>
          </a:bodyPr>
          <a:lstStyle/>
          <a:p>
            <a:pPr algn="just"/>
            <a:r>
              <a:rPr lang="en-US" dirty="0" smtClean="0">
                <a:latin typeface="Palatino Linotype" pitchFamily="18" charset="0"/>
              </a:rPr>
              <a:t>During the project, about 143 million cubic </a:t>
            </a:r>
            <a:r>
              <a:rPr lang="en-US" dirty="0" err="1" smtClean="0">
                <a:latin typeface="Palatino Linotype" pitchFamily="18" charset="0"/>
              </a:rPr>
              <a:t>metres</a:t>
            </a:r>
            <a:r>
              <a:rPr lang="en-US" dirty="0" smtClean="0">
                <a:latin typeface="Palatino Linotype" pitchFamily="18" charset="0"/>
              </a:rPr>
              <a:t> of earth (12) _____________ (remove), and the entire area, which (13) __________ (infest) with malaria-carrying mosquitoes, had to be sanitized. It _________ (estimate) that the project would take ten years, but in fact the work (15) _________ (complete) in the summer of 1914 at a cost of about $ 336 million</a:t>
            </a:r>
            <a:endParaRPr lang="en-US" dirty="0">
              <a:latin typeface="Palatino Linotype" pitchFamily="18" charset="0"/>
            </a:endParaRPr>
          </a:p>
        </p:txBody>
      </p:sp>
      <p:pic>
        <p:nvPicPr>
          <p:cNvPr id="5122" name="Picture 2" descr="C:\Users\User\Desktop\'Keep_out_malaria_mosquitoes_repair_your_torn_screen'_-_NARA_-_514969.jpg"/>
          <p:cNvPicPr>
            <a:picLocks noChangeAspect="1" noChangeArrowheads="1"/>
          </p:cNvPicPr>
          <p:nvPr/>
        </p:nvPicPr>
        <p:blipFill>
          <a:blip r:embed="rId2" cstate="print"/>
          <a:srcRect/>
          <a:stretch>
            <a:fillRect/>
          </a:stretch>
        </p:blipFill>
        <p:spPr bwMode="auto">
          <a:xfrm>
            <a:off x="1643042" y="0"/>
            <a:ext cx="5286412" cy="2579669"/>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0232" y="274638"/>
            <a:ext cx="5143536" cy="2439982"/>
          </a:xfrm>
        </p:spPr>
        <p:txBody>
          <a:bodyPr/>
          <a:lstStyle/>
          <a:p>
            <a:endParaRPr lang="en-US" dirty="0"/>
          </a:p>
        </p:txBody>
      </p:sp>
      <p:sp>
        <p:nvSpPr>
          <p:cNvPr id="3" name="Content Placeholder 2"/>
          <p:cNvSpPr>
            <a:spLocks noGrp="1"/>
          </p:cNvSpPr>
          <p:nvPr>
            <p:ph idx="1"/>
          </p:nvPr>
        </p:nvSpPr>
        <p:spPr>
          <a:xfrm>
            <a:off x="457200" y="4071942"/>
            <a:ext cx="8229600" cy="2357454"/>
          </a:xfrm>
        </p:spPr>
        <p:txBody>
          <a:bodyPr/>
          <a:lstStyle/>
          <a:p>
            <a:pPr algn="just"/>
            <a:r>
              <a:rPr lang="en-US" dirty="0" smtClean="0">
                <a:latin typeface="Palatino Linotype" pitchFamily="18" charset="0"/>
              </a:rPr>
              <a:t>The canal which links the Pacific and Atlantic Oceans, is just over 64 </a:t>
            </a:r>
            <a:r>
              <a:rPr lang="en-US" dirty="0" err="1" smtClean="0">
                <a:latin typeface="Palatino Linotype" pitchFamily="18" charset="0"/>
              </a:rPr>
              <a:t>kilometres</a:t>
            </a:r>
            <a:r>
              <a:rPr lang="en-US" dirty="0" smtClean="0">
                <a:latin typeface="Palatino Linotype" pitchFamily="18" charset="0"/>
              </a:rPr>
              <a:t> long. The minimum </a:t>
            </a:r>
            <a:r>
              <a:rPr lang="en-US" b="1" dirty="0" smtClean="0">
                <a:latin typeface="Palatino Linotype" pitchFamily="18" charset="0"/>
              </a:rPr>
              <a:t>depth</a:t>
            </a:r>
            <a:r>
              <a:rPr lang="en-US" dirty="0" smtClean="0">
                <a:latin typeface="Palatino Linotype" pitchFamily="18" charset="0"/>
              </a:rPr>
              <a:t> is </a:t>
            </a:r>
            <a:r>
              <a:rPr lang="en-US" dirty="0" err="1" smtClean="0">
                <a:latin typeface="Palatino Linotype" pitchFamily="18" charset="0"/>
              </a:rPr>
              <a:t>12.5m</a:t>
            </a:r>
            <a:r>
              <a:rPr lang="en-US" dirty="0" smtClean="0">
                <a:latin typeface="Palatino Linotype" pitchFamily="18" charset="0"/>
              </a:rPr>
              <a:t> and the minimum </a:t>
            </a:r>
            <a:r>
              <a:rPr lang="en-US" b="1" dirty="0" smtClean="0">
                <a:latin typeface="Palatino Linotype" pitchFamily="18" charset="0"/>
              </a:rPr>
              <a:t>width</a:t>
            </a:r>
            <a:r>
              <a:rPr lang="en-US" dirty="0" smtClean="0">
                <a:latin typeface="Palatino Linotype" pitchFamily="18" charset="0"/>
              </a:rPr>
              <a:t> is </a:t>
            </a:r>
            <a:r>
              <a:rPr lang="en-US" dirty="0" err="1" smtClean="0">
                <a:latin typeface="Palatino Linotype" pitchFamily="18" charset="0"/>
              </a:rPr>
              <a:t>91.5m</a:t>
            </a:r>
            <a:r>
              <a:rPr lang="en-US" dirty="0" smtClean="0">
                <a:latin typeface="Palatino Linotype" pitchFamily="18" charset="0"/>
              </a:rPr>
              <a:t>.</a:t>
            </a:r>
            <a:endParaRPr lang="en-US" dirty="0">
              <a:latin typeface="Palatino Linotype" pitchFamily="18" charset="0"/>
            </a:endParaRPr>
          </a:p>
        </p:txBody>
      </p:sp>
      <p:pic>
        <p:nvPicPr>
          <p:cNvPr id="6146" name="Picture 2" descr="C:\Users\User\Desktop\Central-America-showing-Panama-and-adjacent-countries-The-Panama-Canal-was-constructed-a.png"/>
          <p:cNvPicPr>
            <a:picLocks noChangeAspect="1" noChangeArrowheads="1"/>
          </p:cNvPicPr>
          <p:nvPr/>
        </p:nvPicPr>
        <p:blipFill>
          <a:blip r:embed="rId2" cstate="print"/>
          <a:srcRect/>
          <a:stretch>
            <a:fillRect/>
          </a:stretch>
        </p:blipFill>
        <p:spPr bwMode="auto">
          <a:xfrm>
            <a:off x="1857356" y="285728"/>
            <a:ext cx="5667375" cy="3514725"/>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2297106"/>
          </a:xfrm>
        </p:spPr>
        <p:txBody>
          <a:bodyPr>
            <a:normAutofit/>
          </a:bodyPr>
          <a:lstStyle/>
          <a:p>
            <a:r>
              <a:rPr lang="en-US" sz="3200" dirty="0" smtClean="0">
                <a:latin typeface="Palatino Linotype" pitchFamily="18" charset="0"/>
              </a:rPr>
              <a:t>A. The letters of the words below have been mixed up. Reorder them to make the names of four famous places and structure</a:t>
            </a:r>
            <a:endParaRPr lang="en-US" sz="3200" dirty="0">
              <a:latin typeface="Palatino Linotype" pitchFamily="18" charset="0"/>
            </a:endParaRPr>
          </a:p>
        </p:txBody>
      </p:sp>
      <p:graphicFrame>
        <p:nvGraphicFramePr>
          <p:cNvPr id="4" name="Content Placeholder 3"/>
          <p:cNvGraphicFramePr>
            <a:graphicFrameLocks noGrp="1"/>
          </p:cNvGraphicFramePr>
          <p:nvPr>
            <p:ph idx="1"/>
          </p:nvPr>
        </p:nvGraphicFramePr>
        <p:xfrm>
          <a:off x="357158" y="2928938"/>
          <a:ext cx="8329642" cy="2000260"/>
        </p:xfrm>
        <a:graphic>
          <a:graphicData uri="http://schemas.openxmlformats.org/drawingml/2006/table">
            <a:tbl>
              <a:tblPr firstRow="1" bandRow="1">
                <a:tableStyleId>{616DA210-FB5B-4158-B5E0-FEB733F419BA}</a:tableStyleId>
              </a:tblPr>
              <a:tblGrid>
                <a:gridCol w="8329642"/>
              </a:tblGrid>
              <a:tr h="2000260">
                <a:tc>
                  <a:txBody>
                    <a:bodyPr/>
                    <a:lstStyle/>
                    <a:p>
                      <a:pPr algn="ctr"/>
                      <a:r>
                        <a:rPr lang="en-US" sz="2800" dirty="0" err="1" smtClean="0">
                          <a:latin typeface="Palatino Linotype" pitchFamily="18" charset="0"/>
                        </a:rPr>
                        <a:t>GTAER</a:t>
                      </a:r>
                      <a:r>
                        <a:rPr lang="en-US" sz="2800" dirty="0" smtClean="0">
                          <a:latin typeface="Palatino Linotype" pitchFamily="18" charset="0"/>
                        </a:rPr>
                        <a:t> </a:t>
                      </a:r>
                      <a:r>
                        <a:rPr lang="en-US" sz="2800" dirty="0" err="1" smtClean="0">
                          <a:latin typeface="Palatino Linotype" pitchFamily="18" charset="0"/>
                        </a:rPr>
                        <a:t>RAMPDIY</a:t>
                      </a:r>
                      <a:r>
                        <a:rPr lang="en-US" sz="2800" dirty="0" smtClean="0">
                          <a:latin typeface="Palatino Linotype" pitchFamily="18" charset="0"/>
                        </a:rPr>
                        <a:t>    </a:t>
                      </a:r>
                      <a:r>
                        <a:rPr lang="en-US" sz="2800" dirty="0" err="1" smtClean="0">
                          <a:latin typeface="Palatino Linotype" pitchFamily="18" charset="0"/>
                        </a:rPr>
                        <a:t>CHIENNA</a:t>
                      </a:r>
                      <a:r>
                        <a:rPr lang="en-US" sz="2800" dirty="0" smtClean="0">
                          <a:latin typeface="Palatino Linotype" pitchFamily="18" charset="0"/>
                        </a:rPr>
                        <a:t> </a:t>
                      </a:r>
                      <a:r>
                        <a:rPr lang="en-US" sz="2800" dirty="0" err="1" smtClean="0">
                          <a:latin typeface="Palatino Linotype" pitchFamily="18" charset="0"/>
                        </a:rPr>
                        <a:t>UTELNN</a:t>
                      </a:r>
                      <a:r>
                        <a:rPr lang="en-US" sz="2800" dirty="0" smtClean="0">
                          <a:latin typeface="Palatino Linotype" pitchFamily="18" charset="0"/>
                        </a:rPr>
                        <a:t>   </a:t>
                      </a:r>
                    </a:p>
                    <a:p>
                      <a:pPr algn="ctr"/>
                      <a:r>
                        <a:rPr lang="en-US" sz="2800" dirty="0" err="1" smtClean="0">
                          <a:latin typeface="Palatino Linotype" pitchFamily="18" charset="0"/>
                        </a:rPr>
                        <a:t>GDENLO</a:t>
                      </a:r>
                      <a:r>
                        <a:rPr lang="en-US" sz="2800" dirty="0" smtClean="0">
                          <a:latin typeface="Palatino Linotype" pitchFamily="18" charset="0"/>
                        </a:rPr>
                        <a:t> </a:t>
                      </a:r>
                      <a:r>
                        <a:rPr lang="en-US" sz="2800" dirty="0" err="1" smtClean="0">
                          <a:latin typeface="Palatino Linotype" pitchFamily="18" charset="0"/>
                        </a:rPr>
                        <a:t>AGTE</a:t>
                      </a:r>
                      <a:r>
                        <a:rPr lang="en-US" sz="2800" dirty="0" smtClean="0">
                          <a:latin typeface="Palatino Linotype" pitchFamily="18" charset="0"/>
                        </a:rPr>
                        <a:t> </a:t>
                      </a:r>
                      <a:r>
                        <a:rPr lang="en-US" sz="2800" dirty="0" err="1" smtClean="0">
                          <a:latin typeface="Palatino Linotype" pitchFamily="18" charset="0"/>
                        </a:rPr>
                        <a:t>BGEDIR</a:t>
                      </a:r>
                      <a:r>
                        <a:rPr lang="en-US" sz="2800" dirty="0" smtClean="0">
                          <a:latin typeface="Palatino Linotype" pitchFamily="18" charset="0"/>
                        </a:rPr>
                        <a:t>     </a:t>
                      </a:r>
                      <a:r>
                        <a:rPr lang="en-US" sz="2800" dirty="0" err="1" smtClean="0">
                          <a:latin typeface="Palatino Linotype" pitchFamily="18" charset="0"/>
                        </a:rPr>
                        <a:t>APAMAN</a:t>
                      </a:r>
                      <a:r>
                        <a:rPr lang="en-US" sz="2800" dirty="0" smtClean="0">
                          <a:latin typeface="Palatino Linotype" pitchFamily="18" charset="0"/>
                        </a:rPr>
                        <a:t> </a:t>
                      </a:r>
                      <a:r>
                        <a:rPr lang="en-US" sz="2800" dirty="0" err="1" smtClean="0">
                          <a:latin typeface="Palatino Linotype" pitchFamily="18" charset="0"/>
                        </a:rPr>
                        <a:t>ANLAC</a:t>
                      </a:r>
                      <a:endParaRPr lang="en-US" sz="2800" dirty="0">
                        <a:latin typeface="Palatino Linotype"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2297106"/>
          </a:xfrm>
        </p:spPr>
        <p:txBody>
          <a:bodyPr>
            <a:normAutofit/>
          </a:bodyPr>
          <a:lstStyle/>
          <a:p>
            <a:r>
              <a:rPr lang="en-US" sz="3200" dirty="0" smtClean="0">
                <a:latin typeface="Palatino Linotype" pitchFamily="18" charset="0"/>
              </a:rPr>
              <a:t>Answers</a:t>
            </a:r>
            <a:endParaRPr lang="en-US" sz="3200" dirty="0">
              <a:latin typeface="Palatino Linotype" pitchFamily="18" charset="0"/>
            </a:endParaRPr>
          </a:p>
        </p:txBody>
      </p:sp>
      <p:graphicFrame>
        <p:nvGraphicFramePr>
          <p:cNvPr id="4" name="Content Placeholder 3"/>
          <p:cNvGraphicFramePr>
            <a:graphicFrameLocks noGrp="1"/>
          </p:cNvGraphicFramePr>
          <p:nvPr>
            <p:ph idx="1"/>
          </p:nvPr>
        </p:nvGraphicFramePr>
        <p:xfrm>
          <a:off x="357158" y="2928938"/>
          <a:ext cx="8329642" cy="2000260"/>
        </p:xfrm>
        <a:graphic>
          <a:graphicData uri="http://schemas.openxmlformats.org/drawingml/2006/table">
            <a:tbl>
              <a:tblPr firstRow="1" bandRow="1">
                <a:tableStyleId>{616DA210-FB5B-4158-B5E0-FEB733F419BA}</a:tableStyleId>
              </a:tblPr>
              <a:tblGrid>
                <a:gridCol w="8329642"/>
              </a:tblGrid>
              <a:tr h="2000260">
                <a:tc>
                  <a:txBody>
                    <a:bodyPr/>
                    <a:lstStyle/>
                    <a:p>
                      <a:pPr algn="ctr"/>
                      <a:r>
                        <a:rPr lang="en-US" sz="2800" dirty="0" smtClean="0">
                          <a:latin typeface="Palatino Linotype" pitchFamily="18" charset="0"/>
                        </a:rPr>
                        <a:t>GREAT</a:t>
                      </a:r>
                      <a:r>
                        <a:rPr lang="en-US" sz="2800" baseline="0" dirty="0" smtClean="0">
                          <a:latin typeface="Palatino Linotype" pitchFamily="18" charset="0"/>
                        </a:rPr>
                        <a:t> PYRAMID</a:t>
                      </a:r>
                      <a:r>
                        <a:rPr lang="en-US" sz="2800" dirty="0" smtClean="0">
                          <a:latin typeface="Palatino Linotype" pitchFamily="18" charset="0"/>
                        </a:rPr>
                        <a:t>    CHANNEL</a:t>
                      </a:r>
                      <a:r>
                        <a:rPr lang="en-US" sz="2800" baseline="0" dirty="0" smtClean="0">
                          <a:latin typeface="Palatino Linotype" pitchFamily="18" charset="0"/>
                        </a:rPr>
                        <a:t> TUNNEL</a:t>
                      </a:r>
                      <a:r>
                        <a:rPr lang="en-US" sz="2800" dirty="0" smtClean="0">
                          <a:latin typeface="Palatino Linotype" pitchFamily="18" charset="0"/>
                        </a:rPr>
                        <a:t>   </a:t>
                      </a:r>
                    </a:p>
                    <a:p>
                      <a:pPr algn="ctr"/>
                      <a:r>
                        <a:rPr lang="en-US" sz="2800" dirty="0" smtClean="0">
                          <a:latin typeface="Palatino Linotype" pitchFamily="18" charset="0"/>
                        </a:rPr>
                        <a:t>GOLDEN</a:t>
                      </a:r>
                      <a:r>
                        <a:rPr lang="en-US" sz="2800" baseline="0" dirty="0" smtClean="0">
                          <a:latin typeface="Palatino Linotype" pitchFamily="18" charset="0"/>
                        </a:rPr>
                        <a:t> GATE BRIDGE</a:t>
                      </a:r>
                      <a:r>
                        <a:rPr lang="en-US" sz="2800" dirty="0" smtClean="0">
                          <a:latin typeface="Palatino Linotype" pitchFamily="18" charset="0"/>
                        </a:rPr>
                        <a:t>     PANAMA</a:t>
                      </a:r>
                      <a:r>
                        <a:rPr lang="en-US" sz="2800" baseline="0" dirty="0" smtClean="0">
                          <a:latin typeface="Palatino Linotype" pitchFamily="18" charset="0"/>
                        </a:rPr>
                        <a:t> CANAL</a:t>
                      </a:r>
                      <a:endParaRPr lang="en-US" sz="2800" dirty="0">
                        <a:latin typeface="Palatino Linotype"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3654428"/>
          </a:xfrm>
        </p:spPr>
        <p:txBody>
          <a:bodyPr>
            <a:noAutofit/>
          </a:bodyPr>
          <a:lstStyle/>
          <a:p>
            <a:pPr algn="l"/>
            <a:r>
              <a:rPr lang="en-US" sz="3200" dirty="0" smtClean="0">
                <a:latin typeface="Palatino Linotype" pitchFamily="18" charset="0"/>
              </a:rPr>
              <a:t>B. The text below describe the four famous places or structures from A. </a:t>
            </a:r>
            <a:br>
              <a:rPr lang="en-US" sz="3200" dirty="0" smtClean="0">
                <a:latin typeface="Palatino Linotype" pitchFamily="18" charset="0"/>
              </a:rPr>
            </a:br>
            <a:r>
              <a:rPr lang="en-US" sz="3200" dirty="0" smtClean="0">
                <a:latin typeface="Palatino Linotype" pitchFamily="18" charset="0"/>
              </a:rPr>
              <a:t/>
            </a:r>
            <a:br>
              <a:rPr lang="en-US" sz="3200" dirty="0" smtClean="0">
                <a:latin typeface="Palatino Linotype" pitchFamily="18" charset="0"/>
              </a:rPr>
            </a:br>
            <a:r>
              <a:rPr lang="en-US" sz="3200" dirty="0" smtClean="0">
                <a:latin typeface="Palatino Linotype" pitchFamily="18" charset="0"/>
              </a:rPr>
              <a:t>Write in the name of the place or structure described. </a:t>
            </a:r>
            <a:br>
              <a:rPr lang="en-US" sz="3200" dirty="0" smtClean="0">
                <a:latin typeface="Palatino Linotype" pitchFamily="18" charset="0"/>
              </a:rPr>
            </a:br>
            <a:r>
              <a:rPr lang="en-US" sz="3200" dirty="0" smtClean="0">
                <a:latin typeface="Palatino Linotype" pitchFamily="18" charset="0"/>
              </a:rPr>
              <a:t>Then put the words in the box into the correct place in the text. You will need to use some of the words more than once.</a:t>
            </a:r>
            <a:endParaRPr lang="en-US" sz="3200" dirty="0">
              <a:latin typeface="Palatino Linotype" pitchFamily="18" charset="0"/>
            </a:endParaRPr>
          </a:p>
        </p:txBody>
      </p:sp>
      <p:graphicFrame>
        <p:nvGraphicFramePr>
          <p:cNvPr id="4" name="Content Placeholder 3"/>
          <p:cNvGraphicFramePr>
            <a:graphicFrameLocks noGrp="1"/>
          </p:cNvGraphicFramePr>
          <p:nvPr>
            <p:ph idx="1"/>
          </p:nvPr>
        </p:nvGraphicFramePr>
        <p:xfrm>
          <a:off x="285750" y="4500570"/>
          <a:ext cx="8229600" cy="785818"/>
        </p:xfrm>
        <a:graphic>
          <a:graphicData uri="http://schemas.openxmlformats.org/drawingml/2006/table">
            <a:tbl>
              <a:tblPr firstRow="1" bandRow="1">
                <a:tableStyleId>{9D7B26C5-4107-4FEC-AEDC-1716B250A1EF}</a:tableStyleId>
              </a:tblPr>
              <a:tblGrid>
                <a:gridCol w="8229600"/>
              </a:tblGrid>
              <a:tr h="785818">
                <a:tc>
                  <a:txBody>
                    <a:bodyPr/>
                    <a:lstStyle/>
                    <a:p>
                      <a:pPr algn="ctr"/>
                      <a:r>
                        <a:rPr lang="en-US" sz="2800" dirty="0" smtClean="0">
                          <a:latin typeface="Palatino Linotype" pitchFamily="18" charset="0"/>
                        </a:rPr>
                        <a:t>long  length wide width high height deep depth</a:t>
                      </a:r>
                      <a:endParaRPr lang="en-US" sz="2800" dirty="0">
                        <a:latin typeface="Palatino Linotype"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082792"/>
          </a:xfrm>
        </p:spPr>
        <p:txBody>
          <a:bodyPr>
            <a:normAutofit fontScale="90000"/>
          </a:bodyPr>
          <a:lstStyle/>
          <a:p>
            <a:r>
              <a:rPr lang="en-US" dirty="0" smtClean="0">
                <a:latin typeface="Palatino Linotype" pitchFamily="18" charset="0"/>
              </a:rPr>
              <a:t/>
            </a:r>
            <a:br>
              <a:rPr lang="en-US" dirty="0" smtClean="0">
                <a:latin typeface="Palatino Linotype" pitchFamily="18" charset="0"/>
              </a:rPr>
            </a:br>
            <a:r>
              <a:rPr lang="en-US" dirty="0">
                <a:latin typeface="Palatino Linotype" pitchFamily="18" charset="0"/>
              </a:rPr>
              <a:t/>
            </a:r>
            <a:br>
              <a:rPr lang="en-US" dirty="0">
                <a:latin typeface="Palatino Linotype" pitchFamily="18" charset="0"/>
              </a:rPr>
            </a:br>
            <a:r>
              <a:rPr lang="en-US" sz="3100" b="1" dirty="0">
                <a:latin typeface="Palatino Linotype" pitchFamily="18" charset="0"/>
              </a:rPr>
              <a:t>l</a:t>
            </a:r>
            <a:r>
              <a:rPr lang="en-US" sz="3100" b="1" dirty="0" smtClean="0">
                <a:latin typeface="Palatino Linotype" pitchFamily="18" charset="0"/>
              </a:rPr>
              <a:t>ong  length wide width high height deep depth</a:t>
            </a:r>
            <a:r>
              <a:rPr lang="en-US" b="1" dirty="0" smtClean="0">
                <a:latin typeface="Palatino Linotype" pitchFamily="18" charset="0"/>
              </a:rPr>
              <a:t/>
            </a:r>
            <a:br>
              <a:rPr lang="en-US" b="1" dirty="0" smtClean="0">
                <a:latin typeface="Palatino Linotype" pitchFamily="18" charset="0"/>
              </a:rPr>
            </a:br>
            <a:endParaRPr lang="en-US" b="1" dirty="0"/>
          </a:p>
        </p:txBody>
      </p:sp>
      <p:sp>
        <p:nvSpPr>
          <p:cNvPr id="3" name="Content Placeholder 2"/>
          <p:cNvSpPr>
            <a:spLocks noGrp="1"/>
          </p:cNvSpPr>
          <p:nvPr>
            <p:ph idx="1"/>
          </p:nvPr>
        </p:nvSpPr>
        <p:spPr>
          <a:xfrm>
            <a:off x="0" y="2857496"/>
            <a:ext cx="9144000" cy="3714776"/>
          </a:xfrm>
        </p:spPr>
        <p:txBody>
          <a:bodyPr>
            <a:normAutofit/>
          </a:bodyPr>
          <a:lstStyle/>
          <a:p>
            <a:pPr algn="just"/>
            <a:r>
              <a:rPr lang="en-US" dirty="0" smtClean="0">
                <a:latin typeface="Palatino Linotype" pitchFamily="18" charset="0"/>
              </a:rPr>
              <a:t>1 </a:t>
            </a:r>
            <a:r>
              <a:rPr lang="sr-Latn-RS" dirty="0" smtClean="0">
                <a:latin typeface="Palatino Linotype" pitchFamily="18" charset="0"/>
              </a:rPr>
              <a:t>________________________________________</a:t>
            </a:r>
            <a:endParaRPr lang="en-US" sz="2000" dirty="0" smtClean="0">
              <a:latin typeface="Palatino Linotype" pitchFamily="18" charset="0"/>
            </a:endParaRPr>
          </a:p>
          <a:p>
            <a:pPr algn="just"/>
            <a:r>
              <a:rPr lang="en-US" dirty="0" smtClean="0">
                <a:latin typeface="Palatino Linotype" pitchFamily="18" charset="0"/>
              </a:rPr>
              <a:t>Overall, it is 50.4 km long, and consists of three separate tunnels. The two main ones are </a:t>
            </a:r>
            <a:r>
              <a:rPr lang="en-US" dirty="0" err="1" smtClean="0">
                <a:latin typeface="Palatino Linotype" pitchFamily="18" charset="0"/>
              </a:rPr>
              <a:t>7.6m</a:t>
            </a:r>
            <a:r>
              <a:rPr lang="en-US" dirty="0" smtClean="0">
                <a:latin typeface="Palatino Linotype" pitchFamily="18" charset="0"/>
              </a:rPr>
              <a:t> ____________, and the ___________ of the central service is </a:t>
            </a:r>
            <a:r>
              <a:rPr lang="en-US" dirty="0" err="1" smtClean="0">
                <a:latin typeface="Palatino Linotype" pitchFamily="18" charset="0"/>
              </a:rPr>
              <a:t>4.8m</a:t>
            </a:r>
            <a:r>
              <a:rPr lang="en-US" dirty="0" smtClean="0">
                <a:latin typeface="Palatino Linotype" pitchFamily="18" charset="0"/>
              </a:rPr>
              <a:t>. The overall ________ of the undersea section is </a:t>
            </a:r>
            <a:r>
              <a:rPr lang="en-US" dirty="0" err="1" smtClean="0">
                <a:latin typeface="Palatino Linotype" pitchFamily="18" charset="0"/>
              </a:rPr>
              <a:t>39km</a:t>
            </a:r>
            <a:r>
              <a:rPr lang="en-US" dirty="0" smtClean="0">
                <a:latin typeface="Palatino Linotype" pitchFamily="18" charset="0"/>
              </a:rPr>
              <a:t>.</a:t>
            </a:r>
            <a:endParaRPr lang="en-US" dirty="0">
              <a:latin typeface="Palatino Linotype"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4480" y="274638"/>
            <a:ext cx="5715040" cy="2082792"/>
          </a:xfrm>
        </p:spPr>
        <p:txBody>
          <a:bodyPr>
            <a:normAutofit fontScale="90000"/>
          </a:bodyPr>
          <a:lstStyle/>
          <a:p>
            <a:r>
              <a:rPr lang="en-US" dirty="0" smtClean="0">
                <a:latin typeface="Palatino Linotype" pitchFamily="18" charset="0"/>
              </a:rPr>
              <a:t/>
            </a:r>
            <a:br>
              <a:rPr lang="en-US" dirty="0" smtClean="0">
                <a:latin typeface="Palatino Linotype" pitchFamily="18" charset="0"/>
              </a:rPr>
            </a:br>
            <a:r>
              <a:rPr lang="en-US" dirty="0">
                <a:latin typeface="Palatino Linotype" pitchFamily="18" charset="0"/>
              </a:rPr>
              <a:t/>
            </a:r>
            <a:br>
              <a:rPr lang="en-US" dirty="0">
                <a:latin typeface="Palatino Linotype" pitchFamily="18" charset="0"/>
              </a:rPr>
            </a:br>
            <a:r>
              <a:rPr lang="en-US" b="1" dirty="0" smtClean="0">
                <a:latin typeface="Palatino Linotype" pitchFamily="18" charset="0"/>
              </a:rPr>
              <a:t/>
            </a:r>
            <a:br>
              <a:rPr lang="en-US" b="1" dirty="0" smtClean="0">
                <a:latin typeface="Palatino Linotype" pitchFamily="18" charset="0"/>
              </a:rPr>
            </a:br>
            <a:endParaRPr lang="en-US" b="1" dirty="0"/>
          </a:p>
        </p:txBody>
      </p:sp>
      <p:sp>
        <p:nvSpPr>
          <p:cNvPr id="3" name="Content Placeholder 2"/>
          <p:cNvSpPr>
            <a:spLocks noGrp="1"/>
          </p:cNvSpPr>
          <p:nvPr>
            <p:ph idx="1"/>
          </p:nvPr>
        </p:nvSpPr>
        <p:spPr>
          <a:xfrm>
            <a:off x="0" y="2857496"/>
            <a:ext cx="9144000" cy="3714776"/>
          </a:xfrm>
        </p:spPr>
        <p:txBody>
          <a:bodyPr>
            <a:normAutofit fontScale="92500"/>
          </a:bodyPr>
          <a:lstStyle/>
          <a:p>
            <a:pPr algn="just"/>
            <a:r>
              <a:rPr lang="en-US" dirty="0" smtClean="0">
                <a:latin typeface="Palatino Linotype" pitchFamily="18" charset="0"/>
              </a:rPr>
              <a:t>1. </a:t>
            </a:r>
            <a:r>
              <a:rPr lang="en-US" dirty="0" smtClean="0">
                <a:solidFill>
                  <a:srgbClr val="FF0000"/>
                </a:solidFill>
                <a:latin typeface="Palatino Linotype" pitchFamily="18" charset="0"/>
              </a:rPr>
              <a:t>CHANNEL TUNNEL </a:t>
            </a:r>
            <a:r>
              <a:rPr lang="en-US" sz="2000" dirty="0" smtClean="0">
                <a:latin typeface="Palatino Linotype" pitchFamily="18" charset="0"/>
              </a:rPr>
              <a:t>(EUROTUNNEL or CHUNNEL)</a:t>
            </a:r>
            <a:endParaRPr lang="en-US" sz="2000" dirty="0" smtClean="0">
              <a:solidFill>
                <a:srgbClr val="FF0000"/>
              </a:solidFill>
              <a:latin typeface="Palatino Linotype" pitchFamily="18" charset="0"/>
            </a:endParaRPr>
          </a:p>
          <a:p>
            <a:pPr algn="just"/>
            <a:r>
              <a:rPr lang="en-US" dirty="0" smtClean="0">
                <a:latin typeface="Palatino Linotype" pitchFamily="18" charset="0"/>
              </a:rPr>
              <a:t>Overall, it is 50.4 km long, and consists of three separate tunnels. The two main ones are 7.6 m </a:t>
            </a:r>
            <a:r>
              <a:rPr lang="en-US" dirty="0" smtClean="0">
                <a:solidFill>
                  <a:srgbClr val="FF0000"/>
                </a:solidFill>
                <a:latin typeface="Palatino Linotype" pitchFamily="18" charset="0"/>
              </a:rPr>
              <a:t>WIDE</a:t>
            </a:r>
            <a:r>
              <a:rPr lang="en-US" dirty="0" smtClean="0">
                <a:latin typeface="Palatino Linotype" pitchFamily="18" charset="0"/>
              </a:rPr>
              <a:t>, and the </a:t>
            </a:r>
            <a:r>
              <a:rPr lang="en-US" dirty="0" smtClean="0">
                <a:solidFill>
                  <a:srgbClr val="FF0000"/>
                </a:solidFill>
                <a:latin typeface="Palatino Linotype" pitchFamily="18" charset="0"/>
              </a:rPr>
              <a:t>LENGTH</a:t>
            </a:r>
            <a:r>
              <a:rPr lang="en-US" dirty="0" smtClean="0">
                <a:latin typeface="Palatino Linotype" pitchFamily="18" charset="0"/>
              </a:rPr>
              <a:t> of the central service is 4.8 m. The overall </a:t>
            </a:r>
            <a:r>
              <a:rPr lang="en-US" dirty="0" smtClean="0">
                <a:solidFill>
                  <a:srgbClr val="FF0000"/>
                </a:solidFill>
                <a:latin typeface="Palatino Linotype" pitchFamily="18" charset="0"/>
              </a:rPr>
              <a:t>DEPTH</a:t>
            </a:r>
            <a:r>
              <a:rPr lang="en-US" dirty="0" smtClean="0">
                <a:latin typeface="Palatino Linotype" pitchFamily="18" charset="0"/>
              </a:rPr>
              <a:t> of the undersea section is 39km.</a:t>
            </a:r>
          </a:p>
          <a:p>
            <a:pPr algn="just"/>
            <a:r>
              <a:rPr lang="en-US" sz="3000" dirty="0" smtClean="0">
                <a:latin typeface="Palatino Linotype" pitchFamily="18" charset="0"/>
                <a:hlinkClick r:id="rId2"/>
              </a:rPr>
              <a:t>https://www.youtube.com/watch?v=kb78_cR4BHM</a:t>
            </a:r>
            <a:endParaRPr lang="en-US" sz="3000" dirty="0" smtClean="0">
              <a:latin typeface="Palatino Linotype" pitchFamily="18" charset="0"/>
            </a:endParaRPr>
          </a:p>
          <a:p>
            <a:pPr algn="just"/>
            <a:endParaRPr lang="en-US" sz="3000" dirty="0">
              <a:latin typeface="Palatino Linotype" pitchFamily="18" charset="0"/>
            </a:endParaRPr>
          </a:p>
        </p:txBody>
      </p:sp>
      <p:pic>
        <p:nvPicPr>
          <p:cNvPr id="7170" name="Picture 2" descr="C:\Users\User\Desktop\rbLp4kexSdKDy99tRNbZgG7Z.jpeg"/>
          <p:cNvPicPr>
            <a:picLocks noChangeAspect="1" noChangeArrowheads="1"/>
          </p:cNvPicPr>
          <p:nvPr/>
        </p:nvPicPr>
        <p:blipFill>
          <a:blip r:embed="rId3" cstate="print"/>
          <a:srcRect/>
          <a:stretch>
            <a:fillRect/>
          </a:stretch>
        </p:blipFill>
        <p:spPr bwMode="auto">
          <a:xfrm>
            <a:off x="1785918" y="214290"/>
            <a:ext cx="5786478" cy="228600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1071546"/>
            <a:ext cx="8429684" cy="428620"/>
          </a:xfrm>
        </p:spPr>
        <p:txBody>
          <a:bodyPr>
            <a:normAutofit fontScale="90000"/>
          </a:bodyPr>
          <a:lstStyle/>
          <a:p>
            <a:r>
              <a:rPr lang="en-US" sz="2800" b="1" dirty="0" smtClean="0">
                <a:latin typeface="Palatino Linotype" pitchFamily="18" charset="0"/>
              </a:rPr>
              <a:t>long  length wide width high height deep depth</a:t>
            </a:r>
            <a:br>
              <a:rPr lang="en-US" sz="2800" b="1" dirty="0" smtClean="0">
                <a:latin typeface="Palatino Linotype" pitchFamily="18" charset="0"/>
              </a:rPr>
            </a:br>
            <a:endParaRPr lang="en-US" sz="2800" dirty="0"/>
          </a:p>
        </p:txBody>
      </p:sp>
      <p:sp>
        <p:nvSpPr>
          <p:cNvPr id="3" name="Content Placeholder 2"/>
          <p:cNvSpPr>
            <a:spLocks noGrp="1"/>
          </p:cNvSpPr>
          <p:nvPr>
            <p:ph idx="1"/>
          </p:nvPr>
        </p:nvSpPr>
        <p:spPr>
          <a:xfrm>
            <a:off x="457200" y="2071678"/>
            <a:ext cx="8229600" cy="4054485"/>
          </a:xfrm>
        </p:spPr>
        <p:txBody>
          <a:bodyPr/>
          <a:lstStyle/>
          <a:p>
            <a:pPr algn="just"/>
            <a:r>
              <a:rPr lang="en-US" dirty="0" smtClean="0">
                <a:latin typeface="Palatino Linotype" pitchFamily="18" charset="0"/>
              </a:rPr>
              <a:t>2. </a:t>
            </a:r>
            <a:r>
              <a:rPr lang="sr-Latn-RS" dirty="0" smtClean="0">
                <a:latin typeface="Palatino Linotype" pitchFamily="18" charset="0"/>
              </a:rPr>
              <a:t>___________________________________</a:t>
            </a:r>
            <a:endParaRPr lang="en-US" dirty="0" smtClean="0">
              <a:latin typeface="Palatino Linotype" pitchFamily="18" charset="0"/>
            </a:endParaRPr>
          </a:p>
          <a:p>
            <a:pPr algn="just"/>
            <a:r>
              <a:rPr lang="en-US" dirty="0" smtClean="0">
                <a:latin typeface="Palatino Linotype" pitchFamily="18" charset="0"/>
              </a:rPr>
              <a:t>It is suspended from two towers, each of which are </a:t>
            </a:r>
            <a:r>
              <a:rPr lang="en-US" dirty="0" err="1" smtClean="0">
                <a:latin typeface="Palatino Linotype" pitchFamily="18" charset="0"/>
              </a:rPr>
              <a:t>227.4m</a:t>
            </a:r>
            <a:r>
              <a:rPr lang="en-US" dirty="0" smtClean="0">
                <a:latin typeface="Palatino Linotype" pitchFamily="18" charset="0"/>
              </a:rPr>
              <a:t> _____________ and the overall _______________ of the central span is </a:t>
            </a:r>
            <a:r>
              <a:rPr lang="en-US" dirty="0" err="1" smtClean="0">
                <a:latin typeface="Palatino Linotype" pitchFamily="18" charset="0"/>
              </a:rPr>
              <a:t>1280.2m</a:t>
            </a:r>
            <a:endParaRPr lang="en-US" dirty="0">
              <a:latin typeface="Palatino Linotype"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48" y="357166"/>
            <a:ext cx="8143932" cy="3357586"/>
          </a:xfrm>
        </p:spPr>
        <p:txBody>
          <a:bodyPr>
            <a:normAutofit/>
          </a:bodyPr>
          <a:lstStyle/>
          <a:p>
            <a:endParaRPr lang="en-US" sz="2800" dirty="0"/>
          </a:p>
        </p:txBody>
      </p:sp>
      <p:sp>
        <p:nvSpPr>
          <p:cNvPr id="3" name="Content Placeholder 2"/>
          <p:cNvSpPr>
            <a:spLocks noGrp="1"/>
          </p:cNvSpPr>
          <p:nvPr>
            <p:ph idx="1"/>
          </p:nvPr>
        </p:nvSpPr>
        <p:spPr>
          <a:xfrm>
            <a:off x="0" y="4357694"/>
            <a:ext cx="9144000" cy="2095642"/>
          </a:xfrm>
        </p:spPr>
        <p:txBody>
          <a:bodyPr>
            <a:normAutofit fontScale="92500"/>
          </a:bodyPr>
          <a:lstStyle/>
          <a:p>
            <a:pPr algn="just">
              <a:buNone/>
            </a:pPr>
            <a:r>
              <a:rPr lang="en-US" dirty="0" smtClean="0">
                <a:latin typeface="Palatino Linotype" pitchFamily="18" charset="0"/>
              </a:rPr>
              <a:t>It is suspended from two towers, each of which are 227.4m </a:t>
            </a:r>
            <a:r>
              <a:rPr lang="en-US" dirty="0" smtClean="0">
                <a:solidFill>
                  <a:srgbClr val="FF0000"/>
                </a:solidFill>
                <a:latin typeface="Palatino Linotype" pitchFamily="18" charset="0"/>
              </a:rPr>
              <a:t>HIGH</a:t>
            </a:r>
            <a:r>
              <a:rPr lang="en-US" dirty="0" smtClean="0">
                <a:latin typeface="Palatino Linotype" pitchFamily="18" charset="0"/>
              </a:rPr>
              <a:t> and the overall </a:t>
            </a:r>
            <a:r>
              <a:rPr lang="en-US" dirty="0" smtClean="0">
                <a:solidFill>
                  <a:srgbClr val="FF0000"/>
                </a:solidFill>
                <a:latin typeface="Palatino Linotype" pitchFamily="18" charset="0"/>
              </a:rPr>
              <a:t>LENGTH</a:t>
            </a:r>
            <a:r>
              <a:rPr lang="en-US" dirty="0" smtClean="0">
                <a:latin typeface="Palatino Linotype" pitchFamily="18" charset="0"/>
              </a:rPr>
              <a:t> of the central span is 1280.2 m</a:t>
            </a:r>
          </a:p>
          <a:p>
            <a:pPr algn="just">
              <a:buNone/>
            </a:pPr>
            <a:r>
              <a:rPr lang="en-US" dirty="0" smtClean="0">
                <a:latin typeface="Palatino Linotype" pitchFamily="18" charset="0"/>
                <a:hlinkClick r:id="rId2"/>
              </a:rPr>
              <a:t>https://www.youtube.com/watch?v=6HygbD44_j4</a:t>
            </a:r>
            <a:endParaRPr lang="en-US" dirty="0" smtClean="0">
              <a:latin typeface="Palatino Linotype" pitchFamily="18" charset="0"/>
            </a:endParaRPr>
          </a:p>
          <a:p>
            <a:pPr algn="just">
              <a:buNone/>
            </a:pPr>
            <a:endParaRPr lang="en-US" dirty="0">
              <a:latin typeface="Palatino Linotype" pitchFamily="18" charset="0"/>
            </a:endParaRPr>
          </a:p>
        </p:txBody>
      </p:sp>
      <p:pic>
        <p:nvPicPr>
          <p:cNvPr id="8194" name="Picture 2" descr="C:\Users\User\Desktop\23b0b0b9caaa07ee409b693da9bf9003.jpeg"/>
          <p:cNvPicPr>
            <a:picLocks noChangeAspect="1" noChangeArrowheads="1"/>
          </p:cNvPicPr>
          <p:nvPr/>
        </p:nvPicPr>
        <p:blipFill>
          <a:blip r:embed="rId3" cstate="print"/>
          <a:srcRect/>
          <a:stretch>
            <a:fillRect/>
          </a:stretch>
        </p:blipFill>
        <p:spPr bwMode="auto">
          <a:xfrm>
            <a:off x="500034" y="357166"/>
            <a:ext cx="8358246" cy="3429024"/>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latin typeface="Palatino Linotype" pitchFamily="18" charset="0"/>
              </a:rPr>
              <a:t>long  length wide width high height deep depth</a:t>
            </a:r>
            <a:br>
              <a:rPr lang="en-US" sz="2800" b="1" dirty="0" smtClean="0">
                <a:latin typeface="Palatino Linotype" pitchFamily="18" charset="0"/>
              </a:rPr>
            </a:br>
            <a:endParaRPr lang="en-US" sz="2800" dirty="0"/>
          </a:p>
        </p:txBody>
      </p:sp>
      <p:sp>
        <p:nvSpPr>
          <p:cNvPr id="3" name="Content Placeholder 2"/>
          <p:cNvSpPr>
            <a:spLocks noGrp="1"/>
          </p:cNvSpPr>
          <p:nvPr>
            <p:ph idx="1"/>
          </p:nvPr>
        </p:nvSpPr>
        <p:spPr>
          <a:xfrm>
            <a:off x="285720" y="1600200"/>
            <a:ext cx="8572560" cy="4525963"/>
          </a:xfrm>
        </p:spPr>
        <p:txBody>
          <a:bodyPr/>
          <a:lstStyle/>
          <a:p>
            <a:pPr algn="just"/>
            <a:r>
              <a:rPr lang="en-US" dirty="0" smtClean="0">
                <a:latin typeface="Palatino Linotype" pitchFamily="18" charset="0"/>
              </a:rPr>
              <a:t>3. ___________________________________</a:t>
            </a:r>
          </a:p>
          <a:p>
            <a:pPr algn="just">
              <a:buNone/>
            </a:pPr>
            <a:r>
              <a:rPr lang="en-US" dirty="0" smtClean="0">
                <a:latin typeface="Palatino Linotype" pitchFamily="18" charset="0"/>
              </a:rPr>
              <a:t>The original ________________ of the structure was </a:t>
            </a:r>
            <a:r>
              <a:rPr lang="en-US" dirty="0" err="1" smtClean="0">
                <a:latin typeface="Palatino Linotype" pitchFamily="18" charset="0"/>
              </a:rPr>
              <a:t>147m</a:t>
            </a:r>
            <a:r>
              <a:rPr lang="en-US" dirty="0" smtClean="0">
                <a:latin typeface="Palatino Linotype" pitchFamily="18" charset="0"/>
              </a:rPr>
              <a:t>, but it is now slightly lower as some of the top stones have been removed. At the base, each of the four sides is </a:t>
            </a:r>
            <a:r>
              <a:rPr lang="en-US" dirty="0" err="1" smtClean="0">
                <a:latin typeface="Palatino Linotype" pitchFamily="18" charset="0"/>
              </a:rPr>
              <a:t>230m</a:t>
            </a:r>
            <a:r>
              <a:rPr lang="en-US" dirty="0" smtClean="0">
                <a:latin typeface="Palatino Linotype" pitchFamily="18" charset="0"/>
              </a:rPr>
              <a:t> _______________________ </a:t>
            </a:r>
            <a:r>
              <a:rPr lang="en-US" dirty="0" smtClean="0"/>
              <a:t>.</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latin typeface="Palatino Linotype" pitchFamily="18" charset="0"/>
              </a:rPr>
              <a:t/>
            </a:r>
            <a:br>
              <a:rPr lang="en-US" sz="2800" b="1" dirty="0" smtClean="0">
                <a:latin typeface="Palatino Linotype" pitchFamily="18" charset="0"/>
              </a:rPr>
            </a:br>
            <a:endParaRPr lang="en-US" sz="2800" dirty="0"/>
          </a:p>
        </p:txBody>
      </p:sp>
      <p:sp>
        <p:nvSpPr>
          <p:cNvPr id="3" name="Content Placeholder 2"/>
          <p:cNvSpPr>
            <a:spLocks noGrp="1"/>
          </p:cNvSpPr>
          <p:nvPr>
            <p:ph idx="1"/>
          </p:nvPr>
        </p:nvSpPr>
        <p:spPr>
          <a:xfrm>
            <a:off x="0" y="3140968"/>
            <a:ext cx="9144000" cy="3431304"/>
          </a:xfrm>
        </p:spPr>
        <p:txBody>
          <a:bodyPr>
            <a:normAutofit/>
          </a:bodyPr>
          <a:lstStyle/>
          <a:p>
            <a:pPr algn="just"/>
            <a:r>
              <a:rPr lang="en-US" dirty="0" smtClean="0">
                <a:latin typeface="Palatino Linotype" pitchFamily="18" charset="0"/>
              </a:rPr>
              <a:t>3. GREAT PYRAMID</a:t>
            </a:r>
          </a:p>
          <a:p>
            <a:pPr algn="just"/>
            <a:r>
              <a:rPr lang="en-US" dirty="0" smtClean="0">
                <a:latin typeface="Palatino Linotype" pitchFamily="18" charset="0"/>
              </a:rPr>
              <a:t>The original </a:t>
            </a:r>
            <a:r>
              <a:rPr lang="en-US" dirty="0" smtClean="0">
                <a:solidFill>
                  <a:srgbClr val="FF0000"/>
                </a:solidFill>
                <a:latin typeface="Palatino Linotype" pitchFamily="18" charset="0"/>
              </a:rPr>
              <a:t>HEIGHT</a:t>
            </a:r>
            <a:r>
              <a:rPr lang="en-US" dirty="0" smtClean="0">
                <a:latin typeface="Palatino Linotype" pitchFamily="18" charset="0"/>
              </a:rPr>
              <a:t> of the structure was </a:t>
            </a:r>
            <a:r>
              <a:rPr lang="en-US" dirty="0" err="1" smtClean="0">
                <a:latin typeface="Palatino Linotype" pitchFamily="18" charset="0"/>
              </a:rPr>
              <a:t>147m</a:t>
            </a:r>
            <a:r>
              <a:rPr lang="en-US" dirty="0" smtClean="0">
                <a:latin typeface="Palatino Linotype" pitchFamily="18" charset="0"/>
              </a:rPr>
              <a:t>, but it is now slightly lower as some of the top stones have been removed. At the base, each of the four sides is 230m </a:t>
            </a:r>
            <a:r>
              <a:rPr lang="en-US" dirty="0" smtClean="0">
                <a:solidFill>
                  <a:srgbClr val="FF0000"/>
                </a:solidFill>
                <a:latin typeface="Palatino Linotype" pitchFamily="18" charset="0"/>
              </a:rPr>
              <a:t>LONG</a:t>
            </a:r>
            <a:r>
              <a:rPr lang="en-US" dirty="0" smtClean="0"/>
              <a:t>.</a:t>
            </a:r>
          </a:p>
          <a:p>
            <a:pPr algn="just"/>
            <a:r>
              <a:rPr lang="en-US" dirty="0" smtClean="0">
                <a:latin typeface="Californian FB" pitchFamily="18" charset="0"/>
                <a:hlinkClick r:id="rId2"/>
              </a:rPr>
              <a:t>https://www.youtube.com/watch?v=zdEudTwbK8o</a:t>
            </a:r>
            <a:endParaRPr lang="en-US" dirty="0" smtClean="0">
              <a:latin typeface="Californian FB" pitchFamily="18" charset="0"/>
            </a:endParaRPr>
          </a:p>
          <a:p>
            <a:pPr algn="just"/>
            <a:endParaRPr lang="en-US" dirty="0">
              <a:latin typeface="Californian FB" pitchFamily="18" charset="0"/>
            </a:endParaRPr>
          </a:p>
        </p:txBody>
      </p:sp>
      <p:pic>
        <p:nvPicPr>
          <p:cNvPr id="9218" name="Picture 2" descr="C:\Users\User\Desktop\gettyimages-886896674.jpg"/>
          <p:cNvPicPr>
            <a:picLocks noChangeAspect="1" noChangeArrowheads="1"/>
          </p:cNvPicPr>
          <p:nvPr/>
        </p:nvPicPr>
        <p:blipFill>
          <a:blip r:embed="rId3" cstate="print"/>
          <a:srcRect/>
          <a:stretch>
            <a:fillRect/>
          </a:stretch>
        </p:blipFill>
        <p:spPr bwMode="auto">
          <a:xfrm>
            <a:off x="2267744" y="0"/>
            <a:ext cx="4643470" cy="2928958"/>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latin typeface="Palatino Linotype" pitchFamily="18" charset="0"/>
              </a:rPr>
              <a:t>long  length wide width high height deep depth</a:t>
            </a:r>
            <a:br>
              <a:rPr lang="en-US" sz="2800" b="1" dirty="0" smtClean="0">
                <a:latin typeface="Palatino Linotype" pitchFamily="18" charset="0"/>
              </a:rPr>
            </a:br>
            <a:endParaRPr lang="en-US" sz="2800" dirty="0"/>
          </a:p>
        </p:txBody>
      </p:sp>
      <p:sp>
        <p:nvSpPr>
          <p:cNvPr id="3" name="Content Placeholder 2"/>
          <p:cNvSpPr>
            <a:spLocks noGrp="1"/>
          </p:cNvSpPr>
          <p:nvPr>
            <p:ph idx="1"/>
          </p:nvPr>
        </p:nvSpPr>
        <p:spPr/>
        <p:txBody>
          <a:bodyPr/>
          <a:lstStyle/>
          <a:p>
            <a:pPr algn="just"/>
            <a:r>
              <a:rPr lang="en-US" dirty="0" smtClean="0">
                <a:latin typeface="Palatino Linotype" pitchFamily="18" charset="0"/>
              </a:rPr>
              <a:t>4. _______________________________</a:t>
            </a:r>
          </a:p>
          <a:p>
            <a:pPr algn="just"/>
            <a:r>
              <a:rPr lang="en-US" dirty="0" smtClean="0">
                <a:latin typeface="Palatino Linotype" pitchFamily="18" charset="0"/>
              </a:rPr>
              <a:t>It is little more than </a:t>
            </a:r>
            <a:r>
              <a:rPr lang="en-US" dirty="0" err="1" smtClean="0">
                <a:latin typeface="Palatino Linotype" pitchFamily="18" charset="0"/>
              </a:rPr>
              <a:t>64km</a:t>
            </a:r>
            <a:r>
              <a:rPr lang="en-US" dirty="0" smtClean="0">
                <a:latin typeface="Palatino Linotype" pitchFamily="18" charset="0"/>
              </a:rPr>
              <a:t> ___________, and with a minimum ______________ of </a:t>
            </a:r>
            <a:r>
              <a:rPr lang="en-US" dirty="0" err="1" smtClean="0">
                <a:latin typeface="Palatino Linotype" pitchFamily="18" charset="0"/>
              </a:rPr>
              <a:t>12.5m</a:t>
            </a:r>
            <a:r>
              <a:rPr lang="en-US" dirty="0" smtClean="0">
                <a:latin typeface="Palatino Linotype" pitchFamily="18" charset="0"/>
              </a:rPr>
              <a:t>, it is _____________ enough to allow large vessels. It has a minimum _________ of 91.5, allowing vessels to pass each other at any stage.</a:t>
            </a:r>
            <a:endParaRPr lang="en-US" dirty="0">
              <a:latin typeface="Palatino Linotype"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725734"/>
          </a:xfrm>
        </p:spPr>
        <p:txBody>
          <a:bodyPr>
            <a:normAutofit/>
          </a:bodyPr>
          <a:lstStyle/>
          <a:p>
            <a:r>
              <a:rPr lang="en-US" sz="2800" b="1" dirty="0" smtClean="0">
                <a:latin typeface="Palatino Linotype" pitchFamily="18" charset="0"/>
              </a:rPr>
              <a:t/>
            </a:r>
            <a:br>
              <a:rPr lang="en-US" sz="2800" b="1" dirty="0" smtClean="0">
                <a:latin typeface="Palatino Linotype" pitchFamily="18" charset="0"/>
              </a:rPr>
            </a:br>
            <a:endParaRPr lang="en-US" sz="2800" dirty="0"/>
          </a:p>
        </p:txBody>
      </p:sp>
      <p:sp>
        <p:nvSpPr>
          <p:cNvPr id="3" name="Content Placeholder 2"/>
          <p:cNvSpPr>
            <a:spLocks noGrp="1"/>
          </p:cNvSpPr>
          <p:nvPr>
            <p:ph idx="1"/>
          </p:nvPr>
        </p:nvSpPr>
        <p:spPr>
          <a:xfrm>
            <a:off x="285720" y="3357562"/>
            <a:ext cx="8643998" cy="3214710"/>
          </a:xfrm>
        </p:spPr>
        <p:txBody>
          <a:bodyPr>
            <a:normAutofit/>
          </a:bodyPr>
          <a:lstStyle/>
          <a:p>
            <a:pPr algn="just"/>
            <a:r>
              <a:rPr lang="en-US" dirty="0" smtClean="0">
                <a:latin typeface="Palatino Linotype" pitchFamily="18" charset="0"/>
              </a:rPr>
              <a:t>4. PANAMA CANAL</a:t>
            </a:r>
          </a:p>
          <a:p>
            <a:pPr algn="just"/>
            <a:r>
              <a:rPr lang="en-US" dirty="0" smtClean="0">
                <a:latin typeface="Palatino Linotype" pitchFamily="18" charset="0"/>
              </a:rPr>
              <a:t>It is little more than </a:t>
            </a:r>
            <a:r>
              <a:rPr lang="en-US" dirty="0" err="1" smtClean="0">
                <a:latin typeface="Palatino Linotype" pitchFamily="18" charset="0"/>
              </a:rPr>
              <a:t>64km</a:t>
            </a:r>
            <a:r>
              <a:rPr lang="en-US" dirty="0" smtClean="0">
                <a:latin typeface="Palatino Linotype" pitchFamily="18" charset="0"/>
              </a:rPr>
              <a:t> </a:t>
            </a:r>
            <a:r>
              <a:rPr lang="en-US" dirty="0" smtClean="0">
                <a:solidFill>
                  <a:srgbClr val="FF0000"/>
                </a:solidFill>
                <a:latin typeface="Palatino Linotype" pitchFamily="18" charset="0"/>
              </a:rPr>
              <a:t>LONG</a:t>
            </a:r>
            <a:r>
              <a:rPr lang="en-US" dirty="0" smtClean="0">
                <a:latin typeface="Palatino Linotype" pitchFamily="18" charset="0"/>
              </a:rPr>
              <a:t>, and with a minimum </a:t>
            </a:r>
            <a:r>
              <a:rPr lang="en-US" dirty="0" smtClean="0">
                <a:solidFill>
                  <a:srgbClr val="FF0000"/>
                </a:solidFill>
                <a:latin typeface="Palatino Linotype" pitchFamily="18" charset="0"/>
              </a:rPr>
              <a:t>DEPTH</a:t>
            </a:r>
            <a:r>
              <a:rPr lang="en-US" dirty="0" smtClean="0">
                <a:latin typeface="Palatino Linotype" pitchFamily="18" charset="0"/>
              </a:rPr>
              <a:t> of </a:t>
            </a:r>
            <a:r>
              <a:rPr lang="en-US" dirty="0" err="1" smtClean="0">
                <a:latin typeface="Palatino Linotype" pitchFamily="18" charset="0"/>
              </a:rPr>
              <a:t>12.5m</a:t>
            </a:r>
            <a:r>
              <a:rPr lang="en-US" dirty="0" smtClean="0">
                <a:latin typeface="Palatino Linotype" pitchFamily="18" charset="0"/>
              </a:rPr>
              <a:t>, it is </a:t>
            </a:r>
            <a:r>
              <a:rPr lang="en-US" dirty="0" smtClean="0">
                <a:solidFill>
                  <a:srgbClr val="FF0000"/>
                </a:solidFill>
                <a:latin typeface="Palatino Linotype" pitchFamily="18" charset="0"/>
              </a:rPr>
              <a:t>DEEP</a:t>
            </a:r>
            <a:r>
              <a:rPr lang="en-US" dirty="0" smtClean="0">
                <a:latin typeface="Palatino Linotype" pitchFamily="18" charset="0"/>
              </a:rPr>
              <a:t> enough to allow large vessels. It has a minimum </a:t>
            </a:r>
            <a:r>
              <a:rPr lang="en-US" dirty="0" smtClean="0">
                <a:solidFill>
                  <a:srgbClr val="FF0000"/>
                </a:solidFill>
                <a:latin typeface="Palatino Linotype" pitchFamily="18" charset="0"/>
              </a:rPr>
              <a:t>LENGTH</a:t>
            </a:r>
            <a:r>
              <a:rPr lang="en-US" dirty="0" smtClean="0">
                <a:latin typeface="Palatino Linotype" pitchFamily="18" charset="0"/>
              </a:rPr>
              <a:t> of 91.5, allowing vessels to pass each other at any stage.</a:t>
            </a:r>
            <a:endParaRPr lang="en-US" dirty="0">
              <a:latin typeface="Palatino Linotype" pitchFamily="18" charset="0"/>
            </a:endParaRPr>
          </a:p>
        </p:txBody>
      </p:sp>
      <p:pic>
        <p:nvPicPr>
          <p:cNvPr id="10242" name="Picture 2" descr="C:\Users\User\Desktop\52c1ed87f54655027a3534e1079260b0.jpg"/>
          <p:cNvPicPr>
            <a:picLocks noChangeAspect="1" noChangeArrowheads="1"/>
          </p:cNvPicPr>
          <p:nvPr/>
        </p:nvPicPr>
        <p:blipFill>
          <a:blip r:embed="rId2" cstate="print"/>
          <a:srcRect/>
          <a:stretch>
            <a:fillRect/>
          </a:stretch>
        </p:blipFill>
        <p:spPr bwMode="auto">
          <a:xfrm>
            <a:off x="1643042" y="0"/>
            <a:ext cx="5753092" cy="3143248"/>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418058"/>
          </a:xfrm>
        </p:spPr>
        <p:txBody>
          <a:bodyPr>
            <a:noAutofit/>
          </a:bodyPr>
          <a:lstStyle/>
          <a:p>
            <a:r>
              <a:rPr lang="en-US" sz="3200" dirty="0" smtClean="0">
                <a:latin typeface="Californian FB" pitchFamily="18" charset="0"/>
                <a:hlinkClick r:id="rId2"/>
              </a:rPr>
              <a:t>https://www.youtube.com/watch?v=CxOTAHryYkg</a:t>
            </a:r>
            <a:r>
              <a:rPr lang="en-US" sz="3200" dirty="0" smtClean="0">
                <a:latin typeface="Californian FB" pitchFamily="18" charset="0"/>
              </a:rPr>
              <a:t/>
            </a:r>
            <a:br>
              <a:rPr lang="en-US" sz="3200" dirty="0" smtClean="0">
                <a:latin typeface="Californian FB" pitchFamily="18" charset="0"/>
              </a:rPr>
            </a:br>
            <a:endParaRPr lang="en-US" sz="3200" dirty="0">
              <a:latin typeface="Californian FB" pitchFamily="18" charset="0"/>
            </a:endParaRPr>
          </a:p>
        </p:txBody>
      </p:sp>
      <p:pic>
        <p:nvPicPr>
          <p:cNvPr id="4" name="Picture 2" descr="C:\Users\User\Desktop\eiffel.jpg"/>
          <p:cNvPicPr>
            <a:picLocks noGrp="1" noChangeAspect="1" noChangeArrowheads="1"/>
          </p:cNvPicPr>
          <p:nvPr>
            <p:ph idx="1"/>
          </p:nvPr>
        </p:nvPicPr>
        <p:blipFill>
          <a:blip r:embed="rId3" cstate="print"/>
          <a:srcRect/>
          <a:stretch>
            <a:fillRect/>
          </a:stretch>
        </p:blipFill>
        <p:spPr bwMode="auto">
          <a:xfrm>
            <a:off x="0" y="731837"/>
            <a:ext cx="9144000" cy="6126163"/>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68412"/>
          </a:xfrm>
        </p:spPr>
        <p:txBody>
          <a:bodyPr>
            <a:noAutofit/>
          </a:bodyPr>
          <a:lstStyle/>
          <a:p>
            <a:r>
              <a:rPr lang="sr-Latn-RS" sz="3600" dirty="0" smtClean="0">
                <a:latin typeface="Californian FB" pitchFamily="18" charset="0"/>
              </a:rPr>
              <a:t>PRACTICE</a:t>
            </a:r>
            <a:br>
              <a:rPr lang="sr-Latn-RS" sz="3600" dirty="0" smtClean="0">
                <a:latin typeface="Californian FB" pitchFamily="18" charset="0"/>
              </a:rPr>
            </a:br>
            <a:r>
              <a:rPr lang="sr-Latn-RS" sz="3600" b="1" dirty="0" smtClean="0">
                <a:latin typeface="Californian FB" pitchFamily="18" charset="0"/>
              </a:rPr>
              <a:t>1. THE EIFFEL TOWER</a:t>
            </a:r>
            <a:br>
              <a:rPr lang="sr-Latn-RS" sz="3600" b="1" dirty="0" smtClean="0">
                <a:latin typeface="Californian FB" pitchFamily="18" charset="0"/>
              </a:rPr>
            </a:br>
            <a:endParaRPr lang="en-US" sz="3600" b="1" dirty="0">
              <a:latin typeface="Californian FB" pitchFamily="18" charset="0"/>
            </a:endParaRPr>
          </a:p>
        </p:txBody>
      </p:sp>
      <p:pic>
        <p:nvPicPr>
          <p:cNvPr id="1026" name="Picture 2" descr="C:\Users\User\Desktop\eiffel.jpg"/>
          <p:cNvPicPr>
            <a:picLocks noGrp="1" noChangeAspect="1" noChangeArrowheads="1"/>
          </p:cNvPicPr>
          <p:nvPr>
            <p:ph idx="1"/>
          </p:nvPr>
        </p:nvPicPr>
        <p:blipFill>
          <a:blip r:embed="rId2" cstate="print"/>
          <a:srcRect/>
          <a:stretch>
            <a:fillRect/>
          </a:stretch>
        </p:blipFill>
        <p:spPr bwMode="auto">
          <a:xfrm>
            <a:off x="1" y="1714488"/>
            <a:ext cx="3000364" cy="4525963"/>
          </a:xfrm>
          <a:prstGeom prst="rect">
            <a:avLst/>
          </a:prstGeom>
          <a:noFill/>
        </p:spPr>
      </p:pic>
      <p:sp>
        <p:nvSpPr>
          <p:cNvPr id="5" name="TextBox 4"/>
          <p:cNvSpPr txBox="1"/>
          <p:nvPr/>
        </p:nvSpPr>
        <p:spPr>
          <a:xfrm>
            <a:off x="3071802" y="1571612"/>
            <a:ext cx="6072198" cy="3385542"/>
          </a:xfrm>
          <a:prstGeom prst="rect">
            <a:avLst/>
          </a:prstGeom>
          <a:noFill/>
        </p:spPr>
        <p:txBody>
          <a:bodyPr wrap="square" rtlCol="0">
            <a:spAutoFit/>
          </a:bodyPr>
          <a:lstStyle/>
          <a:p>
            <a:pPr algn="ctr"/>
            <a:r>
              <a:rPr lang="sr-Latn-RS" sz="2700" b="1" u="sng" dirty="0" smtClean="0">
                <a:latin typeface="Californian FB" pitchFamily="18" charset="0"/>
              </a:rPr>
              <a:t>World’s tallest structure 100 years ago.</a:t>
            </a:r>
          </a:p>
          <a:p>
            <a:r>
              <a:rPr lang="sr-Latn-RS" sz="2700" b="1" u="sng" dirty="0" smtClean="0">
                <a:latin typeface="Californian FB" pitchFamily="18" charset="0"/>
              </a:rPr>
              <a:t>Completed_____________________________</a:t>
            </a:r>
          </a:p>
          <a:p>
            <a:r>
              <a:rPr lang="sr-Latn-RS" sz="2700" dirty="0" smtClean="0">
                <a:latin typeface="Californian FB" pitchFamily="18" charset="0"/>
              </a:rPr>
              <a:t>1889</a:t>
            </a:r>
          </a:p>
          <a:p>
            <a:r>
              <a:rPr lang="sr-Latn-RS" sz="2700" b="1" u="sng" dirty="0" smtClean="0">
                <a:latin typeface="Californian FB" pitchFamily="18" charset="0"/>
              </a:rPr>
              <a:t>HEIGHT</a:t>
            </a:r>
          </a:p>
          <a:p>
            <a:r>
              <a:rPr lang="sr-Latn-RS" sz="2700" dirty="0" smtClean="0">
                <a:latin typeface="Californian FB" pitchFamily="18" charset="0"/>
              </a:rPr>
              <a:t>300 metres</a:t>
            </a:r>
          </a:p>
          <a:p>
            <a:r>
              <a:rPr lang="sr-Latn-RS" sz="2700" b="1" u="sng" dirty="0" smtClean="0">
                <a:latin typeface="Californian FB" pitchFamily="18" charset="0"/>
              </a:rPr>
              <a:t>MATERIAL</a:t>
            </a:r>
          </a:p>
          <a:p>
            <a:r>
              <a:rPr lang="sr-Latn-RS" sz="2700" dirty="0" smtClean="0">
                <a:latin typeface="Californian FB" pitchFamily="18" charset="0"/>
              </a:rPr>
              <a:t>iron</a:t>
            </a:r>
          </a:p>
          <a:p>
            <a:endParaRPr lang="en-US" sz="2500" b="1" dirty="0">
              <a:latin typeface="Californian FB"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964488" cy="1143000"/>
          </a:xfrm>
        </p:spPr>
        <p:txBody>
          <a:bodyPr>
            <a:normAutofit/>
          </a:bodyPr>
          <a:lstStyle/>
          <a:p>
            <a:r>
              <a:rPr lang="en-US" sz="3200" dirty="0" smtClean="0">
                <a:latin typeface="Californian FB" pitchFamily="18" charset="0"/>
                <a:hlinkClick r:id="rId2"/>
              </a:rPr>
              <a:t>https://www.youtube.com/watch?v=h-WR9J07IqY</a:t>
            </a:r>
            <a:r>
              <a:rPr lang="en-US" sz="3200" dirty="0" smtClean="0">
                <a:latin typeface="Californian FB" pitchFamily="18" charset="0"/>
              </a:rPr>
              <a:t/>
            </a:r>
            <a:br>
              <a:rPr lang="en-US" sz="3200" dirty="0" smtClean="0">
                <a:latin typeface="Californian FB" pitchFamily="18" charset="0"/>
              </a:rPr>
            </a:br>
            <a:endParaRPr lang="en-US" sz="3200" dirty="0">
              <a:latin typeface="Californian FB" pitchFamily="18" charset="0"/>
            </a:endParaRPr>
          </a:p>
        </p:txBody>
      </p:sp>
      <p:pic>
        <p:nvPicPr>
          <p:cNvPr id="3074" name="Picture 2" descr="C:\Users\User\Desktop\index.jpg"/>
          <p:cNvPicPr>
            <a:picLocks noGrp="1" noChangeAspect="1" noChangeArrowheads="1"/>
          </p:cNvPicPr>
          <p:nvPr>
            <p:ph idx="1"/>
          </p:nvPr>
        </p:nvPicPr>
        <p:blipFill>
          <a:blip r:embed="rId3" cstate="print"/>
          <a:srcRect/>
          <a:stretch>
            <a:fillRect/>
          </a:stretch>
        </p:blipFill>
        <p:spPr bwMode="auto">
          <a:xfrm>
            <a:off x="971600" y="1081895"/>
            <a:ext cx="7416824" cy="5371441"/>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39784"/>
          </a:xfrm>
        </p:spPr>
        <p:txBody>
          <a:bodyPr>
            <a:normAutofit fontScale="90000"/>
          </a:bodyPr>
          <a:lstStyle/>
          <a:p>
            <a:r>
              <a:rPr lang="sr-Latn-RS" sz="4000" dirty="0" smtClean="0">
                <a:latin typeface="Californian FB" pitchFamily="18" charset="0"/>
              </a:rPr>
              <a:t>PRACTICE</a:t>
            </a:r>
            <a:br>
              <a:rPr lang="sr-Latn-RS" sz="4000" dirty="0" smtClean="0">
                <a:latin typeface="Californian FB" pitchFamily="18" charset="0"/>
              </a:rPr>
            </a:br>
            <a:r>
              <a:rPr lang="sr-Latn-RS" sz="4000" b="1" dirty="0" smtClean="0">
                <a:latin typeface="Californian FB" pitchFamily="18" charset="0"/>
              </a:rPr>
              <a:t>2. THE HUMBER BRIDGE, ENGLAND</a:t>
            </a:r>
            <a:r>
              <a:rPr lang="sr-Latn-RS" b="1" dirty="0" smtClean="0">
                <a:latin typeface="Californian FB" pitchFamily="18" charset="0"/>
              </a:rPr>
              <a:t/>
            </a:r>
            <a:br>
              <a:rPr lang="sr-Latn-RS" b="1" dirty="0" smtClean="0">
                <a:latin typeface="Californian FB" pitchFamily="18" charset="0"/>
              </a:rPr>
            </a:br>
            <a:endParaRPr lang="en-US" dirty="0"/>
          </a:p>
        </p:txBody>
      </p:sp>
      <p:sp>
        <p:nvSpPr>
          <p:cNvPr id="3" name="Content Placeholder 2"/>
          <p:cNvSpPr>
            <a:spLocks noGrp="1"/>
          </p:cNvSpPr>
          <p:nvPr>
            <p:ph idx="1"/>
          </p:nvPr>
        </p:nvSpPr>
        <p:spPr>
          <a:xfrm>
            <a:off x="0" y="1214422"/>
            <a:ext cx="6143636" cy="5214974"/>
          </a:xfrm>
        </p:spPr>
        <p:txBody>
          <a:bodyPr>
            <a:normAutofit fontScale="85000" lnSpcReduction="10000"/>
          </a:bodyPr>
          <a:lstStyle/>
          <a:p>
            <a:pPr algn="ctr"/>
            <a:r>
              <a:rPr lang="sr-Latn-RS" b="1" u="sng" dirty="0" smtClean="0">
                <a:latin typeface="Californian FB" pitchFamily="18" charset="0"/>
              </a:rPr>
              <a:t>World’s longest bridge span.</a:t>
            </a:r>
          </a:p>
          <a:p>
            <a:r>
              <a:rPr lang="sr-Latn-RS" b="1" u="sng" dirty="0" smtClean="0">
                <a:latin typeface="Californian FB" pitchFamily="18" charset="0"/>
              </a:rPr>
              <a:t>Completed______________</a:t>
            </a:r>
          </a:p>
          <a:p>
            <a:r>
              <a:rPr lang="sr-Latn-RS" dirty="0" smtClean="0">
                <a:latin typeface="Californian FB" pitchFamily="18" charset="0"/>
              </a:rPr>
              <a:t>1980 (took 8 years to build)</a:t>
            </a:r>
          </a:p>
          <a:p>
            <a:r>
              <a:rPr lang="sr-Latn-RS" b="1" u="sng" dirty="0" smtClean="0">
                <a:latin typeface="Californian FB" pitchFamily="18" charset="0"/>
              </a:rPr>
              <a:t>Cost_______________________</a:t>
            </a:r>
          </a:p>
          <a:p>
            <a:r>
              <a:rPr lang="sr-Latn-RS" dirty="0" smtClean="0">
                <a:latin typeface="Californian FB" pitchFamily="18" charset="0"/>
              </a:rPr>
              <a:t>£96 million</a:t>
            </a:r>
          </a:p>
          <a:p>
            <a:r>
              <a:rPr lang="sr-Latn-RS" b="1" u="sng" dirty="0" smtClean="0">
                <a:latin typeface="Californian FB" pitchFamily="18" charset="0"/>
              </a:rPr>
              <a:t>LENGTH OF MAIN SPAN</a:t>
            </a:r>
          </a:p>
          <a:p>
            <a:r>
              <a:rPr lang="sr-Latn-RS" dirty="0" smtClean="0">
                <a:latin typeface="Californian FB" pitchFamily="18" charset="0"/>
              </a:rPr>
              <a:t>1,410 metres</a:t>
            </a:r>
          </a:p>
          <a:p>
            <a:r>
              <a:rPr lang="sr-Latn-RS" b="1" u="sng" dirty="0" smtClean="0">
                <a:latin typeface="Californian FB" pitchFamily="18" charset="0"/>
              </a:rPr>
              <a:t>LENGTH INCLUDING SIDE SPANS</a:t>
            </a:r>
          </a:p>
          <a:p>
            <a:r>
              <a:rPr lang="sr-Latn-RS" dirty="0" smtClean="0">
                <a:latin typeface="Californian FB" pitchFamily="18" charset="0"/>
              </a:rPr>
              <a:t>2,220 metres</a:t>
            </a:r>
          </a:p>
          <a:p>
            <a:r>
              <a:rPr lang="sr-Latn-RS" b="1" u="sng" dirty="0" smtClean="0">
                <a:latin typeface="Californian FB" pitchFamily="18" charset="0"/>
              </a:rPr>
              <a:t>HEIGHT OF TOWERS</a:t>
            </a:r>
          </a:p>
          <a:p>
            <a:r>
              <a:rPr lang="sr-Latn-RS" dirty="0" smtClean="0">
                <a:latin typeface="Californian FB" pitchFamily="18" charset="0"/>
              </a:rPr>
              <a:t>162,5 metres</a:t>
            </a:r>
          </a:p>
          <a:p>
            <a:endParaRPr lang="en-US" dirty="0"/>
          </a:p>
        </p:txBody>
      </p:sp>
      <p:pic>
        <p:nvPicPr>
          <p:cNvPr id="2050" name="Picture 2" descr="C:\Users\User\Desktop\index.jpg"/>
          <p:cNvPicPr>
            <a:picLocks noChangeAspect="1" noChangeArrowheads="1"/>
          </p:cNvPicPr>
          <p:nvPr/>
        </p:nvPicPr>
        <p:blipFill>
          <a:blip r:embed="rId2" cstate="print"/>
          <a:srcRect/>
          <a:stretch>
            <a:fillRect/>
          </a:stretch>
        </p:blipFill>
        <p:spPr bwMode="auto">
          <a:xfrm>
            <a:off x="6143636" y="1214422"/>
            <a:ext cx="3000364" cy="5643578"/>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descr="C:\Users\User\Desktop\seto-ohashi-6.jpg"/>
          <p:cNvPicPr>
            <a:picLocks noGrp="1" noChangeAspect="1" noChangeArrowheads="1"/>
          </p:cNvPicPr>
          <p:nvPr>
            <p:ph idx="1"/>
          </p:nvPr>
        </p:nvPicPr>
        <p:blipFill>
          <a:blip r:embed="rId2" cstate="print"/>
          <a:srcRect/>
          <a:stretch>
            <a:fillRect/>
          </a:stretch>
        </p:blipFill>
        <p:spPr bwMode="auto">
          <a:xfrm>
            <a:off x="357158" y="285728"/>
            <a:ext cx="8429683" cy="5840435"/>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511288"/>
          </a:xfrm>
        </p:spPr>
        <p:txBody>
          <a:bodyPr>
            <a:noAutofit/>
          </a:bodyPr>
          <a:lstStyle/>
          <a:p>
            <a:r>
              <a:rPr lang="sr-Latn-RS" sz="3600" dirty="0" smtClean="0">
                <a:latin typeface="Californian FB" pitchFamily="18" charset="0"/>
              </a:rPr>
              <a:t/>
            </a:r>
            <a:br>
              <a:rPr lang="sr-Latn-RS" sz="3600" dirty="0" smtClean="0">
                <a:latin typeface="Californian FB" pitchFamily="18" charset="0"/>
              </a:rPr>
            </a:br>
            <a:r>
              <a:rPr lang="sr-Latn-RS" sz="3600" dirty="0" smtClean="0">
                <a:latin typeface="Californian FB" pitchFamily="18" charset="0"/>
              </a:rPr>
              <a:t>PRACTICE</a:t>
            </a:r>
            <a:br>
              <a:rPr lang="sr-Latn-RS" sz="3600" dirty="0" smtClean="0">
                <a:latin typeface="Californian FB" pitchFamily="18" charset="0"/>
              </a:rPr>
            </a:br>
            <a:r>
              <a:rPr lang="sr-Latn-RS" sz="3600" b="1" dirty="0" smtClean="0">
                <a:latin typeface="Californian FB" pitchFamily="18" charset="0"/>
              </a:rPr>
              <a:t>3. SETO-OHASHI ROAD AND RAIL BRIDGE, JAPAN</a:t>
            </a:r>
            <a:br>
              <a:rPr lang="sr-Latn-RS" sz="3600" b="1" dirty="0" smtClean="0">
                <a:latin typeface="Californian FB" pitchFamily="18" charset="0"/>
              </a:rPr>
            </a:br>
            <a:endParaRPr lang="en-US" sz="3600" dirty="0"/>
          </a:p>
        </p:txBody>
      </p:sp>
      <p:sp>
        <p:nvSpPr>
          <p:cNvPr id="3" name="Content Placeholder 2"/>
          <p:cNvSpPr>
            <a:spLocks noGrp="1"/>
          </p:cNvSpPr>
          <p:nvPr>
            <p:ph idx="1"/>
          </p:nvPr>
        </p:nvSpPr>
        <p:spPr>
          <a:xfrm>
            <a:off x="0" y="2000240"/>
            <a:ext cx="5286380" cy="4857760"/>
          </a:xfrm>
        </p:spPr>
        <p:txBody>
          <a:bodyPr>
            <a:normAutofit fontScale="92500"/>
          </a:bodyPr>
          <a:lstStyle/>
          <a:p>
            <a:pPr algn="ctr"/>
            <a:r>
              <a:rPr lang="sr-Latn-RS" b="1" u="sng" dirty="0" smtClean="0">
                <a:latin typeface="Californian FB" pitchFamily="18" charset="0"/>
              </a:rPr>
              <a:t>Longest combined road and rail bridge in the world</a:t>
            </a:r>
          </a:p>
          <a:p>
            <a:pPr algn="ctr"/>
            <a:r>
              <a:rPr lang="sr-Latn-RS" b="1" u="sng" dirty="0" smtClean="0">
                <a:latin typeface="Californian FB" pitchFamily="18" charset="0"/>
              </a:rPr>
              <a:t>Links Honshu and Shikoku</a:t>
            </a:r>
          </a:p>
          <a:p>
            <a:r>
              <a:rPr lang="sr-Latn-RS" b="1" u="sng" dirty="0" smtClean="0">
                <a:latin typeface="Californian FB" pitchFamily="18" charset="0"/>
              </a:rPr>
              <a:t>Opened____________________</a:t>
            </a:r>
          </a:p>
          <a:p>
            <a:r>
              <a:rPr lang="sr-Latn-RS" dirty="0" smtClean="0">
                <a:latin typeface="Californian FB" pitchFamily="18" charset="0"/>
              </a:rPr>
              <a:t>1988</a:t>
            </a:r>
          </a:p>
          <a:p>
            <a:r>
              <a:rPr lang="sr-Latn-RS" b="1" u="sng" dirty="0" smtClean="0">
                <a:latin typeface="Californian FB" pitchFamily="18" charset="0"/>
              </a:rPr>
              <a:t>COST</a:t>
            </a:r>
          </a:p>
          <a:p>
            <a:r>
              <a:rPr lang="sr-Latn-RS" dirty="0" smtClean="0">
                <a:latin typeface="Californian FB" pitchFamily="18" charset="0"/>
              </a:rPr>
              <a:t>£4.9 billion</a:t>
            </a:r>
          </a:p>
          <a:p>
            <a:r>
              <a:rPr lang="sr-Latn-RS" b="1" u="sng" dirty="0" smtClean="0">
                <a:latin typeface="Californian FB" pitchFamily="18" charset="0"/>
              </a:rPr>
              <a:t>LENGTH</a:t>
            </a:r>
          </a:p>
          <a:p>
            <a:r>
              <a:rPr lang="sr-Latn-RS" dirty="0" smtClean="0">
                <a:latin typeface="Californian FB" pitchFamily="18" charset="0"/>
              </a:rPr>
              <a:t>12, 306 metres</a:t>
            </a:r>
          </a:p>
          <a:p>
            <a:endParaRPr lang="en-US" dirty="0"/>
          </a:p>
        </p:txBody>
      </p:sp>
      <p:pic>
        <p:nvPicPr>
          <p:cNvPr id="4098" name="Picture 2" descr="C:\Users\User\Desktop\seto-ohashi-6.jpg"/>
          <p:cNvPicPr>
            <a:picLocks noChangeAspect="1" noChangeArrowheads="1"/>
          </p:cNvPicPr>
          <p:nvPr/>
        </p:nvPicPr>
        <p:blipFill>
          <a:blip r:embed="rId2" cstate="print"/>
          <a:srcRect/>
          <a:stretch>
            <a:fillRect/>
          </a:stretch>
        </p:blipFill>
        <p:spPr bwMode="auto">
          <a:xfrm>
            <a:off x="5072066" y="2071678"/>
            <a:ext cx="3778248" cy="4500594"/>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457200" y="0"/>
            <a:ext cx="8229600" cy="476672"/>
          </a:xfrm>
        </p:spPr>
        <p:txBody>
          <a:bodyPr>
            <a:normAutofit/>
          </a:bodyPr>
          <a:lstStyle/>
          <a:p>
            <a:r>
              <a:rPr lang="en-US" sz="1900" b="1" dirty="0" smtClean="0">
                <a:latin typeface="Californian FB" panose="0207040306080B030204" pitchFamily="18" charset="0"/>
              </a:rPr>
              <a:t>References</a:t>
            </a:r>
            <a:endParaRPr lang="en-US" sz="1900" b="1" dirty="0">
              <a:latin typeface="Californian FB" panose="0207040306080B030204" pitchFamily="18" charset="0"/>
            </a:endParaRPr>
          </a:p>
        </p:txBody>
      </p:sp>
      <p:sp>
        <p:nvSpPr>
          <p:cNvPr id="3" name="Čuvar mesta za sadržaj 2"/>
          <p:cNvSpPr>
            <a:spLocks noGrp="1"/>
          </p:cNvSpPr>
          <p:nvPr>
            <p:ph idx="1"/>
          </p:nvPr>
        </p:nvSpPr>
        <p:spPr>
          <a:xfrm>
            <a:off x="0" y="404664"/>
            <a:ext cx="9144000" cy="6453336"/>
          </a:xfrm>
        </p:spPr>
        <p:txBody>
          <a:bodyPr>
            <a:noAutofit/>
          </a:bodyPr>
          <a:lstStyle/>
          <a:p>
            <a:r>
              <a:rPr lang="en-US" sz="2000" b="1" dirty="0" smtClean="0">
                <a:latin typeface="Californian FB" pitchFamily="18" charset="0"/>
                <a:hlinkClick r:id="rId2"/>
              </a:rPr>
              <a:t> </a:t>
            </a:r>
            <a:r>
              <a:rPr lang="en-US" sz="1900" b="1" dirty="0" smtClean="0">
                <a:latin typeface="Californian FB" pitchFamily="18" charset="0"/>
              </a:rPr>
              <a:t>Going International, Workbook, Unit 9.</a:t>
            </a:r>
          </a:p>
          <a:p>
            <a:r>
              <a:rPr lang="en-US" sz="1900" b="1" dirty="0" smtClean="0">
                <a:latin typeface="Californian FB" pitchFamily="18" charset="0"/>
              </a:rPr>
              <a:t>1. Trafalgar Square</a:t>
            </a:r>
          </a:p>
          <a:p>
            <a:r>
              <a:rPr lang="en-US" sz="1900" b="1" dirty="0" smtClean="0">
                <a:latin typeface="Californian FB" pitchFamily="18" charset="0"/>
                <a:hlinkClick r:id="rId2"/>
              </a:rPr>
              <a:t>https://www.youtube.com/watch?v=AJ-0lQDY8_4</a:t>
            </a:r>
            <a:endParaRPr lang="en-US" sz="1900" b="1" dirty="0" smtClean="0">
              <a:latin typeface="Californian FB" pitchFamily="18" charset="0"/>
            </a:endParaRPr>
          </a:p>
          <a:p>
            <a:r>
              <a:rPr lang="en-US" sz="1900" b="1" dirty="0" smtClean="0">
                <a:latin typeface="Californian FB" pitchFamily="18" charset="0"/>
              </a:rPr>
              <a:t>2. Buckingham </a:t>
            </a:r>
            <a:r>
              <a:rPr lang="en-US" sz="1900" b="1" dirty="0" smtClean="0">
                <a:latin typeface="Californian FB" pitchFamily="18" charset="0"/>
              </a:rPr>
              <a:t>Palace</a:t>
            </a:r>
          </a:p>
          <a:p>
            <a:pPr marL="0" indent="0"/>
            <a:r>
              <a:rPr lang="en-US" sz="1900" b="1" dirty="0" smtClean="0">
                <a:latin typeface="Californian FB" pitchFamily="18" charset="0"/>
                <a:hlinkClick r:id="rId3"/>
              </a:rPr>
              <a:t>        https</a:t>
            </a:r>
            <a:r>
              <a:rPr lang="en-US" sz="1900" b="1" dirty="0">
                <a:latin typeface="Californian FB" pitchFamily="18" charset="0"/>
                <a:hlinkClick r:id="rId3"/>
              </a:rPr>
              <a:t>://</a:t>
            </a:r>
            <a:r>
              <a:rPr lang="en-US" sz="1900" b="1" dirty="0" smtClean="0">
                <a:latin typeface="Californian FB" pitchFamily="18" charset="0"/>
                <a:hlinkClick r:id="rId3"/>
              </a:rPr>
              <a:t>www.youtube.com/watch?v=jqI9IVe_uH8</a:t>
            </a:r>
            <a:endParaRPr lang="en-US" sz="1900" b="1" dirty="0" smtClean="0">
              <a:latin typeface="Californian FB" pitchFamily="18" charset="0"/>
            </a:endParaRPr>
          </a:p>
          <a:p>
            <a:r>
              <a:rPr lang="en-US" sz="1900" b="1" dirty="0" smtClean="0">
                <a:latin typeface="Californian FB" pitchFamily="18" charset="0"/>
              </a:rPr>
              <a:t>3. Panama </a:t>
            </a:r>
            <a:r>
              <a:rPr lang="en-US" sz="1900" b="1" dirty="0" smtClean="0">
                <a:latin typeface="Californian FB" pitchFamily="18" charset="0"/>
              </a:rPr>
              <a:t>Canal</a:t>
            </a:r>
          </a:p>
          <a:p>
            <a:r>
              <a:rPr lang="en-US" sz="1900" b="1" dirty="0">
                <a:latin typeface="Californian FB" pitchFamily="18" charset="0"/>
                <a:hlinkClick r:id="rId4"/>
              </a:rPr>
              <a:t>h</a:t>
            </a:r>
            <a:r>
              <a:rPr lang="en-US" sz="1900" b="1" dirty="0" smtClean="0">
                <a:latin typeface="Californian FB" pitchFamily="18" charset="0"/>
                <a:hlinkClick r:id="rId4"/>
              </a:rPr>
              <a:t>ttps</a:t>
            </a:r>
            <a:r>
              <a:rPr lang="en-US" sz="1900" b="1" dirty="0">
                <a:latin typeface="Californian FB" pitchFamily="18" charset="0"/>
                <a:hlinkClick r:id="rId4"/>
              </a:rPr>
              <a:t>://</a:t>
            </a:r>
            <a:r>
              <a:rPr lang="en-US" sz="1900" b="1" dirty="0" smtClean="0">
                <a:latin typeface="Californian FB" pitchFamily="18" charset="0"/>
                <a:hlinkClick r:id="rId4"/>
              </a:rPr>
              <a:t>www.youtube.com/watch?v=q2T7CL9wqyM</a:t>
            </a:r>
            <a:endParaRPr lang="en-US" sz="1900" b="1" dirty="0" smtClean="0">
              <a:latin typeface="Californian FB" pitchFamily="18" charset="0"/>
            </a:endParaRPr>
          </a:p>
          <a:p>
            <a:r>
              <a:rPr lang="en-US" sz="1900" b="1" dirty="0" smtClean="0">
                <a:latin typeface="Californian FB" pitchFamily="18" charset="0"/>
              </a:rPr>
              <a:t>4. Channel Tunnel (Chunnel)</a:t>
            </a:r>
          </a:p>
          <a:p>
            <a:r>
              <a:rPr lang="en-US" sz="1900" b="1" dirty="0" smtClean="0">
                <a:latin typeface="Californian FB" pitchFamily="18" charset="0"/>
                <a:hlinkClick r:id="rId5"/>
              </a:rPr>
              <a:t>https://www.youtube.com/watch?v=kb78_cR4BHM</a:t>
            </a:r>
            <a:endParaRPr lang="en-US" sz="1900" b="1" dirty="0" smtClean="0">
              <a:latin typeface="Californian FB" pitchFamily="18" charset="0"/>
            </a:endParaRPr>
          </a:p>
          <a:p>
            <a:r>
              <a:rPr lang="en-US" sz="1900" b="1" dirty="0" smtClean="0">
                <a:latin typeface="Californian FB" pitchFamily="18" charset="0"/>
              </a:rPr>
              <a:t>5. Golden Gate Bridge</a:t>
            </a:r>
          </a:p>
          <a:p>
            <a:r>
              <a:rPr lang="en-US" sz="1900" b="1" dirty="0" smtClean="0">
                <a:latin typeface="Californian FB" pitchFamily="18" charset="0"/>
                <a:hlinkClick r:id="rId6"/>
              </a:rPr>
              <a:t>https://www.youtube.com/watch?v=6HygbD44_j4</a:t>
            </a:r>
            <a:endParaRPr lang="en-US" sz="1900" b="1" dirty="0" smtClean="0">
              <a:latin typeface="Californian FB" pitchFamily="18" charset="0"/>
            </a:endParaRPr>
          </a:p>
          <a:p>
            <a:r>
              <a:rPr lang="en-US" sz="1900" b="1" dirty="0" smtClean="0">
                <a:latin typeface="Californian FB" pitchFamily="18" charset="0"/>
              </a:rPr>
              <a:t>6. The Great Pyramid</a:t>
            </a:r>
          </a:p>
          <a:p>
            <a:r>
              <a:rPr lang="en-US" sz="1900" b="1" dirty="0" smtClean="0">
                <a:latin typeface="Californian FB" pitchFamily="18" charset="0"/>
                <a:hlinkClick r:id="rId7"/>
              </a:rPr>
              <a:t>https://www.youtube.com/watch?v=zdEudTwbK8o</a:t>
            </a:r>
            <a:endParaRPr lang="en-US" sz="1900" b="1" dirty="0" smtClean="0">
              <a:latin typeface="Californian FB" pitchFamily="18" charset="0"/>
            </a:endParaRPr>
          </a:p>
          <a:p>
            <a:r>
              <a:rPr lang="en-US" sz="1900" b="1" dirty="0" smtClean="0">
                <a:latin typeface="Californian FB" pitchFamily="18" charset="0"/>
              </a:rPr>
              <a:t>7. The Eiffel Tower</a:t>
            </a:r>
          </a:p>
          <a:p>
            <a:r>
              <a:rPr lang="en-US" sz="1900" b="1" dirty="0" smtClean="0">
                <a:latin typeface="Californian FB" pitchFamily="18" charset="0"/>
                <a:hlinkClick r:id="rId8"/>
              </a:rPr>
              <a:t>https://</a:t>
            </a:r>
            <a:r>
              <a:rPr lang="en-US" sz="1900" b="1" dirty="0" smtClean="0">
                <a:latin typeface="Californian FB" pitchFamily="18" charset="0"/>
                <a:hlinkClick r:id="rId8"/>
              </a:rPr>
              <a:t>www.youtube.com/watch?v=CxOTAHryYkg</a:t>
            </a:r>
            <a:endParaRPr lang="en-US" sz="1900" b="1" dirty="0" smtClean="0">
              <a:latin typeface="Californian FB" pitchFamily="18" charset="0"/>
            </a:endParaRPr>
          </a:p>
          <a:p>
            <a:r>
              <a:rPr lang="en-US" sz="1900" b="1" dirty="0" smtClean="0">
                <a:latin typeface="Californian FB" pitchFamily="18" charset="0"/>
              </a:rPr>
              <a:t>8. Humber Bridge</a:t>
            </a:r>
          </a:p>
          <a:p>
            <a:r>
              <a:rPr lang="en-US" sz="2000" b="1" dirty="0" smtClean="0">
                <a:latin typeface="Californian FB" pitchFamily="18" charset="0"/>
                <a:hlinkClick r:id="rId9"/>
              </a:rPr>
              <a:t>https://</a:t>
            </a:r>
            <a:r>
              <a:rPr lang="en-US" sz="2000" b="1" dirty="0" smtClean="0">
                <a:latin typeface="Californian FB" pitchFamily="18" charset="0"/>
                <a:hlinkClick r:id="rId9"/>
              </a:rPr>
              <a:t>www.youtube.com/watch?v=h-WR9J07IqY</a:t>
            </a:r>
            <a:endParaRPr lang="en-US" sz="1900" b="1" dirty="0" smtClean="0">
              <a:latin typeface="Californian FB" pitchFamily="18" charset="0"/>
            </a:endParaRPr>
          </a:p>
          <a:p>
            <a:r>
              <a:rPr lang="en-US" sz="1900" b="1" dirty="0" smtClean="0">
                <a:latin typeface="Californian FB" pitchFamily="18" charset="0"/>
                <a:hlinkClick r:id="rId10"/>
              </a:rPr>
              <a:t>https</a:t>
            </a:r>
            <a:r>
              <a:rPr lang="en-US" sz="1900" b="1" dirty="0" smtClean="0">
                <a:latin typeface="Californian FB" pitchFamily="18" charset="0"/>
                <a:hlinkClick r:id="rId10"/>
              </a:rPr>
              <a:t>://</a:t>
            </a:r>
            <a:r>
              <a:rPr lang="en-US" sz="1900" b="1" dirty="0" smtClean="0">
                <a:latin typeface="Californian FB" pitchFamily="18" charset="0"/>
                <a:hlinkClick r:id="rId10"/>
              </a:rPr>
              <a:t>learnenglish.britishcouncil.org/grammar/intermediate-to-upper-intermediate/passives</a:t>
            </a:r>
            <a:endParaRPr lang="en-US" sz="1900" b="1" dirty="0" smtClean="0">
              <a:latin typeface="Californian FB" pitchFamily="18" charset="0"/>
            </a:endParaRPr>
          </a:p>
          <a:p>
            <a:endParaRPr lang="en-US" sz="1900" b="1" dirty="0">
              <a:latin typeface="Californian FB" pitchFamily="18" charset="0"/>
            </a:endParaRPr>
          </a:p>
        </p:txBody>
      </p:sp>
    </p:spTree>
    <p:extLst>
      <p:ext uri="{BB962C8B-B14F-4D97-AF65-F5344CB8AC3E}">
        <p14:creationId xmlns:p14="http://schemas.microsoft.com/office/powerpoint/2010/main" xmlns="" val="4905678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567</TotalTime>
  <Words>1105</Words>
  <Application>Microsoft Office PowerPoint</Application>
  <PresentationFormat>On-screen Show (4:3)</PresentationFormat>
  <Paragraphs>121</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Tourist Attractions: Passive Voice</vt:lpstr>
      <vt:lpstr>HW https://www.youtube.com/watch?v=AJ-0lQDY8_4 4a Write description using these notes</vt:lpstr>
      <vt:lpstr>HW https://www.youtube.com/watch?v=jqI9IVe_uH8 4b Write description using these notes</vt:lpstr>
      <vt:lpstr>3 Which preposition (by, of, for) is used to describe</vt:lpstr>
      <vt:lpstr>3 Which preposition (by, of, for) is used to describe</vt:lpstr>
      <vt:lpstr>The Panama Canal (print or save Handout 3 from the website!) https://www.youtube.com/watch?v=q2T7CL9wqyM </vt:lpstr>
      <vt:lpstr>Slide 7</vt:lpstr>
      <vt:lpstr>Slide 8</vt:lpstr>
      <vt:lpstr>Slide 9</vt:lpstr>
      <vt:lpstr>Slide 10</vt:lpstr>
      <vt:lpstr>Slide 11</vt:lpstr>
      <vt:lpstr>A. The letters of the words below have been mixed up. Reorder them to make the names of four famous places and structure</vt:lpstr>
      <vt:lpstr>Answers</vt:lpstr>
      <vt:lpstr>B. The text below describe the four famous places or structures from A.   Write in the name of the place or structure described.  Then put the words in the box into the correct place in the text. You will need to use some of the words more than once.</vt:lpstr>
      <vt:lpstr>  long  length wide width high height deep depth </vt:lpstr>
      <vt:lpstr>   </vt:lpstr>
      <vt:lpstr>long  length wide width high height deep depth </vt:lpstr>
      <vt:lpstr>Slide 18</vt:lpstr>
      <vt:lpstr>long  length wide width high height deep depth </vt:lpstr>
      <vt:lpstr> </vt:lpstr>
      <vt:lpstr>long  length wide width high height deep depth </vt:lpstr>
      <vt:lpstr> </vt:lpstr>
      <vt:lpstr>https://www.youtube.com/watch?v=CxOTAHryYkg </vt:lpstr>
      <vt:lpstr>PRACTICE 1. THE EIFFEL TOWER </vt:lpstr>
      <vt:lpstr>https://www.youtube.com/watch?v=h-WR9J07IqY </vt:lpstr>
      <vt:lpstr>PRACTICE 2. THE HUMBER BRIDGE, ENGLAND </vt:lpstr>
      <vt:lpstr>Slide 27</vt:lpstr>
      <vt:lpstr> PRACTICE 3. SETO-OHASHI ROAD AND RAIL BRIDGE, JAPAN </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User</cp:lastModifiedBy>
  <cp:revision>59</cp:revision>
  <dcterms:created xsi:type="dcterms:W3CDTF">2020-11-07T17:10:00Z</dcterms:created>
  <dcterms:modified xsi:type="dcterms:W3CDTF">2020-11-09T19:37:52Z</dcterms:modified>
</cp:coreProperties>
</file>