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67" r:id="rId4"/>
    <p:sldId id="268" r:id="rId5"/>
    <p:sldId id="269" r:id="rId6"/>
    <p:sldId id="270" r:id="rId7"/>
    <p:sldId id="271" r:id="rId8"/>
    <p:sldId id="272" r:id="rId9"/>
    <p:sldId id="273" r:id="rId10"/>
    <p:sldId id="274" r:id="rId11"/>
    <p:sldId id="275" r:id="rId12"/>
    <p:sldId id="276" r:id="rId13"/>
    <p:sldId id="279" r:id="rId14"/>
    <p:sldId id="280" r:id="rId15"/>
    <p:sldId id="257" r:id="rId16"/>
    <p:sldId id="289" r:id="rId17"/>
    <p:sldId id="282" r:id="rId18"/>
    <p:sldId id="290" r:id="rId19"/>
    <p:sldId id="296" r:id="rId20"/>
    <p:sldId id="297" r:id="rId21"/>
    <p:sldId id="283" r:id="rId22"/>
    <p:sldId id="285" r:id="rId23"/>
    <p:sldId id="291" r:id="rId24"/>
    <p:sldId id="292" r:id="rId25"/>
    <p:sldId id="294" r:id="rId26"/>
    <p:sldId id="293" r:id="rId27"/>
    <p:sldId id="284" r:id="rId28"/>
    <p:sldId id="295" r:id="rId29"/>
    <p:sldId id="298" r:id="rId30"/>
    <p:sldId id="299" r:id="rId31"/>
    <p:sldId id="300" r:id="rId32"/>
    <p:sldId id="281" r:id="rId33"/>
    <p:sldId id="305" r:id="rId34"/>
    <p:sldId id="307" r:id="rId35"/>
    <p:sldId id="301" r:id="rId36"/>
    <p:sldId id="302" r:id="rId37"/>
    <p:sldId id="306" r:id="rId38"/>
    <p:sldId id="303" r:id="rId39"/>
    <p:sldId id="304" r:id="rId40"/>
    <p:sldId id="261" r:id="rId41"/>
    <p:sldId id="28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8E0D77-8F15-4D8A-AC23-B65D8755B6EF}"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E0D77-8F15-4D8A-AC23-B65D8755B6EF}"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E0D77-8F15-4D8A-AC23-B65D8755B6EF}"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8E0D77-8F15-4D8A-AC23-B65D8755B6EF}"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8E0D77-8F15-4D8A-AC23-B65D8755B6EF}" type="datetimeFigureOut">
              <a:rPr lang="en-US" smtClean="0"/>
              <a:pPr/>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8E0D77-8F15-4D8A-AC23-B65D8755B6EF}" type="datetimeFigureOut">
              <a:rPr lang="en-US" smtClean="0"/>
              <a:pPr/>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E0D77-8F15-4D8A-AC23-B65D8755B6EF}" type="datetimeFigureOut">
              <a:rPr lang="en-US" smtClean="0"/>
              <a:pPr/>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E0D77-8F15-4D8A-AC23-B65D8755B6EF}"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E0D77-8F15-4D8A-AC23-B65D8755B6EF}"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E0D77-8F15-4D8A-AC23-B65D8755B6EF}"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E0D77-8F15-4D8A-AC23-B65D8755B6EF}"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D186-8128-40A4-8DE2-6EE1E5D1C4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E0D77-8F15-4D8A-AC23-B65D8755B6EF}" type="datetimeFigureOut">
              <a:rPr lang="en-US" smtClean="0"/>
              <a:pPr/>
              <a:t>11/3/2020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67D186-8128-40A4-8DE2-6EE1E5D1C4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australia.com/e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GTRQsa3jpXU"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youtube.com/watch?v=1QmvRCa3ji8"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youtube.com/watch?v=v7WmOrtO5FE"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PdVLk_dPmtc&amp;t=85s" TargetMode="External"/><Relationship Id="rId2" Type="http://schemas.openxmlformats.org/officeDocument/2006/relationships/hyperlink" Target="https://www.youtube.com/watch?v=OrIDTJH2ZZM" TargetMode="External"/><Relationship Id="rId1" Type="http://schemas.openxmlformats.org/officeDocument/2006/relationships/slideLayout" Target="../slideLayouts/slideLayout2.xml"/><Relationship Id="rId5" Type="http://schemas.openxmlformats.org/officeDocument/2006/relationships/hyperlink" Target="https://www.youtube.com/watch?v=umGU4KS8pI8" TargetMode="External"/><Relationship Id="rId4" Type="http://schemas.openxmlformats.org/officeDocument/2006/relationships/hyperlink" Target="https://www.youtube.com/watch?v=GTRQsa3jpX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latin typeface="Californian FB" pitchFamily="18" charset="0"/>
              </a:rPr>
              <a:t>Presenting a Tourist Attraction</a:t>
            </a:r>
            <a:endParaRPr lang="en-US" dirty="0">
              <a:latin typeface="Californian FB" pitchFamily="18" charset="0"/>
            </a:endParaRPr>
          </a:p>
        </p:txBody>
      </p:sp>
      <p:sp>
        <p:nvSpPr>
          <p:cNvPr id="3" name="Subtitle 2"/>
          <p:cNvSpPr>
            <a:spLocks noGrp="1"/>
          </p:cNvSpPr>
          <p:nvPr>
            <p:ph type="subTitle" idx="1"/>
          </p:nvPr>
        </p:nvSpPr>
        <p:spPr/>
        <p:txBody>
          <a:bodyPr/>
          <a:lstStyle/>
          <a:p>
            <a:r>
              <a:rPr lang="sr-Latn-RS" dirty="0" smtClean="0">
                <a:latin typeface="Californian FB" pitchFamily="18" charset="0"/>
              </a:rPr>
              <a:t>PASSIVE </a:t>
            </a:r>
            <a:r>
              <a:rPr lang="sr-Latn-RS" dirty="0" smtClean="0">
                <a:latin typeface="Californian FB" pitchFamily="18" charset="0"/>
              </a:rPr>
              <a:t>VOICE</a:t>
            </a:r>
            <a:endParaRPr lang="en-US" dirty="0" smtClean="0">
              <a:latin typeface="Californian FB" pitchFamily="18" charset="0"/>
            </a:endParaRPr>
          </a:p>
          <a:p>
            <a:endParaRPr lang="en-US" dirty="0" smtClean="0">
              <a:latin typeface="Californian FB"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296974"/>
          </a:xfrm>
        </p:spPr>
        <p:txBody>
          <a:bodyPr>
            <a:normAutofit fontScale="90000"/>
          </a:bodyPr>
          <a:lstStyle/>
          <a:p>
            <a:r>
              <a:rPr lang="sr-Latn-CS" dirty="0" smtClean="0">
                <a:latin typeface="Palatino Linotype" pitchFamily="18" charset="0"/>
              </a:rPr>
              <a:t>Interesting Facts</a:t>
            </a:r>
            <a:br>
              <a:rPr lang="sr-Latn-CS" dirty="0" smtClean="0">
                <a:latin typeface="Palatino Linotype" pitchFamily="18" charset="0"/>
              </a:rPr>
            </a:br>
            <a:r>
              <a:rPr lang="sr-Latn-CS" sz="4000" dirty="0" smtClean="0">
                <a:latin typeface="Palatino Linotype" pitchFamily="18" charset="0"/>
                <a:hlinkClick r:id="rId2"/>
              </a:rPr>
              <a:t>https://www.australia.com/en</a:t>
            </a:r>
            <a:r>
              <a:rPr lang="sr-Latn-CS" sz="4000" dirty="0" smtClean="0">
                <a:latin typeface="Palatino Linotype" pitchFamily="18" charset="0"/>
              </a:rPr>
              <a:t/>
            </a:r>
            <a:br>
              <a:rPr lang="sr-Latn-CS" sz="4000" dirty="0" smtClean="0">
                <a:latin typeface="Palatino Linotype" pitchFamily="18" charset="0"/>
              </a:rPr>
            </a:br>
            <a:endParaRPr lang="en-US" sz="4000" dirty="0"/>
          </a:p>
        </p:txBody>
      </p:sp>
      <p:sp>
        <p:nvSpPr>
          <p:cNvPr id="3" name="Content Placeholder 2"/>
          <p:cNvSpPr>
            <a:spLocks noGrp="1"/>
          </p:cNvSpPr>
          <p:nvPr>
            <p:ph idx="1"/>
          </p:nvPr>
        </p:nvSpPr>
        <p:spPr>
          <a:xfrm>
            <a:off x="457200" y="1785925"/>
            <a:ext cx="8229600" cy="3786215"/>
          </a:xfrm>
        </p:spPr>
        <p:txBody>
          <a:bodyPr>
            <a:normAutofit lnSpcReduction="10000"/>
          </a:bodyPr>
          <a:lstStyle/>
          <a:p>
            <a:pPr algn="just">
              <a:buNone/>
            </a:pPr>
            <a:r>
              <a:rPr lang="sr-Latn-CS" dirty="0" smtClean="0">
                <a:latin typeface="Californian FB" pitchFamily="18" charset="0"/>
              </a:rPr>
              <a:t>-The Land of Down Under (Australia&amp;New Zealand)</a:t>
            </a:r>
          </a:p>
          <a:p>
            <a:pPr algn="just">
              <a:buNone/>
            </a:pPr>
            <a:r>
              <a:rPr lang="sr-Latn-CS" dirty="0" smtClean="0">
                <a:latin typeface="Californian FB" pitchFamily="18" charset="0"/>
              </a:rPr>
              <a:t>Aussie&amp;Kiwi</a:t>
            </a:r>
          </a:p>
          <a:p>
            <a:pPr algn="just">
              <a:buNone/>
            </a:pPr>
            <a:r>
              <a:rPr lang="sr-Latn-CS" dirty="0" smtClean="0">
                <a:latin typeface="Californian FB" pitchFamily="18" charset="0"/>
              </a:rPr>
              <a:t>Aborigines&amp;Maori (indigenous community)</a:t>
            </a:r>
          </a:p>
          <a:p>
            <a:pPr algn="just">
              <a:buNone/>
            </a:pPr>
            <a:r>
              <a:rPr lang="sr-Latn-CS" dirty="0" smtClean="0">
                <a:latin typeface="Californian FB" pitchFamily="18" charset="0"/>
              </a:rPr>
              <a:t>-continent, country, island</a:t>
            </a:r>
          </a:p>
          <a:p>
            <a:pPr algn="just">
              <a:buNone/>
            </a:pPr>
            <a:r>
              <a:rPr lang="sr-Latn-CS" dirty="0" smtClean="0">
                <a:latin typeface="Californian FB" pitchFamily="18" charset="0"/>
              </a:rPr>
              <a:t>-immigration, the largest Greek population</a:t>
            </a:r>
          </a:p>
          <a:p>
            <a:pPr algn="just">
              <a:buNone/>
            </a:pPr>
            <a:r>
              <a:rPr lang="sr-Latn-CS" dirty="0" smtClean="0">
                <a:latin typeface="Californian FB" pitchFamily="18" charset="0"/>
              </a:rPr>
              <a:t>-golden wattle</a:t>
            </a:r>
          </a:p>
          <a:p>
            <a:endParaRPr lang="en-US" dirty="0"/>
          </a:p>
        </p:txBody>
      </p:sp>
      <p:pic>
        <p:nvPicPr>
          <p:cNvPr id="4" name="Picture 3" descr="images.jpg"/>
          <p:cNvPicPr>
            <a:picLocks noChangeAspect="1"/>
          </p:cNvPicPr>
          <p:nvPr/>
        </p:nvPicPr>
        <p:blipFill>
          <a:blip r:embed="rId3" cstate="print"/>
          <a:stretch>
            <a:fillRect/>
          </a:stretch>
        </p:blipFill>
        <p:spPr>
          <a:xfrm>
            <a:off x="6929454" y="4643446"/>
            <a:ext cx="1809750" cy="2000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654296"/>
          </a:xfrm>
        </p:spPr>
        <p:txBody>
          <a:bodyPr>
            <a:noAutofit/>
          </a:bodyPr>
          <a:lstStyle/>
          <a:p>
            <a:r>
              <a:rPr lang="sr-Latn-CS" sz="3200" dirty="0" smtClean="0">
                <a:latin typeface="Californian FB" pitchFamily="18" charset="0"/>
              </a:rPr>
              <a:t>ULURU – Ayers Rocks, the largest sandstone formation</a:t>
            </a:r>
            <a:br>
              <a:rPr lang="sr-Latn-CS" sz="3200" dirty="0" smtClean="0">
                <a:latin typeface="Californian FB" pitchFamily="18" charset="0"/>
              </a:rPr>
            </a:br>
            <a:r>
              <a:rPr lang="sr-Latn-CS" sz="3200" dirty="0" smtClean="0">
                <a:latin typeface="Californian FB" pitchFamily="18" charset="0"/>
              </a:rPr>
              <a:t>One of the most recognizable </a:t>
            </a:r>
            <a:r>
              <a:rPr lang="sr-Latn-CS" sz="3200" b="1" dirty="0" smtClean="0">
                <a:latin typeface="Californian FB" pitchFamily="18" charset="0"/>
              </a:rPr>
              <a:t>landmarks, sacred place of Aborigines</a:t>
            </a:r>
            <a:r>
              <a:rPr lang="en-US" sz="3200" b="1" dirty="0" smtClean="0">
                <a:latin typeface="Californian FB" pitchFamily="18" charset="0"/>
              </a:rPr>
              <a:t/>
            </a:r>
            <a:br>
              <a:rPr lang="en-US" sz="3200" b="1" dirty="0" smtClean="0">
                <a:latin typeface="Californian FB" pitchFamily="18" charset="0"/>
              </a:rPr>
            </a:br>
            <a:endParaRPr lang="en-US" sz="3200" dirty="0">
              <a:latin typeface="Californian FB" pitchFamily="18" charset="0"/>
            </a:endParaRPr>
          </a:p>
        </p:txBody>
      </p:sp>
      <p:pic>
        <p:nvPicPr>
          <p:cNvPr id="4" name="Picture 2" descr="C:\Users\Smiljka Kesic\Desktop\uluru.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4414" y="2857496"/>
            <a:ext cx="6858048" cy="364333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1"/>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dirty="0" smtClean="0">
                <a:latin typeface="Palatino Linotype" pitchFamily="18" charset="0"/>
              </a:rPr>
              <a:t>Bondi Beach</a:t>
            </a:r>
            <a:br>
              <a:rPr lang="sr-Latn-CS" dirty="0" smtClean="0">
                <a:latin typeface="Palatino Linotype" pitchFamily="18" charset="0"/>
              </a:rPr>
            </a:br>
            <a:r>
              <a:rPr lang="sr-Latn-CS" dirty="0" smtClean="0">
                <a:latin typeface="Palatino Linotype" pitchFamily="18" charset="0"/>
              </a:rPr>
              <a:t>/bondai/</a:t>
            </a:r>
            <a:endParaRPr lang="en-US" dirty="0"/>
          </a:p>
        </p:txBody>
      </p:sp>
      <p:pic>
        <p:nvPicPr>
          <p:cNvPr id="4" name="Content Placeholder 3" descr="C:\Users\user\Desktop\australia-new-south-wales-sydney-bondi-beach.jpg"/>
          <p:cNvPicPr>
            <a:picLocks noGrp="1" noChangeAspect="1" noChangeArrowheads="1"/>
          </p:cNvPicPr>
          <p:nvPr>
            <p:ph idx="1"/>
          </p:nvPr>
        </p:nvPicPr>
        <p:blipFill>
          <a:blip r:embed="rId2" cstate="print"/>
          <a:srcRect/>
          <a:stretch>
            <a:fillRect/>
          </a:stretch>
        </p:blipFill>
        <p:spPr bwMode="auto">
          <a:xfrm>
            <a:off x="571472" y="1928802"/>
            <a:ext cx="4857784" cy="4000528"/>
          </a:xfrm>
          <a:prstGeom prst="rect">
            <a:avLst/>
          </a:prstGeom>
          <a:noFill/>
        </p:spPr>
      </p:pic>
      <p:pic>
        <p:nvPicPr>
          <p:cNvPr id="5" name="Picture 4" descr="C:\Users\user\Desktop\surf.jpg"/>
          <p:cNvPicPr>
            <a:picLocks noChangeAspect="1" noChangeArrowheads="1"/>
          </p:cNvPicPr>
          <p:nvPr/>
        </p:nvPicPr>
        <p:blipFill>
          <a:blip r:embed="rId3" cstate="print"/>
          <a:srcRect/>
          <a:stretch>
            <a:fillRect/>
          </a:stretch>
        </p:blipFill>
        <p:spPr bwMode="auto">
          <a:xfrm>
            <a:off x="5786446" y="1714488"/>
            <a:ext cx="3000364" cy="48577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1"/>
                                          </p:val>
                                        </p:tav>
                                        <p:tav tm="100000">
                                          <p:val>
                                            <p:strVal val="#ppt_x"/>
                                          </p:val>
                                        </p:tav>
                                      </p:tavLst>
                                    </p:anim>
                                    <p:anim calcmode="lin" valueType="num">
                                      <p:cBhvr>
                                        <p:cTn id="1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071678"/>
          </a:xfrm>
        </p:spPr>
        <p:txBody>
          <a:bodyPr>
            <a:normAutofit fontScale="90000"/>
          </a:bodyPr>
          <a:lstStyle/>
          <a:p>
            <a:r>
              <a:rPr lang="sr-Latn-CS" dirty="0" smtClean="0">
                <a:latin typeface="Palatino Linotype" pitchFamily="18" charset="0"/>
              </a:rPr>
              <a:t/>
            </a:r>
            <a:br>
              <a:rPr lang="sr-Latn-CS" dirty="0" smtClean="0">
                <a:latin typeface="Palatino Linotype" pitchFamily="18" charset="0"/>
              </a:rPr>
            </a:br>
            <a:r>
              <a:rPr lang="sr-Latn-CS" dirty="0" smtClean="0">
                <a:latin typeface="Palatino Linotype" pitchFamily="18" charset="0"/>
              </a:rPr>
              <a:t>Great Ocean Road – built during </a:t>
            </a:r>
            <a:r>
              <a:rPr lang="sr-Latn-CS" dirty="0" smtClean="0">
                <a:latin typeface="Palatino Linotype" pitchFamily="18" charset="0"/>
              </a:rPr>
              <a:t>Depression</a:t>
            </a:r>
            <a:r>
              <a:rPr lang="en-US" dirty="0" smtClean="0">
                <a:latin typeface="Palatino Linotype" pitchFamily="18" charset="0"/>
              </a:rPr>
              <a:t> </a:t>
            </a:r>
            <a:r>
              <a:rPr lang="en-US" dirty="0" smtClean="0">
                <a:latin typeface="Palatino Linotype" pitchFamily="18" charset="0"/>
              </a:rPr>
              <a:t>(</a:t>
            </a:r>
            <a:r>
              <a:rPr lang="en-US" i="1" dirty="0" err="1" smtClean="0">
                <a:latin typeface="Palatino Linotype" pitchFamily="18" charset="0"/>
              </a:rPr>
              <a:t>Velika</a:t>
            </a:r>
            <a:r>
              <a:rPr lang="en-US" i="1" dirty="0" smtClean="0">
                <a:latin typeface="Palatino Linotype" pitchFamily="18" charset="0"/>
              </a:rPr>
              <a:t> </a:t>
            </a:r>
            <a:r>
              <a:rPr lang="en-US" i="1" dirty="0" err="1" smtClean="0">
                <a:latin typeface="Palatino Linotype" pitchFamily="18" charset="0"/>
              </a:rPr>
              <a:t>ekonomska</a:t>
            </a:r>
            <a:r>
              <a:rPr lang="en-US" i="1" dirty="0" smtClean="0">
                <a:latin typeface="Palatino Linotype" pitchFamily="18" charset="0"/>
              </a:rPr>
              <a:t> </a:t>
            </a:r>
            <a:r>
              <a:rPr lang="en-US" i="1" dirty="0" err="1" smtClean="0">
                <a:latin typeface="Palatino Linotype" pitchFamily="18" charset="0"/>
              </a:rPr>
              <a:t>kriza</a:t>
            </a:r>
            <a:r>
              <a:rPr lang="en-US" dirty="0" smtClean="0">
                <a:latin typeface="Palatino Linotype" pitchFamily="18" charset="0"/>
              </a:rPr>
              <a:t>)</a:t>
            </a:r>
            <a:r>
              <a:rPr lang="sr-Latn-CS" dirty="0" smtClean="0">
                <a:latin typeface="Palatino Linotype" pitchFamily="18" charset="0"/>
              </a:rPr>
              <a:t/>
            </a:r>
            <a:br>
              <a:rPr lang="sr-Latn-CS" dirty="0" smtClean="0">
                <a:latin typeface="Palatino Linotype" pitchFamily="18" charset="0"/>
              </a:rPr>
            </a:br>
            <a:r>
              <a:rPr lang="sr-Latn-CS" dirty="0" smtClean="0">
                <a:latin typeface="Palatino Linotype" pitchFamily="18" charset="0"/>
              </a:rPr>
              <a:t>300km southeast</a:t>
            </a:r>
            <a:endParaRPr lang="en-US" dirty="0"/>
          </a:p>
        </p:txBody>
      </p:sp>
      <p:pic>
        <p:nvPicPr>
          <p:cNvPr id="4" name="Picture 2" descr="C:\Users\user\Desktop\australia-great-ocean-road.jpg"/>
          <p:cNvPicPr>
            <a:picLocks noGrp="1" noChangeAspect="1" noChangeArrowheads="1"/>
          </p:cNvPicPr>
          <p:nvPr>
            <p:ph idx="1"/>
          </p:nvPr>
        </p:nvPicPr>
        <p:blipFill>
          <a:blip r:embed="rId2" cstate="print"/>
          <a:srcRect/>
          <a:stretch>
            <a:fillRect/>
          </a:stretch>
        </p:blipFill>
        <p:spPr bwMode="auto">
          <a:xfrm>
            <a:off x="642910" y="2285992"/>
            <a:ext cx="7286676" cy="421484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1"/>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dirty="0" smtClean="0">
                <a:latin typeface="Palatino Linotype" pitchFamily="18" charset="0"/>
              </a:rPr>
              <a:t>Fraser Island – largest sand island</a:t>
            </a:r>
            <a:endParaRPr lang="en-US" dirty="0"/>
          </a:p>
        </p:txBody>
      </p:sp>
      <p:pic>
        <p:nvPicPr>
          <p:cNvPr id="4" name="Picture 2" descr="C:\Users\user\Desktop\fraser_island_beach-480x281.jpg"/>
          <p:cNvPicPr>
            <a:picLocks noGrp="1" noChangeAspect="1" noChangeArrowheads="1"/>
          </p:cNvPicPr>
          <p:nvPr>
            <p:ph idx="1"/>
          </p:nvPr>
        </p:nvPicPr>
        <p:blipFill>
          <a:blip r:embed="rId2" cstate="print"/>
          <a:srcRect/>
          <a:stretch>
            <a:fillRect/>
          </a:stretch>
        </p:blipFill>
        <p:spPr bwMode="auto">
          <a:xfrm>
            <a:off x="0" y="1714488"/>
            <a:ext cx="5572132" cy="4643470"/>
          </a:xfrm>
          <a:prstGeom prst="rect">
            <a:avLst/>
          </a:prstGeom>
          <a:noFill/>
        </p:spPr>
      </p:pic>
      <p:pic>
        <p:nvPicPr>
          <p:cNvPr id="5" name="Picture 3" descr="C:\Users\user\Desktop\Dingo_walking.jpg"/>
          <p:cNvPicPr>
            <a:picLocks noChangeAspect="1" noChangeArrowheads="1"/>
          </p:cNvPicPr>
          <p:nvPr/>
        </p:nvPicPr>
        <p:blipFill>
          <a:blip r:embed="rId3" cstate="print"/>
          <a:srcRect/>
          <a:stretch>
            <a:fillRect/>
          </a:stretch>
        </p:blipFill>
        <p:spPr bwMode="auto">
          <a:xfrm>
            <a:off x="5429256" y="2071678"/>
            <a:ext cx="3929058" cy="4429132"/>
          </a:xfrm>
          <a:prstGeom prst="rect">
            <a:avLst/>
          </a:prstGeom>
          <a:noFill/>
        </p:spPr>
      </p:pic>
      <p:sp>
        <p:nvSpPr>
          <p:cNvPr id="6" name="TextBox 5"/>
          <p:cNvSpPr txBox="1"/>
          <p:nvPr/>
        </p:nvSpPr>
        <p:spPr>
          <a:xfrm>
            <a:off x="5715008" y="1643050"/>
            <a:ext cx="2428892" cy="461665"/>
          </a:xfrm>
          <a:prstGeom prst="rect">
            <a:avLst/>
          </a:prstGeom>
          <a:noFill/>
        </p:spPr>
        <p:txBody>
          <a:bodyPr wrap="square" rtlCol="0">
            <a:spAutoFit/>
          </a:bodyPr>
          <a:lstStyle/>
          <a:p>
            <a:pPr algn="ctr"/>
            <a:r>
              <a:rPr lang="sr-Latn-CS" sz="2400" b="1" dirty="0" smtClean="0">
                <a:latin typeface="Californian FB" pitchFamily="18" charset="0"/>
              </a:rPr>
              <a:t>DINGO</a:t>
            </a:r>
            <a:endParaRPr lang="en-US" sz="2400"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7" presetClass="emph" presetSubtype="0" fill="hold" nodeType="clickEffect">
                                  <p:stCondLst>
                                    <p:cond delay="0"/>
                                  </p:stCondLst>
                                  <p:childTnLst>
                                    <p:animClr clrSpc="rgb">
                                      <p:cBhvr override="childStyle">
                                        <p:cTn id="16" dur="250" autoRev="1" fill="hold"/>
                                        <p:tgtEl>
                                          <p:spTgt spid="6">
                                            <p:txEl>
                                              <p:pRg st="0" end="0"/>
                                            </p:txEl>
                                          </p:spTgt>
                                        </p:tgtEl>
                                        <p:attrNameLst>
                                          <p:attrName>style.color</p:attrName>
                                        </p:attrNameLst>
                                      </p:cBhvr>
                                      <p:to>
                                        <a:schemeClr val="bg1"/>
                                      </p:to>
                                    </p:animClr>
                                    <p:animClr clrSpc="rgb">
                                      <p:cBhvr>
                                        <p:cTn id="17" dur="250" autoRev="1" fill="hold"/>
                                        <p:tgtEl>
                                          <p:spTgt spid="6">
                                            <p:txEl>
                                              <p:pRg st="0" end="0"/>
                                            </p:txEl>
                                          </p:spTgt>
                                        </p:tgtEl>
                                        <p:attrNameLst>
                                          <p:attrName>fillcolor</p:attrName>
                                        </p:attrNameLst>
                                      </p:cBhvr>
                                      <p:to>
                                        <a:schemeClr val="bg1"/>
                                      </p:to>
                                    </p:animClr>
                                    <p:set>
                                      <p:cBhvr>
                                        <p:cTn id="18" dur="250" autoRev="1" fill="hold"/>
                                        <p:tgtEl>
                                          <p:spTgt spid="6">
                                            <p:txEl>
                                              <p:pRg st="0" end="0"/>
                                            </p:txEl>
                                          </p:spTgt>
                                        </p:tgtEl>
                                        <p:attrNameLst>
                                          <p:attrName>fill.type</p:attrName>
                                        </p:attrNameLst>
                                      </p:cBhvr>
                                      <p:to>
                                        <p:strVal val="solid"/>
                                      </p:to>
                                    </p:set>
                                    <p:set>
                                      <p:cBhvr>
                                        <p:cTn id="19" dur="250" autoRev="1" fill="hold"/>
                                        <p:tgtEl>
                                          <p:spTgt spid="6">
                                            <p:txEl>
                                              <p:pRg st="0" end="0"/>
                                            </p:txEl>
                                          </p:spTgt>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40" presetClass="entr" presetSubtype="0" fill="hold" grpId="0" nodeType="click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1"/>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dirty="0" smtClean="0">
                <a:latin typeface="Palatino Linotype" pitchFamily="18" charset="0"/>
              </a:rPr>
              <a:t>Western Australia – Wild Flowers</a:t>
            </a:r>
            <a:endParaRPr lang="en-US" dirty="0"/>
          </a:p>
        </p:txBody>
      </p:sp>
      <p:pic>
        <p:nvPicPr>
          <p:cNvPr id="4" name="Picture 2" descr="C:\Users\user\Desktop\wildflower-guide.jpg"/>
          <p:cNvPicPr>
            <a:picLocks noGrp="1" noChangeAspect="1" noChangeArrowheads="1"/>
          </p:cNvPicPr>
          <p:nvPr>
            <p:ph idx="1"/>
          </p:nvPr>
        </p:nvPicPr>
        <p:blipFill>
          <a:blip r:embed="rId2" cstate="print"/>
          <a:srcRect/>
          <a:stretch>
            <a:fillRect/>
          </a:stretch>
        </p:blipFill>
        <p:spPr bwMode="auto">
          <a:xfrm>
            <a:off x="2308860" y="1897221"/>
            <a:ext cx="4526280" cy="39319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1"/>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dirty="0" smtClean="0">
                <a:latin typeface="Palatino Linotype" pitchFamily="18" charset="0"/>
              </a:rPr>
              <a:t>The National Park – The Wetlands of Kakadu</a:t>
            </a:r>
            <a:endParaRPr lang="en-US" dirty="0"/>
          </a:p>
        </p:txBody>
      </p:sp>
      <p:pic>
        <p:nvPicPr>
          <p:cNvPr id="4" name="Picture 2" descr="C:\Users\user\Desktop\kakadu.jpg"/>
          <p:cNvPicPr>
            <a:picLocks noGrp="1" noChangeAspect="1" noChangeArrowheads="1"/>
          </p:cNvPicPr>
          <p:nvPr>
            <p:ph idx="1"/>
          </p:nvPr>
        </p:nvPicPr>
        <p:blipFill>
          <a:blip r:embed="rId2" cstate="print"/>
          <a:srcRect/>
          <a:stretch>
            <a:fillRect/>
          </a:stretch>
        </p:blipFill>
        <p:spPr bwMode="auto">
          <a:xfrm>
            <a:off x="1142976" y="1857364"/>
            <a:ext cx="7143800" cy="43577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1"/>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4" descr="C:\Users\user\Desktop\tas25.jpg"/>
          <p:cNvPicPr>
            <a:picLocks noGrp="1" noChangeAspect="1" noChangeArrowheads="1"/>
          </p:cNvPicPr>
          <p:nvPr>
            <p:ph idx="1"/>
          </p:nvPr>
        </p:nvPicPr>
        <p:blipFill>
          <a:blip r:embed="rId2" cstate="print"/>
          <a:srcRect/>
          <a:stretch>
            <a:fillRect/>
          </a:stretch>
        </p:blipFill>
        <p:spPr bwMode="auto">
          <a:xfrm>
            <a:off x="0" y="0"/>
            <a:ext cx="3929058" cy="2686056"/>
          </a:xfrm>
          <a:prstGeom prst="rect">
            <a:avLst/>
          </a:prstGeom>
          <a:noFill/>
        </p:spPr>
      </p:pic>
      <p:pic>
        <p:nvPicPr>
          <p:cNvPr id="5" name="Picture 6" descr="C:\Users\user\Desktop\Australia map-2.jpg"/>
          <p:cNvPicPr>
            <a:picLocks noChangeAspect="1" noChangeArrowheads="1"/>
          </p:cNvPicPr>
          <p:nvPr/>
        </p:nvPicPr>
        <p:blipFill>
          <a:blip r:embed="rId3" cstate="print"/>
          <a:srcRect/>
          <a:stretch>
            <a:fillRect/>
          </a:stretch>
        </p:blipFill>
        <p:spPr bwMode="auto">
          <a:xfrm>
            <a:off x="0" y="2928934"/>
            <a:ext cx="4000496" cy="3929066"/>
          </a:xfrm>
          <a:prstGeom prst="rect">
            <a:avLst/>
          </a:prstGeom>
          <a:noFill/>
        </p:spPr>
      </p:pic>
      <p:pic>
        <p:nvPicPr>
          <p:cNvPr id="6" name="Picture 2" descr="C:\Users\user\Desktop\tas djavo.jpg"/>
          <p:cNvPicPr>
            <a:picLocks noGrp="1" noChangeAspect="1" noChangeArrowheads="1"/>
          </p:cNvPicPr>
          <p:nvPr>
            <p:ph idx="1"/>
          </p:nvPr>
        </p:nvPicPr>
        <p:blipFill>
          <a:blip r:embed="rId4" cstate="print"/>
          <a:srcRect/>
          <a:stretch>
            <a:fillRect/>
          </a:stretch>
        </p:blipFill>
        <p:spPr bwMode="auto">
          <a:xfrm>
            <a:off x="4000496" y="0"/>
            <a:ext cx="3214710" cy="2928958"/>
          </a:xfrm>
          <a:prstGeom prst="rect">
            <a:avLst/>
          </a:prstGeom>
          <a:noFill/>
        </p:spPr>
      </p:pic>
      <p:pic>
        <p:nvPicPr>
          <p:cNvPr id="7" name="Picture 3" descr="C:\Users\user\Desktop\index.jpg"/>
          <p:cNvPicPr>
            <a:picLocks noChangeAspect="1" noChangeArrowheads="1"/>
          </p:cNvPicPr>
          <p:nvPr/>
        </p:nvPicPr>
        <p:blipFill>
          <a:blip r:embed="rId5" cstate="print"/>
          <a:srcRect/>
          <a:stretch>
            <a:fillRect/>
          </a:stretch>
        </p:blipFill>
        <p:spPr bwMode="auto">
          <a:xfrm>
            <a:off x="7143768" y="0"/>
            <a:ext cx="2000232" cy="2633670"/>
          </a:xfrm>
          <a:prstGeom prst="rect">
            <a:avLst/>
          </a:prstGeom>
          <a:noFill/>
        </p:spPr>
      </p:pic>
      <p:pic>
        <p:nvPicPr>
          <p:cNvPr id="8" name="Picture 5" descr="C:\Users\user\Desktop\tasm.jpg"/>
          <p:cNvPicPr>
            <a:picLocks noChangeAspect="1" noChangeArrowheads="1"/>
          </p:cNvPicPr>
          <p:nvPr/>
        </p:nvPicPr>
        <p:blipFill>
          <a:blip r:embed="rId6" cstate="print"/>
          <a:srcRect/>
          <a:stretch>
            <a:fillRect/>
          </a:stretch>
        </p:blipFill>
        <p:spPr bwMode="auto">
          <a:xfrm>
            <a:off x="4000464" y="3967166"/>
            <a:ext cx="5143536" cy="28908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latin typeface="Palatino Linotype" pitchFamily="18" charset="0"/>
              </a:rPr>
              <a:t>Melbourne</a:t>
            </a:r>
            <a:endParaRPr lang="en-US" dirty="0"/>
          </a:p>
        </p:txBody>
      </p:sp>
      <p:pic>
        <p:nvPicPr>
          <p:cNvPr id="4" name="Picture 2" descr="C:\Users\user\Desktop\australia-victoria-melbourne.jpg"/>
          <p:cNvPicPr>
            <a:picLocks noGrp="1" noChangeAspect="1" noChangeArrowheads="1"/>
          </p:cNvPicPr>
          <p:nvPr>
            <p:ph idx="1"/>
          </p:nvPr>
        </p:nvPicPr>
        <p:blipFill>
          <a:blip r:embed="rId2" cstate="print"/>
          <a:srcRect/>
          <a:stretch>
            <a:fillRect/>
          </a:stretch>
        </p:blipFill>
        <p:spPr bwMode="auto">
          <a:xfrm>
            <a:off x="285720" y="1785926"/>
            <a:ext cx="4714908" cy="4572032"/>
          </a:xfrm>
          <a:prstGeom prst="rect">
            <a:avLst/>
          </a:prstGeom>
          <a:noFill/>
        </p:spPr>
      </p:pic>
      <p:pic>
        <p:nvPicPr>
          <p:cNvPr id="5" name="Picture 3" descr="C:\Users\user\Desktop\index.jpg"/>
          <p:cNvPicPr>
            <a:picLocks noChangeAspect="1" noChangeArrowheads="1"/>
          </p:cNvPicPr>
          <p:nvPr/>
        </p:nvPicPr>
        <p:blipFill>
          <a:blip r:embed="rId3" cstate="print"/>
          <a:srcRect/>
          <a:stretch>
            <a:fillRect/>
          </a:stretch>
        </p:blipFill>
        <p:spPr bwMode="auto">
          <a:xfrm>
            <a:off x="4929190" y="1785926"/>
            <a:ext cx="4000528" cy="45720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dirty="0" smtClean="0">
                <a:latin typeface="Palatino Linotype" pitchFamily="18" charset="0"/>
              </a:rPr>
              <a:t>Lone Pine Koala Sanctuary- Brisbane</a:t>
            </a:r>
            <a:endParaRPr lang="en-US" dirty="0"/>
          </a:p>
        </p:txBody>
      </p:sp>
      <p:pic>
        <p:nvPicPr>
          <p:cNvPr id="4" name="Picture 2" descr="C:\Users\user\Desktop\australia-brisbane-lone-pine-koala-sanctuary.jpg"/>
          <p:cNvPicPr>
            <a:picLocks noGrp="1" noChangeAspect="1" noChangeArrowheads="1"/>
          </p:cNvPicPr>
          <p:nvPr>
            <p:ph idx="1"/>
          </p:nvPr>
        </p:nvPicPr>
        <p:blipFill>
          <a:blip r:embed="rId2" cstate="print"/>
          <a:srcRect/>
          <a:stretch>
            <a:fillRect/>
          </a:stretch>
        </p:blipFill>
        <p:spPr bwMode="auto">
          <a:xfrm>
            <a:off x="285720" y="1785926"/>
            <a:ext cx="4214842" cy="3786214"/>
          </a:xfrm>
          <a:prstGeom prst="rect">
            <a:avLst/>
          </a:prstGeom>
          <a:noFill/>
        </p:spPr>
      </p:pic>
      <p:pic>
        <p:nvPicPr>
          <p:cNvPr id="5" name="Picture 3" descr="C:\Users\user\Desktop\australia-brisbane-ride-a-city-cat.jpg"/>
          <p:cNvPicPr>
            <a:picLocks noChangeAspect="1" noChangeArrowheads="1"/>
          </p:cNvPicPr>
          <p:nvPr/>
        </p:nvPicPr>
        <p:blipFill>
          <a:blip r:embed="rId3" cstate="print"/>
          <a:srcRect/>
          <a:stretch>
            <a:fillRect/>
          </a:stretch>
        </p:blipFill>
        <p:spPr bwMode="auto">
          <a:xfrm>
            <a:off x="4786314" y="1714488"/>
            <a:ext cx="3714744" cy="47148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sr-Latn-CS" dirty="0" smtClean="0">
                <a:latin typeface="Palatino Linotype" pitchFamily="18" charset="0"/>
              </a:rPr>
              <a:t>Sydney Harbour Bridge</a:t>
            </a:r>
            <a:endParaRPr lang="en-US" dirty="0"/>
          </a:p>
        </p:txBody>
      </p:sp>
      <p:pic>
        <p:nvPicPr>
          <p:cNvPr id="4" name="Picture 2" descr="C:\Users\user\Desktop\australia-new-south-wales-sydney-harbour-bridge.jpg"/>
          <p:cNvPicPr>
            <a:picLocks noGrp="1" noChangeAspect="1" noChangeArrowheads="1"/>
          </p:cNvPicPr>
          <p:nvPr>
            <p:ph idx="1"/>
          </p:nvPr>
        </p:nvPicPr>
        <p:blipFill>
          <a:blip r:embed="rId2" cstate="print"/>
          <a:srcRect/>
          <a:stretch>
            <a:fillRect/>
          </a:stretch>
        </p:blipFill>
        <p:spPr bwMode="auto">
          <a:xfrm>
            <a:off x="1214414" y="1071546"/>
            <a:ext cx="7072362" cy="4572032"/>
          </a:xfrm>
          <a:prstGeom prst="rect">
            <a:avLst/>
          </a:prstGeom>
          <a:noFill/>
        </p:spPr>
      </p:pic>
      <p:sp>
        <p:nvSpPr>
          <p:cNvPr id="5" name="TextBox 4"/>
          <p:cNvSpPr txBox="1"/>
          <p:nvPr/>
        </p:nvSpPr>
        <p:spPr>
          <a:xfrm>
            <a:off x="857224" y="5715016"/>
            <a:ext cx="7215238" cy="1569660"/>
          </a:xfrm>
          <a:prstGeom prst="rect">
            <a:avLst/>
          </a:prstGeom>
          <a:noFill/>
        </p:spPr>
        <p:txBody>
          <a:bodyPr wrap="square" rtlCol="0">
            <a:spAutoFit/>
          </a:bodyPr>
          <a:lstStyle/>
          <a:p>
            <a:pPr algn="ctr"/>
            <a:r>
              <a:rPr lang="en-US" sz="2400" b="1" dirty="0" err="1" smtClean="0">
                <a:latin typeface="Californian FB" pitchFamily="18" charset="0"/>
                <a:hlinkClick r:id="rId3"/>
              </a:rPr>
              <a:t>https://www.youtube.com/watch?v=GTRQsa3jpXU</a:t>
            </a:r>
            <a:endParaRPr lang="sr-Latn-RS" sz="2400" b="1" dirty="0" smtClean="0">
              <a:latin typeface="Californian FB" pitchFamily="18" charset="0"/>
            </a:endParaRPr>
          </a:p>
          <a:p>
            <a:pPr algn="ctr"/>
            <a:endParaRPr lang="sr-Latn-RS" sz="2400" b="1" dirty="0" smtClean="0">
              <a:latin typeface="Californian FB" pitchFamily="18" charset="0"/>
            </a:endParaRPr>
          </a:p>
          <a:p>
            <a:pPr algn="ctr"/>
            <a:endParaRPr lang="sr-Latn-RS" sz="2400" b="1" dirty="0" smtClean="0">
              <a:latin typeface="Californian FB" pitchFamily="18" charset="0"/>
            </a:endParaRPr>
          </a:p>
          <a:p>
            <a:pPr algn="ctr"/>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08" y="285728"/>
            <a:ext cx="4572032" cy="357190"/>
          </a:xfrm>
        </p:spPr>
        <p:txBody>
          <a:bodyPr>
            <a:noAutofit/>
          </a:bodyPr>
          <a:lstStyle/>
          <a:p>
            <a:r>
              <a:rPr lang="sr-Latn-RS" sz="3600" dirty="0" smtClean="0">
                <a:latin typeface="Californian FB" pitchFamily="18" charset="0"/>
              </a:rPr>
              <a:t>ATTRACTIONS</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0" y="785793"/>
          <a:ext cx="9144000" cy="5368313"/>
        </p:xfrm>
        <a:graphic>
          <a:graphicData uri="http://schemas.openxmlformats.org/drawingml/2006/table">
            <a:tbl>
              <a:tblPr firstRow="1" bandRow="1">
                <a:tableStyleId>{5940675A-B579-460E-94D1-54222C63F5DA}</a:tableStyleId>
              </a:tblPr>
              <a:tblGrid>
                <a:gridCol w="2843808"/>
                <a:gridCol w="2160240"/>
                <a:gridCol w="864096"/>
                <a:gridCol w="3275856"/>
              </a:tblGrid>
              <a:tr h="357191">
                <a:tc>
                  <a:txBody>
                    <a:bodyPr/>
                    <a:lstStyle/>
                    <a:p>
                      <a:pPr algn="ctr"/>
                      <a:r>
                        <a:rPr lang="sr-Latn-RS" sz="2400" b="1" dirty="0" smtClean="0">
                          <a:latin typeface="Californian FB" pitchFamily="18" charset="0"/>
                        </a:rPr>
                        <a:t>Natural</a:t>
                      </a:r>
                      <a:endParaRPr lang="en-US" sz="2400" b="1" dirty="0">
                        <a:latin typeface="Californian FB" pitchFamily="18" charset="0"/>
                      </a:endParaRPr>
                    </a:p>
                  </a:txBody>
                  <a:tcPr/>
                </a:tc>
                <a:tc gridSpan="3">
                  <a:txBody>
                    <a:bodyPr/>
                    <a:lstStyle/>
                    <a:p>
                      <a:pPr algn="ctr"/>
                      <a:r>
                        <a:rPr lang="sr-Latn-RS" sz="2400" b="1" dirty="0" smtClean="0">
                          <a:latin typeface="Californian FB" pitchFamily="18" charset="0"/>
                        </a:rPr>
                        <a:t>Built/Man-made</a:t>
                      </a:r>
                      <a:endParaRPr lang="en-US" sz="2400" b="1" dirty="0">
                        <a:latin typeface="Californian FB" pitchFamily="18" charset="0"/>
                      </a:endParaRPr>
                    </a:p>
                  </a:txBody>
                  <a:tcPr/>
                </a:tc>
                <a:tc hMerge="1">
                  <a:txBody>
                    <a:bodyPr/>
                    <a:lstStyle/>
                    <a:p>
                      <a:endParaRPr lang="en-US"/>
                    </a:p>
                  </a:txBody>
                  <a:tcPr/>
                </a:tc>
                <a:tc hMerge="1">
                  <a:txBody>
                    <a:bodyPr/>
                    <a:lstStyle/>
                    <a:p>
                      <a:endParaRPr lang="en-US"/>
                    </a:p>
                  </a:txBody>
                  <a:tcPr/>
                </a:tc>
              </a:tr>
              <a:tr h="2222668">
                <a:tc>
                  <a:txBody>
                    <a:bodyPr/>
                    <a:lstStyle/>
                    <a:p>
                      <a:pPr>
                        <a:buFont typeface="Arial" pitchFamily="34" charset="0"/>
                        <a:buChar char="•"/>
                      </a:pPr>
                      <a:r>
                        <a:rPr lang="sr-Latn-RS" sz="2400" dirty="0" smtClean="0">
                          <a:latin typeface="Californian FB" pitchFamily="18" charset="0"/>
                        </a:rPr>
                        <a:t> </a:t>
                      </a:r>
                      <a:r>
                        <a:rPr lang="sr-Latn-RS" sz="2800" dirty="0" smtClean="0">
                          <a:latin typeface="Californian FB" pitchFamily="18" charset="0"/>
                        </a:rPr>
                        <a:t>mountains</a:t>
                      </a:r>
                    </a:p>
                    <a:p>
                      <a:pPr>
                        <a:buFont typeface="Arial" pitchFamily="34" charset="0"/>
                        <a:buChar char="•"/>
                      </a:pPr>
                      <a:r>
                        <a:rPr lang="sr-Latn-RS" sz="2800" dirty="0" smtClean="0">
                          <a:latin typeface="Californian FB" pitchFamily="18" charset="0"/>
                        </a:rPr>
                        <a:t> lakes and rivers</a:t>
                      </a:r>
                    </a:p>
                    <a:p>
                      <a:pPr>
                        <a:buFont typeface="Arial" pitchFamily="34" charset="0"/>
                        <a:buChar char="•"/>
                      </a:pPr>
                      <a:r>
                        <a:rPr lang="en-US" sz="2800" dirty="0" smtClean="0">
                          <a:latin typeface="Californian FB" pitchFamily="18" charset="0"/>
                        </a:rPr>
                        <a:t>N</a:t>
                      </a:r>
                      <a:r>
                        <a:rPr lang="sr-Latn-RS" sz="2800" dirty="0" smtClean="0">
                          <a:latin typeface="Californian FB" pitchFamily="18" charset="0"/>
                        </a:rPr>
                        <a:t>ational</a:t>
                      </a:r>
                      <a:r>
                        <a:rPr lang="sr-Latn-RS" sz="2800" baseline="0" dirty="0" smtClean="0">
                          <a:latin typeface="Californian FB" pitchFamily="18" charset="0"/>
                        </a:rPr>
                        <a:t> parks</a:t>
                      </a:r>
                    </a:p>
                    <a:p>
                      <a:pPr>
                        <a:buFont typeface="Arial" pitchFamily="34" charset="0"/>
                        <a:buChar char="•"/>
                      </a:pPr>
                      <a:r>
                        <a:rPr lang="sr-Latn-RS" sz="2800" baseline="0" dirty="0" smtClean="0">
                          <a:latin typeface="Californian FB" pitchFamily="18" charset="0"/>
                        </a:rPr>
                        <a:t> heritage coas</a:t>
                      </a:r>
                      <a:r>
                        <a:rPr lang="sr-Latn-RS" sz="2400" baseline="0" dirty="0" smtClean="0">
                          <a:latin typeface="Californian FB" pitchFamily="18" charset="0"/>
                        </a:rPr>
                        <a:t>t</a:t>
                      </a:r>
                      <a:endParaRPr lang="en-US" sz="2400" dirty="0">
                        <a:latin typeface="Californian FB" pitchFamily="18" charset="0"/>
                      </a:endParaRPr>
                    </a:p>
                  </a:txBody>
                  <a:tcPr/>
                </a:tc>
                <a:tc gridSpan="2">
                  <a:txBody>
                    <a:bodyPr/>
                    <a:lstStyle/>
                    <a:p>
                      <a:pPr>
                        <a:buFont typeface="Arial" pitchFamily="34" charset="0"/>
                        <a:buChar char="•"/>
                      </a:pPr>
                      <a:r>
                        <a:rPr lang="en-US" sz="2800" dirty="0" smtClean="0">
                          <a:latin typeface="Californian FB" pitchFamily="18" charset="0"/>
                        </a:rPr>
                        <a:t>H</a:t>
                      </a:r>
                      <a:r>
                        <a:rPr lang="sr-Latn-RS" sz="2800" dirty="0" smtClean="0">
                          <a:latin typeface="Californian FB" pitchFamily="18" charset="0"/>
                        </a:rPr>
                        <a:t>istoric</a:t>
                      </a:r>
                      <a:r>
                        <a:rPr lang="sr-Latn-RS" sz="2800" baseline="0" dirty="0" smtClean="0">
                          <a:latin typeface="Californian FB" pitchFamily="18" charset="0"/>
                        </a:rPr>
                        <a:t> site</a:t>
                      </a:r>
                    </a:p>
                    <a:p>
                      <a:pPr>
                        <a:buFont typeface="Arial" pitchFamily="34" charset="0"/>
                        <a:buNone/>
                      </a:pPr>
                      <a:r>
                        <a:rPr lang="sr-Latn-RS" sz="2800" baseline="0" dirty="0" smtClean="0">
                          <a:latin typeface="Californian FB" pitchFamily="18" charset="0"/>
                        </a:rPr>
                        <a:t>(Shakespeare’s birthplace)</a:t>
                      </a:r>
                    </a:p>
                    <a:p>
                      <a:pPr>
                        <a:buFont typeface="Arial" pitchFamily="34" charset="0"/>
                        <a:buChar char="•"/>
                      </a:pPr>
                      <a:r>
                        <a:rPr lang="sr-Latn-RS" sz="2800" baseline="0" dirty="0" smtClean="0">
                          <a:latin typeface="Californian FB" pitchFamily="18" charset="0"/>
                        </a:rPr>
                        <a:t> archeological site    </a:t>
                      </a:r>
                    </a:p>
                    <a:p>
                      <a:pPr>
                        <a:buFont typeface="Arial" pitchFamily="34" charset="0"/>
                        <a:buChar char="•"/>
                      </a:pPr>
                      <a:r>
                        <a:rPr lang="sr-Latn-RS" sz="2800" baseline="0" dirty="0" smtClean="0">
                          <a:latin typeface="Californian FB" pitchFamily="18" charset="0"/>
                        </a:rPr>
                        <a:t> monument</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a:txBody>
                    <a:bodyPr/>
                    <a:lstStyle/>
                    <a:p>
                      <a:pPr>
                        <a:buFont typeface="Arial" pitchFamily="34" charset="0"/>
                        <a:buChar char="•"/>
                      </a:pPr>
                      <a:r>
                        <a:rPr lang="sr-Latn-RS" sz="2800" dirty="0" smtClean="0">
                          <a:latin typeface="Californian FB" pitchFamily="18" charset="0"/>
                        </a:rPr>
                        <a:t> art gallery</a:t>
                      </a:r>
                    </a:p>
                    <a:p>
                      <a:pPr>
                        <a:buFont typeface="Arial" pitchFamily="34" charset="0"/>
                        <a:buChar char="•"/>
                      </a:pPr>
                      <a:r>
                        <a:rPr lang="sr-Latn-RS" sz="2800" dirty="0" smtClean="0">
                          <a:latin typeface="Californian FB" pitchFamily="18" charset="0"/>
                        </a:rPr>
                        <a:t> museum</a:t>
                      </a:r>
                    </a:p>
                    <a:p>
                      <a:pPr>
                        <a:buFont typeface="Arial" pitchFamily="34" charset="0"/>
                        <a:buChar char="•"/>
                      </a:pPr>
                      <a:r>
                        <a:rPr lang="sr-Latn-RS" sz="2800" dirty="0" smtClean="0">
                          <a:latin typeface="Californian FB" pitchFamily="18" charset="0"/>
                        </a:rPr>
                        <a:t> palace/stately home</a:t>
                      </a:r>
                    </a:p>
                    <a:p>
                      <a:pPr>
                        <a:buFont typeface="Arial" pitchFamily="34" charset="0"/>
                        <a:buChar char="•"/>
                      </a:pPr>
                      <a:r>
                        <a:rPr lang="sr-Latn-RS" sz="2800" dirty="0" smtClean="0">
                          <a:latin typeface="Californian FB" pitchFamily="18" charset="0"/>
                        </a:rPr>
                        <a:t> castle</a:t>
                      </a:r>
                    </a:p>
                    <a:p>
                      <a:pPr>
                        <a:buFont typeface="Arial" pitchFamily="34" charset="0"/>
                        <a:buChar char="•"/>
                      </a:pPr>
                      <a:r>
                        <a:rPr lang="sr-Latn-RS" sz="2800" dirty="0" smtClean="0">
                          <a:latin typeface="Californian FB" pitchFamily="18" charset="0"/>
                        </a:rPr>
                        <a:t> theme park </a:t>
                      </a:r>
                      <a:endParaRPr lang="en-US" sz="2800" dirty="0">
                        <a:latin typeface="Californian FB" pitchFamily="18" charset="0"/>
                      </a:endParaRPr>
                    </a:p>
                  </a:txBody>
                  <a:tcPr>
                    <a:lnL w="12700" cap="flat" cmpd="sng" algn="ctr">
                      <a:solidFill>
                        <a:schemeClr val="tx1"/>
                      </a:solidFill>
                      <a:prstDash val="solid"/>
                      <a:round/>
                      <a:headEnd type="none" w="med" len="med"/>
                      <a:tailEnd type="none" w="med" len="med"/>
                    </a:lnL>
                  </a:tcPr>
                </a:tc>
              </a:tr>
              <a:tr h="461033">
                <a:tc>
                  <a:txBody>
                    <a:bodyPr/>
                    <a:lstStyle/>
                    <a:p>
                      <a:pPr algn="ctr"/>
                      <a:r>
                        <a:rPr lang="sr-Latn-RS" sz="2400" b="1" dirty="0" smtClean="0">
                          <a:latin typeface="Californian FB" pitchFamily="18" charset="0"/>
                        </a:rPr>
                        <a:t>Events</a:t>
                      </a:r>
                      <a:endParaRPr lang="en-US" sz="2400" b="1" dirty="0">
                        <a:latin typeface="Californian FB" pitchFamily="18" charset="0"/>
                      </a:endParaRPr>
                    </a:p>
                  </a:txBody>
                  <a:tcPr/>
                </a:tc>
                <a:tc gridSpan="3">
                  <a:txBody>
                    <a:bodyPr/>
                    <a:lstStyle/>
                    <a:p>
                      <a:pPr algn="ctr"/>
                      <a:r>
                        <a:rPr lang="en-US" sz="2400" b="1" dirty="0" smtClean="0">
                          <a:latin typeface="Californian FB" pitchFamily="18" charset="0"/>
                        </a:rPr>
                        <a:t>E</a:t>
                      </a:r>
                      <a:r>
                        <a:rPr lang="sr-Latn-RS" sz="2400" b="1" dirty="0" smtClean="0">
                          <a:latin typeface="Californian FB" pitchFamily="18" charset="0"/>
                        </a:rPr>
                        <a:t>ntertainment and leisure</a:t>
                      </a:r>
                      <a:endParaRPr lang="en-US" sz="2400" b="1" dirty="0">
                        <a:latin typeface="Californian FB" pitchFamily="18" charset="0"/>
                      </a:endParaRPr>
                    </a:p>
                  </a:txBody>
                  <a:tcPr/>
                </a:tc>
                <a:tc hMerge="1">
                  <a:txBody>
                    <a:bodyPr/>
                    <a:lstStyle/>
                    <a:p>
                      <a:endParaRPr lang="en-US"/>
                    </a:p>
                  </a:txBody>
                  <a:tcPr/>
                </a:tc>
                <a:tc hMerge="1">
                  <a:txBody>
                    <a:bodyPr/>
                    <a:lstStyle/>
                    <a:p>
                      <a:endParaRPr lang="en-US"/>
                    </a:p>
                  </a:txBody>
                  <a:tcPr/>
                </a:tc>
              </a:tr>
              <a:tr h="2088979">
                <a:tc>
                  <a:txBody>
                    <a:bodyPr/>
                    <a:lstStyle/>
                    <a:p>
                      <a:pPr>
                        <a:buFont typeface="Arial" pitchFamily="34" charset="0"/>
                        <a:buChar char="•"/>
                      </a:pPr>
                      <a:r>
                        <a:rPr lang="sr-Latn-RS" sz="2400" dirty="0" smtClean="0">
                          <a:latin typeface="Californian FB" pitchFamily="18" charset="0"/>
                        </a:rPr>
                        <a:t> </a:t>
                      </a:r>
                      <a:r>
                        <a:rPr lang="sr-Latn-RS" sz="2800" dirty="0" smtClean="0">
                          <a:latin typeface="Californian FB" pitchFamily="18" charset="0"/>
                        </a:rPr>
                        <a:t>music/arts festival</a:t>
                      </a:r>
                    </a:p>
                    <a:p>
                      <a:pPr>
                        <a:buFont typeface="Arial" pitchFamily="34" charset="0"/>
                        <a:buChar char="•"/>
                      </a:pPr>
                      <a:r>
                        <a:rPr lang="sr-Latn-RS" sz="2800" dirty="0" smtClean="0">
                          <a:latin typeface="Californian FB" pitchFamily="18" charset="0"/>
                        </a:rPr>
                        <a:t> religous festival</a:t>
                      </a:r>
                    </a:p>
                    <a:p>
                      <a:pPr>
                        <a:buFont typeface="Arial" pitchFamily="34" charset="0"/>
                        <a:buChar char="•"/>
                      </a:pPr>
                      <a:r>
                        <a:rPr lang="sr-Latn-RS" sz="2800" dirty="0" smtClean="0">
                          <a:latin typeface="Californian FB" pitchFamily="18" charset="0"/>
                        </a:rPr>
                        <a:t> carnival</a:t>
                      </a:r>
                    </a:p>
                    <a:p>
                      <a:pPr>
                        <a:buFont typeface="Arial" pitchFamily="34" charset="0"/>
                        <a:buChar char="•"/>
                      </a:pPr>
                      <a:r>
                        <a:rPr lang="sr-Latn-RS" sz="2800" dirty="0" smtClean="0">
                          <a:latin typeface="Californian FB" pitchFamily="18" charset="0"/>
                        </a:rPr>
                        <a:t>  parade</a:t>
                      </a:r>
                      <a:endParaRPr lang="en-US" sz="2800" dirty="0">
                        <a:latin typeface="Californian FB" pitchFamily="18" charset="0"/>
                      </a:endParaRPr>
                    </a:p>
                  </a:txBody>
                  <a:tcPr/>
                </a:tc>
                <a:tc>
                  <a:txBody>
                    <a:bodyPr/>
                    <a:lstStyle/>
                    <a:p>
                      <a:pPr>
                        <a:buFont typeface="Arial" pitchFamily="34" charset="0"/>
                        <a:buChar char="•"/>
                      </a:pPr>
                      <a:r>
                        <a:rPr lang="sr-Latn-RS" sz="2800" dirty="0" smtClean="0">
                          <a:latin typeface="Californian FB" pitchFamily="18" charset="0"/>
                        </a:rPr>
                        <a:t> theatre</a:t>
                      </a:r>
                    </a:p>
                    <a:p>
                      <a:pPr>
                        <a:buFont typeface="Arial" pitchFamily="34" charset="0"/>
                        <a:buChar char="•"/>
                      </a:pPr>
                      <a:r>
                        <a:rPr lang="sr-Latn-RS" sz="2800" dirty="0" smtClean="0">
                          <a:latin typeface="Californian FB" pitchFamily="18" charset="0"/>
                        </a:rPr>
                        <a:t> concert hall</a:t>
                      </a:r>
                    </a:p>
                    <a:p>
                      <a:pPr>
                        <a:buFont typeface="Arial" pitchFamily="34" charset="0"/>
                        <a:buChar char="•"/>
                      </a:pPr>
                      <a:r>
                        <a:rPr lang="sr-Latn-RS" sz="2800" dirty="0" smtClean="0">
                          <a:latin typeface="Californian FB" pitchFamily="18" charset="0"/>
                        </a:rPr>
                        <a:t> nightclub</a:t>
                      </a:r>
                    </a:p>
                    <a:p>
                      <a:pPr>
                        <a:buFont typeface="Arial" pitchFamily="34" charset="0"/>
                        <a:buChar char="•"/>
                      </a:pPr>
                      <a:r>
                        <a:rPr lang="sr-Latn-RS" sz="2800" dirty="0" smtClean="0">
                          <a:latin typeface="Californian FB" pitchFamily="18" charset="0"/>
                        </a:rPr>
                        <a:t> casino                                    </a:t>
                      </a:r>
                    </a:p>
                    <a:p>
                      <a:pPr>
                        <a:buFont typeface="Arial" pitchFamily="34" charset="0"/>
                        <a:buChar char="•"/>
                      </a:pPr>
                      <a:r>
                        <a:rPr lang="sr-Latn-RS" sz="2800" dirty="0" smtClean="0">
                          <a:latin typeface="Californian FB" pitchFamily="18" charset="0"/>
                        </a:rPr>
                        <a:t> zoo</a:t>
                      </a:r>
                      <a:endParaRPr lang="en-US" sz="2800" dirty="0">
                        <a:latin typeface="Californian FB" pitchFamily="18" charset="0"/>
                      </a:endParaRPr>
                    </a:p>
                  </a:txBody>
                  <a:tcPr>
                    <a:lnR w="12700" cap="flat" cmpd="sng" algn="ctr">
                      <a:solidFill>
                        <a:schemeClr val="tx1"/>
                      </a:solidFill>
                      <a:prstDash val="solid"/>
                      <a:round/>
                      <a:headEnd type="none" w="med" len="med"/>
                      <a:tailEnd type="none" w="med" len="med"/>
                    </a:lnR>
                  </a:tcPr>
                </a:tc>
                <a:tc gridSpan="2">
                  <a:txBody>
                    <a:bodyPr/>
                    <a:lstStyle/>
                    <a:p>
                      <a:pPr>
                        <a:buFont typeface="Arial" pitchFamily="34" charset="0"/>
                        <a:buChar char="•"/>
                      </a:pPr>
                      <a:r>
                        <a:rPr lang="sr-Latn-RS" sz="2800" dirty="0" smtClean="0">
                          <a:latin typeface="Californian FB" pitchFamily="18" charset="0"/>
                        </a:rPr>
                        <a:t> fiction-induced</a:t>
                      </a:r>
                      <a:r>
                        <a:rPr lang="sr-Latn-RS" sz="2800" baseline="0" dirty="0" smtClean="0">
                          <a:latin typeface="Californian FB" pitchFamily="18" charset="0"/>
                        </a:rPr>
                        <a:t> attraction</a:t>
                      </a:r>
                    </a:p>
                    <a:p>
                      <a:pPr>
                        <a:buFont typeface="Arial" pitchFamily="34" charset="0"/>
                        <a:buChar char="•"/>
                      </a:pPr>
                      <a:r>
                        <a:rPr lang="sr-Latn-RS" sz="2800" baseline="0" dirty="0" smtClean="0">
                          <a:latin typeface="Californian FB" pitchFamily="18" charset="0"/>
                        </a:rPr>
                        <a:t> industrial heritage hub</a:t>
                      </a:r>
                    </a:p>
                    <a:p>
                      <a:pPr>
                        <a:buFont typeface="Arial" pitchFamily="34" charset="0"/>
                        <a:buChar char="•"/>
                      </a:pPr>
                      <a:r>
                        <a:rPr lang="sr-Latn-RS" sz="2800" baseline="0" dirty="0" smtClean="0">
                          <a:latin typeface="Californian FB" pitchFamily="18" charset="0"/>
                        </a:rPr>
                        <a:t> green market -fair</a:t>
                      </a:r>
                    </a:p>
                    <a:p>
                      <a:pPr>
                        <a:buFont typeface="Arial" pitchFamily="34" charset="0"/>
                        <a:buChar char="•"/>
                      </a:pPr>
                      <a:r>
                        <a:rPr lang="sr-Latn-RS" sz="2800" baseline="0" dirty="0" smtClean="0">
                          <a:latin typeface="Californian FB" pitchFamily="18" charset="0"/>
                        </a:rPr>
                        <a:t> shopping zone</a:t>
                      </a:r>
                    </a:p>
                    <a:p>
                      <a:pPr>
                        <a:buFont typeface="Arial" pitchFamily="34" charset="0"/>
                        <a:buChar char="•"/>
                      </a:pPr>
                      <a:r>
                        <a:rPr lang="sr-Latn-RS" sz="2800" baseline="0" dirty="0" smtClean="0">
                          <a:latin typeface="Californian FB" pitchFamily="18" charset="0"/>
                        </a:rPr>
                        <a:t> sports centre/stadium</a:t>
                      </a:r>
                      <a:endParaRPr lang="en-US" sz="2800" dirty="0">
                        <a:latin typeface="Californian FB" pitchFamily="18" charset="0"/>
                      </a:endParaRP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HW</a:t>
            </a:r>
            <a:endParaRPr lang="en-US" dirty="0">
              <a:latin typeface="Californian FB" pitchFamily="18" charset="0"/>
            </a:endParaRPr>
          </a:p>
        </p:txBody>
      </p:sp>
      <p:sp>
        <p:nvSpPr>
          <p:cNvPr id="3" name="Content Placeholder 2"/>
          <p:cNvSpPr>
            <a:spLocks noGrp="1"/>
          </p:cNvSpPr>
          <p:nvPr>
            <p:ph idx="1"/>
          </p:nvPr>
        </p:nvSpPr>
        <p:spPr/>
        <p:txBody>
          <a:bodyPr/>
          <a:lstStyle/>
          <a:p>
            <a:r>
              <a:rPr lang="sr-Latn-RS" dirty="0" smtClean="0">
                <a:latin typeface="Californian FB" pitchFamily="18" charset="0"/>
              </a:rPr>
              <a:t>Which types of visitor attractions in your city or region are there? </a:t>
            </a:r>
          </a:p>
          <a:p>
            <a:r>
              <a:rPr lang="sr-Latn-RS" dirty="0" smtClean="0">
                <a:latin typeface="Californian FB" pitchFamily="18" charset="0"/>
              </a:rPr>
              <a:t>Which of the categories in the table do they belong to? </a:t>
            </a:r>
          </a:p>
          <a:p>
            <a:r>
              <a:rPr lang="sr-Latn-RS" dirty="0" smtClean="0">
                <a:latin typeface="Californian FB" pitchFamily="18" charset="0"/>
              </a:rPr>
              <a:t>Can you think of another example for each of the types of attraction</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72816"/>
          </a:xfrm>
        </p:spPr>
        <p:txBody>
          <a:bodyPr>
            <a:normAutofit fontScale="90000"/>
          </a:bodyPr>
          <a:lstStyle/>
          <a:p>
            <a:r>
              <a:rPr lang="sr-Latn-RS" dirty="0" smtClean="0">
                <a:latin typeface="Californian FB" pitchFamily="18" charset="0"/>
              </a:rPr>
              <a:t>PRESENTING TOURIST ATTRACTIONS</a:t>
            </a:r>
            <a:br>
              <a:rPr lang="sr-Latn-RS" dirty="0" smtClean="0">
                <a:latin typeface="Californian FB" pitchFamily="18" charset="0"/>
              </a:rPr>
            </a:br>
            <a:r>
              <a:rPr lang="sr-Latn-RS" dirty="0" smtClean="0">
                <a:latin typeface="Californian FB" pitchFamily="18" charset="0"/>
              </a:rPr>
              <a:t>LANGUAGE FOCUS, </a:t>
            </a:r>
            <a:r>
              <a:rPr lang="sr-Latn-RS" b="1" dirty="0" smtClean="0">
                <a:latin typeface="Californian FB" pitchFamily="18" charset="0"/>
              </a:rPr>
              <a:t>Unit 9, page 128 </a:t>
            </a:r>
            <a:r>
              <a:rPr lang="sr-Latn-RS" dirty="0" smtClean="0">
                <a:latin typeface="Californian FB" pitchFamily="18" charset="0"/>
              </a:rPr>
              <a:t>and</a:t>
            </a:r>
            <a:r>
              <a:rPr lang="sr-Latn-RS" b="1" dirty="0" smtClean="0">
                <a:latin typeface="Californian FB" pitchFamily="18" charset="0"/>
              </a:rPr>
              <a:t>Unit 10, page 146</a:t>
            </a:r>
            <a:endParaRPr lang="en-US" b="1" dirty="0">
              <a:latin typeface="Californian FB" pitchFamily="18" charset="0"/>
            </a:endParaRPr>
          </a:p>
        </p:txBody>
      </p:sp>
      <p:sp>
        <p:nvSpPr>
          <p:cNvPr id="3" name="Content Placeholder 2"/>
          <p:cNvSpPr>
            <a:spLocks noGrp="1"/>
          </p:cNvSpPr>
          <p:nvPr>
            <p:ph idx="1"/>
          </p:nvPr>
        </p:nvSpPr>
        <p:spPr>
          <a:xfrm>
            <a:off x="457200" y="1785926"/>
            <a:ext cx="8229600" cy="5072074"/>
          </a:xfrm>
        </p:spPr>
        <p:txBody>
          <a:bodyPr>
            <a:normAutofit fontScale="92500" lnSpcReduction="10000"/>
          </a:bodyPr>
          <a:lstStyle/>
          <a:p>
            <a:pPr algn="just"/>
            <a:r>
              <a:rPr lang="sr-Latn-RS" dirty="0" smtClean="0">
                <a:latin typeface="Californian FB" pitchFamily="18" charset="0"/>
              </a:rPr>
              <a:t>Know </a:t>
            </a:r>
            <a:r>
              <a:rPr lang="sr-Latn-RS" dirty="0" smtClean="0">
                <a:latin typeface="Californian FB" pitchFamily="18" charset="0"/>
              </a:rPr>
              <a:t>the elements</a:t>
            </a:r>
          </a:p>
          <a:p>
            <a:pPr algn="just"/>
            <a:r>
              <a:rPr lang="sr-Latn-RS" dirty="0" smtClean="0">
                <a:latin typeface="Californian FB" pitchFamily="18" charset="0"/>
              </a:rPr>
              <a:t>Indicating position</a:t>
            </a:r>
          </a:p>
          <a:p>
            <a:pPr algn="just"/>
            <a:r>
              <a:rPr lang="sr-Latn-RS" dirty="0" smtClean="0">
                <a:latin typeface="Californian FB" pitchFamily="18" charset="0"/>
              </a:rPr>
              <a:t>Measurements and dimensions</a:t>
            </a:r>
          </a:p>
          <a:p>
            <a:pPr algn="just"/>
            <a:r>
              <a:rPr lang="sr-Latn-RS" dirty="0" smtClean="0">
                <a:latin typeface="Californian FB" pitchFamily="18" charset="0"/>
              </a:rPr>
              <a:t>Comparatives (Superlatives)</a:t>
            </a:r>
          </a:p>
          <a:p>
            <a:pPr algn="just"/>
            <a:r>
              <a:rPr lang="sr-Latn-RS" dirty="0" smtClean="0">
                <a:latin typeface="Californian FB" pitchFamily="18" charset="0"/>
              </a:rPr>
              <a:t>Descriptive adjectives</a:t>
            </a:r>
          </a:p>
          <a:p>
            <a:pPr algn="just"/>
            <a:r>
              <a:rPr lang="sr-Latn-RS" dirty="0" smtClean="0">
                <a:latin typeface="Californian FB" pitchFamily="18" charset="0"/>
              </a:rPr>
              <a:t>Passives</a:t>
            </a:r>
          </a:p>
          <a:p>
            <a:pPr algn="just"/>
            <a:r>
              <a:rPr lang="sr-Latn-RS" dirty="0" smtClean="0">
                <a:latin typeface="Californian FB" pitchFamily="18" charset="0"/>
              </a:rPr>
              <a:t>Present Perfect, Past Simple</a:t>
            </a:r>
          </a:p>
          <a:p>
            <a:pPr algn="just"/>
            <a:r>
              <a:rPr lang="sr-Latn-RS" dirty="0" smtClean="0">
                <a:latin typeface="Californian FB" pitchFamily="18" charset="0"/>
              </a:rPr>
              <a:t>Relative Clauses</a:t>
            </a:r>
          </a:p>
          <a:p>
            <a:pPr algn="just"/>
            <a:r>
              <a:rPr lang="sr-Latn-RS" dirty="0" smtClean="0">
                <a:latin typeface="Californian FB" pitchFamily="18" charset="0"/>
              </a:rPr>
              <a:t>Expressions</a:t>
            </a:r>
          </a:p>
          <a:p>
            <a:pPr algn="just"/>
            <a:r>
              <a:rPr lang="sr-Latn-RS" dirty="0" smtClean="0">
                <a:latin typeface="Californian FB" pitchFamily="18" charset="0"/>
              </a:rPr>
              <a:t>Linkers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20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2000"/>
                                        <p:tgtEl>
                                          <p:spTgt spid="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fade">
                                      <p:cBhvr>
                                        <p:cTn id="59"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alifornian FB" pitchFamily="18" charset="0"/>
              </a:rPr>
              <a:t>Elements</a:t>
            </a:r>
            <a:br>
              <a:rPr lang="sr-Latn-RS" dirty="0" smtClean="0">
                <a:latin typeface="Californian FB" pitchFamily="18" charset="0"/>
              </a:rPr>
            </a:br>
            <a:r>
              <a:rPr lang="sr-Latn-RS" dirty="0" smtClean="0">
                <a:latin typeface="Californian FB" pitchFamily="18" charset="0"/>
              </a:rPr>
              <a:t>natural attractions</a:t>
            </a:r>
            <a:endParaRPr lang="en-US" dirty="0">
              <a:latin typeface="Californian FB" pitchFamily="18" charset="0"/>
            </a:endParaRPr>
          </a:p>
        </p:txBody>
      </p:sp>
      <p:sp>
        <p:nvSpPr>
          <p:cNvPr id="3" name="Content Placeholder 2"/>
          <p:cNvSpPr>
            <a:spLocks noGrp="1"/>
          </p:cNvSpPr>
          <p:nvPr>
            <p:ph idx="1"/>
          </p:nvPr>
        </p:nvSpPr>
        <p:spPr>
          <a:xfrm>
            <a:off x="457200" y="1600200"/>
            <a:ext cx="3106688" cy="4757758"/>
          </a:xfrm>
        </p:spPr>
        <p:txBody>
          <a:bodyPr>
            <a:normAutofit fontScale="92500" lnSpcReduction="20000"/>
          </a:bodyPr>
          <a:lstStyle/>
          <a:p>
            <a:r>
              <a:rPr lang="sr-Latn-RS" dirty="0" smtClean="0">
                <a:latin typeface="Californian FB" pitchFamily="18" charset="0"/>
              </a:rPr>
              <a:t>snow-capped mountain top</a:t>
            </a:r>
          </a:p>
          <a:p>
            <a:r>
              <a:rPr lang="sr-Latn-RS" dirty="0" smtClean="0">
                <a:latin typeface="Californian FB" pitchFamily="18" charset="0"/>
              </a:rPr>
              <a:t>gorge</a:t>
            </a:r>
          </a:p>
          <a:p>
            <a:r>
              <a:rPr lang="sr-Latn-RS" dirty="0" smtClean="0">
                <a:latin typeface="Californian FB" pitchFamily="18" charset="0"/>
              </a:rPr>
              <a:t>wetland</a:t>
            </a:r>
          </a:p>
          <a:p>
            <a:r>
              <a:rPr lang="sr-Latn-RS" dirty="0" smtClean="0">
                <a:latin typeface="Californian FB" pitchFamily="18" charset="0"/>
              </a:rPr>
              <a:t>reef</a:t>
            </a:r>
          </a:p>
          <a:p>
            <a:r>
              <a:rPr lang="sr-Latn-RS" dirty="0" smtClean="0">
                <a:latin typeface="Californian FB" pitchFamily="18" charset="0"/>
              </a:rPr>
              <a:t>cliff</a:t>
            </a:r>
          </a:p>
          <a:p>
            <a:r>
              <a:rPr lang="sr-Latn-RS" dirty="0" smtClean="0">
                <a:latin typeface="Californian FB" pitchFamily="18" charset="0"/>
              </a:rPr>
              <a:t>ecosystem</a:t>
            </a:r>
          </a:p>
          <a:p>
            <a:r>
              <a:rPr lang="sr-Latn-RS" dirty="0" smtClean="0">
                <a:latin typeface="Californian FB" pitchFamily="18" charset="0"/>
              </a:rPr>
              <a:t>biodiversity</a:t>
            </a:r>
          </a:p>
          <a:p>
            <a:r>
              <a:rPr lang="sr-Latn-RS" dirty="0" smtClean="0">
                <a:latin typeface="Californian FB" pitchFamily="18" charset="0"/>
              </a:rPr>
              <a:t>sea strait</a:t>
            </a:r>
          </a:p>
          <a:p>
            <a:r>
              <a:rPr lang="sr-Latn-RS" i="1" dirty="0" smtClean="0">
                <a:latin typeface="Californian FB" pitchFamily="18" charset="0"/>
              </a:rPr>
              <a:t>species</a:t>
            </a:r>
            <a:endParaRPr lang="en-US" i="1" dirty="0">
              <a:latin typeface="Californian FB" pitchFamily="18" charset="0"/>
            </a:endParaRPr>
          </a:p>
        </p:txBody>
      </p:sp>
      <p:pic>
        <p:nvPicPr>
          <p:cNvPr id="4" name="Picture 2" descr="C:\Users\Smiljka Kesic\Desktop\uluru.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23928" y="1988840"/>
            <a:ext cx="4796606" cy="364333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1" name="Picture 3" descr="C:\Users\User\Desktop\Cathédrale_Notre-Dame_de_Paris,_3_June_2010.jpg"/>
          <p:cNvPicPr>
            <a:picLocks noGrp="1" noChangeAspect="1" noChangeArrowheads="1"/>
          </p:cNvPicPr>
          <p:nvPr>
            <p:ph idx="1"/>
          </p:nvPr>
        </p:nvPicPr>
        <p:blipFill>
          <a:blip r:embed="rId2" cstate="print"/>
          <a:srcRect/>
          <a:stretch>
            <a:fillRect/>
          </a:stretch>
        </p:blipFill>
        <p:spPr bwMode="auto">
          <a:xfrm>
            <a:off x="357158" y="214290"/>
            <a:ext cx="8572560" cy="592933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88640"/>
            <a:ext cx="5112568" cy="1008112"/>
          </a:xfrm>
        </p:spPr>
        <p:txBody>
          <a:bodyPr>
            <a:normAutofit fontScale="90000"/>
          </a:bodyPr>
          <a:lstStyle/>
          <a:p>
            <a:r>
              <a:rPr lang="sr-Latn-RS" dirty="0" smtClean="0">
                <a:latin typeface="Californian FB" pitchFamily="18" charset="0"/>
              </a:rPr>
              <a:t>Elements</a:t>
            </a:r>
            <a:br>
              <a:rPr lang="sr-Latn-RS" dirty="0" smtClean="0">
                <a:latin typeface="Californian FB" pitchFamily="18" charset="0"/>
              </a:rPr>
            </a:br>
            <a:r>
              <a:rPr lang="sr-Latn-RS" dirty="0" smtClean="0">
                <a:latin typeface="Californian FB" pitchFamily="18" charset="0"/>
              </a:rPr>
              <a:t>man-made attractions</a:t>
            </a:r>
            <a:endParaRPr lang="en-US" dirty="0">
              <a:latin typeface="Californian FB" pitchFamily="18" charset="0"/>
            </a:endParaRPr>
          </a:p>
        </p:txBody>
      </p:sp>
      <p:sp>
        <p:nvSpPr>
          <p:cNvPr id="3" name="Content Placeholder 2"/>
          <p:cNvSpPr>
            <a:spLocks noGrp="1"/>
          </p:cNvSpPr>
          <p:nvPr>
            <p:ph idx="1"/>
          </p:nvPr>
        </p:nvSpPr>
        <p:spPr>
          <a:xfrm>
            <a:off x="0" y="188640"/>
            <a:ext cx="2915816" cy="5544616"/>
          </a:xfrm>
        </p:spPr>
        <p:txBody>
          <a:bodyPr>
            <a:normAutofit fontScale="92500"/>
          </a:bodyPr>
          <a:lstStyle/>
          <a:p>
            <a:r>
              <a:rPr lang="sr-Latn-RS" dirty="0" smtClean="0">
                <a:latin typeface="Californian FB" pitchFamily="18" charset="0"/>
              </a:rPr>
              <a:t>spire</a:t>
            </a:r>
          </a:p>
          <a:p>
            <a:r>
              <a:rPr lang="sr-Latn-RS" dirty="0" smtClean="0">
                <a:latin typeface="Californian FB" pitchFamily="18" charset="0"/>
              </a:rPr>
              <a:t>dome</a:t>
            </a:r>
          </a:p>
          <a:p>
            <a:r>
              <a:rPr lang="sr-Latn-RS" dirty="0" smtClean="0">
                <a:latin typeface="Californian FB" pitchFamily="18" charset="0"/>
              </a:rPr>
              <a:t>arch</a:t>
            </a:r>
          </a:p>
          <a:p>
            <a:r>
              <a:rPr lang="en-US" dirty="0" smtClean="0">
                <a:latin typeface="Californian FB" pitchFamily="18" charset="0"/>
              </a:rPr>
              <a:t>façade</a:t>
            </a:r>
          </a:p>
          <a:p>
            <a:r>
              <a:rPr lang="en-US" dirty="0" smtClean="0">
                <a:latin typeface="Californian FB" pitchFamily="18" charset="0"/>
              </a:rPr>
              <a:t>obelisk</a:t>
            </a:r>
          </a:p>
          <a:p>
            <a:r>
              <a:rPr lang="en-US" dirty="0" smtClean="0">
                <a:latin typeface="Californian FB" pitchFamily="18" charset="0"/>
              </a:rPr>
              <a:t>tower</a:t>
            </a:r>
          </a:p>
          <a:p>
            <a:r>
              <a:rPr lang="en-US" dirty="0" smtClean="0">
                <a:latin typeface="Californian FB" pitchFamily="18" charset="0"/>
              </a:rPr>
              <a:t>portal</a:t>
            </a:r>
          </a:p>
          <a:p>
            <a:r>
              <a:rPr lang="en-US" dirty="0" smtClean="0">
                <a:latin typeface="Californian FB" pitchFamily="18" charset="0"/>
              </a:rPr>
              <a:t>minaret</a:t>
            </a:r>
          </a:p>
          <a:p>
            <a:r>
              <a:rPr lang="en-US" dirty="0" smtClean="0">
                <a:latin typeface="Californian FB" pitchFamily="18" charset="0"/>
              </a:rPr>
              <a:t>column</a:t>
            </a:r>
          </a:p>
          <a:p>
            <a:r>
              <a:rPr lang="en-US" dirty="0" smtClean="0">
                <a:latin typeface="Californian FB" pitchFamily="18" charset="0"/>
              </a:rPr>
              <a:t>vaulted ceiling </a:t>
            </a:r>
          </a:p>
          <a:p>
            <a:endParaRPr lang="en-US" dirty="0" smtClean="0">
              <a:latin typeface="Californian FB" pitchFamily="18" charset="0"/>
            </a:endParaRPr>
          </a:p>
          <a:p>
            <a:endParaRPr lang="sr-Latn-RS" dirty="0" smtClean="0">
              <a:latin typeface="Californian FB" pitchFamily="18" charset="0"/>
            </a:endParaRPr>
          </a:p>
        </p:txBody>
      </p:sp>
      <p:sp>
        <p:nvSpPr>
          <p:cNvPr id="5" name="TextBox 4"/>
          <p:cNvSpPr txBox="1"/>
          <p:nvPr/>
        </p:nvSpPr>
        <p:spPr>
          <a:xfrm>
            <a:off x="0" y="5949280"/>
            <a:ext cx="9144000" cy="769441"/>
          </a:xfrm>
          <a:prstGeom prst="rect">
            <a:avLst/>
          </a:prstGeom>
          <a:noFill/>
        </p:spPr>
        <p:txBody>
          <a:bodyPr wrap="square" rtlCol="0">
            <a:spAutoFit/>
          </a:bodyPr>
          <a:lstStyle/>
          <a:p>
            <a:pPr algn="ctr"/>
            <a:r>
              <a:rPr lang="en-US" sz="2200" dirty="0" smtClean="0">
                <a:latin typeface="Californian FB" pitchFamily="18" charset="0"/>
              </a:rPr>
              <a:t>2. In which type of building would you find them (e.g. cathedral, mosque etc.)</a:t>
            </a:r>
          </a:p>
          <a:p>
            <a:pPr algn="ctr"/>
            <a:r>
              <a:rPr lang="en-US" sz="2200" dirty="0" smtClean="0">
                <a:latin typeface="Californian FB" pitchFamily="18" charset="0"/>
              </a:rPr>
              <a:t>3. Can you think of any famous building that has these </a:t>
            </a:r>
            <a:endParaRPr lang="en-US" sz="2200" dirty="0">
              <a:latin typeface="Californian FB" pitchFamily="18" charset="0"/>
            </a:endParaRPr>
          </a:p>
        </p:txBody>
      </p:sp>
      <p:pic>
        <p:nvPicPr>
          <p:cNvPr id="1026" name="Picture 2" descr="C:\Users\User\Desktop\gothic-arch-hand-drawn-sketch-vintage-gates-vector-25525970.jpg"/>
          <p:cNvPicPr>
            <a:picLocks noChangeAspect="1" noChangeArrowheads="1"/>
          </p:cNvPicPr>
          <p:nvPr/>
        </p:nvPicPr>
        <p:blipFill>
          <a:blip r:embed="rId2" cstate="print"/>
          <a:srcRect/>
          <a:stretch>
            <a:fillRect/>
          </a:stretch>
        </p:blipFill>
        <p:spPr bwMode="auto">
          <a:xfrm>
            <a:off x="7092280" y="404664"/>
            <a:ext cx="1676048" cy="1800200"/>
          </a:xfrm>
          <a:prstGeom prst="rect">
            <a:avLst/>
          </a:prstGeom>
          <a:noFill/>
        </p:spPr>
      </p:pic>
      <p:pic>
        <p:nvPicPr>
          <p:cNvPr id="1027" name="Picture 3" descr="C:\Users\User\Desktop\index.jpg"/>
          <p:cNvPicPr>
            <a:picLocks noChangeAspect="1" noChangeArrowheads="1"/>
          </p:cNvPicPr>
          <p:nvPr/>
        </p:nvPicPr>
        <p:blipFill>
          <a:blip r:embed="rId3" cstate="print"/>
          <a:srcRect/>
          <a:stretch>
            <a:fillRect/>
          </a:stretch>
        </p:blipFill>
        <p:spPr bwMode="auto">
          <a:xfrm>
            <a:off x="2915816" y="3429000"/>
            <a:ext cx="1282824" cy="1282824"/>
          </a:xfrm>
          <a:prstGeom prst="rect">
            <a:avLst/>
          </a:prstGeom>
          <a:noFill/>
        </p:spPr>
      </p:pic>
      <p:pic>
        <p:nvPicPr>
          <p:cNvPr id="1028" name="Picture 4" descr="C:\Users\User\Desktop\277-2772399_gilded-egyptian-obelisk-egyptian-obelisk-png.png"/>
          <p:cNvPicPr>
            <a:picLocks noChangeAspect="1" noChangeArrowheads="1"/>
          </p:cNvPicPr>
          <p:nvPr/>
        </p:nvPicPr>
        <p:blipFill>
          <a:blip r:embed="rId4" cstate="print"/>
          <a:srcRect/>
          <a:stretch>
            <a:fillRect/>
          </a:stretch>
        </p:blipFill>
        <p:spPr bwMode="auto">
          <a:xfrm>
            <a:off x="6839745" y="2276872"/>
            <a:ext cx="2304255" cy="1800201"/>
          </a:xfrm>
          <a:prstGeom prst="rect">
            <a:avLst/>
          </a:prstGeom>
          <a:noFill/>
        </p:spPr>
      </p:pic>
      <p:pic>
        <p:nvPicPr>
          <p:cNvPr id="1029" name="Picture 5" descr="C:\Users\User\Desktop\images.jpg"/>
          <p:cNvPicPr>
            <a:picLocks noChangeAspect="1" noChangeArrowheads="1"/>
          </p:cNvPicPr>
          <p:nvPr/>
        </p:nvPicPr>
        <p:blipFill>
          <a:blip r:embed="rId5" cstate="print"/>
          <a:srcRect/>
          <a:stretch>
            <a:fillRect/>
          </a:stretch>
        </p:blipFill>
        <p:spPr bwMode="auto">
          <a:xfrm>
            <a:off x="6228184" y="2924944"/>
            <a:ext cx="1407790" cy="1465381"/>
          </a:xfrm>
          <a:prstGeom prst="rect">
            <a:avLst/>
          </a:prstGeom>
          <a:noFill/>
        </p:spPr>
      </p:pic>
      <p:pic>
        <p:nvPicPr>
          <p:cNvPr id="1030" name="Picture 6" descr="C:\Users\User\Desktop\colorful-mosque-drawing-vector-5845029.jpg"/>
          <p:cNvPicPr>
            <a:picLocks noChangeAspect="1" noChangeArrowheads="1"/>
          </p:cNvPicPr>
          <p:nvPr/>
        </p:nvPicPr>
        <p:blipFill>
          <a:blip r:embed="rId6" cstate="print"/>
          <a:srcRect/>
          <a:stretch>
            <a:fillRect/>
          </a:stretch>
        </p:blipFill>
        <p:spPr bwMode="auto">
          <a:xfrm>
            <a:off x="5004048" y="1268760"/>
            <a:ext cx="1411330" cy="1728192"/>
          </a:xfrm>
          <a:prstGeom prst="rect">
            <a:avLst/>
          </a:prstGeom>
          <a:noFill/>
        </p:spPr>
      </p:pic>
      <p:pic>
        <p:nvPicPr>
          <p:cNvPr id="1031" name="Picture 7" descr="C:\Users\User\Desktop\unnamed.jpg"/>
          <p:cNvPicPr>
            <a:picLocks noChangeAspect="1" noChangeArrowheads="1"/>
          </p:cNvPicPr>
          <p:nvPr/>
        </p:nvPicPr>
        <p:blipFill>
          <a:blip r:embed="rId7" cstate="print"/>
          <a:srcRect/>
          <a:stretch>
            <a:fillRect/>
          </a:stretch>
        </p:blipFill>
        <p:spPr bwMode="auto">
          <a:xfrm>
            <a:off x="3995936" y="3284984"/>
            <a:ext cx="1304145" cy="1728192"/>
          </a:xfrm>
          <a:prstGeom prst="rect">
            <a:avLst/>
          </a:prstGeom>
          <a:noFill/>
        </p:spPr>
      </p:pic>
      <p:pic>
        <p:nvPicPr>
          <p:cNvPr id="1032" name="Picture 8" descr="C:\Users\User\Desktop\index.jpg"/>
          <p:cNvPicPr>
            <a:picLocks noChangeAspect="1" noChangeArrowheads="1"/>
          </p:cNvPicPr>
          <p:nvPr/>
        </p:nvPicPr>
        <p:blipFill>
          <a:blip r:embed="rId8" cstate="print"/>
          <a:srcRect/>
          <a:stretch>
            <a:fillRect/>
          </a:stretch>
        </p:blipFill>
        <p:spPr bwMode="auto">
          <a:xfrm>
            <a:off x="6876256" y="4293096"/>
            <a:ext cx="2021964" cy="1449710"/>
          </a:xfrm>
          <a:prstGeom prst="rect">
            <a:avLst/>
          </a:prstGeom>
          <a:noFill/>
        </p:spPr>
      </p:pic>
      <p:pic>
        <p:nvPicPr>
          <p:cNvPr id="1033" name="Picture 9" descr="C:\Users\User\Desktop\index.jpg"/>
          <p:cNvPicPr>
            <a:picLocks noChangeAspect="1" noChangeArrowheads="1"/>
          </p:cNvPicPr>
          <p:nvPr/>
        </p:nvPicPr>
        <p:blipFill>
          <a:blip r:embed="rId9" cstate="print"/>
          <a:srcRect/>
          <a:stretch>
            <a:fillRect/>
          </a:stretch>
        </p:blipFill>
        <p:spPr bwMode="auto">
          <a:xfrm>
            <a:off x="3707904" y="1340768"/>
            <a:ext cx="1415219" cy="1661344"/>
          </a:xfrm>
          <a:prstGeom prst="rect">
            <a:avLst/>
          </a:prstGeom>
          <a:noFill/>
        </p:spPr>
      </p:pic>
      <p:pic>
        <p:nvPicPr>
          <p:cNvPr id="1034" name="Picture 10" descr="C:\Users\User\Desktop\800px_COLOURBOX40080110.jpg"/>
          <p:cNvPicPr>
            <a:picLocks noChangeAspect="1" noChangeArrowheads="1"/>
          </p:cNvPicPr>
          <p:nvPr/>
        </p:nvPicPr>
        <p:blipFill>
          <a:blip r:embed="rId10" cstate="print"/>
          <a:srcRect/>
          <a:stretch>
            <a:fillRect/>
          </a:stretch>
        </p:blipFill>
        <p:spPr bwMode="auto">
          <a:xfrm>
            <a:off x="5292080" y="3212976"/>
            <a:ext cx="1319153" cy="1649760"/>
          </a:xfrm>
          <a:prstGeom prst="rect">
            <a:avLst/>
          </a:prstGeom>
          <a:noFill/>
        </p:spPr>
      </p:pic>
      <p:pic>
        <p:nvPicPr>
          <p:cNvPr id="1035" name="Picture 11" descr="C:\Users\User\Desktop\steeple-line-art-spire-drawing-clip-art-png-favpng-MuetAA2Hn35d94HrYxwVVarLq.jpg"/>
          <p:cNvPicPr>
            <a:picLocks noChangeAspect="1" noChangeArrowheads="1"/>
          </p:cNvPicPr>
          <p:nvPr/>
        </p:nvPicPr>
        <p:blipFill>
          <a:blip r:embed="rId11" cstate="print"/>
          <a:srcRect/>
          <a:stretch>
            <a:fillRect/>
          </a:stretch>
        </p:blipFill>
        <p:spPr bwMode="auto">
          <a:xfrm>
            <a:off x="2843808" y="1340768"/>
            <a:ext cx="1152128" cy="187220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143000"/>
          </a:xfrm>
        </p:spPr>
        <p:txBody>
          <a:bodyPr>
            <a:normAutofit fontScale="90000"/>
          </a:bodyPr>
          <a:lstStyle/>
          <a:p>
            <a:r>
              <a:rPr lang="en-US" dirty="0" smtClean="0">
                <a:latin typeface="Californian FB" pitchFamily="18" charset="0"/>
              </a:rPr>
              <a:t>4. Add one of these words to the word groups listed below</a:t>
            </a:r>
            <a:endParaRPr lang="en-US" dirty="0">
              <a:latin typeface="Californian FB" pitchFamily="18" charset="0"/>
            </a:endParaRPr>
          </a:p>
        </p:txBody>
      </p:sp>
      <p:sp>
        <p:nvSpPr>
          <p:cNvPr id="3" name="Content Placeholder 2"/>
          <p:cNvSpPr>
            <a:spLocks noGrp="1"/>
          </p:cNvSpPr>
          <p:nvPr>
            <p:ph idx="1"/>
          </p:nvPr>
        </p:nvSpPr>
        <p:spPr>
          <a:xfrm>
            <a:off x="457200" y="2780928"/>
            <a:ext cx="8229600" cy="3345235"/>
          </a:xfrm>
        </p:spPr>
        <p:txBody>
          <a:bodyPr>
            <a:normAutofit lnSpcReduction="10000"/>
          </a:bodyPr>
          <a:lstStyle/>
          <a:p>
            <a:pPr algn="just"/>
            <a:r>
              <a:rPr lang="en-US" dirty="0" smtClean="0">
                <a:latin typeface="Californian FB" pitchFamily="18" charset="0"/>
              </a:rPr>
              <a:t>1 high, wide, thick,</a:t>
            </a:r>
          </a:p>
          <a:p>
            <a:pPr algn="just"/>
            <a:r>
              <a:rPr lang="en-US" dirty="0" smtClean="0">
                <a:latin typeface="Californian FB" pitchFamily="18" charset="0"/>
              </a:rPr>
              <a:t>2 underneath, in front of, </a:t>
            </a:r>
          </a:p>
          <a:p>
            <a:pPr algn="just"/>
            <a:r>
              <a:rPr lang="en-US" dirty="0" smtClean="0">
                <a:latin typeface="Californian FB" pitchFamily="18" charset="0"/>
              </a:rPr>
              <a:t>3 depict, represent</a:t>
            </a:r>
          </a:p>
          <a:p>
            <a:pPr algn="just"/>
            <a:r>
              <a:rPr lang="en-US" dirty="0" smtClean="0">
                <a:latin typeface="Californian FB" pitchFamily="18" charset="0"/>
              </a:rPr>
              <a:t>4 build, erect</a:t>
            </a:r>
          </a:p>
          <a:p>
            <a:pPr algn="just"/>
            <a:r>
              <a:rPr lang="en-US" dirty="0" smtClean="0">
                <a:latin typeface="Californian FB" pitchFamily="18" charset="0"/>
              </a:rPr>
              <a:t>5 marble, stone</a:t>
            </a:r>
          </a:p>
          <a:p>
            <a:pPr algn="just"/>
            <a:r>
              <a:rPr lang="en-US" dirty="0" smtClean="0">
                <a:latin typeface="Californian FB" pitchFamily="18" charset="0"/>
              </a:rPr>
              <a:t>6 carving, sculpture</a:t>
            </a:r>
            <a:endParaRPr lang="en-US" dirty="0">
              <a:latin typeface="Californian FB" pitchFamily="18" charset="0"/>
            </a:endParaRPr>
          </a:p>
        </p:txBody>
      </p:sp>
      <p:sp>
        <p:nvSpPr>
          <p:cNvPr id="4" name="TextBox 3"/>
          <p:cNvSpPr txBox="1"/>
          <p:nvPr/>
        </p:nvSpPr>
        <p:spPr>
          <a:xfrm>
            <a:off x="827584" y="1628801"/>
            <a:ext cx="7344816" cy="1200329"/>
          </a:xfrm>
          <a:prstGeom prst="rect">
            <a:avLst/>
          </a:prstGeom>
          <a:noFill/>
        </p:spPr>
        <p:txBody>
          <a:bodyPr wrap="square" rtlCol="0">
            <a:spAutoFit/>
          </a:bodyPr>
          <a:lstStyle/>
          <a:p>
            <a:pPr algn="just"/>
            <a:r>
              <a:rPr lang="en-US" sz="2400" dirty="0" smtClean="0">
                <a:latin typeface="Californian FB" pitchFamily="18" charset="0"/>
              </a:rPr>
              <a:t>construct                      granite                                    statue                                             </a:t>
            </a:r>
          </a:p>
          <a:p>
            <a:pPr algn="just"/>
            <a:r>
              <a:rPr lang="en-US" sz="2400" dirty="0" smtClean="0">
                <a:latin typeface="Californian FB" pitchFamily="18" charset="0"/>
              </a:rPr>
              <a:t>long                                show                                      alongside</a:t>
            </a:r>
          </a:p>
          <a:p>
            <a:pPr algn="just"/>
            <a:endParaRPr lang="en-US" sz="2400" dirty="0">
              <a:latin typeface="Californian FB"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143000"/>
          </a:xfrm>
        </p:spPr>
        <p:txBody>
          <a:bodyPr>
            <a:normAutofit fontScale="90000"/>
          </a:bodyPr>
          <a:lstStyle/>
          <a:p>
            <a:r>
              <a:rPr lang="en-US" dirty="0" smtClean="0">
                <a:latin typeface="Californian FB" pitchFamily="18" charset="0"/>
              </a:rPr>
              <a:t>4. Add one of these words to the word groups listed below</a:t>
            </a:r>
            <a:endParaRPr lang="en-US" dirty="0">
              <a:latin typeface="Californian FB" pitchFamily="18" charset="0"/>
            </a:endParaRPr>
          </a:p>
        </p:txBody>
      </p:sp>
      <p:sp>
        <p:nvSpPr>
          <p:cNvPr id="3" name="Content Placeholder 2"/>
          <p:cNvSpPr>
            <a:spLocks noGrp="1"/>
          </p:cNvSpPr>
          <p:nvPr>
            <p:ph idx="1"/>
          </p:nvPr>
        </p:nvSpPr>
        <p:spPr>
          <a:xfrm>
            <a:off x="457200" y="2780928"/>
            <a:ext cx="8229600" cy="3345235"/>
          </a:xfrm>
        </p:spPr>
        <p:txBody>
          <a:bodyPr>
            <a:normAutofit lnSpcReduction="10000"/>
          </a:bodyPr>
          <a:lstStyle/>
          <a:p>
            <a:pPr algn="just"/>
            <a:r>
              <a:rPr lang="en-US" dirty="0" smtClean="0">
                <a:latin typeface="Californian FB" pitchFamily="18" charset="0"/>
              </a:rPr>
              <a:t>1 high, wide, thick, </a:t>
            </a:r>
            <a:r>
              <a:rPr lang="en-US" b="1" u="sng" dirty="0" smtClean="0">
                <a:solidFill>
                  <a:srgbClr val="FF0000"/>
                </a:solidFill>
                <a:latin typeface="Californian FB" pitchFamily="18" charset="0"/>
              </a:rPr>
              <a:t>long</a:t>
            </a:r>
          </a:p>
          <a:p>
            <a:pPr algn="just"/>
            <a:r>
              <a:rPr lang="en-US" dirty="0" smtClean="0">
                <a:latin typeface="Californian FB" pitchFamily="18" charset="0"/>
              </a:rPr>
              <a:t>2 underneath, in front of, </a:t>
            </a:r>
            <a:r>
              <a:rPr lang="en-US" b="1" u="sng" dirty="0" smtClean="0">
                <a:solidFill>
                  <a:srgbClr val="FF0000"/>
                </a:solidFill>
                <a:latin typeface="Californian FB" pitchFamily="18" charset="0"/>
              </a:rPr>
              <a:t>alongside</a:t>
            </a:r>
          </a:p>
          <a:p>
            <a:pPr algn="just"/>
            <a:r>
              <a:rPr lang="en-US" dirty="0" smtClean="0">
                <a:latin typeface="Californian FB" pitchFamily="18" charset="0"/>
              </a:rPr>
              <a:t>3 depict, represent, </a:t>
            </a:r>
            <a:r>
              <a:rPr lang="en-US" b="1" u="sng" dirty="0" smtClean="0">
                <a:solidFill>
                  <a:srgbClr val="FF0000"/>
                </a:solidFill>
                <a:latin typeface="Californian FB" pitchFamily="18" charset="0"/>
              </a:rPr>
              <a:t>show</a:t>
            </a:r>
          </a:p>
          <a:p>
            <a:pPr algn="just"/>
            <a:r>
              <a:rPr lang="en-US" dirty="0" smtClean="0">
                <a:latin typeface="Californian FB" pitchFamily="18" charset="0"/>
              </a:rPr>
              <a:t>4 build, erect, </a:t>
            </a:r>
            <a:r>
              <a:rPr lang="en-US" b="1" u="sng" dirty="0" smtClean="0">
                <a:solidFill>
                  <a:srgbClr val="FF0000"/>
                </a:solidFill>
                <a:latin typeface="Californian FB" pitchFamily="18" charset="0"/>
              </a:rPr>
              <a:t>construct</a:t>
            </a:r>
          </a:p>
          <a:p>
            <a:pPr algn="just"/>
            <a:r>
              <a:rPr lang="en-US" dirty="0" smtClean="0">
                <a:latin typeface="Californian FB" pitchFamily="18" charset="0"/>
              </a:rPr>
              <a:t>5 marble, stone, </a:t>
            </a:r>
            <a:r>
              <a:rPr lang="en-US" b="1" u="sng" dirty="0" smtClean="0">
                <a:solidFill>
                  <a:srgbClr val="FF0000"/>
                </a:solidFill>
                <a:latin typeface="Californian FB" pitchFamily="18" charset="0"/>
              </a:rPr>
              <a:t>granite</a:t>
            </a:r>
          </a:p>
          <a:p>
            <a:pPr algn="just"/>
            <a:r>
              <a:rPr lang="en-US" dirty="0" smtClean="0">
                <a:latin typeface="Californian FB" pitchFamily="18" charset="0"/>
              </a:rPr>
              <a:t>6 carving, sculpture, </a:t>
            </a:r>
            <a:r>
              <a:rPr lang="en-US" b="1" u="sng" dirty="0" smtClean="0">
                <a:solidFill>
                  <a:srgbClr val="FF0000"/>
                </a:solidFill>
                <a:latin typeface="Californian FB" pitchFamily="18" charset="0"/>
              </a:rPr>
              <a:t>statue</a:t>
            </a:r>
            <a:endParaRPr lang="en-US" b="1" u="sng" dirty="0">
              <a:solidFill>
                <a:srgbClr val="FF0000"/>
              </a:solidFill>
              <a:latin typeface="Californian FB" pitchFamily="18" charset="0"/>
            </a:endParaRPr>
          </a:p>
        </p:txBody>
      </p:sp>
      <p:sp>
        <p:nvSpPr>
          <p:cNvPr id="4" name="TextBox 3"/>
          <p:cNvSpPr txBox="1"/>
          <p:nvPr/>
        </p:nvSpPr>
        <p:spPr>
          <a:xfrm>
            <a:off x="827584" y="1628801"/>
            <a:ext cx="7344816" cy="1200329"/>
          </a:xfrm>
          <a:prstGeom prst="rect">
            <a:avLst/>
          </a:prstGeom>
          <a:noFill/>
        </p:spPr>
        <p:txBody>
          <a:bodyPr wrap="square" rtlCol="0">
            <a:spAutoFit/>
          </a:bodyPr>
          <a:lstStyle/>
          <a:p>
            <a:pPr algn="just"/>
            <a:r>
              <a:rPr lang="en-US" sz="2400" dirty="0" smtClean="0">
                <a:latin typeface="Californian FB" pitchFamily="18" charset="0"/>
              </a:rPr>
              <a:t>construct                      granite                                    statue                                             </a:t>
            </a:r>
          </a:p>
          <a:p>
            <a:pPr algn="just"/>
            <a:r>
              <a:rPr lang="en-US" sz="2400" dirty="0" smtClean="0">
                <a:latin typeface="Californian FB" pitchFamily="18" charset="0"/>
              </a:rPr>
              <a:t>long                                show                                      alongside</a:t>
            </a:r>
          </a:p>
          <a:p>
            <a:pPr algn="just"/>
            <a:endParaRPr lang="en-US" sz="2400" dirty="0">
              <a:latin typeface="Californian FB"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Arc de Triomphe</a:t>
            </a:r>
            <a:endParaRPr lang="en-US" dirty="0"/>
          </a:p>
        </p:txBody>
      </p:sp>
      <p:pic>
        <p:nvPicPr>
          <p:cNvPr id="3074" name="Picture 2" descr="C:\Users\User\Desktop\Arc-de-Triomphe-de-l%u2019Étoile.jpg"/>
          <p:cNvPicPr>
            <a:picLocks noGrp="1" noChangeAspect="1" noChangeArrowheads="1"/>
          </p:cNvPicPr>
          <p:nvPr>
            <p:ph idx="1"/>
          </p:nvPr>
        </p:nvPicPr>
        <p:blipFill>
          <a:blip r:embed="rId2" cstate="print"/>
          <a:srcRect/>
          <a:stretch>
            <a:fillRect/>
          </a:stretch>
        </p:blipFill>
        <p:spPr bwMode="auto">
          <a:xfrm>
            <a:off x="500034" y="428604"/>
            <a:ext cx="8215370" cy="614366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656184"/>
          </a:xfrm>
        </p:spPr>
        <p:txBody>
          <a:bodyPr>
            <a:normAutofit fontScale="90000"/>
          </a:bodyPr>
          <a:lstStyle/>
          <a:p>
            <a:r>
              <a:rPr lang="sr-Latn-RS" dirty="0" smtClean="0">
                <a:latin typeface="Californian FB" pitchFamily="18" charset="0"/>
              </a:rPr>
              <a:t/>
            </a:r>
            <a:br>
              <a:rPr lang="sr-Latn-RS" dirty="0" smtClean="0">
                <a:latin typeface="Californian FB" pitchFamily="18" charset="0"/>
              </a:rPr>
            </a:br>
            <a:r>
              <a:rPr lang="sr-Latn-RS" dirty="0" smtClean="0">
                <a:latin typeface="Californian FB" pitchFamily="18" charset="0"/>
              </a:rPr>
              <a:t>Arc de Triomphe</a:t>
            </a:r>
            <a:br>
              <a:rPr lang="sr-Latn-RS" dirty="0" smtClean="0">
                <a:latin typeface="Californian FB" pitchFamily="18" charset="0"/>
              </a:rPr>
            </a:br>
            <a:r>
              <a:rPr lang="en-US" sz="3100" dirty="0" smtClean="0">
                <a:latin typeface="Californian FB" pitchFamily="18" charset="0"/>
                <a:hlinkClick r:id="rId2"/>
              </a:rPr>
              <a:t>https://www.youtube.com/watch?v=1QmvRCa3ji8</a:t>
            </a:r>
            <a:r>
              <a:rPr lang="sr-Latn-RS" sz="3100" dirty="0" smtClean="0">
                <a:latin typeface="Californian FB" pitchFamily="18" charset="0"/>
              </a:rPr>
              <a:t/>
            </a:r>
            <a:br>
              <a:rPr lang="sr-Latn-RS" sz="3100" dirty="0" smtClean="0">
                <a:latin typeface="Californian FB" pitchFamily="18" charset="0"/>
              </a:rPr>
            </a:br>
            <a:r>
              <a:rPr lang="sr-Latn-RS" dirty="0" smtClean="0">
                <a:latin typeface="Californian FB" pitchFamily="18" charset="0"/>
              </a:rPr>
              <a:t>Which section </a:t>
            </a:r>
            <a:r>
              <a:rPr lang="sr-Latn-RS" sz="3100" dirty="0" smtClean="0">
                <a:latin typeface="Californian FB" pitchFamily="18" charset="0"/>
              </a:rPr>
              <a:t/>
            </a:r>
            <a:br>
              <a:rPr lang="sr-Latn-RS" sz="3100" dirty="0" smtClean="0">
                <a:latin typeface="Californian FB" pitchFamily="18" charset="0"/>
              </a:rPr>
            </a:br>
            <a:r>
              <a:rPr lang="sr-Latn-RS" sz="3100" dirty="0" smtClean="0">
                <a:latin typeface="Californian FB" pitchFamily="18" charset="0"/>
              </a:rPr>
              <a:t/>
            </a:r>
            <a:br>
              <a:rPr lang="sr-Latn-RS" sz="3100" dirty="0" smtClean="0">
                <a:latin typeface="Californian FB" pitchFamily="18" charset="0"/>
              </a:rPr>
            </a:br>
            <a:endParaRPr lang="en-US" sz="3100" dirty="0">
              <a:latin typeface="Californian FB" pitchFamily="18" charset="0"/>
            </a:endParaRPr>
          </a:p>
        </p:txBody>
      </p:sp>
      <p:sp>
        <p:nvSpPr>
          <p:cNvPr id="4" name="Content Placeholder 3"/>
          <p:cNvSpPr>
            <a:spLocks noGrp="1"/>
          </p:cNvSpPr>
          <p:nvPr>
            <p:ph sz="half" idx="2"/>
          </p:nvPr>
        </p:nvSpPr>
        <p:spPr>
          <a:xfrm>
            <a:off x="4648200" y="1844824"/>
            <a:ext cx="4038600" cy="4281339"/>
          </a:xfrm>
        </p:spPr>
        <p:txBody>
          <a:bodyPr/>
          <a:lstStyle/>
          <a:p>
            <a:pPr algn="just"/>
            <a:r>
              <a:rPr lang="sr-Latn-RS" dirty="0" smtClean="0">
                <a:latin typeface="Californian FB" pitchFamily="18" charset="0"/>
              </a:rPr>
              <a:t>describes the use and function of the building?</a:t>
            </a:r>
          </a:p>
          <a:p>
            <a:pPr algn="just"/>
            <a:r>
              <a:rPr lang="sr-Latn-RS" dirty="0" smtClean="0">
                <a:latin typeface="Californian FB" pitchFamily="18" charset="0"/>
              </a:rPr>
              <a:t>describes when and why it was built?</a:t>
            </a:r>
          </a:p>
          <a:p>
            <a:pPr algn="just"/>
            <a:r>
              <a:rPr lang="sr-Latn-RS" dirty="0" smtClean="0">
                <a:latin typeface="Californian FB" pitchFamily="18" charset="0"/>
              </a:rPr>
              <a:t>gives some detailed description?</a:t>
            </a:r>
          </a:p>
          <a:p>
            <a:pPr algn="just"/>
            <a:r>
              <a:rPr lang="sr-Latn-RS" dirty="0" smtClean="0">
                <a:latin typeface="Californian FB" pitchFamily="18" charset="0"/>
              </a:rPr>
              <a:t>gives a general physical description?</a:t>
            </a:r>
            <a:endParaRPr lang="en-US" dirty="0" smtClean="0">
              <a:latin typeface="Californian FB" pitchFamily="18" charset="0"/>
            </a:endParaRPr>
          </a:p>
          <a:p>
            <a:endParaRPr lang="en-US" dirty="0"/>
          </a:p>
        </p:txBody>
      </p:sp>
      <p:pic>
        <p:nvPicPr>
          <p:cNvPr id="5" name="Picture 2" descr="C:\Users\User\Desktop\Arc-de-Triomphe-de-l%u2019Étoile.jpg"/>
          <p:cNvPicPr>
            <a:picLocks noGrp="1" noChangeAspect="1" noChangeArrowheads="1"/>
          </p:cNvPicPr>
          <p:nvPr>
            <p:ph sz="half" idx="1"/>
          </p:nvPr>
        </p:nvPicPr>
        <p:blipFill>
          <a:blip r:embed="rId3" cstate="print"/>
          <a:srcRect/>
          <a:stretch>
            <a:fillRect/>
          </a:stretch>
        </p:blipFill>
        <p:spPr bwMode="auto">
          <a:xfrm>
            <a:off x="357158" y="1928802"/>
            <a:ext cx="4038600" cy="44291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Arc de </a:t>
            </a:r>
            <a:r>
              <a:rPr lang="en-US" dirty="0" err="1" smtClean="0">
                <a:latin typeface="Californian FB" pitchFamily="18" charset="0"/>
              </a:rPr>
              <a:t>Triomphe</a:t>
            </a:r>
            <a:endParaRPr lang="en-US" dirty="0">
              <a:latin typeface="Californian FB" pitchFamily="18" charset="0"/>
            </a:endParaRPr>
          </a:p>
        </p:txBody>
      </p:sp>
      <p:sp>
        <p:nvSpPr>
          <p:cNvPr id="3" name="Content Placeholder 2"/>
          <p:cNvSpPr>
            <a:spLocks noGrp="1"/>
          </p:cNvSpPr>
          <p:nvPr>
            <p:ph idx="1"/>
          </p:nvPr>
        </p:nvSpPr>
        <p:spPr>
          <a:xfrm>
            <a:off x="179512" y="1340769"/>
            <a:ext cx="8784976" cy="1368152"/>
          </a:xfrm>
        </p:spPr>
        <p:txBody>
          <a:bodyPr>
            <a:normAutofit fontScale="92500" lnSpcReduction="10000"/>
          </a:bodyPr>
          <a:lstStyle/>
          <a:p>
            <a:pPr algn="just"/>
            <a:r>
              <a:rPr lang="sr-Latn-RS" dirty="0" smtClean="0">
                <a:latin typeface="Californian FB" pitchFamily="18" charset="0"/>
              </a:rPr>
              <a:t>A)</a:t>
            </a:r>
            <a:r>
              <a:rPr lang="en-US" dirty="0" smtClean="0">
                <a:latin typeface="Californian FB" pitchFamily="18" charset="0"/>
              </a:rPr>
              <a:t> The Arc de </a:t>
            </a:r>
            <a:r>
              <a:rPr lang="en-US" dirty="0" err="1" smtClean="0">
                <a:latin typeface="Californian FB" pitchFamily="18" charset="0"/>
              </a:rPr>
              <a:t>Triomphe</a:t>
            </a:r>
            <a:r>
              <a:rPr lang="en-US" dirty="0" smtClean="0">
                <a:latin typeface="Californian FB" pitchFamily="18" charset="0"/>
              </a:rPr>
              <a:t> </a:t>
            </a:r>
            <a:r>
              <a:rPr lang="en-US" b="1" dirty="0" smtClean="0">
                <a:latin typeface="Californian FB" pitchFamily="18" charset="0"/>
              </a:rPr>
              <a:t>was erected </a:t>
            </a:r>
            <a:r>
              <a:rPr lang="en-US" dirty="0" smtClean="0">
                <a:latin typeface="Californian FB" pitchFamily="18" charset="0"/>
              </a:rPr>
              <a:t>in the early 19</a:t>
            </a:r>
            <a:r>
              <a:rPr lang="en-US" baseline="30000" dirty="0" smtClean="0">
                <a:latin typeface="Californian FB" pitchFamily="18" charset="0"/>
              </a:rPr>
              <a:t>th</a:t>
            </a:r>
            <a:r>
              <a:rPr lang="en-US" dirty="0" smtClean="0">
                <a:latin typeface="Californian FB" pitchFamily="18" charset="0"/>
              </a:rPr>
              <a:t> as a tribute to the French army of Napoleon. It </a:t>
            </a:r>
            <a:r>
              <a:rPr lang="en-US" b="1" dirty="0" smtClean="0">
                <a:latin typeface="Californian FB" pitchFamily="18" charset="0"/>
              </a:rPr>
              <a:t>is built</a:t>
            </a:r>
            <a:r>
              <a:rPr lang="en-US" dirty="0" smtClean="0">
                <a:latin typeface="Californian FB" pitchFamily="18" charset="0"/>
              </a:rPr>
              <a:t> of marble.</a:t>
            </a:r>
          </a:p>
        </p:txBody>
      </p:sp>
      <p:pic>
        <p:nvPicPr>
          <p:cNvPr id="5122" name="Picture 2" descr="C:\Users\User\Desktop\french-bloke.jpg"/>
          <p:cNvPicPr>
            <a:picLocks noChangeAspect="1" noChangeArrowheads="1"/>
          </p:cNvPicPr>
          <p:nvPr/>
        </p:nvPicPr>
        <p:blipFill>
          <a:blip r:embed="rId2" cstate="print"/>
          <a:srcRect/>
          <a:stretch>
            <a:fillRect/>
          </a:stretch>
        </p:blipFill>
        <p:spPr bwMode="auto">
          <a:xfrm>
            <a:off x="539552" y="3140968"/>
            <a:ext cx="3600400" cy="2996952"/>
          </a:xfrm>
          <a:prstGeom prst="rect">
            <a:avLst/>
          </a:prstGeom>
          <a:noFill/>
        </p:spPr>
      </p:pic>
      <p:pic>
        <p:nvPicPr>
          <p:cNvPr id="5123" name="Picture 3" descr="C:\Users\User\Desktop\product-500x500.jpeg"/>
          <p:cNvPicPr>
            <a:picLocks noChangeAspect="1" noChangeArrowheads="1"/>
          </p:cNvPicPr>
          <p:nvPr/>
        </p:nvPicPr>
        <p:blipFill>
          <a:blip r:embed="rId3" cstate="print"/>
          <a:srcRect/>
          <a:stretch>
            <a:fillRect/>
          </a:stretch>
        </p:blipFill>
        <p:spPr bwMode="auto">
          <a:xfrm>
            <a:off x="4788024" y="3140968"/>
            <a:ext cx="3751064"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20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fade">
                                      <p:cBhvr>
                                        <p:cTn id="17"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Arc de </a:t>
            </a:r>
            <a:r>
              <a:rPr lang="en-US" dirty="0" err="1" smtClean="0">
                <a:latin typeface="Californian FB" pitchFamily="18" charset="0"/>
              </a:rPr>
              <a:t>Triomphe</a:t>
            </a:r>
            <a:endParaRPr lang="en-US" dirty="0">
              <a:latin typeface="Californian FB" pitchFamily="18" charset="0"/>
            </a:endParaRPr>
          </a:p>
        </p:txBody>
      </p:sp>
      <p:sp>
        <p:nvSpPr>
          <p:cNvPr id="3" name="Content Placeholder 2"/>
          <p:cNvSpPr>
            <a:spLocks noGrp="1"/>
          </p:cNvSpPr>
          <p:nvPr>
            <p:ph idx="1"/>
          </p:nvPr>
        </p:nvSpPr>
        <p:spPr>
          <a:xfrm>
            <a:off x="457200" y="1600201"/>
            <a:ext cx="8229600" cy="1252735"/>
          </a:xfrm>
        </p:spPr>
        <p:txBody>
          <a:bodyPr/>
          <a:lstStyle/>
          <a:p>
            <a:pPr algn="just"/>
            <a:r>
              <a:rPr lang="sr-Latn-RS" dirty="0" smtClean="0">
                <a:latin typeface="Californian FB" pitchFamily="18" charset="0"/>
              </a:rPr>
              <a:t>B)</a:t>
            </a:r>
            <a:r>
              <a:rPr lang="en-US" dirty="0" smtClean="0">
                <a:latin typeface="Californian FB" pitchFamily="18" charset="0"/>
              </a:rPr>
              <a:t> The arch is over 50 metres high, 45 metres wide and 22 metres thick</a:t>
            </a:r>
            <a:endParaRPr lang="en-US" dirty="0">
              <a:latin typeface="Californian FB" pitchFamily="18" charset="0"/>
            </a:endParaRPr>
          </a:p>
        </p:txBody>
      </p:sp>
      <p:pic>
        <p:nvPicPr>
          <p:cNvPr id="6146" name="Picture 2" descr="C:\Users\User\Desktop\forum_634033_1.gif"/>
          <p:cNvPicPr>
            <a:picLocks noChangeAspect="1" noChangeArrowheads="1"/>
          </p:cNvPicPr>
          <p:nvPr/>
        </p:nvPicPr>
        <p:blipFill>
          <a:blip r:embed="rId2" cstate="print"/>
          <a:srcRect/>
          <a:stretch>
            <a:fillRect/>
          </a:stretch>
        </p:blipFill>
        <p:spPr bwMode="auto">
          <a:xfrm>
            <a:off x="1331640" y="2852936"/>
            <a:ext cx="6624736" cy="35283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fornian FB" pitchFamily="18" charset="0"/>
              </a:rPr>
              <a:t>Arc de </a:t>
            </a:r>
            <a:r>
              <a:rPr lang="en-US" sz="4000" dirty="0" err="1" smtClean="0">
                <a:latin typeface="Californian FB" pitchFamily="18" charset="0"/>
              </a:rPr>
              <a:t>Triomphe</a:t>
            </a:r>
            <a:endParaRPr lang="en-US" sz="40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D</a:t>
            </a:r>
            <a:r>
              <a:rPr lang="en-US" dirty="0" smtClean="0">
                <a:latin typeface="Californian FB" pitchFamily="18" charset="0"/>
              </a:rPr>
              <a:t>) The arch </a:t>
            </a:r>
            <a:r>
              <a:rPr lang="en-US" b="1" dirty="0" smtClean="0">
                <a:latin typeface="Californian FB" pitchFamily="18" charset="0"/>
              </a:rPr>
              <a:t>is used </a:t>
            </a:r>
            <a:r>
              <a:rPr lang="en-US" dirty="0" smtClean="0">
                <a:latin typeface="Californian FB" pitchFamily="18" charset="0"/>
              </a:rPr>
              <a:t>for special p</a:t>
            </a:r>
            <a:r>
              <a:rPr lang="sr-Latn-RS" dirty="0" smtClean="0">
                <a:latin typeface="Californian FB" pitchFamily="18" charset="0"/>
              </a:rPr>
              <a:t>r</a:t>
            </a:r>
            <a:r>
              <a:rPr lang="en-US" dirty="0" smtClean="0">
                <a:latin typeface="Californian FB" pitchFamily="18" charset="0"/>
              </a:rPr>
              <a:t>o</a:t>
            </a:r>
            <a:r>
              <a:rPr lang="sr-Latn-RS" dirty="0" smtClean="0">
                <a:latin typeface="Californian FB" pitchFamily="18" charset="0"/>
              </a:rPr>
              <a:t>c</a:t>
            </a:r>
            <a:r>
              <a:rPr lang="en-US" dirty="0" err="1" smtClean="0">
                <a:latin typeface="Californian FB" pitchFamily="18" charset="0"/>
              </a:rPr>
              <a:t>essions</a:t>
            </a:r>
            <a:r>
              <a:rPr lang="en-US" dirty="0" smtClean="0">
                <a:latin typeface="Californian FB" pitchFamily="18" charset="0"/>
              </a:rPr>
              <a:t>. Underneath the arch is the Tomb of the Unknown Soldier. A flame </a:t>
            </a:r>
            <a:r>
              <a:rPr lang="en-US" b="1" dirty="0" smtClean="0">
                <a:latin typeface="Californian FB" pitchFamily="18" charset="0"/>
              </a:rPr>
              <a:t>is lit </a:t>
            </a:r>
            <a:r>
              <a:rPr lang="en-US" dirty="0" smtClean="0">
                <a:latin typeface="Californian FB" pitchFamily="18" charset="0"/>
              </a:rPr>
              <a:t>every evening at 6.30 p.m.</a:t>
            </a:r>
            <a:endParaRPr lang="en-US" dirty="0">
              <a:latin typeface="Californian FB" pitchFamily="18" charset="0"/>
            </a:endParaRPr>
          </a:p>
        </p:txBody>
      </p:sp>
      <p:pic>
        <p:nvPicPr>
          <p:cNvPr id="7170" name="Picture 2" descr="C:\Users\User\Desktop\Defile-du-14-juillet-vue-arc-de-triomphe-630x405-C-DR.jpg"/>
          <p:cNvPicPr>
            <a:picLocks noChangeAspect="1" noChangeArrowheads="1"/>
          </p:cNvPicPr>
          <p:nvPr/>
        </p:nvPicPr>
        <p:blipFill>
          <a:blip r:embed="rId2" cstate="print"/>
          <a:srcRect/>
          <a:stretch>
            <a:fillRect/>
          </a:stretch>
        </p:blipFill>
        <p:spPr bwMode="auto">
          <a:xfrm>
            <a:off x="3995936" y="3573016"/>
            <a:ext cx="4512543" cy="290092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fornian FB" pitchFamily="18" charset="0"/>
              </a:rPr>
              <a:t>Arc de </a:t>
            </a:r>
            <a:r>
              <a:rPr lang="en-US" sz="4000" dirty="0" err="1" smtClean="0">
                <a:latin typeface="Californian FB" pitchFamily="18" charset="0"/>
              </a:rPr>
              <a:t>Triomphe</a:t>
            </a:r>
            <a:endParaRPr lang="en-US" sz="4000" dirty="0">
              <a:latin typeface="Californian FB" pitchFamily="18" charset="0"/>
            </a:endParaRPr>
          </a:p>
        </p:txBody>
      </p:sp>
      <p:sp>
        <p:nvSpPr>
          <p:cNvPr id="3" name="Content Placeholder 2"/>
          <p:cNvSpPr>
            <a:spLocks noGrp="1"/>
          </p:cNvSpPr>
          <p:nvPr>
            <p:ph idx="1"/>
          </p:nvPr>
        </p:nvSpPr>
        <p:spPr>
          <a:xfrm>
            <a:off x="179512" y="1268761"/>
            <a:ext cx="8507288" cy="1872208"/>
          </a:xfrm>
        </p:spPr>
        <p:txBody>
          <a:bodyPr>
            <a:normAutofit fontScale="92500" lnSpcReduction="10000"/>
          </a:bodyPr>
          <a:lstStyle/>
          <a:p>
            <a:pPr algn="just"/>
            <a:r>
              <a:rPr lang="sr-Latn-RS" dirty="0" smtClean="0">
                <a:latin typeface="Californian FB" pitchFamily="18" charset="0"/>
              </a:rPr>
              <a:t>C</a:t>
            </a:r>
            <a:r>
              <a:rPr lang="en-US" dirty="0" smtClean="0">
                <a:latin typeface="Californian FB" pitchFamily="18" charset="0"/>
              </a:rPr>
              <a:t>) There </a:t>
            </a:r>
            <a:r>
              <a:rPr lang="en-US" b="1" dirty="0" smtClean="0">
                <a:latin typeface="Californian FB" pitchFamily="18" charset="0"/>
              </a:rPr>
              <a:t>are</a:t>
            </a:r>
            <a:r>
              <a:rPr lang="en-US" dirty="0" smtClean="0">
                <a:latin typeface="Californian FB" pitchFamily="18" charset="0"/>
              </a:rPr>
              <a:t> four sculptures </a:t>
            </a:r>
            <a:r>
              <a:rPr lang="en-US" b="1" dirty="0" smtClean="0">
                <a:latin typeface="Californian FB" pitchFamily="18" charset="0"/>
              </a:rPr>
              <a:t>carved</a:t>
            </a:r>
            <a:r>
              <a:rPr lang="en-US" dirty="0" smtClean="0">
                <a:latin typeface="Californian FB" pitchFamily="18" charset="0"/>
              </a:rPr>
              <a:t> on the façade. The most famous is </a:t>
            </a:r>
            <a:r>
              <a:rPr lang="en-US" i="1" dirty="0" smtClean="0">
                <a:latin typeface="Californian FB" pitchFamily="18" charset="0"/>
              </a:rPr>
              <a:t>La Marseillaise</a:t>
            </a:r>
            <a:r>
              <a:rPr lang="en-US" dirty="0" smtClean="0">
                <a:latin typeface="Californian FB" pitchFamily="18" charset="0"/>
              </a:rPr>
              <a:t>. It depicts the departure of the volunteers encouraged by a winged figure representing France.</a:t>
            </a:r>
            <a:endParaRPr lang="en-US" dirty="0">
              <a:latin typeface="Californian FB" pitchFamily="18" charset="0"/>
            </a:endParaRPr>
          </a:p>
        </p:txBody>
      </p:sp>
      <p:pic>
        <p:nvPicPr>
          <p:cNvPr id="8194" name="Picture 2" descr="C:\Users\User\Desktop\index.jpg"/>
          <p:cNvPicPr>
            <a:picLocks noChangeAspect="1" noChangeArrowheads="1"/>
          </p:cNvPicPr>
          <p:nvPr/>
        </p:nvPicPr>
        <p:blipFill>
          <a:blip r:embed="rId2" cstate="print"/>
          <a:srcRect/>
          <a:stretch>
            <a:fillRect/>
          </a:stretch>
        </p:blipFill>
        <p:spPr bwMode="auto">
          <a:xfrm>
            <a:off x="2483768" y="2996952"/>
            <a:ext cx="4536504" cy="36724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4000" dirty="0" smtClean="0">
                <a:latin typeface="Californian FB" pitchFamily="18" charset="0"/>
              </a:rPr>
              <a:t>Which section</a:t>
            </a:r>
            <a:br>
              <a:rPr lang="sr-Latn-RS" sz="4000" dirty="0" smtClean="0">
                <a:latin typeface="Californian FB" pitchFamily="18" charset="0"/>
              </a:rPr>
            </a:br>
            <a:r>
              <a:rPr lang="en-US" sz="3100" dirty="0" smtClean="0">
                <a:latin typeface="Californian FB" pitchFamily="18" charset="0"/>
                <a:hlinkClick r:id="rId2"/>
              </a:rPr>
              <a:t>https://www.youtube.com/watch?v=v7WmOrtO5FE</a:t>
            </a:r>
            <a:r>
              <a:rPr lang="sr-Latn-RS" sz="3100" dirty="0" smtClean="0">
                <a:latin typeface="Californian FB" pitchFamily="18" charset="0"/>
              </a:rPr>
              <a:t/>
            </a:r>
            <a:br>
              <a:rPr lang="sr-Latn-RS" sz="3100" dirty="0" smtClean="0">
                <a:latin typeface="Californian FB" pitchFamily="18" charset="0"/>
              </a:rPr>
            </a:br>
            <a:endParaRPr lang="en-US" sz="3100" dirty="0">
              <a:latin typeface="Californian FB" pitchFamily="18" charset="0"/>
            </a:endParaRPr>
          </a:p>
        </p:txBody>
      </p:sp>
      <p:sp>
        <p:nvSpPr>
          <p:cNvPr id="4" name="Content Placeholder 3"/>
          <p:cNvSpPr>
            <a:spLocks noGrp="1"/>
          </p:cNvSpPr>
          <p:nvPr>
            <p:ph sz="half" idx="2"/>
          </p:nvPr>
        </p:nvSpPr>
        <p:spPr>
          <a:xfrm>
            <a:off x="4648200" y="1600200"/>
            <a:ext cx="4038600" cy="4757758"/>
          </a:xfrm>
        </p:spPr>
        <p:txBody>
          <a:bodyPr/>
          <a:lstStyle/>
          <a:p>
            <a:pPr algn="just"/>
            <a:r>
              <a:rPr lang="sr-Latn-RS" dirty="0" smtClean="0">
                <a:latin typeface="Californian FB" pitchFamily="18" charset="0"/>
              </a:rPr>
              <a:t>describes the use and function of the building?</a:t>
            </a:r>
          </a:p>
          <a:p>
            <a:pPr algn="just"/>
            <a:r>
              <a:rPr lang="sr-Latn-RS" dirty="0" smtClean="0">
                <a:latin typeface="Californian FB" pitchFamily="18" charset="0"/>
              </a:rPr>
              <a:t>describes when and why it was built?</a:t>
            </a:r>
          </a:p>
          <a:p>
            <a:pPr algn="just"/>
            <a:r>
              <a:rPr lang="sr-Latn-RS" dirty="0" smtClean="0">
                <a:latin typeface="Californian FB" pitchFamily="18" charset="0"/>
              </a:rPr>
              <a:t>gives some detailed description?</a:t>
            </a:r>
          </a:p>
          <a:p>
            <a:pPr algn="just"/>
            <a:r>
              <a:rPr lang="sr-Latn-RS" dirty="0" smtClean="0">
                <a:latin typeface="Californian FB" pitchFamily="18" charset="0"/>
              </a:rPr>
              <a:t>gives a general physical description?</a:t>
            </a:r>
            <a:endParaRPr lang="en-US" dirty="0">
              <a:latin typeface="Californian FB" pitchFamily="18" charset="0"/>
            </a:endParaRPr>
          </a:p>
        </p:txBody>
      </p:sp>
      <p:pic>
        <p:nvPicPr>
          <p:cNvPr id="5" name="Picture 3" descr="C:\Users\User\Desktop\Cathédrale_Notre-Dame_de_Paris,_3_June_2010.jpg"/>
          <p:cNvPicPr>
            <a:picLocks noGrp="1" noChangeAspect="1" noChangeArrowheads="1"/>
          </p:cNvPicPr>
          <p:nvPr>
            <p:ph sz="half" idx="1"/>
          </p:nvPr>
        </p:nvPicPr>
        <p:blipFill>
          <a:blip r:embed="rId3" cstate="print"/>
          <a:srcRect/>
          <a:stretch>
            <a:fillRect/>
          </a:stretch>
        </p:blipFill>
        <p:spPr bwMode="auto">
          <a:xfrm>
            <a:off x="428596" y="1571612"/>
            <a:ext cx="3929090"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sz="4000" dirty="0" smtClean="0">
                <a:latin typeface="Californian FB" pitchFamily="18" charset="0"/>
              </a:rPr>
              <a:t>Notre-dame Cathedral</a:t>
            </a:r>
            <a:endParaRPr lang="en-US" sz="4000" dirty="0">
              <a:latin typeface="Californian FB" pitchFamily="18" charset="0"/>
            </a:endParaRPr>
          </a:p>
        </p:txBody>
      </p:sp>
      <p:sp>
        <p:nvSpPr>
          <p:cNvPr id="3" name="Content Placeholder 2"/>
          <p:cNvSpPr>
            <a:spLocks noGrp="1"/>
          </p:cNvSpPr>
          <p:nvPr>
            <p:ph idx="1"/>
          </p:nvPr>
        </p:nvSpPr>
        <p:spPr>
          <a:xfrm>
            <a:off x="0" y="980729"/>
            <a:ext cx="8964488" cy="2448271"/>
          </a:xfrm>
        </p:spPr>
        <p:txBody>
          <a:bodyPr>
            <a:normAutofit lnSpcReduction="10000"/>
          </a:bodyPr>
          <a:lstStyle/>
          <a:p>
            <a:pPr algn="just"/>
            <a:r>
              <a:rPr lang="en-US" dirty="0" smtClean="0">
                <a:latin typeface="Californian FB" pitchFamily="18" charset="0"/>
              </a:rPr>
              <a:t>A</a:t>
            </a:r>
            <a:r>
              <a:rPr lang="sr-Latn-RS" dirty="0" smtClean="0">
                <a:latin typeface="Californian FB" pitchFamily="18" charset="0"/>
              </a:rPr>
              <a:t>)</a:t>
            </a:r>
            <a:r>
              <a:rPr lang="en-US" dirty="0" smtClean="0">
                <a:latin typeface="Californian FB" pitchFamily="18" charset="0"/>
              </a:rPr>
              <a:t> The cathedral of Notre-Dame </a:t>
            </a:r>
            <a:r>
              <a:rPr lang="en-US" b="1" dirty="0" smtClean="0">
                <a:latin typeface="Californian FB" pitchFamily="18" charset="0"/>
              </a:rPr>
              <a:t>was started </a:t>
            </a:r>
            <a:r>
              <a:rPr lang="en-US" dirty="0" smtClean="0">
                <a:latin typeface="Californian FB" pitchFamily="18" charset="0"/>
              </a:rPr>
              <a:t>by Bishop de Sully in 1163 and work </a:t>
            </a:r>
            <a:r>
              <a:rPr lang="en-US" b="1" dirty="0" smtClean="0">
                <a:latin typeface="Californian FB" pitchFamily="18" charset="0"/>
              </a:rPr>
              <a:t>continued</a:t>
            </a:r>
            <a:r>
              <a:rPr lang="en-US" dirty="0" smtClean="0">
                <a:latin typeface="Californian FB" pitchFamily="18" charset="0"/>
              </a:rPr>
              <a:t> for nearly 200 years. It </a:t>
            </a:r>
            <a:r>
              <a:rPr lang="en-US" b="1" dirty="0" smtClean="0">
                <a:latin typeface="Californian FB" pitchFamily="18" charset="0"/>
              </a:rPr>
              <a:t>was completed</a:t>
            </a:r>
            <a:r>
              <a:rPr lang="en-US" dirty="0" smtClean="0">
                <a:latin typeface="Californian FB" pitchFamily="18" charset="0"/>
              </a:rPr>
              <a:t> in 1345. The cathedral </a:t>
            </a:r>
            <a:r>
              <a:rPr lang="en-US" b="1" dirty="0" smtClean="0">
                <a:latin typeface="Californian FB" pitchFamily="18" charset="0"/>
              </a:rPr>
              <a:t>is dedicated </a:t>
            </a:r>
            <a:r>
              <a:rPr lang="en-US" dirty="0" smtClean="0">
                <a:latin typeface="Californian FB" pitchFamily="18" charset="0"/>
              </a:rPr>
              <a:t>to the Virgin Mary and stands in the centre of Paris on the Ile-de-la-Cite.</a:t>
            </a:r>
            <a:endParaRPr lang="en-US" dirty="0">
              <a:latin typeface="Californian FB" pitchFamily="18" charset="0"/>
            </a:endParaRPr>
          </a:p>
        </p:txBody>
      </p:sp>
      <p:pic>
        <p:nvPicPr>
          <p:cNvPr id="1026" name="Picture 2" descr="C:\Users\User\Desktop\maurice-de-sully-43477197-ac40-412d-8f6f-325f67cb19f-resize-750.jpg"/>
          <p:cNvPicPr>
            <a:picLocks noChangeAspect="1" noChangeArrowheads="1"/>
          </p:cNvPicPr>
          <p:nvPr/>
        </p:nvPicPr>
        <p:blipFill>
          <a:blip r:embed="rId2" cstate="print"/>
          <a:srcRect/>
          <a:stretch>
            <a:fillRect/>
          </a:stretch>
        </p:blipFill>
        <p:spPr bwMode="auto">
          <a:xfrm>
            <a:off x="3347864" y="3645024"/>
            <a:ext cx="2514600" cy="2600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fornian FB" pitchFamily="18" charset="0"/>
              </a:rPr>
              <a:t>Notre-dame Cathedral</a:t>
            </a:r>
            <a:endParaRPr lang="en-US" sz="4000" dirty="0">
              <a:latin typeface="Californian FB" pitchFamily="18" charset="0"/>
            </a:endParaRPr>
          </a:p>
        </p:txBody>
      </p:sp>
      <p:sp>
        <p:nvSpPr>
          <p:cNvPr id="3" name="Content Placeholder 2"/>
          <p:cNvSpPr>
            <a:spLocks noGrp="1"/>
          </p:cNvSpPr>
          <p:nvPr>
            <p:ph idx="1"/>
          </p:nvPr>
        </p:nvSpPr>
        <p:spPr>
          <a:xfrm>
            <a:off x="179512" y="1412776"/>
            <a:ext cx="8964488" cy="1800200"/>
          </a:xfrm>
        </p:spPr>
        <p:txBody>
          <a:bodyPr>
            <a:normAutofit fontScale="85000" lnSpcReduction="10000"/>
          </a:bodyPr>
          <a:lstStyle/>
          <a:p>
            <a:pPr algn="just"/>
            <a:r>
              <a:rPr lang="sr-Latn-RS" dirty="0" smtClean="0">
                <a:latin typeface="Californian FB" pitchFamily="18" charset="0"/>
              </a:rPr>
              <a:t>B</a:t>
            </a:r>
            <a:r>
              <a:rPr lang="en-US" dirty="0" smtClean="0">
                <a:latin typeface="Californian FB" pitchFamily="18" charset="0"/>
              </a:rPr>
              <a:t>) It is undoubtedly the finest example of French gothic architecture. The twin towers are a famous feature of the Paris skyline, and are 69 metres high. The spire, which </a:t>
            </a:r>
            <a:r>
              <a:rPr lang="en-US" b="1" dirty="0" smtClean="0">
                <a:latin typeface="Californian FB" pitchFamily="18" charset="0"/>
              </a:rPr>
              <a:t>was</a:t>
            </a:r>
            <a:r>
              <a:rPr lang="en-US" dirty="0" smtClean="0">
                <a:latin typeface="Californian FB" pitchFamily="18" charset="0"/>
              </a:rPr>
              <a:t> </a:t>
            </a:r>
            <a:r>
              <a:rPr lang="en-US" b="1" dirty="0" smtClean="0">
                <a:latin typeface="Californian FB" pitchFamily="18" charset="0"/>
              </a:rPr>
              <a:t>added </a:t>
            </a:r>
            <a:r>
              <a:rPr lang="en-US" dirty="0" smtClean="0">
                <a:latin typeface="Californian FB" pitchFamily="18" charset="0"/>
              </a:rPr>
              <a:t>in the 19</a:t>
            </a:r>
            <a:r>
              <a:rPr lang="en-US" baseline="30000" dirty="0" smtClean="0">
                <a:latin typeface="Californian FB" pitchFamily="18" charset="0"/>
              </a:rPr>
              <a:t>th</a:t>
            </a:r>
            <a:r>
              <a:rPr lang="en-US" dirty="0" smtClean="0">
                <a:latin typeface="Californian FB" pitchFamily="18" charset="0"/>
              </a:rPr>
              <a:t> century, is 90 metres high</a:t>
            </a:r>
            <a:endParaRPr lang="en-US" dirty="0">
              <a:latin typeface="Californian FB" pitchFamily="18" charset="0"/>
            </a:endParaRPr>
          </a:p>
        </p:txBody>
      </p:sp>
      <p:pic>
        <p:nvPicPr>
          <p:cNvPr id="2050" name="Picture 2" descr="C:\Users\User\Desktop\index.jpg"/>
          <p:cNvPicPr>
            <a:picLocks noChangeAspect="1" noChangeArrowheads="1"/>
          </p:cNvPicPr>
          <p:nvPr/>
        </p:nvPicPr>
        <p:blipFill>
          <a:blip r:embed="rId2" cstate="print"/>
          <a:srcRect/>
          <a:stretch>
            <a:fillRect/>
          </a:stretch>
        </p:blipFill>
        <p:spPr bwMode="auto">
          <a:xfrm>
            <a:off x="3563888" y="3284984"/>
            <a:ext cx="2332856" cy="31409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fornian FB" pitchFamily="18" charset="0"/>
              </a:rPr>
              <a:t>Notre-dame Cathedral</a:t>
            </a:r>
            <a:endParaRPr lang="en-US" sz="4000" dirty="0">
              <a:latin typeface="Californian FB" pitchFamily="18" charset="0"/>
            </a:endParaRPr>
          </a:p>
        </p:txBody>
      </p:sp>
      <p:sp>
        <p:nvSpPr>
          <p:cNvPr id="3" name="Content Placeholder 2"/>
          <p:cNvSpPr>
            <a:spLocks noGrp="1"/>
          </p:cNvSpPr>
          <p:nvPr>
            <p:ph idx="1"/>
          </p:nvPr>
        </p:nvSpPr>
        <p:spPr>
          <a:xfrm>
            <a:off x="0" y="1600201"/>
            <a:ext cx="9144000" cy="2188839"/>
          </a:xfrm>
        </p:spPr>
        <p:txBody>
          <a:bodyPr>
            <a:normAutofit fontScale="92500" lnSpcReduction="10000"/>
          </a:bodyPr>
          <a:lstStyle/>
          <a:p>
            <a:pPr algn="just"/>
            <a:r>
              <a:rPr lang="sr-Latn-RS" dirty="0" smtClean="0">
                <a:latin typeface="Californian FB" pitchFamily="18" charset="0"/>
              </a:rPr>
              <a:t>C</a:t>
            </a:r>
            <a:r>
              <a:rPr lang="en-US" dirty="0" smtClean="0">
                <a:latin typeface="Californian FB" pitchFamily="18" charset="0"/>
              </a:rPr>
              <a:t>) The façade is the most striking part of the building. The three portals </a:t>
            </a:r>
            <a:r>
              <a:rPr lang="en-US" b="1" dirty="0" smtClean="0">
                <a:latin typeface="Californian FB" pitchFamily="18" charset="0"/>
              </a:rPr>
              <a:t>are adorned </a:t>
            </a:r>
            <a:r>
              <a:rPr lang="en-US" dirty="0" smtClean="0">
                <a:latin typeface="Californian FB" pitchFamily="18" charset="0"/>
              </a:rPr>
              <a:t>with remarkable stone sculpture, including the Last </a:t>
            </a:r>
            <a:r>
              <a:rPr lang="en-US" dirty="0" err="1" smtClean="0">
                <a:latin typeface="Californian FB" pitchFamily="18" charset="0"/>
              </a:rPr>
              <a:t>Judgement</a:t>
            </a:r>
            <a:r>
              <a:rPr lang="en-US" dirty="0" smtClean="0">
                <a:latin typeface="Californian FB" pitchFamily="18" charset="0"/>
              </a:rPr>
              <a:t>. The rose window in the façade </a:t>
            </a:r>
            <a:r>
              <a:rPr lang="en-US" b="1" dirty="0" smtClean="0">
                <a:latin typeface="Californian FB" pitchFamily="18" charset="0"/>
              </a:rPr>
              <a:t>was built </a:t>
            </a:r>
            <a:r>
              <a:rPr lang="en-US" dirty="0" smtClean="0">
                <a:latin typeface="Californian FB" pitchFamily="18" charset="0"/>
              </a:rPr>
              <a:t>over 700 years ago and is magnificent.</a:t>
            </a:r>
            <a:endParaRPr lang="en-US" dirty="0">
              <a:latin typeface="Californian FB" pitchFamily="18" charset="0"/>
            </a:endParaRPr>
          </a:p>
        </p:txBody>
      </p:sp>
      <p:pic>
        <p:nvPicPr>
          <p:cNvPr id="3074" name="Picture 2" descr="C:\Users\User\Desktop\180373.jpg"/>
          <p:cNvPicPr>
            <a:picLocks noChangeAspect="1" noChangeArrowheads="1"/>
          </p:cNvPicPr>
          <p:nvPr/>
        </p:nvPicPr>
        <p:blipFill>
          <a:blip r:embed="rId2" cstate="print"/>
          <a:srcRect/>
          <a:stretch>
            <a:fillRect/>
          </a:stretch>
        </p:blipFill>
        <p:spPr bwMode="auto">
          <a:xfrm>
            <a:off x="2843808" y="3717032"/>
            <a:ext cx="4248472" cy="29459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alifornian FB" pitchFamily="18" charset="0"/>
              </a:rPr>
              <a:t>Notre-dame Cathedral</a:t>
            </a:r>
            <a:endParaRPr lang="en-US" sz="4000" dirty="0">
              <a:latin typeface="Californian FB" pitchFamily="18" charset="0"/>
            </a:endParaRPr>
          </a:p>
        </p:txBody>
      </p:sp>
      <p:sp>
        <p:nvSpPr>
          <p:cNvPr id="3" name="Content Placeholder 2"/>
          <p:cNvSpPr>
            <a:spLocks noGrp="1"/>
          </p:cNvSpPr>
          <p:nvPr>
            <p:ph idx="1"/>
          </p:nvPr>
        </p:nvSpPr>
        <p:spPr>
          <a:xfrm>
            <a:off x="179512" y="1600201"/>
            <a:ext cx="8784976" cy="2548879"/>
          </a:xfrm>
        </p:spPr>
        <p:txBody>
          <a:bodyPr>
            <a:normAutofit fontScale="92500" lnSpcReduction="20000"/>
          </a:bodyPr>
          <a:lstStyle/>
          <a:p>
            <a:pPr algn="just"/>
            <a:r>
              <a:rPr lang="sr-Latn-RS" dirty="0" smtClean="0">
                <a:latin typeface="Californian FB" pitchFamily="18" charset="0"/>
              </a:rPr>
              <a:t>D) </a:t>
            </a:r>
            <a:r>
              <a:rPr lang="en-US" dirty="0" smtClean="0">
                <a:latin typeface="Californian FB" pitchFamily="18" charset="0"/>
              </a:rPr>
              <a:t>The cathedral </a:t>
            </a:r>
            <a:r>
              <a:rPr lang="en-US" b="1" dirty="0" smtClean="0">
                <a:latin typeface="Californian FB" pitchFamily="18" charset="0"/>
              </a:rPr>
              <a:t>is</a:t>
            </a:r>
            <a:r>
              <a:rPr lang="en-US" dirty="0" smtClean="0">
                <a:latin typeface="Californian FB" pitchFamily="18" charset="0"/>
              </a:rPr>
              <a:t> still </a:t>
            </a:r>
            <a:r>
              <a:rPr lang="en-US" b="1" dirty="0" smtClean="0">
                <a:latin typeface="Californian FB" pitchFamily="18" charset="0"/>
              </a:rPr>
              <a:t>used</a:t>
            </a:r>
            <a:r>
              <a:rPr lang="en-US" dirty="0" smtClean="0">
                <a:latin typeface="Californian FB" pitchFamily="18" charset="0"/>
              </a:rPr>
              <a:t> for regular church services as well as special occasions. The vast interior can accommodate 9000 people. The French road distances </a:t>
            </a:r>
            <a:r>
              <a:rPr lang="en-US" b="1" dirty="0" smtClean="0">
                <a:latin typeface="Californian FB" pitchFamily="18" charset="0"/>
              </a:rPr>
              <a:t>are established </a:t>
            </a:r>
            <a:r>
              <a:rPr lang="en-US" dirty="0" smtClean="0">
                <a:latin typeface="Californian FB" pitchFamily="18" charset="0"/>
              </a:rPr>
              <a:t>from the ‘0 km’ point located on the square in front of the cathedral entrance.</a:t>
            </a:r>
            <a:endParaRPr lang="en-US" dirty="0">
              <a:latin typeface="Californian FB" pitchFamily="18" charset="0"/>
            </a:endParaRPr>
          </a:p>
        </p:txBody>
      </p:sp>
      <p:pic>
        <p:nvPicPr>
          <p:cNvPr id="4098" name="Picture 2" descr="C:\Users\User\Desktop\parigi_notre_dame_05_interno_jpg_1200_630_cover_85.jpg"/>
          <p:cNvPicPr>
            <a:picLocks noChangeAspect="1" noChangeArrowheads="1"/>
          </p:cNvPicPr>
          <p:nvPr/>
        </p:nvPicPr>
        <p:blipFill>
          <a:blip r:embed="rId2" cstate="print"/>
          <a:srcRect/>
          <a:stretch>
            <a:fillRect/>
          </a:stretch>
        </p:blipFill>
        <p:spPr bwMode="auto">
          <a:xfrm>
            <a:off x="2699792" y="3789040"/>
            <a:ext cx="4104456" cy="249631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Language spot: Passive </a:t>
            </a:r>
            <a:endParaRPr lang="en-US" dirty="0">
              <a:latin typeface="Californian FB" pitchFamily="18" charset="0"/>
            </a:endParaRPr>
          </a:p>
        </p:txBody>
      </p:sp>
      <p:sp>
        <p:nvSpPr>
          <p:cNvPr id="3" name="Content Placeholder 2"/>
          <p:cNvSpPr>
            <a:spLocks noGrp="1"/>
          </p:cNvSpPr>
          <p:nvPr>
            <p:ph idx="1"/>
          </p:nvPr>
        </p:nvSpPr>
        <p:spPr>
          <a:xfrm>
            <a:off x="0" y="1600201"/>
            <a:ext cx="9144000" cy="3043246"/>
          </a:xfrm>
        </p:spPr>
        <p:txBody>
          <a:bodyPr>
            <a:normAutofit/>
          </a:bodyPr>
          <a:lstStyle/>
          <a:p>
            <a:r>
              <a:rPr lang="sr-Latn-RS" dirty="0" smtClean="0">
                <a:latin typeface="Californian FB" pitchFamily="18" charset="0"/>
              </a:rPr>
              <a:t>1 Find a form of these verbs in the descriptions in Reading</a:t>
            </a:r>
          </a:p>
          <a:p>
            <a:r>
              <a:rPr lang="sr-Latn-RS" dirty="0" smtClean="0">
                <a:latin typeface="Californian FB" pitchFamily="18" charset="0"/>
              </a:rPr>
              <a:t>1 erect         4 use         7 continue      10 establish</a:t>
            </a:r>
          </a:p>
          <a:p>
            <a:r>
              <a:rPr lang="sr-Latn-RS" dirty="0" smtClean="0">
                <a:latin typeface="Californian FB" pitchFamily="18" charset="0"/>
              </a:rPr>
              <a:t>2 build        5 light       8 stand</a:t>
            </a:r>
          </a:p>
          <a:p>
            <a:r>
              <a:rPr lang="sr-Latn-RS" dirty="0" smtClean="0">
                <a:latin typeface="Californian FB" pitchFamily="18" charset="0"/>
              </a:rPr>
              <a:t>3 depict       6 start       9 adorn</a:t>
            </a:r>
            <a:endParaRPr lang="en-US" dirty="0">
              <a:latin typeface="Californian FB" pitchFamily="18" charset="0"/>
            </a:endParaRPr>
          </a:p>
        </p:txBody>
      </p:sp>
      <p:sp>
        <p:nvSpPr>
          <p:cNvPr id="5" name="TextBox 4"/>
          <p:cNvSpPr txBox="1"/>
          <p:nvPr/>
        </p:nvSpPr>
        <p:spPr>
          <a:xfrm>
            <a:off x="214282" y="4857760"/>
            <a:ext cx="8215370" cy="1384995"/>
          </a:xfrm>
          <a:prstGeom prst="rect">
            <a:avLst/>
          </a:prstGeom>
          <a:noFill/>
        </p:spPr>
        <p:txBody>
          <a:bodyPr wrap="square" rtlCol="0">
            <a:spAutoFit/>
          </a:bodyPr>
          <a:lstStyle/>
          <a:p>
            <a:pPr algn="just"/>
            <a:r>
              <a:rPr lang="sr-Latn-RS" sz="2800" dirty="0" smtClean="0">
                <a:latin typeface="Californian FB" pitchFamily="18" charset="0"/>
              </a:rPr>
              <a:t>a. Which are Present tenses and which are Past tenses</a:t>
            </a:r>
          </a:p>
          <a:p>
            <a:pPr algn="just"/>
            <a:r>
              <a:rPr lang="sr-Latn-RS" sz="2800" dirty="0" smtClean="0">
                <a:latin typeface="Californian FB" pitchFamily="18" charset="0"/>
              </a:rPr>
              <a:t>b. Which are Passive and which are Active</a:t>
            </a:r>
          </a:p>
          <a:p>
            <a:pPr algn="just"/>
            <a:r>
              <a:rPr lang="sr-Latn-RS" sz="2800" dirty="0" smtClean="0">
                <a:latin typeface="Californian FB" pitchFamily="18" charset="0"/>
              </a:rPr>
              <a:t>c. Find other examples of Active and Passive</a:t>
            </a:r>
            <a:endParaRPr lang="en-US" sz="2800" dirty="0">
              <a:latin typeface="Californian FB"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Language spot: Passive </a:t>
            </a:r>
            <a:endParaRPr lang="en-US" dirty="0">
              <a:latin typeface="Californian FB" pitchFamily="18" charset="0"/>
            </a:endParaRPr>
          </a:p>
        </p:txBody>
      </p:sp>
      <p:sp>
        <p:nvSpPr>
          <p:cNvPr id="3" name="Content Placeholder 2"/>
          <p:cNvSpPr>
            <a:spLocks noGrp="1"/>
          </p:cNvSpPr>
          <p:nvPr>
            <p:ph idx="1"/>
          </p:nvPr>
        </p:nvSpPr>
        <p:spPr>
          <a:xfrm>
            <a:off x="0" y="1600201"/>
            <a:ext cx="9144000" cy="3043246"/>
          </a:xfrm>
        </p:spPr>
        <p:txBody>
          <a:bodyPr>
            <a:normAutofit/>
          </a:bodyPr>
          <a:lstStyle/>
          <a:p>
            <a:r>
              <a:rPr lang="sr-Latn-RS" dirty="0" smtClean="0">
                <a:latin typeface="Californian FB" pitchFamily="18" charset="0"/>
              </a:rPr>
              <a:t>1 Find a form of these verbs in the descriptions in Reading</a:t>
            </a:r>
          </a:p>
          <a:p>
            <a:r>
              <a:rPr lang="sr-Latn-RS" dirty="0" smtClean="0">
                <a:latin typeface="Californian FB" pitchFamily="18" charset="0"/>
              </a:rPr>
              <a:t>1 erect         4 use         7 continue      10 establish</a:t>
            </a:r>
          </a:p>
          <a:p>
            <a:r>
              <a:rPr lang="sr-Latn-RS" dirty="0" smtClean="0">
                <a:latin typeface="Californian FB" pitchFamily="18" charset="0"/>
              </a:rPr>
              <a:t>2 build        5 light       8 stand</a:t>
            </a:r>
          </a:p>
          <a:p>
            <a:r>
              <a:rPr lang="sr-Latn-RS" dirty="0" smtClean="0">
                <a:latin typeface="Californian FB" pitchFamily="18" charset="0"/>
              </a:rPr>
              <a:t>3 depict       6 start       9 adorn</a:t>
            </a:r>
            <a:endParaRPr lang="en-US" dirty="0">
              <a:latin typeface="Californian FB" pitchFamily="18" charset="0"/>
            </a:endParaRPr>
          </a:p>
        </p:txBody>
      </p:sp>
      <p:sp>
        <p:nvSpPr>
          <p:cNvPr id="5" name="TextBox 4"/>
          <p:cNvSpPr txBox="1"/>
          <p:nvPr/>
        </p:nvSpPr>
        <p:spPr>
          <a:xfrm>
            <a:off x="214282" y="4857760"/>
            <a:ext cx="8215370" cy="1384995"/>
          </a:xfrm>
          <a:prstGeom prst="rect">
            <a:avLst/>
          </a:prstGeom>
          <a:noFill/>
        </p:spPr>
        <p:txBody>
          <a:bodyPr wrap="square" rtlCol="0">
            <a:spAutoFit/>
          </a:bodyPr>
          <a:lstStyle/>
          <a:p>
            <a:pPr algn="just"/>
            <a:r>
              <a:rPr lang="sr-Latn-RS" sz="2800" dirty="0" smtClean="0">
                <a:latin typeface="Californian FB" pitchFamily="18" charset="0"/>
              </a:rPr>
              <a:t>a. Which are Present tenses and which are Past tenses</a:t>
            </a:r>
          </a:p>
          <a:p>
            <a:pPr algn="just"/>
            <a:r>
              <a:rPr lang="sr-Latn-RS" sz="2800" dirty="0" smtClean="0">
                <a:latin typeface="Californian FB" pitchFamily="18" charset="0"/>
              </a:rPr>
              <a:t>b. Which are Passive and which are Active</a:t>
            </a:r>
          </a:p>
          <a:p>
            <a:pPr algn="just"/>
            <a:r>
              <a:rPr lang="sr-Latn-RS" sz="2800" dirty="0" smtClean="0">
                <a:latin typeface="Californian FB" pitchFamily="18" charset="0"/>
              </a:rPr>
              <a:t>c. Find other examples of Active and Passive</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fade">
                                      <p:cBhvr>
                                        <p:cTn id="3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648072"/>
          </a:xfrm>
        </p:spPr>
        <p:txBody>
          <a:bodyPr>
            <a:normAutofit fontScale="90000"/>
          </a:bodyPr>
          <a:lstStyle/>
          <a:p>
            <a:r>
              <a:rPr lang="sr-Latn-RS" dirty="0" smtClean="0">
                <a:latin typeface="Californian FB" pitchFamily="18" charset="0"/>
              </a:rPr>
              <a:t>Key</a:t>
            </a:r>
            <a:endParaRPr lang="en-US" dirty="0">
              <a:latin typeface="Californian FB" pitchFamily="18" charset="0"/>
            </a:endParaRPr>
          </a:p>
        </p:txBody>
      </p:sp>
      <p:sp>
        <p:nvSpPr>
          <p:cNvPr id="3" name="Content Placeholder 2"/>
          <p:cNvSpPr>
            <a:spLocks noGrp="1"/>
          </p:cNvSpPr>
          <p:nvPr>
            <p:ph idx="1"/>
          </p:nvPr>
        </p:nvSpPr>
        <p:spPr>
          <a:xfrm>
            <a:off x="457200" y="1052736"/>
            <a:ext cx="8229600" cy="5073427"/>
          </a:xfrm>
        </p:spPr>
        <p:txBody>
          <a:bodyPr>
            <a:normAutofit lnSpcReduction="10000"/>
          </a:bodyPr>
          <a:lstStyle/>
          <a:p>
            <a:pPr algn="just"/>
            <a:r>
              <a:rPr lang="en-US" dirty="0" smtClean="0">
                <a:latin typeface="Californian FB" pitchFamily="18" charset="0"/>
              </a:rPr>
              <a:t>I</a:t>
            </a:r>
            <a:r>
              <a:rPr lang="sr-Latn-RS" dirty="0" smtClean="0">
                <a:latin typeface="Californian FB" pitchFamily="18" charset="0"/>
              </a:rPr>
              <a:t>t </a:t>
            </a:r>
            <a:r>
              <a:rPr lang="sr-Latn-RS" b="1" dirty="0" smtClean="0">
                <a:solidFill>
                  <a:srgbClr val="7030A0"/>
                </a:solidFill>
                <a:latin typeface="Californian FB" pitchFamily="18" charset="0"/>
              </a:rPr>
              <a:t>was</a:t>
            </a:r>
            <a:r>
              <a:rPr lang="sr-Latn-RS" dirty="0" smtClean="0">
                <a:latin typeface="Californian FB" pitchFamily="18" charset="0"/>
              </a:rPr>
              <a:t> erected – Past Passive</a:t>
            </a:r>
          </a:p>
          <a:p>
            <a:pPr algn="just"/>
            <a:r>
              <a:rPr lang="sr-Latn-RS" dirty="0" smtClean="0">
                <a:latin typeface="Californian FB" pitchFamily="18" charset="0"/>
              </a:rPr>
              <a:t>It </a:t>
            </a:r>
            <a:r>
              <a:rPr lang="sr-Latn-RS" b="1" dirty="0" smtClean="0">
                <a:solidFill>
                  <a:srgbClr val="7030A0"/>
                </a:solidFill>
                <a:latin typeface="Californian FB" pitchFamily="18" charset="0"/>
              </a:rPr>
              <a:t>was</a:t>
            </a:r>
            <a:r>
              <a:rPr lang="sr-Latn-RS" dirty="0" smtClean="0">
                <a:latin typeface="Californian FB" pitchFamily="18" charset="0"/>
              </a:rPr>
              <a:t> built – Past Passive</a:t>
            </a:r>
          </a:p>
          <a:p>
            <a:pPr algn="just"/>
            <a:r>
              <a:rPr lang="sr-Latn-RS" dirty="0" smtClean="0">
                <a:latin typeface="Californian FB" pitchFamily="18" charset="0"/>
              </a:rPr>
              <a:t>It </a:t>
            </a:r>
            <a:r>
              <a:rPr lang="sr-Latn-RS" b="1" dirty="0" smtClean="0">
                <a:solidFill>
                  <a:srgbClr val="00B050"/>
                </a:solidFill>
                <a:latin typeface="Californian FB" pitchFamily="18" charset="0"/>
              </a:rPr>
              <a:t>is</a:t>
            </a:r>
            <a:r>
              <a:rPr lang="sr-Latn-RS" dirty="0" smtClean="0">
                <a:latin typeface="Californian FB" pitchFamily="18" charset="0"/>
              </a:rPr>
              <a:t> built – Present Passive</a:t>
            </a:r>
          </a:p>
          <a:p>
            <a:pPr algn="just"/>
            <a:r>
              <a:rPr lang="en-US" dirty="0" smtClean="0">
                <a:latin typeface="Californian FB" pitchFamily="18" charset="0"/>
              </a:rPr>
              <a:t>I</a:t>
            </a:r>
            <a:r>
              <a:rPr lang="sr-Latn-RS" dirty="0" smtClean="0">
                <a:latin typeface="Californian FB" pitchFamily="18" charset="0"/>
              </a:rPr>
              <a:t>t </a:t>
            </a:r>
            <a:r>
              <a:rPr lang="sr-Latn-RS" b="1" dirty="0" smtClean="0">
                <a:solidFill>
                  <a:srgbClr val="00B050"/>
                </a:solidFill>
                <a:latin typeface="Californian FB" pitchFamily="18" charset="0"/>
              </a:rPr>
              <a:t>is</a:t>
            </a:r>
            <a:r>
              <a:rPr lang="sr-Latn-RS" dirty="0" smtClean="0">
                <a:latin typeface="Californian FB" pitchFamily="18" charset="0"/>
              </a:rPr>
              <a:t> used – Present Passive</a:t>
            </a:r>
          </a:p>
          <a:p>
            <a:pPr algn="just"/>
            <a:r>
              <a:rPr lang="en-US" dirty="0" smtClean="0">
                <a:latin typeface="Californian FB" pitchFamily="18" charset="0"/>
              </a:rPr>
              <a:t>T</a:t>
            </a:r>
            <a:r>
              <a:rPr lang="sr-Latn-RS" dirty="0" smtClean="0">
                <a:latin typeface="Californian FB" pitchFamily="18" charset="0"/>
              </a:rPr>
              <a:t>hey </a:t>
            </a:r>
            <a:r>
              <a:rPr lang="sr-Latn-RS" b="1" dirty="0" smtClean="0">
                <a:solidFill>
                  <a:srgbClr val="00B050"/>
                </a:solidFill>
                <a:latin typeface="Californian FB" pitchFamily="18" charset="0"/>
              </a:rPr>
              <a:t>are</a:t>
            </a:r>
            <a:r>
              <a:rPr lang="sr-Latn-RS" dirty="0" smtClean="0">
                <a:latin typeface="Californian FB" pitchFamily="18" charset="0"/>
              </a:rPr>
              <a:t> adorned – Present Passive</a:t>
            </a:r>
          </a:p>
          <a:p>
            <a:pPr algn="just"/>
            <a:r>
              <a:rPr lang="sr-Latn-RS" dirty="0" smtClean="0">
                <a:latin typeface="Californian FB" pitchFamily="18" charset="0"/>
              </a:rPr>
              <a:t>They </a:t>
            </a:r>
            <a:r>
              <a:rPr lang="sr-Latn-RS" b="1" dirty="0" smtClean="0">
                <a:solidFill>
                  <a:srgbClr val="00B050"/>
                </a:solidFill>
                <a:latin typeface="Californian FB" pitchFamily="18" charset="0"/>
              </a:rPr>
              <a:t>are</a:t>
            </a:r>
            <a:r>
              <a:rPr lang="sr-Latn-RS" dirty="0" smtClean="0">
                <a:latin typeface="Californian FB" pitchFamily="18" charset="0"/>
              </a:rPr>
              <a:t> established – Present Passive</a:t>
            </a:r>
          </a:p>
          <a:p>
            <a:pPr algn="just"/>
            <a:r>
              <a:rPr lang="sr-Latn-RS" dirty="0" smtClean="0">
                <a:latin typeface="Californian FB" pitchFamily="18" charset="0"/>
              </a:rPr>
              <a:t>It </a:t>
            </a:r>
            <a:r>
              <a:rPr lang="sr-Latn-RS" b="1" dirty="0" smtClean="0">
                <a:solidFill>
                  <a:srgbClr val="7030A0"/>
                </a:solidFill>
                <a:latin typeface="Californian FB" pitchFamily="18" charset="0"/>
              </a:rPr>
              <a:t>was</a:t>
            </a:r>
            <a:r>
              <a:rPr lang="sr-Latn-RS" dirty="0" smtClean="0">
                <a:latin typeface="Californian FB" pitchFamily="18" charset="0"/>
              </a:rPr>
              <a:t> added – Past Passive</a:t>
            </a:r>
          </a:p>
          <a:p>
            <a:pPr algn="just"/>
            <a:r>
              <a:rPr lang="sr-Latn-RS" dirty="0" smtClean="0">
                <a:latin typeface="Californian FB" pitchFamily="18" charset="0"/>
              </a:rPr>
              <a:t>It </a:t>
            </a:r>
            <a:r>
              <a:rPr lang="sr-Latn-RS" b="1" dirty="0" smtClean="0">
                <a:solidFill>
                  <a:srgbClr val="00B050"/>
                </a:solidFill>
                <a:latin typeface="Californian FB" pitchFamily="18" charset="0"/>
              </a:rPr>
              <a:t>is</a:t>
            </a:r>
            <a:r>
              <a:rPr lang="sr-Latn-RS" dirty="0" smtClean="0">
                <a:latin typeface="Californian FB" pitchFamily="18" charset="0"/>
              </a:rPr>
              <a:t> lit – Present Passive</a:t>
            </a:r>
          </a:p>
          <a:p>
            <a:pPr algn="just"/>
            <a:r>
              <a:rPr lang="sr-Latn-RS" dirty="0" smtClean="0">
                <a:latin typeface="Californian FB" pitchFamily="18" charset="0"/>
              </a:rPr>
              <a:t>They </a:t>
            </a:r>
            <a:r>
              <a:rPr lang="sr-Latn-RS" b="1" dirty="0" smtClean="0">
                <a:solidFill>
                  <a:srgbClr val="00B050"/>
                </a:solidFill>
                <a:latin typeface="Californian FB" pitchFamily="18" charset="0"/>
              </a:rPr>
              <a:t>are</a:t>
            </a:r>
            <a:r>
              <a:rPr lang="sr-Latn-RS" dirty="0" smtClean="0">
                <a:latin typeface="Californian FB" pitchFamily="18" charset="0"/>
              </a:rPr>
              <a:t> carved – Present Passive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20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fornian FB" pitchFamily="18" charset="0"/>
              </a:rPr>
              <a:t>2 Is the Passive used more than the Active because</a:t>
            </a:r>
            <a:endParaRPr lang="en-US" dirty="0">
              <a:latin typeface="Californian FB" pitchFamily="18" charset="0"/>
            </a:endParaRPr>
          </a:p>
        </p:txBody>
      </p:sp>
      <p:sp>
        <p:nvSpPr>
          <p:cNvPr id="3" name="Content Placeholder 2"/>
          <p:cNvSpPr>
            <a:spLocks noGrp="1"/>
          </p:cNvSpPr>
          <p:nvPr>
            <p:ph idx="1"/>
          </p:nvPr>
        </p:nvSpPr>
        <p:spPr/>
        <p:txBody>
          <a:bodyPr/>
          <a:lstStyle/>
          <a:p>
            <a:pPr algn="just"/>
            <a:r>
              <a:rPr lang="en-US" dirty="0" smtClean="0">
                <a:latin typeface="Californian FB" pitchFamily="18" charset="0"/>
              </a:rPr>
              <a:t>1. descriptions like this are more formal</a:t>
            </a:r>
            <a:r>
              <a:rPr lang="sr-Latn-RS" dirty="0" smtClean="0">
                <a:latin typeface="Californian FB" pitchFamily="18" charset="0"/>
              </a:rPr>
              <a:t>? √</a:t>
            </a:r>
            <a:endParaRPr lang="en-US" dirty="0" smtClean="0">
              <a:latin typeface="Californian FB" pitchFamily="18" charset="0"/>
            </a:endParaRPr>
          </a:p>
          <a:p>
            <a:pPr algn="just"/>
            <a:r>
              <a:rPr lang="en-US" dirty="0" smtClean="0">
                <a:latin typeface="Californian FB" pitchFamily="18" charset="0"/>
              </a:rPr>
              <a:t>2. we are thinking about what is </a:t>
            </a:r>
            <a:r>
              <a:rPr lang="en-US" i="1" dirty="0" smtClean="0">
                <a:latin typeface="Californian FB" pitchFamily="18" charset="0"/>
              </a:rPr>
              <a:t>done</a:t>
            </a:r>
            <a:r>
              <a:rPr lang="en-US" dirty="0" smtClean="0">
                <a:latin typeface="Californian FB" pitchFamily="18" charset="0"/>
              </a:rPr>
              <a:t> to the thing we are interested in, not about what it </a:t>
            </a:r>
            <a:r>
              <a:rPr lang="en-US" i="1" dirty="0" smtClean="0">
                <a:latin typeface="Californian FB" pitchFamily="18" charset="0"/>
              </a:rPr>
              <a:t>does</a:t>
            </a:r>
            <a:r>
              <a:rPr lang="en-US" dirty="0" smtClean="0">
                <a:latin typeface="Californian FB" pitchFamily="18" charset="0"/>
              </a:rPr>
              <a:t>?</a:t>
            </a:r>
            <a:r>
              <a:rPr lang="sr-Latn-RS" dirty="0" smtClean="0">
                <a:latin typeface="Californian FB" pitchFamily="18" charset="0"/>
              </a:rPr>
              <a:t> </a:t>
            </a:r>
            <a:r>
              <a:rPr lang="en-US" dirty="0" smtClean="0">
                <a:latin typeface="Californian FB" pitchFamily="18" charset="0"/>
              </a:rPr>
              <a:t>√</a:t>
            </a:r>
          </a:p>
          <a:p>
            <a:pPr algn="just"/>
            <a:r>
              <a:rPr lang="en-US" dirty="0" smtClean="0">
                <a:latin typeface="Californian FB" pitchFamily="18" charset="0"/>
              </a:rPr>
              <a:t>3. sometimes we do not know who or what does the action (i.e. who is the ‘agent’)</a:t>
            </a:r>
            <a:r>
              <a:rPr lang="sr-Latn-RS" dirty="0" smtClean="0">
                <a:latin typeface="Californian FB" pitchFamily="18" charset="0"/>
              </a:rPr>
              <a:t>? √</a:t>
            </a:r>
            <a:endParaRPr lang="en-US" dirty="0" smtClean="0">
              <a:latin typeface="Californian FB" pitchFamily="18" charset="0"/>
            </a:endParaRPr>
          </a:p>
          <a:p>
            <a:pPr algn="just"/>
            <a:r>
              <a:rPr lang="en-US" dirty="0" smtClean="0">
                <a:latin typeface="Californian FB" pitchFamily="18" charset="0"/>
              </a:rPr>
              <a:t>4 it makes the text more interesting?</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fornian FB" pitchFamily="18" charset="0"/>
              </a:rPr>
              <a:t>3 Which preposition (by, of, for) is used to describe</a:t>
            </a:r>
            <a:endParaRPr lang="en-US" dirty="0">
              <a:latin typeface="Californian FB" pitchFamily="18" charset="0"/>
            </a:endParaRPr>
          </a:p>
        </p:txBody>
      </p:sp>
      <p:sp>
        <p:nvSpPr>
          <p:cNvPr id="3" name="Content Placeholder 2"/>
          <p:cNvSpPr>
            <a:spLocks noGrp="1"/>
          </p:cNvSpPr>
          <p:nvPr>
            <p:ph idx="1"/>
          </p:nvPr>
        </p:nvSpPr>
        <p:spPr>
          <a:xfrm>
            <a:off x="457200" y="1988840"/>
            <a:ext cx="8229600" cy="4137323"/>
          </a:xfrm>
        </p:spPr>
        <p:txBody>
          <a:bodyPr/>
          <a:lstStyle/>
          <a:p>
            <a:pPr algn="just"/>
            <a:r>
              <a:rPr lang="en-US" dirty="0" smtClean="0">
                <a:latin typeface="Californian FB" pitchFamily="18" charset="0"/>
              </a:rPr>
              <a:t>1. the person who did it?</a:t>
            </a:r>
          </a:p>
          <a:p>
            <a:pPr algn="just"/>
            <a:r>
              <a:rPr lang="en-US" dirty="0" smtClean="0">
                <a:latin typeface="Californian FB" pitchFamily="18" charset="0"/>
              </a:rPr>
              <a:t>2. the reason or function?</a:t>
            </a:r>
          </a:p>
          <a:p>
            <a:pPr algn="just"/>
            <a:r>
              <a:rPr lang="en-US" dirty="0" smtClean="0">
                <a:latin typeface="Californian FB" pitchFamily="18" charset="0"/>
              </a:rPr>
              <a:t>3. the material used?</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lifornian FB" pitchFamily="18" charset="0"/>
              </a:rPr>
              <a:t>3 Which preposition (by, of, for) is used to describe</a:t>
            </a:r>
            <a:endParaRPr lang="en-US" dirty="0">
              <a:latin typeface="Californian FB" pitchFamily="18" charset="0"/>
            </a:endParaRPr>
          </a:p>
        </p:txBody>
      </p:sp>
      <p:sp>
        <p:nvSpPr>
          <p:cNvPr id="3" name="Content Placeholder 2"/>
          <p:cNvSpPr>
            <a:spLocks noGrp="1"/>
          </p:cNvSpPr>
          <p:nvPr>
            <p:ph idx="1"/>
          </p:nvPr>
        </p:nvSpPr>
        <p:spPr>
          <a:xfrm>
            <a:off x="457200" y="1988840"/>
            <a:ext cx="8229600" cy="4137323"/>
          </a:xfrm>
        </p:spPr>
        <p:txBody>
          <a:bodyPr/>
          <a:lstStyle/>
          <a:p>
            <a:pPr algn="just"/>
            <a:r>
              <a:rPr lang="en-US" dirty="0" smtClean="0">
                <a:latin typeface="Californian FB" pitchFamily="18" charset="0"/>
              </a:rPr>
              <a:t>1. the person who did it?</a:t>
            </a:r>
            <a:r>
              <a:rPr lang="sr-Latn-RS" dirty="0" smtClean="0">
                <a:latin typeface="Californian FB" pitchFamily="18" charset="0"/>
              </a:rPr>
              <a:t>  </a:t>
            </a:r>
            <a:r>
              <a:rPr lang="sr-Latn-RS" b="1" dirty="0" smtClean="0">
                <a:solidFill>
                  <a:srgbClr val="FF0000"/>
                </a:solidFill>
                <a:latin typeface="Californian FB" pitchFamily="18" charset="0"/>
              </a:rPr>
              <a:t>BY</a:t>
            </a:r>
          </a:p>
          <a:p>
            <a:pPr algn="just"/>
            <a:r>
              <a:rPr lang="sr-Latn-RS" b="1" dirty="0" smtClean="0">
                <a:latin typeface="Californian FB" pitchFamily="18" charset="0"/>
              </a:rPr>
              <a:t>It was started by bishop Sully. </a:t>
            </a:r>
            <a:endParaRPr lang="en-US" b="1" dirty="0" smtClean="0">
              <a:latin typeface="Californian FB" pitchFamily="18" charset="0"/>
            </a:endParaRPr>
          </a:p>
          <a:p>
            <a:pPr algn="just"/>
            <a:r>
              <a:rPr lang="en-US" dirty="0" smtClean="0">
                <a:latin typeface="Californian FB" pitchFamily="18" charset="0"/>
              </a:rPr>
              <a:t>2. the reason or function?</a:t>
            </a:r>
            <a:r>
              <a:rPr lang="sr-Latn-RS" dirty="0" smtClean="0">
                <a:latin typeface="Californian FB" pitchFamily="18" charset="0"/>
              </a:rPr>
              <a:t> </a:t>
            </a:r>
            <a:r>
              <a:rPr lang="sr-Latn-RS" b="1" dirty="0" smtClean="0">
                <a:solidFill>
                  <a:srgbClr val="FF0000"/>
                </a:solidFill>
                <a:latin typeface="Californian FB" pitchFamily="18" charset="0"/>
              </a:rPr>
              <a:t>FOR</a:t>
            </a:r>
          </a:p>
          <a:p>
            <a:pPr algn="just"/>
            <a:r>
              <a:rPr lang="sr-Latn-RS" b="1" dirty="0" smtClean="0">
                <a:latin typeface="Californian FB" pitchFamily="18" charset="0"/>
              </a:rPr>
              <a:t>It is used for regular church services.</a:t>
            </a:r>
            <a:endParaRPr lang="en-US" b="1" dirty="0" smtClean="0">
              <a:latin typeface="Californian FB" pitchFamily="18" charset="0"/>
            </a:endParaRPr>
          </a:p>
          <a:p>
            <a:pPr algn="just"/>
            <a:r>
              <a:rPr lang="en-US" dirty="0" smtClean="0">
                <a:latin typeface="Californian FB" pitchFamily="18" charset="0"/>
              </a:rPr>
              <a:t>3. the material used?</a:t>
            </a:r>
            <a:r>
              <a:rPr lang="sr-Latn-RS" dirty="0" smtClean="0">
                <a:latin typeface="Californian FB" pitchFamily="18" charset="0"/>
              </a:rPr>
              <a:t> </a:t>
            </a:r>
            <a:r>
              <a:rPr lang="sr-Latn-RS" b="1" dirty="0" smtClean="0">
                <a:solidFill>
                  <a:srgbClr val="FF0000"/>
                </a:solidFill>
                <a:latin typeface="Californian FB" pitchFamily="18" charset="0"/>
              </a:rPr>
              <a:t>OF</a:t>
            </a:r>
          </a:p>
          <a:p>
            <a:pPr algn="just"/>
            <a:r>
              <a:rPr lang="sr-Latn-RS" b="1" dirty="0" smtClean="0">
                <a:latin typeface="Californian FB" pitchFamily="18" charset="0"/>
              </a:rPr>
              <a:t>It is made of marble.</a:t>
            </a:r>
            <a:endParaRPr lang="en-US" b="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sr-Latn-RS" sz="4000" dirty="0" smtClean="0">
                <a:latin typeface="Californian FB" pitchFamily="18" charset="0"/>
              </a:rPr>
              <a:t>HW</a:t>
            </a:r>
            <a:r>
              <a:rPr lang="sr-Latn-RS" dirty="0" smtClean="0">
                <a:latin typeface="Californian FB" pitchFamily="18" charset="0"/>
              </a:rPr>
              <a:t/>
            </a:r>
            <a:br>
              <a:rPr lang="sr-Latn-RS" dirty="0" smtClean="0">
                <a:latin typeface="Californian FB" pitchFamily="18" charset="0"/>
              </a:rPr>
            </a:br>
            <a:r>
              <a:rPr lang="en-US" dirty="0" smtClean="0">
                <a:latin typeface="Californian FB" pitchFamily="18" charset="0"/>
              </a:rPr>
              <a:t>4</a:t>
            </a:r>
            <a:r>
              <a:rPr lang="sr-Latn-RS" sz="4000" dirty="0" smtClean="0">
                <a:latin typeface="Californian FB" pitchFamily="18" charset="0"/>
              </a:rPr>
              <a:t>a</a:t>
            </a:r>
            <a:r>
              <a:rPr lang="en-US" sz="4000" dirty="0" smtClean="0">
                <a:latin typeface="Californian FB" pitchFamily="18" charset="0"/>
              </a:rPr>
              <a:t> Write description using these notes</a:t>
            </a:r>
            <a:endParaRPr lang="en-US" sz="4000" dirty="0">
              <a:latin typeface="Californian FB" pitchFamily="18" charset="0"/>
            </a:endParaRPr>
          </a:p>
        </p:txBody>
      </p:sp>
      <p:sp>
        <p:nvSpPr>
          <p:cNvPr id="3" name="Content Placeholder 2"/>
          <p:cNvSpPr>
            <a:spLocks noGrp="1"/>
          </p:cNvSpPr>
          <p:nvPr>
            <p:ph idx="1"/>
          </p:nvPr>
        </p:nvSpPr>
        <p:spPr>
          <a:xfrm>
            <a:off x="179512" y="1268760"/>
            <a:ext cx="4752528" cy="5589240"/>
          </a:xfrm>
        </p:spPr>
        <p:txBody>
          <a:bodyPr>
            <a:normAutofit fontScale="92500" lnSpcReduction="20000"/>
          </a:bodyPr>
          <a:lstStyle/>
          <a:p>
            <a:pPr algn="just"/>
            <a:r>
              <a:rPr lang="en-US" dirty="0" smtClean="0">
                <a:latin typeface="Californian FB" pitchFamily="18" charset="0"/>
              </a:rPr>
              <a:t>Nelson’s column, London</a:t>
            </a:r>
          </a:p>
          <a:p>
            <a:pPr algn="just"/>
            <a:r>
              <a:rPr lang="en-US" dirty="0" smtClean="0">
                <a:latin typeface="Californian FB" pitchFamily="18" charset="0"/>
              </a:rPr>
              <a:t>In Trafalgar Square – constructed 1829 – 1841 – commemorate Battle of Trafalgar 1805</a:t>
            </a:r>
          </a:p>
          <a:p>
            <a:pPr algn="just"/>
            <a:r>
              <a:rPr lang="en-US" dirty="0" smtClean="0">
                <a:latin typeface="Californian FB" pitchFamily="18" charset="0"/>
              </a:rPr>
              <a:t>Column </a:t>
            </a:r>
            <a:r>
              <a:rPr lang="sr-Latn-RS" dirty="0" smtClean="0">
                <a:latin typeface="Californian FB" pitchFamily="18" charset="0"/>
              </a:rPr>
              <a:t>= 56m; statue of Nelson 5.5 m. Granite</a:t>
            </a:r>
          </a:p>
          <a:p>
            <a:pPr algn="just"/>
            <a:r>
              <a:rPr lang="sr-Latn-RS" dirty="0" smtClean="0">
                <a:latin typeface="Californian FB" pitchFamily="18" charset="0"/>
              </a:rPr>
              <a:t>Base: 4 giant bronze lions (sculptor = Landseer) – represent strength of British Empire</a:t>
            </a:r>
          </a:p>
          <a:p>
            <a:pPr algn="just"/>
            <a:r>
              <a:rPr lang="en-US" dirty="0" smtClean="0">
                <a:latin typeface="Californian FB" pitchFamily="18" charset="0"/>
              </a:rPr>
              <a:t>A</a:t>
            </a:r>
            <a:r>
              <a:rPr lang="sr-Latn-RS" dirty="0" smtClean="0">
                <a:latin typeface="Californian FB" pitchFamily="18" charset="0"/>
              </a:rPr>
              <a:t> place to meet – celebrating New Year  </a:t>
            </a:r>
            <a:endParaRPr lang="en-US" dirty="0">
              <a:latin typeface="Californian FB" pitchFamily="18" charset="0"/>
            </a:endParaRPr>
          </a:p>
        </p:txBody>
      </p:sp>
      <p:pic>
        <p:nvPicPr>
          <p:cNvPr id="10242" name="Picture 2" descr="C:\Users\User\Desktop\co1.jpg"/>
          <p:cNvPicPr>
            <a:picLocks noChangeAspect="1" noChangeArrowheads="1"/>
          </p:cNvPicPr>
          <p:nvPr/>
        </p:nvPicPr>
        <p:blipFill>
          <a:blip r:embed="rId2" cstate="print"/>
          <a:srcRect/>
          <a:stretch>
            <a:fillRect/>
          </a:stretch>
        </p:blipFill>
        <p:spPr bwMode="auto">
          <a:xfrm>
            <a:off x="5364088" y="1556792"/>
            <a:ext cx="3456384" cy="48965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normAutofit fontScale="90000"/>
          </a:bodyPr>
          <a:lstStyle/>
          <a:p>
            <a:r>
              <a:rPr lang="sr-Latn-RS" sz="3600" dirty="0" smtClean="0">
                <a:latin typeface="Californian FB" pitchFamily="18" charset="0"/>
              </a:rPr>
              <a:t>HW</a:t>
            </a:r>
            <a:br>
              <a:rPr lang="sr-Latn-RS" sz="3600" dirty="0" smtClean="0">
                <a:latin typeface="Californian FB" pitchFamily="18" charset="0"/>
              </a:rPr>
            </a:br>
            <a:r>
              <a:rPr lang="en-US" sz="3600" dirty="0" smtClean="0">
                <a:latin typeface="Californian FB" pitchFamily="18" charset="0"/>
              </a:rPr>
              <a:t>4</a:t>
            </a:r>
            <a:r>
              <a:rPr lang="sr-Latn-RS" sz="3600" dirty="0" smtClean="0">
                <a:latin typeface="Californian FB" pitchFamily="18" charset="0"/>
              </a:rPr>
              <a:t>b</a:t>
            </a:r>
            <a:r>
              <a:rPr lang="en-US" sz="3600" dirty="0" smtClean="0">
                <a:latin typeface="Californian FB" pitchFamily="18" charset="0"/>
              </a:rPr>
              <a:t> Write description using these notes</a:t>
            </a:r>
            <a:endParaRPr lang="en-US" sz="3600" dirty="0"/>
          </a:p>
        </p:txBody>
      </p:sp>
      <p:sp>
        <p:nvSpPr>
          <p:cNvPr id="3" name="Content Placeholder 2"/>
          <p:cNvSpPr>
            <a:spLocks noGrp="1"/>
          </p:cNvSpPr>
          <p:nvPr>
            <p:ph idx="1"/>
          </p:nvPr>
        </p:nvSpPr>
        <p:spPr>
          <a:xfrm>
            <a:off x="179512" y="908720"/>
            <a:ext cx="5112568" cy="5544616"/>
          </a:xfrm>
        </p:spPr>
        <p:txBody>
          <a:bodyPr>
            <a:noAutofit/>
          </a:bodyPr>
          <a:lstStyle/>
          <a:p>
            <a:pPr algn="just"/>
            <a:r>
              <a:rPr lang="sr-Latn-RS" sz="2800" dirty="0" smtClean="0">
                <a:latin typeface="Californian FB" pitchFamily="18" charset="0"/>
              </a:rPr>
              <a:t>Buckingham Palace, London</a:t>
            </a:r>
          </a:p>
          <a:p>
            <a:pPr algn="just"/>
            <a:r>
              <a:rPr lang="sr-Latn-RS" sz="2800" dirty="0" smtClean="0">
                <a:latin typeface="Californian FB" pitchFamily="18" charset="0"/>
              </a:rPr>
              <a:t>Originally a country house for Duke of Buckingham – converted to palace 1825 (architect = Nash)</a:t>
            </a:r>
          </a:p>
          <a:p>
            <a:pPr algn="just"/>
            <a:r>
              <a:rPr lang="sr-Latn-RS" sz="2800" dirty="0" smtClean="0">
                <a:latin typeface="Californian FB" pitchFamily="18" charset="0"/>
              </a:rPr>
              <a:t>Official royal residence 1837 – present</a:t>
            </a:r>
          </a:p>
          <a:p>
            <a:pPr algn="just"/>
            <a:r>
              <a:rPr lang="en-US" sz="2800" dirty="0" smtClean="0">
                <a:latin typeface="Californian FB" pitchFamily="18" charset="0"/>
              </a:rPr>
              <a:t>Façade redesigned 1913 – 429 rooms</a:t>
            </a:r>
            <a:r>
              <a:rPr lang="sr-Latn-RS" sz="2800" dirty="0" smtClean="0">
                <a:latin typeface="Californian FB" pitchFamily="18" charset="0"/>
              </a:rPr>
              <a:t> </a:t>
            </a:r>
            <a:r>
              <a:rPr lang="en-US" sz="2800" dirty="0" smtClean="0">
                <a:latin typeface="Californian FB" pitchFamily="18" charset="0"/>
              </a:rPr>
              <a:t>(78 bathrooms) – employs 335 staff</a:t>
            </a:r>
          </a:p>
          <a:p>
            <a:pPr algn="just"/>
            <a:r>
              <a:rPr lang="en-US" sz="2800" dirty="0" smtClean="0">
                <a:latin typeface="Californian FB" pitchFamily="18" charset="0"/>
              </a:rPr>
              <a:t>Buckingham Palace open to public August and September. Also art gallery </a:t>
            </a:r>
            <a:endParaRPr lang="en-US" sz="2800" dirty="0">
              <a:latin typeface="Californian FB" pitchFamily="18" charset="0"/>
            </a:endParaRPr>
          </a:p>
        </p:txBody>
      </p:sp>
      <p:pic>
        <p:nvPicPr>
          <p:cNvPr id="9219" name="Picture 3" descr="C:\Users\User\Desktop\buckingham-palace-facts-1200x675.jpg"/>
          <p:cNvPicPr>
            <a:picLocks noChangeAspect="1" noChangeArrowheads="1"/>
          </p:cNvPicPr>
          <p:nvPr/>
        </p:nvPicPr>
        <p:blipFill>
          <a:blip r:embed="rId2" cstate="print"/>
          <a:srcRect/>
          <a:stretch>
            <a:fillRect/>
          </a:stretch>
        </p:blipFill>
        <p:spPr bwMode="auto">
          <a:xfrm>
            <a:off x="5436096" y="1340768"/>
            <a:ext cx="3312368"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20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000" dirty="0" smtClean="0">
                <a:latin typeface="Californian FB" pitchFamily="18" charset="0"/>
              </a:rPr>
              <a:t>Task</a:t>
            </a:r>
            <a:endParaRPr lang="en-US" sz="4000" dirty="0">
              <a:latin typeface="Californian FB" pitchFamily="18" charset="0"/>
            </a:endParaRPr>
          </a:p>
        </p:txBody>
      </p:sp>
      <p:sp>
        <p:nvSpPr>
          <p:cNvPr id="3" name="Content Placeholder 2"/>
          <p:cNvSpPr>
            <a:spLocks noGrp="1"/>
          </p:cNvSpPr>
          <p:nvPr>
            <p:ph idx="1"/>
          </p:nvPr>
        </p:nvSpPr>
        <p:spPr/>
        <p:txBody>
          <a:bodyPr/>
          <a:lstStyle/>
          <a:p>
            <a:pPr algn="just"/>
            <a:r>
              <a:rPr lang="sr-Latn-RS" dirty="0" smtClean="0">
                <a:latin typeface="Californian FB" pitchFamily="18" charset="0"/>
              </a:rPr>
              <a:t>Describe one of the places to another student using the language you have studied in this unit make your description sound interesting and exciting. When you have guessed each other’s place move on to another student and repeat the activity</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4000" u="sng" dirty="0" smtClean="0">
                <a:latin typeface="Californian FB" pitchFamily="18" charset="0"/>
              </a:rPr>
              <a:t>References:</a:t>
            </a:r>
            <a:endParaRPr lang="en-US" sz="4000" u="sng" dirty="0">
              <a:latin typeface="Californian FB" pitchFamily="18" charset="0"/>
            </a:endParaRPr>
          </a:p>
        </p:txBody>
      </p:sp>
      <p:sp>
        <p:nvSpPr>
          <p:cNvPr id="3" name="Content Placeholder 2"/>
          <p:cNvSpPr>
            <a:spLocks noGrp="1"/>
          </p:cNvSpPr>
          <p:nvPr>
            <p:ph idx="1"/>
          </p:nvPr>
        </p:nvSpPr>
        <p:spPr>
          <a:xfrm>
            <a:off x="0" y="1600200"/>
            <a:ext cx="9144000" cy="4525963"/>
          </a:xfrm>
        </p:spPr>
        <p:txBody>
          <a:bodyPr/>
          <a:lstStyle/>
          <a:p>
            <a:r>
              <a:rPr lang="sr-Latn-RS" dirty="0" smtClean="0">
                <a:latin typeface="Californian FB" pitchFamily="18" charset="0"/>
              </a:rPr>
              <a:t>SYDNEY </a:t>
            </a:r>
            <a:r>
              <a:rPr lang="en-US" sz="2800" dirty="0" smtClean="0">
                <a:latin typeface="Californian FB" pitchFamily="18" charset="0"/>
                <a:hlinkClick r:id="rId2"/>
              </a:rPr>
              <a:t>https://www.youtube.com/watch?v=OrIDTJH2ZZM</a:t>
            </a:r>
            <a:endParaRPr lang="sr-Latn-RS" sz="2800" dirty="0" smtClean="0">
              <a:latin typeface="Californian FB" pitchFamily="18" charset="0"/>
            </a:endParaRPr>
          </a:p>
          <a:p>
            <a:r>
              <a:rPr lang="sr-Latn-RS" dirty="0" smtClean="0">
                <a:latin typeface="Californian FB" pitchFamily="18" charset="0"/>
              </a:rPr>
              <a:t>AUSTRALIA</a:t>
            </a:r>
          </a:p>
          <a:p>
            <a:pPr>
              <a:buNone/>
            </a:pPr>
            <a:r>
              <a:rPr lang="en-US" sz="2800" dirty="0" smtClean="0">
                <a:latin typeface="Californian FB" pitchFamily="18" charset="0"/>
                <a:hlinkClick r:id="rId3"/>
              </a:rPr>
              <a:t>https://www.youtube.com/watch?v=PdVLk_dPmtc&amp;t=85s</a:t>
            </a:r>
            <a:endParaRPr lang="sr-Latn-RS" sz="2800" dirty="0" smtClean="0">
              <a:latin typeface="Californian FB" pitchFamily="18" charset="0"/>
            </a:endParaRPr>
          </a:p>
          <a:p>
            <a:pPr>
              <a:buNone/>
            </a:pPr>
            <a:r>
              <a:rPr lang="en-US" sz="2800" dirty="0" smtClean="0">
                <a:latin typeface="Californian FB" pitchFamily="18" charset="0"/>
                <a:hlinkClick r:id="rId4"/>
              </a:rPr>
              <a:t>https://www.youtube.com/watch?v=GTRQsa3jpXU</a:t>
            </a:r>
            <a:endParaRPr lang="sr-Latn-RS" sz="2800" dirty="0" smtClean="0">
              <a:latin typeface="Californian FB" pitchFamily="18" charset="0"/>
            </a:endParaRPr>
          </a:p>
          <a:p>
            <a:r>
              <a:rPr lang="sr-Latn-RS" sz="2800" dirty="0" smtClean="0">
                <a:latin typeface="Californian FB" pitchFamily="18" charset="0"/>
              </a:rPr>
              <a:t>TOURIST ATTRACTION - DEFINITION</a:t>
            </a:r>
          </a:p>
          <a:p>
            <a:pPr>
              <a:buNone/>
            </a:pPr>
            <a:r>
              <a:rPr lang="en-US" sz="2800" dirty="0" smtClean="0">
                <a:latin typeface="Californian FB" pitchFamily="18" charset="0"/>
                <a:hlinkClick r:id="rId5"/>
              </a:rPr>
              <a:t>https://www.youtube.com/watch?v=umGU4KS8pI8</a:t>
            </a:r>
            <a:endParaRPr lang="sr-Latn-RS" sz="2800" dirty="0" smtClean="0">
              <a:latin typeface="Californian FB" pitchFamily="18" charset="0"/>
            </a:endParaRPr>
          </a:p>
          <a:p>
            <a:pPr>
              <a:buNone/>
            </a:pPr>
            <a:endParaRPr lang="sr-Latn-RS" sz="2800" b="1" dirty="0" smtClean="0">
              <a:latin typeface="Californian FB" pitchFamily="18" charset="0"/>
            </a:endParaRPr>
          </a:p>
          <a:p>
            <a:pPr>
              <a:buNone/>
            </a:pPr>
            <a:endParaRPr lang="sr-Latn-RS" sz="2800" dirty="0" smtClean="0">
              <a:latin typeface="Californian FB" pitchFamily="18" charset="0"/>
            </a:endParaRPr>
          </a:p>
          <a:p>
            <a:pPr>
              <a:buNone/>
            </a:pPr>
            <a:endParaRPr lang="en-US" sz="2800" dirty="0">
              <a:latin typeface="Californian FB"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1307</Words>
  <Application>Microsoft Office PowerPoint</Application>
  <PresentationFormat>On-screen Show (4:3)</PresentationFormat>
  <Paragraphs>200</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Presenting a Tourist Attraction</vt:lpstr>
      <vt:lpstr>Interesting Facts https://www.australia.com/en </vt:lpstr>
      <vt:lpstr>ULURU – Ayers Rocks, the largest sandstone formation One of the most recognizable landmarks, sacred place of Aborigines </vt:lpstr>
      <vt:lpstr>Bondi Beach /bondai/</vt:lpstr>
      <vt:lpstr> Great Ocean Road – built during Depression (Velika ekonomska kriza) 300km southeast</vt:lpstr>
      <vt:lpstr>Fraser Island – largest sand island</vt:lpstr>
      <vt:lpstr>Western Australia – Wild Flowers</vt:lpstr>
      <vt:lpstr>The National Park – The Wetlands of Kakadu</vt:lpstr>
      <vt:lpstr>Slide 9</vt:lpstr>
      <vt:lpstr>Melbourne</vt:lpstr>
      <vt:lpstr>Lone Pine Koala Sanctuary- Brisbane</vt:lpstr>
      <vt:lpstr>Sydney Harbour Bridge</vt:lpstr>
      <vt:lpstr>ATTRACTIONS</vt:lpstr>
      <vt:lpstr>HW</vt:lpstr>
      <vt:lpstr>PRESENTING TOURIST ATTRACTIONS LANGUAGE FOCUS, Unit 9, page 128 andUnit 10, page 146</vt:lpstr>
      <vt:lpstr>Elements natural attractions</vt:lpstr>
      <vt:lpstr>Slide 17</vt:lpstr>
      <vt:lpstr>Elements man-made attractions</vt:lpstr>
      <vt:lpstr>4. Add one of these words to the word groups listed below</vt:lpstr>
      <vt:lpstr>4. Add one of these words to the word groups listed below</vt:lpstr>
      <vt:lpstr>Arc de Triomphe</vt:lpstr>
      <vt:lpstr> Arc de Triomphe https://www.youtube.com/watch?v=1QmvRCa3ji8 Which section   </vt:lpstr>
      <vt:lpstr>Arc de Triomphe</vt:lpstr>
      <vt:lpstr>Arc de Triomphe</vt:lpstr>
      <vt:lpstr>Arc de Triomphe</vt:lpstr>
      <vt:lpstr>Arc de Triomphe</vt:lpstr>
      <vt:lpstr>Which section https://www.youtube.com/watch?v=v7WmOrtO5FE </vt:lpstr>
      <vt:lpstr>Notre-dame Cathedral</vt:lpstr>
      <vt:lpstr>Notre-dame Cathedral</vt:lpstr>
      <vt:lpstr>Notre-dame Cathedral</vt:lpstr>
      <vt:lpstr>Notre-dame Cathedral</vt:lpstr>
      <vt:lpstr>Language spot: Passive </vt:lpstr>
      <vt:lpstr>Language spot: Passive </vt:lpstr>
      <vt:lpstr>Key</vt:lpstr>
      <vt:lpstr>2 Is the Passive used more than the Active because</vt:lpstr>
      <vt:lpstr>3 Which preposition (by, of, for) is used to describe</vt:lpstr>
      <vt:lpstr>3 Which preposition (by, of, for) is used to describe</vt:lpstr>
      <vt:lpstr>HW 4a Write description using these notes</vt:lpstr>
      <vt:lpstr>HW 4b Write description using these notes</vt:lpstr>
      <vt:lpstr>Task</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a Tourist Attraction</dc:title>
  <dc:creator>User</dc:creator>
  <cp:lastModifiedBy>User</cp:lastModifiedBy>
  <cp:revision>97</cp:revision>
  <dcterms:created xsi:type="dcterms:W3CDTF">2020-10-31T00:53:01Z</dcterms:created>
  <dcterms:modified xsi:type="dcterms:W3CDTF">2020-11-03T19:39:51Z</dcterms:modified>
</cp:coreProperties>
</file>