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3"/>
  </p:notesMasterIdLst>
  <p:sldIdLst>
    <p:sldId id="256" r:id="rId2"/>
    <p:sldId id="257" r:id="rId3"/>
    <p:sldId id="272" r:id="rId4"/>
    <p:sldId id="274" r:id="rId5"/>
    <p:sldId id="275" r:id="rId6"/>
    <p:sldId id="276" r:id="rId7"/>
    <p:sldId id="277" r:id="rId8"/>
    <p:sldId id="278" r:id="rId9"/>
    <p:sldId id="306" r:id="rId10"/>
    <p:sldId id="279" r:id="rId11"/>
    <p:sldId id="281" r:id="rId12"/>
    <p:sldId id="285" r:id="rId13"/>
    <p:sldId id="289" r:id="rId14"/>
    <p:sldId id="290" r:id="rId15"/>
    <p:sldId id="286" r:id="rId16"/>
    <p:sldId id="287" r:id="rId17"/>
    <p:sldId id="288" r:id="rId18"/>
    <p:sldId id="282" r:id="rId19"/>
    <p:sldId id="291" r:id="rId20"/>
    <p:sldId id="292" r:id="rId21"/>
    <p:sldId id="283" r:id="rId22"/>
    <p:sldId id="284" r:id="rId23"/>
    <p:sldId id="293" r:id="rId24"/>
    <p:sldId id="294" r:id="rId25"/>
    <p:sldId id="273" r:id="rId26"/>
    <p:sldId id="258" r:id="rId27"/>
    <p:sldId id="259" r:id="rId28"/>
    <p:sldId id="260" r:id="rId29"/>
    <p:sldId id="261" r:id="rId30"/>
    <p:sldId id="262" r:id="rId31"/>
    <p:sldId id="263" r:id="rId32"/>
    <p:sldId id="264" r:id="rId33"/>
    <p:sldId id="265" r:id="rId34"/>
    <p:sldId id="266" r:id="rId35"/>
    <p:sldId id="267" r:id="rId36"/>
    <p:sldId id="268" r:id="rId37"/>
    <p:sldId id="269" r:id="rId38"/>
    <p:sldId id="270" r:id="rId39"/>
    <p:sldId id="296" r:id="rId40"/>
    <p:sldId id="280" r:id="rId41"/>
    <p:sldId id="295" r:id="rId4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2" d="100"/>
          <a:sy n="72" d="100"/>
        </p:scale>
        <p:origin x="-110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354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Čuvar mesta za zaglavlj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Čuvar mesta za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A0E000-988F-4C94-A8E1-50A80F15D044}" type="datetimeFigureOut">
              <a:rPr lang="en-US" smtClean="0"/>
              <a:pPr/>
              <a:t>11/3/2020</a:t>
            </a:fld>
            <a:endParaRPr lang="en-US"/>
          </a:p>
        </p:txBody>
      </p:sp>
      <p:sp>
        <p:nvSpPr>
          <p:cNvPr id="4" name="Čuvar mesta za sliku na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Čuvar mesta za napomen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r-Latn-CS" smtClean="0"/>
              <a:t>Kliknite i uredite tekst</a:t>
            </a:r>
          </a:p>
          <a:p>
            <a:pPr lvl="1"/>
            <a:r>
              <a:rPr lang="sr-Latn-CS" smtClean="0"/>
              <a:t>Drugi nivo</a:t>
            </a:r>
          </a:p>
          <a:p>
            <a:pPr lvl="2"/>
            <a:r>
              <a:rPr lang="sr-Latn-CS" smtClean="0"/>
              <a:t>Treći nivo</a:t>
            </a:r>
          </a:p>
          <a:p>
            <a:pPr lvl="3"/>
            <a:r>
              <a:rPr lang="sr-Latn-CS" smtClean="0"/>
              <a:t>Četvrti nivo</a:t>
            </a:r>
          </a:p>
          <a:p>
            <a:pPr lvl="4"/>
            <a:r>
              <a:rPr lang="sr-Latn-CS" smtClean="0"/>
              <a:t>Peti nivo</a:t>
            </a:r>
            <a:endParaRPr lang="en-US"/>
          </a:p>
        </p:txBody>
      </p:sp>
      <p:sp>
        <p:nvSpPr>
          <p:cNvPr id="6" name="Čuvar mesta za podnožj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Čuvar mesta za broj slajd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915C7C-F17A-4ADB-9106-CDF7F79B38C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226325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Čuvar mesta za sliku na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Čuvar mesta za napomen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Čuvar mesta za broj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915C7C-F17A-4ADB-9106-CDF7F79B38CE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611859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Čuvar mesta za sliku na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Čuvar mesta za napomen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Čuvar mesta za broj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915C7C-F17A-4ADB-9106-CDF7F79B38CE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611859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 slaj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sr-Latn-CS" smtClean="0"/>
              <a:t>Kliknite i uredite naslov mastera</a:t>
            </a:r>
            <a:endParaRPr lang="en-US"/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r-Latn-CS" smtClean="0"/>
              <a:t>Kliknite i uredite stil podnaslova mastera</a:t>
            </a:r>
            <a:endParaRPr lang="en-US"/>
          </a:p>
        </p:txBody>
      </p:sp>
      <p:sp>
        <p:nvSpPr>
          <p:cNvPr id="4" name="Čuvar mesta za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42797-A42A-4202-9E85-BB579C1B72A9}" type="datetimeFigureOut">
              <a:rPr lang="en-US" smtClean="0"/>
              <a:pPr/>
              <a:t>11/3/2020</a:t>
            </a:fld>
            <a:endParaRPr lang="en-US"/>
          </a:p>
        </p:txBody>
      </p:sp>
      <p:sp>
        <p:nvSpPr>
          <p:cNvPr id="5" name="Čuvar mesta za podnožj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Čuvar mesta za broj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1AE74-0A9C-4076-A660-C449BEF6E93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173285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CS" smtClean="0"/>
              <a:t>Kliknite i uredite naslov mastera</a:t>
            </a:r>
            <a:endParaRPr lang="en-US"/>
          </a:p>
        </p:txBody>
      </p:sp>
      <p:sp>
        <p:nvSpPr>
          <p:cNvPr id="3" name="Čuvar mesta za sadržaj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r-Latn-CS" smtClean="0"/>
              <a:t>Kliknite i uredite tekst</a:t>
            </a:r>
          </a:p>
          <a:p>
            <a:pPr lvl="1"/>
            <a:r>
              <a:rPr lang="sr-Latn-CS" smtClean="0"/>
              <a:t>Drugi nivo</a:t>
            </a:r>
          </a:p>
          <a:p>
            <a:pPr lvl="2"/>
            <a:r>
              <a:rPr lang="sr-Latn-CS" smtClean="0"/>
              <a:t>Treći nivo</a:t>
            </a:r>
          </a:p>
          <a:p>
            <a:pPr lvl="3"/>
            <a:r>
              <a:rPr lang="sr-Latn-CS" smtClean="0"/>
              <a:t>Četvrti nivo</a:t>
            </a:r>
          </a:p>
          <a:p>
            <a:pPr lvl="4"/>
            <a:r>
              <a:rPr lang="sr-Latn-CS" smtClean="0"/>
              <a:t>Peti nivo</a:t>
            </a:r>
            <a:endParaRPr lang="en-US"/>
          </a:p>
        </p:txBody>
      </p:sp>
      <p:sp>
        <p:nvSpPr>
          <p:cNvPr id="4" name="Čuvar mesta za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42797-A42A-4202-9E85-BB579C1B72A9}" type="datetimeFigureOut">
              <a:rPr lang="en-US" smtClean="0"/>
              <a:pPr/>
              <a:t>11/3/2020</a:t>
            </a:fld>
            <a:endParaRPr lang="en-US"/>
          </a:p>
        </p:txBody>
      </p:sp>
      <p:sp>
        <p:nvSpPr>
          <p:cNvPr id="5" name="Čuvar mesta za podnožj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Čuvar mesta za broj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1AE74-0A9C-4076-A660-C449BEF6E93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837650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odelj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r-Latn-CS" smtClean="0"/>
              <a:t>Kliknite i uredite naslov mastera</a:t>
            </a:r>
            <a:endParaRPr lang="en-US"/>
          </a:p>
        </p:txBody>
      </p:sp>
      <p:sp>
        <p:nvSpPr>
          <p:cNvPr id="3" name="Čuvar mesta za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r-Latn-CS" smtClean="0"/>
              <a:t>Kliknite i uredite tekst</a:t>
            </a:r>
          </a:p>
        </p:txBody>
      </p:sp>
      <p:sp>
        <p:nvSpPr>
          <p:cNvPr id="4" name="Čuvar mesta za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42797-A42A-4202-9E85-BB579C1B72A9}" type="datetimeFigureOut">
              <a:rPr lang="en-US" smtClean="0"/>
              <a:pPr/>
              <a:t>11/3/2020</a:t>
            </a:fld>
            <a:endParaRPr lang="en-US"/>
          </a:p>
        </p:txBody>
      </p:sp>
      <p:sp>
        <p:nvSpPr>
          <p:cNvPr id="5" name="Čuvar mesta za podnožj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Čuvar mesta za broj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1AE74-0A9C-4076-A660-C449BEF6E93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96322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CS" smtClean="0"/>
              <a:t>Kliknite i uredite naslov mastera</a:t>
            </a:r>
            <a:endParaRPr lang="en-US"/>
          </a:p>
        </p:txBody>
      </p:sp>
      <p:sp>
        <p:nvSpPr>
          <p:cNvPr id="3" name="Čuvar mesta za sadržaj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r-Latn-CS" smtClean="0"/>
              <a:t>Kliknite i uredite tekst</a:t>
            </a:r>
          </a:p>
          <a:p>
            <a:pPr lvl="1"/>
            <a:r>
              <a:rPr lang="sr-Latn-CS" smtClean="0"/>
              <a:t>Drugi nivo</a:t>
            </a:r>
          </a:p>
          <a:p>
            <a:pPr lvl="2"/>
            <a:r>
              <a:rPr lang="sr-Latn-CS" smtClean="0"/>
              <a:t>Treći nivo</a:t>
            </a:r>
          </a:p>
          <a:p>
            <a:pPr lvl="3"/>
            <a:r>
              <a:rPr lang="sr-Latn-CS" smtClean="0"/>
              <a:t>Četvrti nivo</a:t>
            </a:r>
          </a:p>
          <a:p>
            <a:pPr lvl="4"/>
            <a:r>
              <a:rPr lang="sr-Latn-CS" smtClean="0"/>
              <a:t>Peti nivo</a:t>
            </a:r>
            <a:endParaRPr lang="en-US"/>
          </a:p>
        </p:txBody>
      </p:sp>
      <p:sp>
        <p:nvSpPr>
          <p:cNvPr id="4" name="Čuvar mesta za sadržaj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r-Latn-CS" smtClean="0"/>
              <a:t>Kliknite i uredite tekst</a:t>
            </a:r>
          </a:p>
          <a:p>
            <a:pPr lvl="1"/>
            <a:r>
              <a:rPr lang="sr-Latn-CS" smtClean="0"/>
              <a:t>Drugi nivo</a:t>
            </a:r>
          </a:p>
          <a:p>
            <a:pPr lvl="2"/>
            <a:r>
              <a:rPr lang="sr-Latn-CS" smtClean="0"/>
              <a:t>Treći nivo</a:t>
            </a:r>
          </a:p>
          <a:p>
            <a:pPr lvl="3"/>
            <a:r>
              <a:rPr lang="sr-Latn-CS" smtClean="0"/>
              <a:t>Četvrti nivo</a:t>
            </a:r>
          </a:p>
          <a:p>
            <a:pPr lvl="4"/>
            <a:r>
              <a:rPr lang="sr-Latn-CS" smtClean="0"/>
              <a:t>Peti nivo</a:t>
            </a:r>
            <a:endParaRPr lang="en-US"/>
          </a:p>
        </p:txBody>
      </p:sp>
      <p:sp>
        <p:nvSpPr>
          <p:cNvPr id="5" name="Čuvar mesta za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42797-A42A-4202-9E85-BB579C1B72A9}" type="datetimeFigureOut">
              <a:rPr lang="en-US" smtClean="0"/>
              <a:pPr/>
              <a:t>11/3/2020</a:t>
            </a:fld>
            <a:endParaRPr lang="en-US"/>
          </a:p>
        </p:txBody>
      </p:sp>
      <p:sp>
        <p:nvSpPr>
          <p:cNvPr id="6" name="Čuvar mesta za podnožj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Čuvar mesta za broj slajd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1AE74-0A9C-4076-A660-C449BEF6E93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779296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eđen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r-Latn-CS" smtClean="0"/>
              <a:t>Kliknite i uredite naslov mastera</a:t>
            </a:r>
            <a:endParaRPr lang="en-US"/>
          </a:p>
        </p:txBody>
      </p:sp>
      <p:sp>
        <p:nvSpPr>
          <p:cNvPr id="3" name="Čuvar mesta za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r-Latn-CS" smtClean="0"/>
              <a:t>Kliknite i uredite tekst</a:t>
            </a:r>
          </a:p>
        </p:txBody>
      </p:sp>
      <p:sp>
        <p:nvSpPr>
          <p:cNvPr id="4" name="Čuvar mesta za sadržaj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r-Latn-CS" smtClean="0"/>
              <a:t>Kliknite i uredite tekst</a:t>
            </a:r>
          </a:p>
          <a:p>
            <a:pPr lvl="1"/>
            <a:r>
              <a:rPr lang="sr-Latn-CS" smtClean="0"/>
              <a:t>Drugi nivo</a:t>
            </a:r>
          </a:p>
          <a:p>
            <a:pPr lvl="2"/>
            <a:r>
              <a:rPr lang="sr-Latn-CS" smtClean="0"/>
              <a:t>Treći nivo</a:t>
            </a:r>
          </a:p>
          <a:p>
            <a:pPr lvl="3"/>
            <a:r>
              <a:rPr lang="sr-Latn-CS" smtClean="0"/>
              <a:t>Četvrti nivo</a:t>
            </a:r>
          </a:p>
          <a:p>
            <a:pPr lvl="4"/>
            <a:r>
              <a:rPr lang="sr-Latn-CS" smtClean="0"/>
              <a:t>Peti nivo</a:t>
            </a:r>
            <a:endParaRPr lang="en-US"/>
          </a:p>
        </p:txBody>
      </p:sp>
      <p:sp>
        <p:nvSpPr>
          <p:cNvPr id="5" name="Čuvar mesta za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r-Latn-CS" smtClean="0"/>
              <a:t>Kliknite i uredite tekst</a:t>
            </a:r>
          </a:p>
        </p:txBody>
      </p:sp>
      <p:sp>
        <p:nvSpPr>
          <p:cNvPr id="6" name="Čuvar mesta za sadržaj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r-Latn-CS" smtClean="0"/>
              <a:t>Kliknite i uredite tekst</a:t>
            </a:r>
          </a:p>
          <a:p>
            <a:pPr lvl="1"/>
            <a:r>
              <a:rPr lang="sr-Latn-CS" smtClean="0"/>
              <a:t>Drugi nivo</a:t>
            </a:r>
          </a:p>
          <a:p>
            <a:pPr lvl="2"/>
            <a:r>
              <a:rPr lang="sr-Latn-CS" smtClean="0"/>
              <a:t>Treći nivo</a:t>
            </a:r>
          </a:p>
          <a:p>
            <a:pPr lvl="3"/>
            <a:r>
              <a:rPr lang="sr-Latn-CS" smtClean="0"/>
              <a:t>Četvrti nivo</a:t>
            </a:r>
          </a:p>
          <a:p>
            <a:pPr lvl="4"/>
            <a:r>
              <a:rPr lang="sr-Latn-CS" smtClean="0"/>
              <a:t>Peti nivo</a:t>
            </a:r>
            <a:endParaRPr lang="en-US"/>
          </a:p>
        </p:txBody>
      </p:sp>
      <p:sp>
        <p:nvSpPr>
          <p:cNvPr id="7" name="Čuvar mesta za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42797-A42A-4202-9E85-BB579C1B72A9}" type="datetimeFigureOut">
              <a:rPr lang="en-US" smtClean="0"/>
              <a:pPr/>
              <a:t>11/3/2020</a:t>
            </a:fld>
            <a:endParaRPr lang="en-US"/>
          </a:p>
        </p:txBody>
      </p:sp>
      <p:sp>
        <p:nvSpPr>
          <p:cNvPr id="8" name="Čuvar mesta za podnožj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Čuvar mesta za broj slajd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1AE74-0A9C-4076-A660-C449BEF6E93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500357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CS" smtClean="0"/>
              <a:t>Kliknite i uredite naslov mastera</a:t>
            </a:r>
            <a:endParaRPr lang="en-US"/>
          </a:p>
        </p:txBody>
      </p:sp>
      <p:sp>
        <p:nvSpPr>
          <p:cNvPr id="3" name="Čuvar mesta za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42797-A42A-4202-9E85-BB579C1B72A9}" type="datetimeFigureOut">
              <a:rPr lang="en-US" smtClean="0"/>
              <a:pPr/>
              <a:t>11/3/2020</a:t>
            </a:fld>
            <a:endParaRPr lang="en-US"/>
          </a:p>
        </p:txBody>
      </p:sp>
      <p:sp>
        <p:nvSpPr>
          <p:cNvPr id="4" name="Čuvar mesta za podnožj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Čuvar mesta za broj slajd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1AE74-0A9C-4076-A660-C449BEF6E93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297834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Čuvar mesta za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42797-A42A-4202-9E85-BB579C1B72A9}" type="datetimeFigureOut">
              <a:rPr lang="en-US" smtClean="0"/>
              <a:pPr/>
              <a:t>11/3/2020</a:t>
            </a:fld>
            <a:endParaRPr lang="en-US"/>
          </a:p>
        </p:txBody>
      </p:sp>
      <p:sp>
        <p:nvSpPr>
          <p:cNvPr id="3" name="Čuvar mesta za podnožj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Čuvar mesta za broj slajd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1AE74-0A9C-4076-A660-C449BEF6E93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181492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a nat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r-Latn-CS" smtClean="0"/>
              <a:t>Kliknite i uredite naslov mastera</a:t>
            </a:r>
            <a:endParaRPr lang="en-US"/>
          </a:p>
        </p:txBody>
      </p:sp>
      <p:sp>
        <p:nvSpPr>
          <p:cNvPr id="3" name="Čuvar mesta za sadržaj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r-Latn-CS" smtClean="0"/>
              <a:t>Kliknite i uredite tekst</a:t>
            </a:r>
          </a:p>
          <a:p>
            <a:pPr lvl="1"/>
            <a:r>
              <a:rPr lang="sr-Latn-CS" smtClean="0"/>
              <a:t>Drugi nivo</a:t>
            </a:r>
          </a:p>
          <a:p>
            <a:pPr lvl="2"/>
            <a:r>
              <a:rPr lang="sr-Latn-CS" smtClean="0"/>
              <a:t>Treći nivo</a:t>
            </a:r>
          </a:p>
          <a:p>
            <a:pPr lvl="3"/>
            <a:r>
              <a:rPr lang="sr-Latn-CS" smtClean="0"/>
              <a:t>Četvrti nivo</a:t>
            </a:r>
          </a:p>
          <a:p>
            <a:pPr lvl="4"/>
            <a:r>
              <a:rPr lang="sr-Latn-CS" smtClean="0"/>
              <a:t>Peti nivo</a:t>
            </a:r>
            <a:endParaRPr lang="en-US"/>
          </a:p>
        </p:txBody>
      </p:sp>
      <p:sp>
        <p:nvSpPr>
          <p:cNvPr id="4" name="Čuvar mesta za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r-Latn-CS" smtClean="0"/>
              <a:t>Kliknite i uredite tekst</a:t>
            </a:r>
          </a:p>
        </p:txBody>
      </p:sp>
      <p:sp>
        <p:nvSpPr>
          <p:cNvPr id="5" name="Čuvar mesta za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42797-A42A-4202-9E85-BB579C1B72A9}" type="datetimeFigureOut">
              <a:rPr lang="en-US" smtClean="0"/>
              <a:pPr/>
              <a:t>11/3/2020</a:t>
            </a:fld>
            <a:endParaRPr lang="en-US"/>
          </a:p>
        </p:txBody>
      </p:sp>
      <p:sp>
        <p:nvSpPr>
          <p:cNvPr id="6" name="Čuvar mesta za podnožj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Čuvar mesta za broj slajd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1AE74-0A9C-4076-A660-C449BEF6E93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363890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a nat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r-Latn-CS" smtClean="0"/>
              <a:t>Kliknite i uredite naslov mastera</a:t>
            </a:r>
            <a:endParaRPr lang="en-US"/>
          </a:p>
        </p:txBody>
      </p:sp>
      <p:sp>
        <p:nvSpPr>
          <p:cNvPr id="3" name="Čuvar mesta za slik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Čuvar mesta za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r-Latn-CS" smtClean="0"/>
              <a:t>Kliknite i uredite tekst</a:t>
            </a:r>
          </a:p>
        </p:txBody>
      </p:sp>
      <p:sp>
        <p:nvSpPr>
          <p:cNvPr id="5" name="Čuvar mesta za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42797-A42A-4202-9E85-BB579C1B72A9}" type="datetimeFigureOut">
              <a:rPr lang="en-US" smtClean="0"/>
              <a:pPr/>
              <a:t>11/3/2020</a:t>
            </a:fld>
            <a:endParaRPr lang="en-US"/>
          </a:p>
        </p:txBody>
      </p:sp>
      <p:sp>
        <p:nvSpPr>
          <p:cNvPr id="6" name="Čuvar mesta za podnožj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Čuvar mesta za broj slajd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1AE74-0A9C-4076-A660-C449BEF6E93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78276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vertikaln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CS" smtClean="0"/>
              <a:t>Kliknite i uredite naslov mastera</a:t>
            </a:r>
            <a:endParaRPr lang="en-US"/>
          </a:p>
        </p:txBody>
      </p:sp>
      <p:sp>
        <p:nvSpPr>
          <p:cNvPr id="3" name="Čuvar mesta za vertikalni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r-Latn-CS" smtClean="0"/>
              <a:t>Kliknite i uredite tekst</a:t>
            </a:r>
          </a:p>
          <a:p>
            <a:pPr lvl="1"/>
            <a:r>
              <a:rPr lang="sr-Latn-CS" smtClean="0"/>
              <a:t>Drugi nivo</a:t>
            </a:r>
          </a:p>
          <a:p>
            <a:pPr lvl="2"/>
            <a:r>
              <a:rPr lang="sr-Latn-CS" smtClean="0"/>
              <a:t>Treći nivo</a:t>
            </a:r>
          </a:p>
          <a:p>
            <a:pPr lvl="3"/>
            <a:r>
              <a:rPr lang="sr-Latn-CS" smtClean="0"/>
              <a:t>Četvrti nivo</a:t>
            </a:r>
          </a:p>
          <a:p>
            <a:pPr lvl="4"/>
            <a:r>
              <a:rPr lang="sr-Latn-CS" smtClean="0"/>
              <a:t>Peti nivo</a:t>
            </a:r>
            <a:endParaRPr lang="en-US"/>
          </a:p>
        </p:txBody>
      </p:sp>
      <p:sp>
        <p:nvSpPr>
          <p:cNvPr id="4" name="Čuvar mesta za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42797-A42A-4202-9E85-BB579C1B72A9}" type="datetimeFigureOut">
              <a:rPr lang="en-US" smtClean="0"/>
              <a:pPr/>
              <a:t>11/3/2020</a:t>
            </a:fld>
            <a:endParaRPr lang="en-US"/>
          </a:p>
        </p:txBody>
      </p:sp>
      <p:sp>
        <p:nvSpPr>
          <p:cNvPr id="5" name="Čuvar mesta za podnožj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Čuvar mesta za broj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1AE74-0A9C-4076-A660-C449BEF6E93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648676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n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ni naslov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r-Latn-CS" smtClean="0"/>
              <a:t>Kliknite i uredite naslov mastera</a:t>
            </a:r>
            <a:endParaRPr lang="en-US"/>
          </a:p>
        </p:txBody>
      </p:sp>
      <p:sp>
        <p:nvSpPr>
          <p:cNvPr id="3" name="Čuvar mesta za vertikalni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r-Latn-CS" smtClean="0"/>
              <a:t>Kliknite i uredite tekst</a:t>
            </a:r>
          </a:p>
          <a:p>
            <a:pPr lvl="1"/>
            <a:r>
              <a:rPr lang="sr-Latn-CS" smtClean="0"/>
              <a:t>Drugi nivo</a:t>
            </a:r>
          </a:p>
          <a:p>
            <a:pPr lvl="2"/>
            <a:r>
              <a:rPr lang="sr-Latn-CS" smtClean="0"/>
              <a:t>Treći nivo</a:t>
            </a:r>
          </a:p>
          <a:p>
            <a:pPr lvl="3"/>
            <a:r>
              <a:rPr lang="sr-Latn-CS" smtClean="0"/>
              <a:t>Četvrti nivo</a:t>
            </a:r>
          </a:p>
          <a:p>
            <a:pPr lvl="4"/>
            <a:r>
              <a:rPr lang="sr-Latn-CS" smtClean="0"/>
              <a:t>Peti nivo</a:t>
            </a:r>
            <a:endParaRPr lang="en-US"/>
          </a:p>
        </p:txBody>
      </p:sp>
      <p:sp>
        <p:nvSpPr>
          <p:cNvPr id="4" name="Čuvar mesta za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42797-A42A-4202-9E85-BB579C1B72A9}" type="datetimeFigureOut">
              <a:rPr lang="en-US" smtClean="0"/>
              <a:pPr/>
              <a:t>11/3/2020</a:t>
            </a:fld>
            <a:endParaRPr lang="en-US"/>
          </a:p>
        </p:txBody>
      </p:sp>
      <p:sp>
        <p:nvSpPr>
          <p:cNvPr id="5" name="Čuvar mesta za podnožj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Čuvar mesta za broj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1AE74-0A9C-4076-A660-C449BEF6E93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218291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Čuvar mesta za naslov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r-Latn-CS" smtClean="0"/>
              <a:t>Kliknite i uredite naslov mastera</a:t>
            </a:r>
            <a:endParaRPr lang="en-US"/>
          </a:p>
        </p:txBody>
      </p:sp>
      <p:sp>
        <p:nvSpPr>
          <p:cNvPr id="3" name="Čuvar mesta za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r-Latn-CS" smtClean="0"/>
              <a:t>Kliknite i uredite tekst</a:t>
            </a:r>
          </a:p>
          <a:p>
            <a:pPr lvl="1"/>
            <a:r>
              <a:rPr lang="sr-Latn-CS" smtClean="0"/>
              <a:t>Drugi nivo</a:t>
            </a:r>
          </a:p>
          <a:p>
            <a:pPr lvl="2"/>
            <a:r>
              <a:rPr lang="sr-Latn-CS" smtClean="0"/>
              <a:t>Treći nivo</a:t>
            </a:r>
          </a:p>
          <a:p>
            <a:pPr lvl="3"/>
            <a:r>
              <a:rPr lang="sr-Latn-CS" smtClean="0"/>
              <a:t>Četvrti nivo</a:t>
            </a:r>
          </a:p>
          <a:p>
            <a:pPr lvl="4"/>
            <a:r>
              <a:rPr lang="sr-Latn-CS" smtClean="0"/>
              <a:t>Peti nivo</a:t>
            </a:r>
            <a:endParaRPr lang="en-US"/>
          </a:p>
        </p:txBody>
      </p:sp>
      <p:sp>
        <p:nvSpPr>
          <p:cNvPr id="4" name="Čuvar mesta za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D42797-A42A-4202-9E85-BB579C1B72A9}" type="datetimeFigureOut">
              <a:rPr lang="en-US" smtClean="0"/>
              <a:pPr/>
              <a:t>11/3/2020</a:t>
            </a:fld>
            <a:endParaRPr lang="en-US"/>
          </a:p>
        </p:txBody>
      </p:sp>
      <p:sp>
        <p:nvSpPr>
          <p:cNvPr id="5" name="Čuvar mesta za podnožj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Čuvar mesta za broj slajd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61AE74-0A9C-4076-A660-C449BEF6E93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360174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hyperlink" Target="https://www.bridgeclimb.com/explore/pylon-lookout" TargetMode="Externa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s://www.youtube.com/watch?v=HxPffPfO22c" TargetMode="Externa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HxPffPfO22c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latin typeface="Californian FB" panose="0207040306080B030204" pitchFamily="18" charset="0"/>
              </a:rPr>
              <a:t>Sydney </a:t>
            </a:r>
            <a:r>
              <a:rPr lang="en-US" dirty="0" err="1" smtClean="0">
                <a:latin typeface="Californian FB" panose="0207040306080B030204" pitchFamily="18" charset="0"/>
              </a:rPr>
              <a:t>Harbour</a:t>
            </a:r>
            <a:r>
              <a:rPr lang="en-US" dirty="0" smtClean="0">
                <a:latin typeface="Californian FB" panose="0207040306080B030204" pitchFamily="18" charset="0"/>
              </a:rPr>
              <a:t> Bridge Practice</a:t>
            </a:r>
            <a:endParaRPr lang="en-US" dirty="0">
              <a:latin typeface="Californian FB" panose="0207040306080B030204" pitchFamily="18" charset="0"/>
            </a:endParaRPr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r-Latn-RS" dirty="0" smtClean="0">
                <a:latin typeface="Californian FB" panose="0207040306080B030204" pitchFamily="18" charset="0"/>
              </a:rPr>
              <a:t>Unit 9, </a:t>
            </a:r>
            <a:r>
              <a:rPr lang="en-US" dirty="0" smtClean="0">
                <a:latin typeface="Californian FB" panose="0207040306080B030204" pitchFamily="18" charset="0"/>
              </a:rPr>
              <a:t>Listening 2</a:t>
            </a:r>
            <a:r>
              <a:rPr lang="sr-Latn-RS" dirty="0" smtClean="0">
                <a:latin typeface="Californian FB" panose="0207040306080B030204" pitchFamily="18" charset="0"/>
              </a:rPr>
              <a:t>, page 128</a:t>
            </a:r>
            <a:endParaRPr lang="en-US" dirty="0">
              <a:latin typeface="Californian FB" panose="0207040306080B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53913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0" y="152400"/>
            <a:ext cx="8991600" cy="1600200"/>
          </a:xfrm>
        </p:spPr>
        <p:txBody>
          <a:bodyPr>
            <a:noAutofit/>
          </a:bodyPr>
          <a:lstStyle/>
          <a:p>
            <a:r>
              <a:rPr lang="en-US" sz="2800" i="1" dirty="0" smtClean="0">
                <a:latin typeface="Californian FB" panose="0207040306080B030204" pitchFamily="18" charset="0"/>
              </a:rPr>
              <a:t>Listening 2</a:t>
            </a:r>
            <a:r>
              <a:rPr lang="en-US" sz="2800" dirty="0" smtClean="0">
                <a:latin typeface="Californian FB" panose="0207040306080B030204" pitchFamily="18" charset="0"/>
              </a:rPr>
              <a:t>, </a:t>
            </a:r>
            <a:r>
              <a:rPr lang="en-US" sz="2800" b="1" dirty="0" smtClean="0">
                <a:solidFill>
                  <a:srgbClr val="FF0000"/>
                </a:solidFill>
                <a:latin typeface="Californian FB" panose="0207040306080B030204" pitchFamily="18" charset="0"/>
              </a:rPr>
              <a:t>page 128</a:t>
            </a:r>
            <a:r>
              <a:rPr lang="en-US" sz="2800" dirty="0" smtClean="0">
                <a:latin typeface="Californian FB" panose="0207040306080B030204" pitchFamily="18" charset="0"/>
              </a:rPr>
              <a:t>, </a:t>
            </a:r>
            <a:r>
              <a:rPr lang="en-US" sz="2800" b="1" dirty="0" smtClean="0">
                <a:latin typeface="Californian FB" panose="0207040306080B030204" pitchFamily="18" charset="0"/>
              </a:rPr>
              <a:t>Sydney </a:t>
            </a:r>
            <a:r>
              <a:rPr lang="en-US" sz="2800" b="1" dirty="0" err="1" smtClean="0">
                <a:latin typeface="Californian FB" panose="0207040306080B030204" pitchFamily="18" charset="0"/>
              </a:rPr>
              <a:t>Harbour</a:t>
            </a:r>
            <a:r>
              <a:rPr lang="en-US" sz="2800" b="1" dirty="0" smtClean="0">
                <a:latin typeface="Californian FB" panose="0207040306080B030204" pitchFamily="18" charset="0"/>
              </a:rPr>
              <a:t> Bridge</a:t>
            </a:r>
            <a:br>
              <a:rPr lang="en-US" sz="2800" b="1" dirty="0" smtClean="0">
                <a:latin typeface="Californian FB" panose="0207040306080B030204" pitchFamily="18" charset="0"/>
              </a:rPr>
            </a:br>
            <a:r>
              <a:rPr lang="en-US" sz="2600" dirty="0" smtClean="0">
                <a:latin typeface="Californian FB" panose="0207040306080B030204" pitchFamily="18" charset="0"/>
              </a:rPr>
              <a:t>Listen to this recorded information on the Sydney </a:t>
            </a:r>
            <a:r>
              <a:rPr lang="en-US" sz="2600" dirty="0" err="1" smtClean="0">
                <a:latin typeface="Californian FB" panose="0207040306080B030204" pitchFamily="18" charset="0"/>
              </a:rPr>
              <a:t>Harbour</a:t>
            </a:r>
            <a:r>
              <a:rPr lang="en-US" sz="2600" dirty="0" smtClean="0">
                <a:latin typeface="Californian FB" panose="0207040306080B030204" pitchFamily="18" charset="0"/>
              </a:rPr>
              <a:t> Bridge and complete the Tourist Information Centre factsheet below </a:t>
            </a:r>
            <a:endParaRPr lang="en-US" sz="2600" dirty="0">
              <a:latin typeface="Californian FB" panose="0207040306080B030204" pitchFamily="18" charset="0"/>
            </a:endParaRPr>
          </a:p>
        </p:txBody>
      </p:sp>
      <p:pic>
        <p:nvPicPr>
          <p:cNvPr id="4" name="Picture 2" descr="C:\Users\user\Desktop\australia-new-south-wales-sydney-harbour-bridge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" y="2686110"/>
            <a:ext cx="3886200" cy="3657600"/>
          </a:xfrm>
          <a:prstGeom prst="rect">
            <a:avLst/>
          </a:prstGeom>
          <a:noFill/>
        </p:spPr>
      </p:pic>
      <p:sp>
        <p:nvSpPr>
          <p:cNvPr id="6" name="Okvir za tekst 5"/>
          <p:cNvSpPr txBox="1"/>
          <p:nvPr/>
        </p:nvSpPr>
        <p:spPr>
          <a:xfrm>
            <a:off x="0" y="2286000"/>
            <a:ext cx="3962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latin typeface="Californian FB" panose="0207040306080B030204" pitchFamily="18" charset="0"/>
              </a:rPr>
              <a:t> </a:t>
            </a:r>
            <a:r>
              <a:rPr lang="en-US" b="1" dirty="0" smtClean="0">
                <a:latin typeface="Californian FB" panose="0207040306080B030204" pitchFamily="18" charset="0"/>
              </a:rPr>
              <a:t>Sydney Tourist Information Centre</a:t>
            </a:r>
            <a:endParaRPr lang="en-US" b="1" dirty="0">
              <a:latin typeface="Californian FB" panose="0207040306080B030204" pitchFamily="18" charset="0"/>
            </a:endParaRPr>
          </a:p>
        </p:txBody>
      </p:sp>
      <p:sp>
        <p:nvSpPr>
          <p:cNvPr id="7" name="Okvir za tekst 6"/>
          <p:cNvSpPr txBox="1"/>
          <p:nvPr/>
        </p:nvSpPr>
        <p:spPr>
          <a:xfrm>
            <a:off x="4038600" y="1600200"/>
            <a:ext cx="5105400" cy="50475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Aharoni" panose="02010803020104030203" pitchFamily="2" charset="-79"/>
                <a:cs typeface="Aharoni" panose="02010803020104030203" pitchFamily="2" charset="-79"/>
              </a:rPr>
              <a:t>Factsheet</a:t>
            </a:r>
          </a:p>
          <a:p>
            <a:pPr algn="ctr"/>
            <a:r>
              <a:rPr lang="en-US" dirty="0" smtClean="0"/>
              <a:t>❺</a:t>
            </a:r>
          </a:p>
          <a:p>
            <a:pPr algn="ctr"/>
            <a:r>
              <a:rPr lang="en-US" sz="1600" dirty="0" smtClean="0">
                <a:latin typeface="Aharoni" panose="02010803020104030203" pitchFamily="2" charset="-79"/>
                <a:cs typeface="Aharoni" panose="02010803020104030203" pitchFamily="2" charset="-79"/>
              </a:rPr>
              <a:t>Sydney </a:t>
            </a:r>
            <a:r>
              <a:rPr lang="en-US" sz="1600" dirty="0" err="1" smtClean="0">
                <a:latin typeface="Aharoni" panose="02010803020104030203" pitchFamily="2" charset="-79"/>
                <a:cs typeface="Aharoni" panose="02010803020104030203" pitchFamily="2" charset="-79"/>
              </a:rPr>
              <a:t>Harbour</a:t>
            </a:r>
            <a:r>
              <a:rPr lang="en-US" sz="1600" dirty="0" smtClean="0">
                <a:latin typeface="Aharoni" panose="02010803020104030203" pitchFamily="2" charset="-79"/>
                <a:cs typeface="Aharoni" panose="02010803020104030203" pitchFamily="2" charset="-79"/>
              </a:rPr>
              <a:t> Bridge</a:t>
            </a:r>
          </a:p>
          <a:p>
            <a:r>
              <a:rPr lang="en-US" dirty="0" smtClean="0">
                <a:latin typeface="Californian FB" panose="0207040306080B030204" pitchFamily="18" charset="0"/>
                <a:cs typeface="Aharoni" panose="02010803020104030203" pitchFamily="2" charset="-79"/>
              </a:rPr>
              <a:t>1 Nickname ‘the </a:t>
            </a:r>
            <a:r>
              <a:rPr lang="en-US" dirty="0" err="1" smtClean="0">
                <a:latin typeface="Californian FB" panose="0207040306080B030204" pitchFamily="18" charset="0"/>
                <a:cs typeface="Aharoni" panose="02010803020104030203" pitchFamily="2" charset="-79"/>
              </a:rPr>
              <a:t>coathanger</a:t>
            </a:r>
            <a:r>
              <a:rPr lang="en-US" dirty="0" smtClean="0">
                <a:latin typeface="Californian FB" panose="0207040306080B030204" pitchFamily="18" charset="0"/>
                <a:cs typeface="Aharoni" panose="02010803020104030203" pitchFamily="2" charset="-79"/>
              </a:rPr>
              <a:t>’</a:t>
            </a:r>
          </a:p>
          <a:p>
            <a:r>
              <a:rPr lang="en-US" dirty="0" smtClean="0">
                <a:latin typeface="Californian FB" panose="0207040306080B030204" pitchFamily="18" charset="0"/>
                <a:cs typeface="Aharoni" panose="02010803020104030203" pitchFamily="2" charset="-79"/>
              </a:rPr>
              <a:t>2 World’s ____________________ long span bridge</a:t>
            </a:r>
          </a:p>
          <a:p>
            <a:r>
              <a:rPr lang="en-US" dirty="0" smtClean="0">
                <a:latin typeface="Californian FB" panose="0207040306080B030204" pitchFamily="18" charset="0"/>
                <a:cs typeface="Aharoni" panose="02010803020104030203" pitchFamily="2" charset="-79"/>
              </a:rPr>
              <a:t>3 Built in___________________________</a:t>
            </a:r>
          </a:p>
          <a:p>
            <a:r>
              <a:rPr lang="en-US" dirty="0" smtClean="0">
                <a:latin typeface="Californian FB" panose="0207040306080B030204" pitchFamily="18" charset="0"/>
                <a:cs typeface="Aharoni" panose="02010803020104030203" pitchFamily="2" charset="-79"/>
              </a:rPr>
              <a:t>4 Took _________________________ years to build.</a:t>
            </a:r>
          </a:p>
          <a:p>
            <a:r>
              <a:rPr lang="en-US" dirty="0" smtClean="0">
                <a:latin typeface="Californian FB" panose="0207040306080B030204" pitchFamily="18" charset="0"/>
                <a:cs typeface="Aharoni" panose="02010803020104030203" pitchFamily="2" charset="-79"/>
              </a:rPr>
              <a:t>5 Employed ______________________________men</a:t>
            </a:r>
          </a:p>
          <a:p>
            <a:r>
              <a:rPr lang="en-US" dirty="0" smtClean="0">
                <a:latin typeface="Californian FB" panose="0207040306080B030204" pitchFamily="18" charset="0"/>
                <a:cs typeface="Aharoni" panose="02010803020104030203" pitchFamily="2" charset="-79"/>
              </a:rPr>
              <a:t>6 Length _______________________________</a:t>
            </a:r>
          </a:p>
          <a:p>
            <a:r>
              <a:rPr lang="en-US" dirty="0" smtClean="0">
                <a:latin typeface="Californian FB" panose="0207040306080B030204" pitchFamily="18" charset="0"/>
                <a:cs typeface="Aharoni" panose="02010803020104030203" pitchFamily="2" charset="-79"/>
              </a:rPr>
              <a:t>7 Width ________________________________</a:t>
            </a:r>
          </a:p>
          <a:p>
            <a:r>
              <a:rPr lang="en-US" dirty="0" smtClean="0">
                <a:latin typeface="Californian FB" panose="0207040306080B030204" pitchFamily="18" charset="0"/>
                <a:cs typeface="Aharoni" panose="02010803020104030203" pitchFamily="2" charset="-79"/>
              </a:rPr>
              <a:t>8 Height ________________________________</a:t>
            </a:r>
          </a:p>
          <a:p>
            <a:r>
              <a:rPr lang="en-US" dirty="0" smtClean="0">
                <a:latin typeface="Californian FB" panose="0207040306080B030204" pitchFamily="18" charset="0"/>
                <a:cs typeface="Aharoni" panose="02010803020104030203" pitchFamily="2" charset="-79"/>
              </a:rPr>
              <a:t>9 Water clearance __________________________</a:t>
            </a:r>
          </a:p>
          <a:p>
            <a:r>
              <a:rPr lang="en-US" dirty="0" smtClean="0">
                <a:latin typeface="Californian FB" panose="0207040306080B030204" pitchFamily="18" charset="0"/>
                <a:cs typeface="Aharoni" panose="02010803020104030203" pitchFamily="2" charset="-79"/>
              </a:rPr>
              <a:t>10 Railway lines _____________________________</a:t>
            </a:r>
          </a:p>
          <a:p>
            <a:r>
              <a:rPr lang="en-US" dirty="0" smtClean="0">
                <a:latin typeface="Californian FB" panose="0207040306080B030204" pitchFamily="18" charset="0"/>
                <a:cs typeface="Aharoni" panose="02010803020104030203" pitchFamily="2" charset="-79"/>
              </a:rPr>
              <a:t>11 Road lanes_________________________________</a:t>
            </a:r>
          </a:p>
          <a:p>
            <a:r>
              <a:rPr lang="en-US" dirty="0" smtClean="0">
                <a:latin typeface="Californian FB" panose="0207040306080B030204" pitchFamily="18" charset="0"/>
                <a:cs typeface="Aharoni" panose="02010803020104030203" pitchFamily="2" charset="-79"/>
              </a:rPr>
              <a:t>12 Average number of vehicles per day_______________</a:t>
            </a:r>
          </a:p>
          <a:p>
            <a:r>
              <a:rPr lang="en-US" dirty="0" smtClean="0">
                <a:latin typeface="Californian FB" panose="0207040306080B030204" pitchFamily="18" charset="0"/>
                <a:cs typeface="Aharoni" panose="02010803020104030203" pitchFamily="2" charset="-79"/>
              </a:rPr>
              <a:t>13 Nearest station </a:t>
            </a:r>
            <a:r>
              <a:rPr lang="en-US" i="1" dirty="0" smtClean="0">
                <a:latin typeface="Californian FB" panose="0207040306080B030204" pitchFamily="18" charset="0"/>
                <a:cs typeface="Aharoni" panose="02010803020104030203" pitchFamily="2" charset="-79"/>
              </a:rPr>
              <a:t>Milsons Point</a:t>
            </a:r>
          </a:p>
          <a:p>
            <a:r>
              <a:rPr lang="en-US" dirty="0" smtClean="0">
                <a:latin typeface="Californian FB" panose="0207040306080B030204" pitchFamily="18" charset="0"/>
                <a:cs typeface="Aharoni" panose="02010803020104030203" pitchFamily="2" charset="-79"/>
              </a:rPr>
              <a:t>14 Museum opening hours______________________</a:t>
            </a:r>
          </a:p>
          <a:p>
            <a:r>
              <a:rPr lang="en-US" dirty="0" smtClean="0">
                <a:latin typeface="Californian FB" panose="0207040306080B030204" pitchFamily="18" charset="0"/>
                <a:cs typeface="Aharoni" panose="02010803020104030203" pitchFamily="2" charset="-79"/>
              </a:rPr>
              <a:t>15 Other information</a:t>
            </a:r>
            <a:endParaRPr lang="en-US" dirty="0">
              <a:latin typeface="Californian FB" panose="0207040306080B030204" pitchFamily="18" charset="0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546811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000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2000"/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2000"/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2000"/>
                                        <p:tgtEl>
                                          <p:spTgt spid="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2000"/>
                                        <p:tgtEl>
                                          <p:spTgt spid="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2000"/>
                                        <p:tgtEl>
                                          <p:spTgt spid="7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2000"/>
                                        <p:tgtEl>
                                          <p:spTgt spid="7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2000"/>
                                        <p:tgtEl>
                                          <p:spTgt spid="7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 build="p"/>
      <p:bldP spid="7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Palatino Linotype" pitchFamily="18" charset="0"/>
              </a:rPr>
              <a:t>coat-hanger shape</a:t>
            </a:r>
            <a:endParaRPr lang="en-US" dirty="0">
              <a:latin typeface="Palatino Linotype" pitchFamily="18" charset="0"/>
            </a:endParaRPr>
          </a:p>
        </p:txBody>
      </p:sp>
      <p:pic>
        <p:nvPicPr>
          <p:cNvPr id="1026" name="Picture 2" descr="C:\Users\User\Desktop\shutterstock_107685965-615px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9200" y="1981200"/>
            <a:ext cx="6248400" cy="41148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8912773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sz="4000" dirty="0" smtClean="0">
                <a:latin typeface="Californian FB" pitchFamily="18" charset="0"/>
              </a:rPr>
              <a:t>span – full extent, stretch, </a:t>
            </a:r>
            <a:r>
              <a:rPr lang="sr-Latn-RS" sz="4000" dirty="0" smtClean="0">
                <a:latin typeface="Californian FB" pitchFamily="18" charset="0"/>
              </a:rPr>
              <a:t>(Serb. </a:t>
            </a:r>
            <a:r>
              <a:rPr lang="sr-Latn-RS" sz="4000" i="1" dirty="0" err="1" smtClean="0">
                <a:latin typeface="Californian FB" pitchFamily="18" charset="0"/>
              </a:rPr>
              <a:t>r</a:t>
            </a:r>
            <a:r>
              <a:rPr lang="en-US" sz="4000" i="1" dirty="0" err="1" smtClean="0">
                <a:latin typeface="Californian FB" pitchFamily="18" charset="0"/>
              </a:rPr>
              <a:t>aspon</a:t>
            </a:r>
            <a:r>
              <a:rPr lang="sr-Latn-RS" sz="4000" i="1" dirty="0" smtClean="0">
                <a:latin typeface="Californian FB" pitchFamily="18" charset="0"/>
              </a:rPr>
              <a:t>)</a:t>
            </a:r>
            <a:r>
              <a:rPr lang="en-US" sz="4000" i="1" dirty="0" smtClean="0">
                <a:latin typeface="Californian FB" pitchFamily="18" charset="0"/>
              </a:rPr>
              <a:t/>
            </a:r>
            <a:br>
              <a:rPr lang="en-US" sz="4000" i="1" dirty="0" smtClean="0">
                <a:latin typeface="Californian FB" pitchFamily="18" charset="0"/>
              </a:rPr>
            </a:br>
            <a:r>
              <a:rPr lang="en-US" sz="4000" i="1" dirty="0" smtClean="0">
                <a:latin typeface="Californian FB" pitchFamily="18" charset="0"/>
              </a:rPr>
              <a:t>also time span</a:t>
            </a:r>
            <a:endParaRPr lang="en-US" sz="4000" i="1" dirty="0">
              <a:latin typeface="Californian FB" pitchFamily="18" charset="0"/>
            </a:endParaRPr>
          </a:p>
        </p:txBody>
      </p:sp>
      <p:pic>
        <p:nvPicPr>
          <p:cNvPr id="2050" name="Picture 2" descr="C:\Users\User\Desktop\hqdefault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1371600"/>
            <a:ext cx="7924800" cy="5257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Californian FB" pitchFamily="18" charset="0"/>
              </a:rPr>
              <a:t>wide, </a:t>
            </a:r>
            <a:r>
              <a:rPr lang="en-US" sz="4000" i="1" dirty="0" smtClean="0">
                <a:latin typeface="Californian FB" pitchFamily="18" charset="0"/>
              </a:rPr>
              <a:t>adj</a:t>
            </a:r>
            <a:r>
              <a:rPr lang="en-US" sz="4000" dirty="0" smtClean="0">
                <a:latin typeface="Californian FB" pitchFamily="18" charset="0"/>
              </a:rPr>
              <a:t>. </a:t>
            </a:r>
            <a:r>
              <a:rPr lang="sr-Latn-RS" sz="4000" i="1" dirty="0" err="1" smtClean="0">
                <a:latin typeface="Californian FB" pitchFamily="18" charset="0"/>
              </a:rPr>
              <a:t>š</a:t>
            </a:r>
            <a:r>
              <a:rPr lang="en-US" sz="4000" i="1" dirty="0" err="1" smtClean="0">
                <a:latin typeface="Californian FB" pitchFamily="18" charset="0"/>
              </a:rPr>
              <a:t>iroko</a:t>
            </a:r>
            <a:r>
              <a:rPr lang="sr-Latn-RS" sz="4000" i="1" dirty="0" smtClean="0">
                <a:latin typeface="Californian FB" pitchFamily="18" charset="0"/>
              </a:rPr>
              <a:t>;</a:t>
            </a:r>
            <a:r>
              <a:rPr lang="en-US" sz="4000" i="1" dirty="0" smtClean="0">
                <a:latin typeface="Californian FB" pitchFamily="18" charset="0"/>
              </a:rPr>
              <a:t> </a:t>
            </a:r>
            <a:r>
              <a:rPr lang="en-US" sz="4000" dirty="0" smtClean="0">
                <a:latin typeface="Californian FB" pitchFamily="18" charset="0"/>
              </a:rPr>
              <a:t>width/</a:t>
            </a:r>
            <a:r>
              <a:rPr lang="en-US" sz="4000" dirty="0" err="1" smtClean="0">
                <a:latin typeface="Californian FB" pitchFamily="18" charset="0"/>
              </a:rPr>
              <a:t>wɪt</a:t>
            </a:r>
            <a:r>
              <a:rPr lang="el-GR" sz="4000" dirty="0" smtClean="0">
                <a:latin typeface="Palatino Linotype" pitchFamily="18" charset="0"/>
              </a:rPr>
              <a:t>θ</a:t>
            </a:r>
            <a:r>
              <a:rPr lang="en-US" sz="4000" dirty="0" smtClean="0">
                <a:latin typeface="Californian FB" pitchFamily="18" charset="0"/>
              </a:rPr>
              <a:t>/, </a:t>
            </a:r>
            <a:r>
              <a:rPr lang="en-US" sz="4000" i="1" dirty="0" smtClean="0">
                <a:latin typeface="Californian FB" pitchFamily="18" charset="0"/>
              </a:rPr>
              <a:t>n. </a:t>
            </a:r>
            <a:r>
              <a:rPr lang="sr-Latn-RS" sz="4000" i="1" dirty="0" smtClean="0">
                <a:latin typeface="Californian FB" pitchFamily="18" charset="0"/>
              </a:rPr>
              <a:t>š</a:t>
            </a:r>
            <a:r>
              <a:rPr lang="en-US" sz="4000" i="1" dirty="0" err="1" smtClean="0">
                <a:latin typeface="Californian FB" pitchFamily="18" charset="0"/>
              </a:rPr>
              <a:t>irina</a:t>
            </a:r>
            <a:endParaRPr lang="en-US" sz="4000" i="1" dirty="0">
              <a:latin typeface="Californian FB" pitchFamily="18" charset="0"/>
            </a:endParaRPr>
          </a:p>
        </p:txBody>
      </p:sp>
      <p:pic>
        <p:nvPicPr>
          <p:cNvPr id="3074" name="Picture 2" descr="C:\Users\User\Desktop\Wide_Width_Shoes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5936" y="1600200"/>
            <a:ext cx="6472127" cy="4525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Californian FB" pitchFamily="18" charset="0"/>
              </a:rPr>
              <a:t>deep </a:t>
            </a:r>
            <a:r>
              <a:rPr lang="en-US" sz="4000" i="1" dirty="0" smtClean="0">
                <a:latin typeface="Californian FB" pitchFamily="18" charset="0"/>
              </a:rPr>
              <a:t>adj. </a:t>
            </a:r>
            <a:r>
              <a:rPr lang="sr-Latn-RS" sz="4000" i="1" dirty="0" err="1" smtClean="0">
                <a:latin typeface="Californian FB" pitchFamily="18" charset="0"/>
              </a:rPr>
              <a:t>d</a:t>
            </a:r>
            <a:r>
              <a:rPr lang="en-US" sz="4000" i="1" dirty="0" err="1" smtClean="0">
                <a:latin typeface="Californian FB" pitchFamily="18" charset="0"/>
              </a:rPr>
              <a:t>uboko</a:t>
            </a:r>
            <a:r>
              <a:rPr lang="sr-Latn-RS" sz="4000" i="1" dirty="0" smtClean="0">
                <a:latin typeface="Californian FB" pitchFamily="18" charset="0"/>
              </a:rPr>
              <a:t>;</a:t>
            </a:r>
            <a:r>
              <a:rPr lang="en-US" sz="4000" i="1" dirty="0" smtClean="0">
                <a:latin typeface="Californian FB" pitchFamily="18" charset="0"/>
              </a:rPr>
              <a:t> </a:t>
            </a:r>
            <a:r>
              <a:rPr lang="en-US" sz="4000" dirty="0" smtClean="0">
                <a:latin typeface="Californian FB" pitchFamily="18" charset="0"/>
              </a:rPr>
              <a:t>depth, n. </a:t>
            </a:r>
            <a:r>
              <a:rPr lang="en-US" sz="4000" i="1" dirty="0" err="1" smtClean="0">
                <a:latin typeface="Californian FB" pitchFamily="18" charset="0"/>
              </a:rPr>
              <a:t>dubina</a:t>
            </a:r>
            <a:endParaRPr lang="en-US" sz="4000" i="1" dirty="0">
              <a:latin typeface="Californian FB" pitchFamily="18" charset="0"/>
            </a:endParaRPr>
          </a:p>
        </p:txBody>
      </p:sp>
      <p:pic>
        <p:nvPicPr>
          <p:cNvPr id="4098" name="Picture 2" descr="C:\Users\User\Desktop\Steph-Deep-Week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1447800"/>
            <a:ext cx="7086600" cy="457199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/>
          </a:bodyPr>
          <a:lstStyle/>
          <a:p>
            <a:r>
              <a:rPr lang="sr-Latn-RS" sz="4000" dirty="0" smtClean="0">
                <a:latin typeface="Californian FB" pitchFamily="18" charset="0"/>
              </a:rPr>
              <a:t>long, </a:t>
            </a:r>
            <a:r>
              <a:rPr lang="sr-Latn-RS" sz="4000" i="1" dirty="0" smtClean="0">
                <a:latin typeface="Californian FB" pitchFamily="18" charset="0"/>
              </a:rPr>
              <a:t>adj. dugačko; </a:t>
            </a:r>
            <a:r>
              <a:rPr lang="sr-Latn-RS" sz="4000" dirty="0" smtClean="0">
                <a:latin typeface="Californian FB" pitchFamily="18" charset="0"/>
              </a:rPr>
              <a:t>length</a:t>
            </a:r>
            <a:r>
              <a:rPr lang="en-US" sz="4000" dirty="0" smtClean="0">
                <a:latin typeface="Californian FB" pitchFamily="18" charset="0"/>
              </a:rPr>
              <a:t>/</a:t>
            </a:r>
            <a:r>
              <a:rPr lang="en-US" sz="4000" dirty="0" err="1" smtClean="0">
                <a:latin typeface="Californian FB" pitchFamily="18" charset="0"/>
              </a:rPr>
              <a:t>dɛp</a:t>
            </a:r>
            <a:r>
              <a:rPr lang="el-GR" sz="4000" dirty="0" smtClean="0"/>
              <a:t>θ/</a:t>
            </a:r>
            <a:r>
              <a:rPr lang="sr-Latn-RS" sz="4000" i="1" dirty="0" smtClean="0">
                <a:latin typeface="Californian FB" pitchFamily="18" charset="0"/>
              </a:rPr>
              <a:t>,n. dužina</a:t>
            </a:r>
            <a:endParaRPr lang="en-US" sz="4000" i="1" dirty="0">
              <a:latin typeface="Californian FB" pitchFamily="18" charset="0"/>
            </a:endParaRPr>
          </a:p>
        </p:txBody>
      </p:sp>
      <p:pic>
        <p:nvPicPr>
          <p:cNvPr id="5122" name="Picture 2" descr="C:\Users\User\Desktop\pre-school-long-short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71687" y="2986881"/>
            <a:ext cx="5000625" cy="1752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RS" sz="4000" dirty="0" smtClean="0">
                <a:latin typeface="Californian FB" pitchFamily="18" charset="0"/>
              </a:rPr>
              <a:t>high, </a:t>
            </a:r>
            <a:r>
              <a:rPr lang="sr-Latn-RS" sz="4000" i="1" dirty="0" smtClean="0">
                <a:latin typeface="Californian FB" pitchFamily="18" charset="0"/>
              </a:rPr>
              <a:t>adj. visoko; </a:t>
            </a:r>
            <a:r>
              <a:rPr lang="sr-Latn-RS" sz="4000" dirty="0" smtClean="0">
                <a:latin typeface="Californian FB" pitchFamily="18" charset="0"/>
              </a:rPr>
              <a:t>height</a:t>
            </a:r>
            <a:r>
              <a:rPr lang="en-US" sz="4000" dirty="0" smtClean="0">
                <a:latin typeface="Californian FB" pitchFamily="18" charset="0"/>
              </a:rPr>
              <a:t>/</a:t>
            </a:r>
            <a:r>
              <a:rPr lang="en-US" sz="4000" dirty="0" err="1" smtClean="0">
                <a:latin typeface="Californian FB" pitchFamily="18" charset="0"/>
              </a:rPr>
              <a:t>hʌɪt</a:t>
            </a:r>
            <a:r>
              <a:rPr lang="en-US" sz="4000" dirty="0" smtClean="0">
                <a:latin typeface="Californian FB" pitchFamily="18" charset="0"/>
              </a:rPr>
              <a:t>/</a:t>
            </a:r>
            <a:r>
              <a:rPr lang="sr-Latn-RS" sz="4000" dirty="0" smtClean="0">
                <a:latin typeface="Californian FB" pitchFamily="18" charset="0"/>
              </a:rPr>
              <a:t>, </a:t>
            </a:r>
            <a:r>
              <a:rPr lang="sr-Latn-RS" sz="4000" i="1" dirty="0" smtClean="0">
                <a:latin typeface="Californian FB" pitchFamily="18" charset="0"/>
              </a:rPr>
              <a:t>n. visina </a:t>
            </a:r>
            <a:endParaRPr lang="en-US" sz="4000" i="1" dirty="0">
              <a:latin typeface="Californian FB" pitchFamily="18" charset="0"/>
            </a:endParaRPr>
          </a:p>
        </p:txBody>
      </p:sp>
      <p:pic>
        <p:nvPicPr>
          <p:cNvPr id="6146" name="Picture 2" descr="C:\Users\User\Desktop\51gHaRAnngL._SX342_QL70_ML2_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43225" y="2234406"/>
            <a:ext cx="3257550" cy="32575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74638"/>
            <a:ext cx="8991600" cy="1143000"/>
          </a:xfrm>
        </p:spPr>
        <p:txBody>
          <a:bodyPr>
            <a:normAutofit fontScale="90000"/>
          </a:bodyPr>
          <a:lstStyle/>
          <a:p>
            <a:r>
              <a:rPr lang="en-US" sz="4000" dirty="0" smtClean="0">
                <a:latin typeface="Californian FB" pitchFamily="18" charset="0"/>
              </a:rPr>
              <a:t>weigh/</a:t>
            </a:r>
            <a:r>
              <a:rPr lang="en-US" sz="4000" dirty="0" err="1" smtClean="0">
                <a:latin typeface="Californian FB" pitchFamily="18" charset="0"/>
              </a:rPr>
              <a:t>weɪ</a:t>
            </a:r>
            <a:r>
              <a:rPr lang="en-US" sz="4000" dirty="0" smtClean="0">
                <a:latin typeface="Californian FB" pitchFamily="18" charset="0"/>
              </a:rPr>
              <a:t>/, </a:t>
            </a:r>
            <a:r>
              <a:rPr lang="en-US" sz="4000" i="1" dirty="0" smtClean="0">
                <a:latin typeface="Californian FB" pitchFamily="18" charset="0"/>
              </a:rPr>
              <a:t>v.</a:t>
            </a:r>
            <a:r>
              <a:rPr lang="sr-Latn-RS" sz="4000" i="1" dirty="0" smtClean="0">
                <a:latin typeface="Californian FB" pitchFamily="18" charset="0"/>
              </a:rPr>
              <a:t> vagati, težiti</a:t>
            </a:r>
            <a:r>
              <a:rPr lang="sr-Latn-RS" sz="4000" dirty="0" smtClean="0">
                <a:latin typeface="Californian FB" pitchFamily="18" charset="0"/>
              </a:rPr>
              <a:t>; weight</a:t>
            </a:r>
            <a:r>
              <a:rPr lang="en-US" sz="3600" dirty="0" smtClean="0">
                <a:latin typeface="Californian FB" pitchFamily="18" charset="0"/>
              </a:rPr>
              <a:t>/</a:t>
            </a:r>
            <a:r>
              <a:rPr lang="en-US" sz="3600" dirty="0" err="1" smtClean="0">
                <a:latin typeface="Californian FB" pitchFamily="18" charset="0"/>
              </a:rPr>
              <a:t>weɪ</a:t>
            </a:r>
            <a:r>
              <a:rPr lang="sr-Latn-RS" sz="3600" dirty="0" smtClean="0">
                <a:latin typeface="Californian FB" pitchFamily="18" charset="0"/>
              </a:rPr>
              <a:t>t</a:t>
            </a:r>
            <a:r>
              <a:rPr lang="en-US" sz="3600" dirty="0" smtClean="0">
                <a:latin typeface="Californian FB" pitchFamily="18" charset="0"/>
              </a:rPr>
              <a:t>/</a:t>
            </a:r>
            <a:r>
              <a:rPr lang="sr-Latn-RS" sz="4000" dirty="0" smtClean="0">
                <a:latin typeface="Californian FB" pitchFamily="18" charset="0"/>
              </a:rPr>
              <a:t>, </a:t>
            </a:r>
            <a:r>
              <a:rPr lang="sr-Latn-RS" sz="4000" i="1" dirty="0" smtClean="0">
                <a:latin typeface="Californian FB" pitchFamily="18" charset="0"/>
              </a:rPr>
              <a:t>n. - težina</a:t>
            </a:r>
            <a:endParaRPr lang="en-US" sz="4000" i="1" dirty="0">
              <a:latin typeface="Californian FB" pitchFamily="18" charset="0"/>
            </a:endParaRPr>
          </a:p>
        </p:txBody>
      </p:sp>
      <p:pic>
        <p:nvPicPr>
          <p:cNvPr id="1026" name="Picture 2" descr="C:\Users\User\Desktop\majorweightl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77527" y="1600200"/>
            <a:ext cx="6788945" cy="4525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96962"/>
          </a:xfrm>
        </p:spPr>
        <p:txBody>
          <a:bodyPr>
            <a:normAutofit fontScale="90000"/>
          </a:bodyPr>
          <a:lstStyle/>
          <a:p>
            <a:r>
              <a:rPr lang="sr-Latn-RS" sz="4000" dirty="0" smtClean="0">
                <a:latin typeface="Californian FB" pitchFamily="18" charset="0"/>
              </a:rPr>
              <a:t>water </a:t>
            </a:r>
            <a:r>
              <a:rPr lang="sr-Latn-RS" sz="4000" b="1" dirty="0" smtClean="0">
                <a:solidFill>
                  <a:srgbClr val="FF0000"/>
                </a:solidFill>
                <a:latin typeface="Californian FB" pitchFamily="18" charset="0"/>
              </a:rPr>
              <a:t>clearance</a:t>
            </a:r>
            <a:r>
              <a:rPr lang="en-US" sz="4000" dirty="0" smtClean="0">
                <a:latin typeface="Californian FB" pitchFamily="18" charset="0"/>
              </a:rPr>
              <a:t>/ˈ</a:t>
            </a:r>
            <a:r>
              <a:rPr lang="en-US" sz="4000" dirty="0" err="1" smtClean="0">
                <a:latin typeface="Californian FB" pitchFamily="18" charset="0"/>
              </a:rPr>
              <a:t>klɪə.rəns</a:t>
            </a:r>
            <a:r>
              <a:rPr lang="en-US" sz="4000" dirty="0" smtClean="0">
                <a:latin typeface="Californian FB" pitchFamily="18" charset="0"/>
              </a:rPr>
              <a:t>/</a:t>
            </a:r>
            <a:r>
              <a:rPr lang="sr-Latn-RS" sz="4000" dirty="0" smtClean="0">
                <a:latin typeface="Californian FB" pitchFamily="18" charset="0"/>
              </a:rPr>
              <a:t> </a:t>
            </a:r>
            <a:br>
              <a:rPr lang="sr-Latn-RS" sz="4000" dirty="0" smtClean="0">
                <a:latin typeface="Californian FB" pitchFamily="18" charset="0"/>
              </a:rPr>
            </a:br>
            <a:r>
              <a:rPr lang="sr-Latn-RS" sz="4000" dirty="0" smtClean="0">
                <a:latin typeface="Californian FB" pitchFamily="18" charset="0"/>
              </a:rPr>
              <a:t>for shipping = </a:t>
            </a:r>
            <a:r>
              <a:rPr lang="sr-Latn-RS" sz="4000" i="1" dirty="0" smtClean="0">
                <a:latin typeface="Californian FB" pitchFamily="18" charset="0"/>
              </a:rPr>
              <a:t>visina slobodnog prolaza</a:t>
            </a:r>
            <a:r>
              <a:rPr lang="sr-Latn-RS" sz="4000" dirty="0" smtClean="0">
                <a:latin typeface="Californian FB" pitchFamily="18" charset="0"/>
              </a:rPr>
              <a:t/>
            </a:r>
            <a:br>
              <a:rPr lang="sr-Latn-RS" sz="4000" dirty="0" smtClean="0">
                <a:latin typeface="Californian FB" pitchFamily="18" charset="0"/>
              </a:rPr>
            </a:br>
            <a:endParaRPr lang="en-US" sz="4000" b="1" dirty="0">
              <a:solidFill>
                <a:srgbClr val="FF0000"/>
              </a:solidFill>
              <a:latin typeface="Californian FB" pitchFamily="18" charset="0"/>
            </a:endParaRPr>
          </a:p>
        </p:txBody>
      </p:sp>
      <p:pic>
        <p:nvPicPr>
          <p:cNvPr id="21506" name="Picture 2" descr="C:\Users\User\Desktop\Screenshot-2019-10-25-at-11.47.56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95400" y="1219200"/>
            <a:ext cx="6324600" cy="5410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1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630362"/>
          </a:xfrm>
        </p:spPr>
        <p:txBody>
          <a:bodyPr>
            <a:normAutofit fontScale="90000"/>
          </a:bodyPr>
          <a:lstStyle/>
          <a:p>
            <a:r>
              <a:rPr lang="sr-Latn-RS" dirty="0" smtClean="0">
                <a:latin typeface="Californian FB" pitchFamily="18" charset="0"/>
              </a:rPr>
              <a:t>railway </a:t>
            </a:r>
            <a:r>
              <a:rPr lang="sr-Latn-RS" b="1" dirty="0" smtClean="0">
                <a:latin typeface="Californian FB" pitchFamily="18" charset="0"/>
              </a:rPr>
              <a:t>lines</a:t>
            </a:r>
            <a:r>
              <a:rPr lang="sr-Latn-RS" dirty="0" smtClean="0">
                <a:latin typeface="Californian FB" pitchFamily="18" charset="0"/>
              </a:rPr>
              <a:t> (tracks) and road </a:t>
            </a:r>
            <a:r>
              <a:rPr lang="sr-Latn-RS" b="1" dirty="0" smtClean="0">
                <a:latin typeface="Californian FB" pitchFamily="18" charset="0"/>
              </a:rPr>
              <a:t>lanes</a:t>
            </a:r>
            <a:br>
              <a:rPr lang="sr-Latn-RS" b="1" dirty="0" smtClean="0">
                <a:latin typeface="Californian FB" pitchFamily="18" charset="0"/>
              </a:rPr>
            </a:br>
            <a:r>
              <a:rPr lang="sr-Latn-RS" dirty="0" smtClean="0">
                <a:latin typeface="Californian FB" pitchFamily="18" charset="0"/>
              </a:rPr>
              <a:t>direction of which </a:t>
            </a:r>
            <a:r>
              <a:rPr lang="sr-Latn-RS" b="1" dirty="0" smtClean="0">
                <a:latin typeface="Californian FB" pitchFamily="18" charset="0"/>
              </a:rPr>
              <a:t>varies</a:t>
            </a:r>
            <a:r>
              <a:rPr lang="sr-Latn-RS" dirty="0" smtClean="0">
                <a:latin typeface="Californian FB" pitchFamily="18" charset="0"/>
              </a:rPr>
              <a:t> according to the traffic requirements </a:t>
            </a:r>
            <a:endParaRPr lang="en-US" dirty="0">
              <a:latin typeface="Californian FB" pitchFamily="18" charset="0"/>
            </a:endParaRPr>
          </a:p>
        </p:txBody>
      </p:sp>
      <p:pic>
        <p:nvPicPr>
          <p:cNvPr id="7170" name="Picture 2" descr="C:\Users\User\Desktop\Cityrail_train_on_the_Sydney_Harbour_Bridge_(4639857077)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1981200"/>
            <a:ext cx="3291417" cy="3733800"/>
          </a:xfrm>
          <a:prstGeom prst="rect">
            <a:avLst/>
          </a:prstGeom>
          <a:noFill/>
        </p:spPr>
      </p:pic>
      <p:pic>
        <p:nvPicPr>
          <p:cNvPr id="7171" name="Picture 3" descr="C:\Users\User\Desktop\image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81400" y="1981200"/>
            <a:ext cx="5334000" cy="4114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/>
          </a:bodyPr>
          <a:lstStyle/>
          <a:p>
            <a:r>
              <a:rPr lang="sr-Latn-RS" sz="3600" dirty="0" smtClean="0">
                <a:latin typeface="Californian FB" pitchFamily="18" charset="0"/>
              </a:rPr>
              <a:t>an essential </a:t>
            </a:r>
            <a:r>
              <a:rPr lang="sr-Latn-RS" sz="3600" b="1" dirty="0" smtClean="0">
                <a:latin typeface="Californian FB" pitchFamily="18" charset="0"/>
              </a:rPr>
              <a:t>link</a:t>
            </a:r>
            <a:r>
              <a:rPr lang="sr-Latn-RS" sz="3600" dirty="0" smtClean="0">
                <a:latin typeface="Californian FB" pitchFamily="18" charset="0"/>
              </a:rPr>
              <a:t> (communication, key road)</a:t>
            </a:r>
            <a:endParaRPr lang="en-US" sz="3600" dirty="0">
              <a:latin typeface="Californian FB" pitchFamily="18" charset="0"/>
            </a:endParaRPr>
          </a:p>
        </p:txBody>
      </p:sp>
      <p:pic>
        <p:nvPicPr>
          <p:cNvPr id="17410" name="Picture 2" descr="C:\Users\User\Desktop\index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00200" y="1905000"/>
            <a:ext cx="5791200" cy="3733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RS" sz="4000" dirty="0" smtClean="0">
                <a:latin typeface="Californian FB" pitchFamily="18" charset="0"/>
              </a:rPr>
              <a:t>cycleway and walkways</a:t>
            </a:r>
            <a:endParaRPr lang="en-US" sz="4000" dirty="0">
              <a:latin typeface="Californian FB" pitchFamily="18" charset="0"/>
            </a:endParaRPr>
          </a:p>
        </p:txBody>
      </p:sp>
      <p:pic>
        <p:nvPicPr>
          <p:cNvPr id="22530" name="Picture 2" descr="C:\Users\User\Desktop\index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752600"/>
            <a:ext cx="4191000" cy="4572000"/>
          </a:xfrm>
          <a:prstGeom prst="rect">
            <a:avLst/>
          </a:prstGeom>
          <a:noFill/>
        </p:spPr>
      </p:pic>
      <p:pic>
        <p:nvPicPr>
          <p:cNvPr id="22532" name="Picture 4" descr="C:\Users\User\Desktop\sydney-harbour-bridge-walk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24400" y="1752600"/>
            <a:ext cx="3352800" cy="46101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2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74638"/>
            <a:ext cx="8839200" cy="1143000"/>
          </a:xfrm>
        </p:spPr>
        <p:txBody>
          <a:bodyPr>
            <a:normAutofit fontScale="90000"/>
          </a:bodyPr>
          <a:lstStyle/>
          <a:p>
            <a:r>
              <a:rPr lang="sr-Latn-RS" dirty="0" smtClean="0">
                <a:latin typeface="Californian FB" pitchFamily="18" charset="0"/>
              </a:rPr>
              <a:t>increasing traffic – heavily congested road</a:t>
            </a:r>
            <a:br>
              <a:rPr lang="sr-Latn-RS" dirty="0" smtClean="0">
                <a:latin typeface="Californian FB" pitchFamily="18" charset="0"/>
              </a:rPr>
            </a:br>
            <a:r>
              <a:rPr lang="sr-Latn-RS" dirty="0" smtClean="0">
                <a:latin typeface="Californian FB" pitchFamily="18" charset="0"/>
              </a:rPr>
              <a:t>tunnel under the bridge 1992</a:t>
            </a:r>
            <a:endParaRPr lang="en-US" dirty="0">
              <a:latin typeface="Californian FB" pitchFamily="18" charset="0"/>
            </a:endParaRPr>
          </a:p>
        </p:txBody>
      </p:sp>
      <p:pic>
        <p:nvPicPr>
          <p:cNvPr id="23554" name="Picture 2" descr="C:\Users\User\Desktop\Sydney-LRT-harbour-crossing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00200" y="1524000"/>
            <a:ext cx="5895975" cy="3038475"/>
          </a:xfrm>
          <a:prstGeom prst="rect">
            <a:avLst/>
          </a:prstGeom>
          <a:noFill/>
        </p:spPr>
      </p:pic>
      <p:pic>
        <p:nvPicPr>
          <p:cNvPr id="23555" name="Picture 3" descr="C:\Users\User\Desktop\Burnley_Tunnel_interio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19400" y="4724400"/>
            <a:ext cx="2438400" cy="19478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3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35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RS" sz="4000" dirty="0" smtClean="0">
                <a:latin typeface="Californian FB" pitchFamily="18" charset="0"/>
              </a:rPr>
              <a:t>the perfect postcard </a:t>
            </a:r>
            <a:r>
              <a:rPr lang="sr-Latn-RS" sz="4000" b="1" dirty="0" smtClean="0">
                <a:latin typeface="Californian FB" pitchFamily="18" charset="0"/>
              </a:rPr>
              <a:t>backdrop</a:t>
            </a:r>
            <a:r>
              <a:rPr lang="sr-Latn-RS" sz="4000" dirty="0" smtClean="0">
                <a:latin typeface="Californian FB" pitchFamily="18" charset="0"/>
              </a:rPr>
              <a:t> = (background) of the Opera House </a:t>
            </a:r>
            <a:endParaRPr lang="en-US" sz="4000" dirty="0">
              <a:latin typeface="Californian FB" pitchFamily="18" charset="0"/>
            </a:endParaRPr>
          </a:p>
        </p:txBody>
      </p:sp>
      <p:pic>
        <p:nvPicPr>
          <p:cNvPr id="18434" name="Picture 2" descr="C:\Users\User\Desktop\iStock-54022984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1828800"/>
            <a:ext cx="7391400" cy="4419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>
                <a:latin typeface="Californian FB" pitchFamily="18" charset="0"/>
              </a:rPr>
              <a:t>pier</a:t>
            </a:r>
            <a:r>
              <a:rPr lang="en-US" dirty="0" smtClean="0">
                <a:latin typeface="Californian FB" pitchFamily="18" charset="0"/>
              </a:rPr>
              <a:t>/</a:t>
            </a:r>
            <a:r>
              <a:rPr lang="en-US" dirty="0" err="1" smtClean="0">
                <a:latin typeface="Californian FB" pitchFamily="18" charset="0"/>
              </a:rPr>
              <a:t>pɪə</a:t>
            </a:r>
            <a:r>
              <a:rPr lang="en-US" dirty="0" smtClean="0">
                <a:latin typeface="Californian FB" pitchFamily="18" charset="0"/>
              </a:rPr>
              <a:t>/</a:t>
            </a:r>
            <a:r>
              <a:rPr lang="sr-Latn-RS" dirty="0" smtClean="0">
                <a:latin typeface="Californian FB" pitchFamily="18" charset="0"/>
              </a:rPr>
              <a:t> dock (Serb. </a:t>
            </a:r>
            <a:r>
              <a:rPr lang="sr-Latn-RS" i="1" dirty="0" smtClean="0">
                <a:latin typeface="Californian FB" pitchFamily="18" charset="0"/>
              </a:rPr>
              <a:t>pristanište, stub)</a:t>
            </a:r>
            <a:endParaRPr lang="en-US" i="1" dirty="0">
              <a:latin typeface="Californian FB" pitchFamily="18" charset="0"/>
            </a:endParaRPr>
          </a:p>
        </p:txBody>
      </p:sp>
      <p:pic>
        <p:nvPicPr>
          <p:cNvPr id="19458" name="Picture 2" descr="C:\Users\User\Desktop\hotelscombined-1064937-HI570891079-25746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90750" y="2196306"/>
            <a:ext cx="4762500" cy="33337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RS" sz="4000" dirty="0" smtClean="0">
                <a:latin typeface="Palatino Linotype" pitchFamily="18" charset="0"/>
              </a:rPr>
              <a:t>arch</a:t>
            </a:r>
            <a:endParaRPr lang="en-US" sz="4000" dirty="0">
              <a:latin typeface="Palatino Linotype" pitchFamily="18" charset="0"/>
            </a:endParaRPr>
          </a:p>
        </p:txBody>
      </p:sp>
      <p:pic>
        <p:nvPicPr>
          <p:cNvPr id="20482" name="Picture 2" descr="C:\Users\User\Desktop\bridge-loads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47800" y="1371600"/>
            <a:ext cx="6400800" cy="345409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RS" dirty="0" smtClean="0">
                <a:latin typeface="Californian FB" pitchFamily="18" charset="0"/>
              </a:rPr>
              <a:t>average = </a:t>
            </a:r>
            <a:r>
              <a:rPr lang="sr-Latn-RS" i="1" dirty="0" smtClean="0">
                <a:latin typeface="Californian FB" pitchFamily="18" charset="0"/>
              </a:rPr>
              <a:t>prosečno</a:t>
            </a:r>
            <a:br>
              <a:rPr lang="sr-Latn-RS" i="1" dirty="0" smtClean="0">
                <a:latin typeface="Californian FB" pitchFamily="18" charset="0"/>
              </a:rPr>
            </a:br>
            <a:r>
              <a:rPr lang="sr-Latn-RS" dirty="0" smtClean="0">
                <a:latin typeface="Californian FB" pitchFamily="18" charset="0"/>
              </a:rPr>
              <a:t>on average = </a:t>
            </a:r>
            <a:r>
              <a:rPr lang="sr-Latn-RS" i="1" dirty="0" smtClean="0">
                <a:latin typeface="Californian FB" pitchFamily="18" charset="0"/>
              </a:rPr>
              <a:t>u proseku </a:t>
            </a:r>
            <a:endParaRPr lang="en-US" i="1" dirty="0">
              <a:latin typeface="Californian FB" pitchFamily="18" charset="0"/>
            </a:endParaRPr>
          </a:p>
        </p:txBody>
      </p:sp>
      <p:pic>
        <p:nvPicPr>
          <p:cNvPr id="8194" name="Picture 2" descr="C:\Users\User\Desktop\average_height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71600" y="2482056"/>
            <a:ext cx="6324600" cy="34615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/>
          </a:bodyPr>
          <a:lstStyle/>
          <a:p>
            <a:r>
              <a:rPr lang="sr-Latn-RS" sz="3200" dirty="0" smtClean="0">
                <a:latin typeface="Californian FB" pitchFamily="18" charset="0"/>
              </a:rPr>
              <a:t>anecdote</a:t>
            </a:r>
            <a:br>
              <a:rPr lang="sr-Latn-RS" sz="3200" dirty="0" smtClean="0">
                <a:latin typeface="Californian FB" pitchFamily="18" charset="0"/>
              </a:rPr>
            </a:br>
            <a:r>
              <a:rPr lang="sr-Latn-RS" sz="3200" dirty="0" smtClean="0">
                <a:latin typeface="Californian FB" pitchFamily="18" charset="0"/>
              </a:rPr>
              <a:t>once worked as a painter of Sydney Harbour Bridge</a:t>
            </a:r>
            <a:endParaRPr lang="en-US" sz="3200" dirty="0">
              <a:latin typeface="Californian FB" pitchFamily="18" charset="0"/>
            </a:endParaRPr>
          </a:p>
        </p:txBody>
      </p:sp>
      <p:pic>
        <p:nvPicPr>
          <p:cNvPr id="24578" name="Picture 2" descr="C:\Users\User\Desktop\Crocodile_Dundee_original_Australian_New_Zealand_poster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28801" y="1676400"/>
            <a:ext cx="4005262" cy="4419600"/>
          </a:xfrm>
          <a:prstGeom prst="rect">
            <a:avLst/>
          </a:prstGeom>
          <a:noFill/>
        </p:spPr>
      </p:pic>
      <p:pic>
        <p:nvPicPr>
          <p:cNvPr id="24579" name="Picture 3" descr="C:\Users\User\Desktop\image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19800" y="2362200"/>
            <a:ext cx="2619375" cy="17430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4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45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sr-Latn-RS" dirty="0" smtClean="0">
                <a:latin typeface="Californian FB" pitchFamily="18" charset="0"/>
              </a:rPr>
              <a:t>The A</a:t>
            </a:r>
            <a:r>
              <a:rPr lang="en-US" dirty="0" err="1" smtClean="0">
                <a:latin typeface="Californian FB" pitchFamily="18" charset="0"/>
              </a:rPr>
              <a:t>rgyle</a:t>
            </a:r>
            <a:r>
              <a:rPr lang="en-US" dirty="0" smtClean="0">
                <a:latin typeface="Californian FB" pitchFamily="18" charset="0"/>
              </a:rPr>
              <a:t> </a:t>
            </a:r>
            <a:r>
              <a:rPr lang="sr-Latn-RS" dirty="0" smtClean="0">
                <a:latin typeface="Californian FB" pitchFamily="18" charset="0"/>
              </a:rPr>
              <a:t>S</a:t>
            </a:r>
            <a:r>
              <a:rPr lang="en-US" dirty="0" err="1" smtClean="0">
                <a:latin typeface="Californian FB" pitchFamily="18" charset="0"/>
              </a:rPr>
              <a:t>treet</a:t>
            </a:r>
            <a:r>
              <a:rPr lang="en-US" dirty="0" smtClean="0">
                <a:latin typeface="Californian FB" pitchFamily="18" charset="0"/>
              </a:rPr>
              <a:t> in the </a:t>
            </a:r>
            <a:r>
              <a:rPr lang="sr-Latn-RS" dirty="0" smtClean="0">
                <a:latin typeface="Californian FB" pitchFamily="18" charset="0"/>
              </a:rPr>
              <a:t>R</a:t>
            </a:r>
            <a:r>
              <a:rPr lang="en-US" dirty="0" err="1" smtClean="0">
                <a:latin typeface="Californian FB" pitchFamily="18" charset="0"/>
              </a:rPr>
              <a:t>ocks</a:t>
            </a:r>
            <a:r>
              <a:rPr lang="en-US" dirty="0" smtClean="0">
                <a:latin typeface="Californian FB" pitchFamily="18" charset="0"/>
              </a:rPr>
              <a:t> near </a:t>
            </a:r>
            <a:r>
              <a:rPr lang="sr-Latn-RS" dirty="0" smtClean="0">
                <a:latin typeface="Californian FB" pitchFamily="18" charset="0"/>
              </a:rPr>
              <a:t>the H</a:t>
            </a:r>
            <a:r>
              <a:rPr lang="en-US" dirty="0" err="1" smtClean="0">
                <a:latin typeface="Californian FB" pitchFamily="18" charset="0"/>
              </a:rPr>
              <a:t>arbour</a:t>
            </a:r>
            <a:endParaRPr lang="en-US" dirty="0">
              <a:latin typeface="Californian FB" pitchFamily="18" charset="0"/>
            </a:endParaRPr>
          </a:p>
        </p:txBody>
      </p:sp>
      <p:pic>
        <p:nvPicPr>
          <p:cNvPr id="25602" name="Picture 2" descr="C:\Users\User\Desktop\Original__9990811_AB85_The_Rocks_Australia_Day_w1u3zbv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56041" y="1600200"/>
            <a:ext cx="6031918" cy="4525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5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90600"/>
          </a:xfrm>
        </p:spPr>
        <p:txBody>
          <a:bodyPr>
            <a:normAutofit/>
          </a:bodyPr>
          <a:lstStyle/>
          <a:p>
            <a:r>
              <a:rPr lang="sr-Latn-RS" sz="4000" i="1" dirty="0" smtClean="0">
                <a:latin typeface="Californian FB" pitchFamily="18" charset="0"/>
              </a:rPr>
              <a:t>Milsons Point Station</a:t>
            </a:r>
            <a:endParaRPr lang="en-US" sz="4000" i="1" dirty="0">
              <a:latin typeface="Californian FB" pitchFamily="18" charset="0"/>
            </a:endParaRPr>
          </a:p>
        </p:txBody>
      </p:sp>
      <p:pic>
        <p:nvPicPr>
          <p:cNvPr id="9218" name="Picture 2" descr="C:\Users\User\Desktop\lavender-bay-milsons-point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219200"/>
            <a:ext cx="4038600" cy="4000500"/>
          </a:xfrm>
          <a:prstGeom prst="rect">
            <a:avLst/>
          </a:prstGeom>
          <a:noFill/>
        </p:spPr>
      </p:pic>
      <p:pic>
        <p:nvPicPr>
          <p:cNvPr id="9219" name="Picture 3" descr="C:\Users\User\Desktop\Promenade_entrance_to_Milsons_Point_ferry_wharf,_November_201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86200" y="1143000"/>
            <a:ext cx="5029200" cy="5181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782762"/>
          </a:xfrm>
        </p:spPr>
        <p:txBody>
          <a:bodyPr>
            <a:noAutofit/>
          </a:bodyPr>
          <a:lstStyle/>
          <a:p>
            <a:r>
              <a:rPr lang="sr-Latn-RS" sz="3600" dirty="0" smtClean="0">
                <a:latin typeface="Californian FB" pitchFamily="18" charset="0"/>
              </a:rPr>
              <a:t>Museum </a:t>
            </a:r>
            <a:br>
              <a:rPr lang="sr-Latn-RS" sz="3600" dirty="0" smtClean="0">
                <a:latin typeface="Californian FB" pitchFamily="18" charset="0"/>
              </a:rPr>
            </a:br>
            <a:r>
              <a:rPr lang="sr-Latn-RS" sz="3600" dirty="0" smtClean="0">
                <a:latin typeface="Californian FB" pitchFamily="18" charset="0"/>
              </a:rPr>
              <a:t>opening hours</a:t>
            </a:r>
            <a:br>
              <a:rPr lang="sr-Latn-RS" sz="3600" dirty="0" smtClean="0">
                <a:latin typeface="Californian FB" pitchFamily="18" charset="0"/>
              </a:rPr>
            </a:br>
            <a:r>
              <a:rPr lang="en-US" sz="3200" dirty="0" smtClean="0">
                <a:latin typeface="Californian FB" pitchFamily="18" charset="0"/>
                <a:hlinkClick r:id="rId2"/>
              </a:rPr>
              <a:t>https://www.bridgeclimb.com/explore/pylon-lookout</a:t>
            </a:r>
            <a:r>
              <a:rPr lang="sr-Latn-RS" sz="3200" dirty="0" smtClean="0">
                <a:latin typeface="Californian FB" pitchFamily="18" charset="0"/>
              </a:rPr>
              <a:t/>
            </a:r>
            <a:br>
              <a:rPr lang="sr-Latn-RS" sz="3200" dirty="0" smtClean="0">
                <a:latin typeface="Californian FB" pitchFamily="18" charset="0"/>
              </a:rPr>
            </a:br>
            <a:endParaRPr lang="en-US" sz="3200" dirty="0">
              <a:latin typeface="Californian FB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2057401"/>
            <a:ext cx="8458200" cy="1676400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en-US" dirty="0" smtClean="0">
                <a:latin typeface="Californian FB" pitchFamily="18" charset="0"/>
              </a:rPr>
              <a:t>Every </a:t>
            </a:r>
            <a:r>
              <a:rPr lang="en-US" i="1" dirty="0" err="1" smtClean="0">
                <a:latin typeface="Californian FB" pitchFamily="18" charset="0"/>
              </a:rPr>
              <a:t>BridgeClimb</a:t>
            </a:r>
            <a:r>
              <a:rPr lang="en-US" dirty="0" smtClean="0">
                <a:latin typeface="Californian FB" pitchFamily="18" charset="0"/>
              </a:rPr>
              <a:t> ticket comes with a complimentary free entry pass to </a:t>
            </a:r>
            <a:r>
              <a:rPr lang="en-US" i="1" dirty="0" smtClean="0">
                <a:latin typeface="Californian FB" pitchFamily="18" charset="0"/>
              </a:rPr>
              <a:t>the Pylon Lookout Museum</a:t>
            </a:r>
            <a:r>
              <a:rPr lang="en-US" dirty="0" smtClean="0">
                <a:latin typeface="Californian FB" pitchFamily="18" charset="0"/>
              </a:rPr>
              <a:t>. We are </a:t>
            </a:r>
            <a:r>
              <a:rPr lang="en-US" b="1" dirty="0" smtClean="0">
                <a:latin typeface="Californian FB" pitchFamily="18" charset="0"/>
              </a:rPr>
              <a:t>open 10am-5pm </a:t>
            </a:r>
            <a:r>
              <a:rPr lang="en-US" dirty="0" smtClean="0">
                <a:latin typeface="Californian FB" pitchFamily="18" charset="0"/>
              </a:rPr>
              <a:t>(last entry 4.45pm) every day except Christmas Day.</a:t>
            </a:r>
            <a:endParaRPr lang="en-US" dirty="0">
              <a:latin typeface="Californian FB" pitchFamily="18" charset="0"/>
            </a:endParaRPr>
          </a:p>
        </p:txBody>
      </p:sp>
      <p:pic>
        <p:nvPicPr>
          <p:cNvPr id="26626" name="Picture 2" descr="C:\Users\User\Desktop\index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71800" y="4267200"/>
            <a:ext cx="2705100" cy="16859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6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>
                <a:latin typeface="Californian FB" pitchFamily="18" charset="0"/>
              </a:rPr>
              <a:t>Pylon Lookout</a:t>
            </a:r>
            <a:endParaRPr lang="en-US" dirty="0">
              <a:latin typeface="Californian FB" pitchFamily="18" charset="0"/>
            </a:endParaRPr>
          </a:p>
        </p:txBody>
      </p:sp>
      <p:pic>
        <p:nvPicPr>
          <p:cNvPr id="27650" name="Picture 2" descr="C:\Users\User\Desktop\Sydney-Harbour-Bridge-Pylon-Lookout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86200" y="1371600"/>
            <a:ext cx="4953000" cy="4381500"/>
          </a:xfrm>
          <a:prstGeom prst="rect">
            <a:avLst/>
          </a:prstGeom>
          <a:noFill/>
        </p:spPr>
      </p:pic>
      <p:pic>
        <p:nvPicPr>
          <p:cNvPr id="27652" name="Picture 4" descr="C:\Users\User\Desktop\harbour-bridge-pylon-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" y="2133600"/>
            <a:ext cx="2743200" cy="297180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0" y="5867400"/>
            <a:ext cx="4038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sz="2400" dirty="0" smtClean="0">
                <a:latin typeface="Californian FB" pitchFamily="18" charset="0"/>
              </a:rPr>
              <a:t>200 step climb to the lookout</a:t>
            </a:r>
            <a:endParaRPr lang="en-US" sz="2400" dirty="0">
              <a:latin typeface="Californian FB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76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7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0" y="152400"/>
            <a:ext cx="8991600" cy="1600200"/>
          </a:xfrm>
        </p:spPr>
        <p:txBody>
          <a:bodyPr>
            <a:noAutofit/>
          </a:bodyPr>
          <a:lstStyle/>
          <a:p>
            <a:r>
              <a:rPr lang="en-US" sz="2800" i="1" dirty="0" smtClean="0">
                <a:latin typeface="Californian FB" panose="0207040306080B030204" pitchFamily="18" charset="0"/>
              </a:rPr>
              <a:t>Listening 2</a:t>
            </a:r>
            <a:r>
              <a:rPr lang="en-US" sz="2800" dirty="0" smtClean="0">
                <a:latin typeface="Californian FB" panose="0207040306080B030204" pitchFamily="18" charset="0"/>
              </a:rPr>
              <a:t>, </a:t>
            </a:r>
            <a:r>
              <a:rPr lang="en-US" sz="2800" b="1" dirty="0" smtClean="0">
                <a:solidFill>
                  <a:srgbClr val="FF0000"/>
                </a:solidFill>
                <a:latin typeface="Californian FB" panose="0207040306080B030204" pitchFamily="18" charset="0"/>
              </a:rPr>
              <a:t>page 128</a:t>
            </a:r>
            <a:r>
              <a:rPr lang="en-US" sz="2800" dirty="0" smtClean="0">
                <a:latin typeface="Californian FB" panose="0207040306080B030204" pitchFamily="18" charset="0"/>
              </a:rPr>
              <a:t>, </a:t>
            </a:r>
            <a:r>
              <a:rPr lang="en-US" sz="2800" b="1" dirty="0" smtClean="0">
                <a:latin typeface="Californian FB" panose="0207040306080B030204" pitchFamily="18" charset="0"/>
              </a:rPr>
              <a:t>Sydney </a:t>
            </a:r>
            <a:r>
              <a:rPr lang="en-US" sz="2800" b="1" dirty="0" err="1" smtClean="0">
                <a:latin typeface="Californian FB" panose="0207040306080B030204" pitchFamily="18" charset="0"/>
              </a:rPr>
              <a:t>Harbour</a:t>
            </a:r>
            <a:r>
              <a:rPr lang="en-US" sz="2800" b="1" dirty="0" smtClean="0">
                <a:latin typeface="Californian FB" panose="0207040306080B030204" pitchFamily="18" charset="0"/>
              </a:rPr>
              <a:t> Bridge</a:t>
            </a:r>
            <a:br>
              <a:rPr lang="en-US" sz="2800" b="1" dirty="0" smtClean="0">
                <a:latin typeface="Californian FB" panose="0207040306080B030204" pitchFamily="18" charset="0"/>
              </a:rPr>
            </a:br>
            <a:r>
              <a:rPr lang="en-US" sz="2600" dirty="0" smtClean="0">
                <a:latin typeface="Californian FB" panose="0207040306080B030204" pitchFamily="18" charset="0"/>
              </a:rPr>
              <a:t>Listen to this recorded information on the Sydney </a:t>
            </a:r>
            <a:r>
              <a:rPr lang="en-US" sz="2600" dirty="0" err="1" smtClean="0">
                <a:latin typeface="Californian FB" panose="0207040306080B030204" pitchFamily="18" charset="0"/>
              </a:rPr>
              <a:t>Harbour</a:t>
            </a:r>
            <a:r>
              <a:rPr lang="en-US" sz="2600" dirty="0" smtClean="0">
                <a:latin typeface="Californian FB" panose="0207040306080B030204" pitchFamily="18" charset="0"/>
              </a:rPr>
              <a:t> Bridge and complete the Tourist Information Centre factsheet below </a:t>
            </a:r>
            <a:endParaRPr lang="en-US" sz="2600" dirty="0">
              <a:latin typeface="Californian FB" panose="0207040306080B030204" pitchFamily="18" charset="0"/>
            </a:endParaRPr>
          </a:p>
        </p:txBody>
      </p:sp>
      <p:pic>
        <p:nvPicPr>
          <p:cNvPr id="4" name="Picture 2" descr="C:\Users\user\Desktop\australia-new-south-wales-sydney-harbour-bridge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" y="2686110"/>
            <a:ext cx="3886200" cy="3657600"/>
          </a:xfrm>
          <a:prstGeom prst="rect">
            <a:avLst/>
          </a:prstGeom>
          <a:noFill/>
        </p:spPr>
      </p:pic>
      <p:sp>
        <p:nvSpPr>
          <p:cNvPr id="6" name="Okvir za tekst 5"/>
          <p:cNvSpPr txBox="1"/>
          <p:nvPr/>
        </p:nvSpPr>
        <p:spPr>
          <a:xfrm>
            <a:off x="0" y="2286000"/>
            <a:ext cx="3962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latin typeface="Californian FB" panose="0207040306080B030204" pitchFamily="18" charset="0"/>
              </a:rPr>
              <a:t> </a:t>
            </a:r>
            <a:r>
              <a:rPr lang="en-US" b="1" dirty="0" smtClean="0">
                <a:latin typeface="Californian FB" panose="0207040306080B030204" pitchFamily="18" charset="0"/>
              </a:rPr>
              <a:t>Sydney Tourist Information Centre</a:t>
            </a:r>
            <a:endParaRPr lang="en-US" b="1" dirty="0">
              <a:latin typeface="Californian FB" panose="0207040306080B030204" pitchFamily="18" charset="0"/>
            </a:endParaRPr>
          </a:p>
        </p:txBody>
      </p:sp>
      <p:sp>
        <p:nvSpPr>
          <p:cNvPr id="7" name="Okvir za tekst 6"/>
          <p:cNvSpPr txBox="1"/>
          <p:nvPr/>
        </p:nvSpPr>
        <p:spPr>
          <a:xfrm>
            <a:off x="4038600" y="1600200"/>
            <a:ext cx="5105400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Aharoni" panose="02010803020104030203" pitchFamily="2" charset="-79"/>
                <a:cs typeface="Aharoni" panose="02010803020104030203" pitchFamily="2" charset="-79"/>
              </a:rPr>
              <a:t>Factsheet</a:t>
            </a:r>
          </a:p>
          <a:p>
            <a:pPr algn="ctr"/>
            <a:r>
              <a:rPr lang="en-US" dirty="0" smtClean="0"/>
              <a:t>❺</a:t>
            </a:r>
          </a:p>
          <a:p>
            <a:pPr algn="ctr"/>
            <a:r>
              <a:rPr lang="en-US" sz="1600" dirty="0" smtClean="0">
                <a:latin typeface="Aharoni" panose="02010803020104030203" pitchFamily="2" charset="-79"/>
                <a:cs typeface="Aharoni" panose="02010803020104030203" pitchFamily="2" charset="-79"/>
              </a:rPr>
              <a:t>Sydney </a:t>
            </a:r>
            <a:r>
              <a:rPr lang="en-US" sz="1600" dirty="0" err="1" smtClean="0">
                <a:latin typeface="Aharoni" panose="02010803020104030203" pitchFamily="2" charset="-79"/>
                <a:cs typeface="Aharoni" panose="02010803020104030203" pitchFamily="2" charset="-79"/>
              </a:rPr>
              <a:t>Harbour</a:t>
            </a:r>
            <a:r>
              <a:rPr lang="en-US" sz="1600" dirty="0" smtClean="0">
                <a:latin typeface="Aharoni" panose="02010803020104030203" pitchFamily="2" charset="-79"/>
                <a:cs typeface="Aharoni" panose="02010803020104030203" pitchFamily="2" charset="-79"/>
              </a:rPr>
              <a:t> Bridge</a:t>
            </a:r>
          </a:p>
          <a:p>
            <a:r>
              <a:rPr lang="en-US" dirty="0" smtClean="0">
                <a:latin typeface="Californian FB" panose="0207040306080B030204" pitchFamily="18" charset="0"/>
                <a:cs typeface="Aharoni" panose="02010803020104030203" pitchFamily="2" charset="-79"/>
              </a:rPr>
              <a:t>1 Nickname ‘the </a:t>
            </a:r>
            <a:r>
              <a:rPr lang="en-US" dirty="0" err="1" smtClean="0">
                <a:latin typeface="Californian FB" panose="0207040306080B030204" pitchFamily="18" charset="0"/>
                <a:cs typeface="Aharoni" panose="02010803020104030203" pitchFamily="2" charset="-79"/>
              </a:rPr>
              <a:t>coathanger</a:t>
            </a:r>
            <a:r>
              <a:rPr lang="en-US" dirty="0" smtClean="0">
                <a:latin typeface="Californian FB" panose="0207040306080B030204" pitchFamily="18" charset="0"/>
                <a:cs typeface="Aharoni" panose="02010803020104030203" pitchFamily="2" charset="-79"/>
              </a:rPr>
              <a:t>’</a:t>
            </a:r>
          </a:p>
          <a:p>
            <a:r>
              <a:rPr lang="en-US" dirty="0" smtClean="0">
                <a:latin typeface="Californian FB" panose="0207040306080B030204" pitchFamily="18" charset="0"/>
                <a:cs typeface="Aharoni" panose="02010803020104030203" pitchFamily="2" charset="-79"/>
              </a:rPr>
              <a:t>2 World’s </a:t>
            </a:r>
            <a:r>
              <a:rPr lang="sr-Latn-RS" dirty="0" smtClean="0">
                <a:solidFill>
                  <a:srgbClr val="FF0000"/>
                </a:solidFill>
                <a:latin typeface="Californian FB" panose="0207040306080B030204" pitchFamily="18" charset="0"/>
                <a:cs typeface="Aharoni" panose="02010803020104030203" pitchFamily="2" charset="-79"/>
              </a:rPr>
              <a:t>WIDEST</a:t>
            </a:r>
            <a:r>
              <a:rPr lang="en-US" dirty="0" smtClean="0">
                <a:latin typeface="Californian FB" panose="0207040306080B030204" pitchFamily="18" charset="0"/>
                <a:cs typeface="Aharoni" panose="02010803020104030203" pitchFamily="2" charset="-79"/>
              </a:rPr>
              <a:t> long span bridge</a:t>
            </a:r>
          </a:p>
          <a:p>
            <a:r>
              <a:rPr lang="en-US" dirty="0" smtClean="0">
                <a:latin typeface="Californian FB" panose="0207040306080B030204" pitchFamily="18" charset="0"/>
                <a:cs typeface="Aharoni" panose="02010803020104030203" pitchFamily="2" charset="-79"/>
              </a:rPr>
              <a:t>3 Built in</a:t>
            </a:r>
            <a:r>
              <a:rPr lang="sr-Latn-RS" dirty="0" smtClean="0">
                <a:latin typeface="Californian FB" panose="0207040306080B030204" pitchFamily="18" charset="0"/>
                <a:cs typeface="Aharoni" panose="02010803020104030203" pitchFamily="2" charset="-79"/>
              </a:rPr>
              <a:t> </a:t>
            </a:r>
            <a:r>
              <a:rPr lang="sr-Latn-RS" sz="2000" dirty="0" smtClean="0">
                <a:solidFill>
                  <a:srgbClr val="FF0000"/>
                </a:solidFill>
                <a:latin typeface="Californian FB" panose="0207040306080B030204" pitchFamily="18" charset="0"/>
                <a:cs typeface="Aharoni" panose="02010803020104030203" pitchFamily="2" charset="-79"/>
              </a:rPr>
              <a:t>1932</a:t>
            </a:r>
            <a:endParaRPr lang="en-US" sz="2000" dirty="0" smtClean="0">
              <a:solidFill>
                <a:srgbClr val="FF0000"/>
              </a:solidFill>
              <a:latin typeface="Californian FB" panose="0207040306080B030204" pitchFamily="18" charset="0"/>
              <a:cs typeface="Aharoni" panose="02010803020104030203" pitchFamily="2" charset="-79"/>
            </a:endParaRPr>
          </a:p>
          <a:p>
            <a:r>
              <a:rPr lang="en-US" dirty="0" smtClean="0">
                <a:latin typeface="Californian FB" panose="0207040306080B030204" pitchFamily="18" charset="0"/>
                <a:cs typeface="Aharoni" panose="02010803020104030203" pitchFamily="2" charset="-79"/>
              </a:rPr>
              <a:t>4 Took </a:t>
            </a:r>
            <a:r>
              <a:rPr lang="sr-Latn-RS" dirty="0" smtClean="0">
                <a:solidFill>
                  <a:srgbClr val="FF0000"/>
                </a:solidFill>
                <a:latin typeface="Californian FB" panose="0207040306080B030204" pitchFamily="18" charset="0"/>
                <a:cs typeface="Aharoni" panose="02010803020104030203" pitchFamily="2" charset="-79"/>
              </a:rPr>
              <a:t>EIGHT</a:t>
            </a:r>
            <a:r>
              <a:rPr lang="en-US" dirty="0" smtClean="0">
                <a:latin typeface="Californian FB" panose="0207040306080B030204" pitchFamily="18" charset="0"/>
                <a:cs typeface="Aharoni" panose="02010803020104030203" pitchFamily="2" charset="-79"/>
              </a:rPr>
              <a:t> years to build.</a:t>
            </a:r>
          </a:p>
          <a:p>
            <a:r>
              <a:rPr lang="en-US" dirty="0" smtClean="0">
                <a:latin typeface="Californian FB" panose="0207040306080B030204" pitchFamily="18" charset="0"/>
                <a:cs typeface="Aharoni" panose="02010803020104030203" pitchFamily="2" charset="-79"/>
              </a:rPr>
              <a:t>5 Employed </a:t>
            </a:r>
            <a:r>
              <a:rPr lang="sr-Latn-RS" dirty="0" smtClean="0">
                <a:solidFill>
                  <a:srgbClr val="FF0000"/>
                </a:solidFill>
                <a:latin typeface="Californian FB" panose="0207040306080B030204" pitchFamily="18" charset="0"/>
                <a:cs typeface="Aharoni" panose="02010803020104030203" pitchFamily="2" charset="-79"/>
              </a:rPr>
              <a:t>1,400</a:t>
            </a:r>
            <a:r>
              <a:rPr lang="sr-Latn-RS" dirty="0" smtClean="0">
                <a:latin typeface="Californian FB" panose="0207040306080B030204" pitchFamily="18" charset="0"/>
                <a:cs typeface="Aharoni" panose="02010803020104030203" pitchFamily="2" charset="-79"/>
              </a:rPr>
              <a:t> </a:t>
            </a:r>
            <a:r>
              <a:rPr lang="en-US" dirty="0" smtClean="0">
                <a:latin typeface="Californian FB" panose="0207040306080B030204" pitchFamily="18" charset="0"/>
                <a:cs typeface="Aharoni" panose="02010803020104030203" pitchFamily="2" charset="-79"/>
              </a:rPr>
              <a:t>men</a:t>
            </a:r>
          </a:p>
          <a:p>
            <a:r>
              <a:rPr lang="en-US" dirty="0" smtClean="0">
                <a:latin typeface="Californian FB" panose="0207040306080B030204" pitchFamily="18" charset="0"/>
                <a:cs typeface="Aharoni" panose="02010803020104030203" pitchFamily="2" charset="-79"/>
              </a:rPr>
              <a:t>6 Length </a:t>
            </a:r>
            <a:r>
              <a:rPr lang="sr-Latn-RS" dirty="0" smtClean="0">
                <a:solidFill>
                  <a:srgbClr val="FF0000"/>
                </a:solidFill>
                <a:latin typeface="Californian FB" panose="0207040306080B030204" pitchFamily="18" charset="0"/>
                <a:cs typeface="Aharoni" panose="02010803020104030203" pitchFamily="2" charset="-79"/>
              </a:rPr>
              <a:t>500m</a:t>
            </a:r>
            <a:endParaRPr lang="en-US" dirty="0" smtClean="0">
              <a:solidFill>
                <a:srgbClr val="FF0000"/>
              </a:solidFill>
              <a:latin typeface="Californian FB" panose="0207040306080B030204" pitchFamily="18" charset="0"/>
              <a:cs typeface="Aharoni" panose="02010803020104030203" pitchFamily="2" charset="-79"/>
            </a:endParaRPr>
          </a:p>
          <a:p>
            <a:r>
              <a:rPr lang="en-US" dirty="0" smtClean="0">
                <a:latin typeface="Californian FB" panose="0207040306080B030204" pitchFamily="18" charset="0"/>
                <a:cs typeface="Aharoni" panose="02010803020104030203" pitchFamily="2" charset="-79"/>
              </a:rPr>
              <a:t>7 Width </a:t>
            </a:r>
            <a:r>
              <a:rPr lang="sr-Latn-RS" dirty="0" smtClean="0">
                <a:solidFill>
                  <a:srgbClr val="FF0000"/>
                </a:solidFill>
                <a:latin typeface="Californian FB" panose="0207040306080B030204" pitchFamily="18" charset="0"/>
                <a:cs typeface="Aharoni" panose="02010803020104030203" pitchFamily="2" charset="-79"/>
              </a:rPr>
              <a:t>50m</a:t>
            </a:r>
            <a:endParaRPr lang="en-US" dirty="0" smtClean="0">
              <a:solidFill>
                <a:srgbClr val="FF0000"/>
              </a:solidFill>
              <a:latin typeface="Californian FB" panose="0207040306080B030204" pitchFamily="18" charset="0"/>
              <a:cs typeface="Aharoni" panose="02010803020104030203" pitchFamily="2" charset="-79"/>
            </a:endParaRPr>
          </a:p>
          <a:p>
            <a:r>
              <a:rPr lang="en-US" dirty="0" smtClean="0">
                <a:latin typeface="Californian FB" panose="0207040306080B030204" pitchFamily="18" charset="0"/>
                <a:cs typeface="Aharoni" panose="02010803020104030203" pitchFamily="2" charset="-79"/>
              </a:rPr>
              <a:t>8 Height </a:t>
            </a:r>
            <a:r>
              <a:rPr lang="sr-Latn-RS" dirty="0" smtClean="0">
                <a:solidFill>
                  <a:srgbClr val="FF0000"/>
                </a:solidFill>
                <a:latin typeface="Californian FB" panose="0207040306080B030204" pitchFamily="18" charset="0"/>
                <a:cs typeface="Aharoni" panose="02010803020104030203" pitchFamily="2" charset="-79"/>
              </a:rPr>
              <a:t>134m</a:t>
            </a:r>
            <a:endParaRPr lang="en-US" dirty="0" smtClean="0">
              <a:solidFill>
                <a:srgbClr val="FF0000"/>
              </a:solidFill>
              <a:latin typeface="Californian FB" panose="0207040306080B030204" pitchFamily="18" charset="0"/>
              <a:cs typeface="Aharoni" panose="02010803020104030203" pitchFamily="2" charset="-79"/>
            </a:endParaRPr>
          </a:p>
          <a:p>
            <a:r>
              <a:rPr lang="en-US" dirty="0" smtClean="0">
                <a:latin typeface="Californian FB" panose="0207040306080B030204" pitchFamily="18" charset="0"/>
                <a:cs typeface="Aharoni" panose="02010803020104030203" pitchFamily="2" charset="-79"/>
              </a:rPr>
              <a:t>9 Water clearance </a:t>
            </a:r>
            <a:r>
              <a:rPr lang="sr-Latn-RS" dirty="0" smtClean="0">
                <a:solidFill>
                  <a:srgbClr val="FF0000"/>
                </a:solidFill>
                <a:latin typeface="Californian FB" panose="0207040306080B030204" pitchFamily="18" charset="0"/>
                <a:cs typeface="Aharoni" panose="02010803020104030203" pitchFamily="2" charset="-79"/>
              </a:rPr>
              <a:t>49m</a:t>
            </a:r>
            <a:endParaRPr lang="en-US" dirty="0" smtClean="0">
              <a:solidFill>
                <a:srgbClr val="FF0000"/>
              </a:solidFill>
              <a:latin typeface="Californian FB" panose="0207040306080B030204" pitchFamily="18" charset="0"/>
              <a:cs typeface="Aharoni" panose="02010803020104030203" pitchFamily="2" charset="-79"/>
            </a:endParaRPr>
          </a:p>
          <a:p>
            <a:r>
              <a:rPr lang="en-US" dirty="0" smtClean="0">
                <a:latin typeface="Californian FB" panose="0207040306080B030204" pitchFamily="18" charset="0"/>
                <a:cs typeface="Aharoni" panose="02010803020104030203" pitchFamily="2" charset="-79"/>
              </a:rPr>
              <a:t>10 Railway lines </a:t>
            </a:r>
            <a:r>
              <a:rPr lang="sr-Latn-RS" dirty="0" smtClean="0">
                <a:solidFill>
                  <a:srgbClr val="FF0000"/>
                </a:solidFill>
                <a:latin typeface="Californian FB" panose="0207040306080B030204" pitchFamily="18" charset="0"/>
                <a:cs typeface="Aharoni" panose="02010803020104030203" pitchFamily="2" charset="-79"/>
              </a:rPr>
              <a:t>2</a:t>
            </a:r>
            <a:endParaRPr lang="en-US" dirty="0" smtClean="0">
              <a:solidFill>
                <a:srgbClr val="FF0000"/>
              </a:solidFill>
              <a:latin typeface="Californian FB" panose="0207040306080B030204" pitchFamily="18" charset="0"/>
              <a:cs typeface="Aharoni" panose="02010803020104030203" pitchFamily="2" charset="-79"/>
            </a:endParaRPr>
          </a:p>
          <a:p>
            <a:r>
              <a:rPr lang="en-US" dirty="0" smtClean="0">
                <a:latin typeface="Californian FB" panose="0207040306080B030204" pitchFamily="18" charset="0"/>
                <a:cs typeface="Aharoni" panose="02010803020104030203" pitchFamily="2" charset="-79"/>
              </a:rPr>
              <a:t>11 Road lanes</a:t>
            </a:r>
            <a:r>
              <a:rPr lang="sr-Latn-RS" dirty="0" smtClean="0">
                <a:latin typeface="Californian FB" panose="0207040306080B030204" pitchFamily="18" charset="0"/>
                <a:cs typeface="Aharoni" panose="02010803020104030203" pitchFamily="2" charset="-79"/>
              </a:rPr>
              <a:t> </a:t>
            </a:r>
            <a:r>
              <a:rPr lang="sr-Latn-RS" dirty="0" smtClean="0">
                <a:solidFill>
                  <a:srgbClr val="FF0000"/>
                </a:solidFill>
                <a:latin typeface="Californian FB" panose="0207040306080B030204" pitchFamily="18" charset="0"/>
                <a:cs typeface="Aharoni" panose="02010803020104030203" pitchFamily="2" charset="-79"/>
              </a:rPr>
              <a:t>8</a:t>
            </a:r>
            <a:endParaRPr lang="en-US" dirty="0" smtClean="0">
              <a:solidFill>
                <a:srgbClr val="FF0000"/>
              </a:solidFill>
              <a:latin typeface="Californian FB" panose="0207040306080B030204" pitchFamily="18" charset="0"/>
              <a:cs typeface="Aharoni" panose="02010803020104030203" pitchFamily="2" charset="-79"/>
            </a:endParaRPr>
          </a:p>
          <a:p>
            <a:r>
              <a:rPr lang="en-US" dirty="0" smtClean="0">
                <a:latin typeface="Californian FB" panose="0207040306080B030204" pitchFamily="18" charset="0"/>
                <a:cs typeface="Aharoni" panose="02010803020104030203" pitchFamily="2" charset="-79"/>
              </a:rPr>
              <a:t>12 Average number of vehicles per day</a:t>
            </a:r>
            <a:r>
              <a:rPr lang="sr-Latn-RS" dirty="0" smtClean="0">
                <a:latin typeface="Californian FB" panose="0207040306080B030204" pitchFamily="18" charset="0"/>
                <a:cs typeface="Aharoni" panose="02010803020104030203" pitchFamily="2" charset="-79"/>
              </a:rPr>
              <a:t> </a:t>
            </a:r>
            <a:r>
              <a:rPr lang="sr-Latn-RS" dirty="0" smtClean="0">
                <a:solidFill>
                  <a:srgbClr val="FF0000"/>
                </a:solidFill>
                <a:latin typeface="Californian FB" panose="0207040306080B030204" pitchFamily="18" charset="0"/>
                <a:cs typeface="Aharoni" panose="02010803020104030203" pitchFamily="2" charset="-79"/>
              </a:rPr>
              <a:t>170 000</a:t>
            </a:r>
            <a:endParaRPr lang="en-US" dirty="0" smtClean="0">
              <a:solidFill>
                <a:srgbClr val="FF0000"/>
              </a:solidFill>
              <a:latin typeface="Californian FB" panose="0207040306080B030204" pitchFamily="18" charset="0"/>
              <a:cs typeface="Aharoni" panose="02010803020104030203" pitchFamily="2" charset="-79"/>
            </a:endParaRPr>
          </a:p>
          <a:p>
            <a:r>
              <a:rPr lang="en-US" dirty="0" smtClean="0">
                <a:latin typeface="Californian FB" panose="0207040306080B030204" pitchFamily="18" charset="0"/>
                <a:cs typeface="Aharoni" panose="02010803020104030203" pitchFamily="2" charset="-79"/>
              </a:rPr>
              <a:t>13 Nearest station </a:t>
            </a:r>
            <a:r>
              <a:rPr lang="en-US" i="1" dirty="0" smtClean="0">
                <a:latin typeface="Californian FB" panose="0207040306080B030204" pitchFamily="18" charset="0"/>
                <a:cs typeface="Aharoni" panose="02010803020104030203" pitchFamily="2" charset="-79"/>
              </a:rPr>
              <a:t>Milsons Point</a:t>
            </a:r>
          </a:p>
          <a:p>
            <a:r>
              <a:rPr lang="en-US" dirty="0" smtClean="0">
                <a:latin typeface="Californian FB" panose="0207040306080B030204" pitchFamily="18" charset="0"/>
                <a:cs typeface="Aharoni" panose="02010803020104030203" pitchFamily="2" charset="-79"/>
              </a:rPr>
              <a:t>14 Museum opening hours</a:t>
            </a:r>
            <a:r>
              <a:rPr lang="sr-Latn-RS" dirty="0" smtClean="0">
                <a:latin typeface="Californian FB" panose="0207040306080B030204" pitchFamily="18" charset="0"/>
                <a:cs typeface="Aharoni" panose="02010803020104030203" pitchFamily="2" charset="-79"/>
              </a:rPr>
              <a:t> </a:t>
            </a:r>
            <a:r>
              <a:rPr lang="sr-Latn-RS" dirty="0" smtClean="0">
                <a:solidFill>
                  <a:srgbClr val="FF0000"/>
                </a:solidFill>
                <a:latin typeface="Californian FB" panose="0207040306080B030204" pitchFamily="18" charset="0"/>
                <a:cs typeface="Aharoni" panose="02010803020104030203" pitchFamily="2" charset="-79"/>
              </a:rPr>
              <a:t>10 a.m-5 p.m</a:t>
            </a:r>
            <a:endParaRPr lang="en-US" dirty="0" smtClean="0">
              <a:solidFill>
                <a:srgbClr val="FF0000"/>
              </a:solidFill>
              <a:latin typeface="Californian FB" panose="0207040306080B030204" pitchFamily="18" charset="0"/>
              <a:cs typeface="Aharoni" panose="02010803020104030203" pitchFamily="2" charset="-79"/>
            </a:endParaRPr>
          </a:p>
          <a:p>
            <a:r>
              <a:rPr lang="en-US" dirty="0" smtClean="0">
                <a:latin typeface="Californian FB" panose="0207040306080B030204" pitchFamily="18" charset="0"/>
                <a:cs typeface="Aharoni" panose="02010803020104030203" pitchFamily="2" charset="-79"/>
              </a:rPr>
              <a:t>15 Other information</a:t>
            </a:r>
            <a:r>
              <a:rPr lang="sr-Latn-RS" dirty="0" smtClean="0">
                <a:latin typeface="Californian FB" panose="0207040306080B030204" pitchFamily="18" charset="0"/>
                <a:cs typeface="Aharoni" panose="02010803020104030203" pitchFamily="2" charset="-79"/>
              </a:rPr>
              <a:t> – </a:t>
            </a:r>
            <a:r>
              <a:rPr lang="sr-Latn-RS" dirty="0" smtClean="0">
                <a:solidFill>
                  <a:srgbClr val="FF0000"/>
                </a:solidFill>
                <a:latin typeface="Californian FB" panose="0207040306080B030204" pitchFamily="18" charset="0"/>
                <a:cs typeface="Aharoni" panose="02010803020104030203" pitchFamily="2" charset="-79"/>
              </a:rPr>
              <a:t>tunnel, painters, Paul Hogan, the Rocks, lookout</a:t>
            </a:r>
            <a:endParaRPr lang="en-US" dirty="0">
              <a:solidFill>
                <a:srgbClr val="FF0000"/>
              </a:solidFill>
              <a:latin typeface="Californian FB" panose="0207040306080B030204" pitchFamily="18" charset="0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546811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000"/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2000"/>
                                        <p:tgtEl>
                                          <p:spTgt spid="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2000"/>
                                        <p:tgtEl>
                                          <p:spTgt spid="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2000"/>
                                        <p:tgtEl>
                                          <p:spTgt spid="7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2000"/>
                                        <p:tgtEl>
                                          <p:spTgt spid="7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2000"/>
                                        <p:tgtEl>
                                          <p:spTgt spid="7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-228600" y="0"/>
            <a:ext cx="9372600" cy="1828800"/>
          </a:xfrm>
        </p:spPr>
        <p:txBody>
          <a:bodyPr>
            <a:normAutofit fontScale="90000"/>
          </a:bodyPr>
          <a:lstStyle/>
          <a:p>
            <a:r>
              <a:rPr lang="sr-Latn-RS" sz="3200" b="1" dirty="0" smtClean="0">
                <a:solidFill>
                  <a:srgbClr val="FF0000"/>
                </a:solidFill>
                <a:latin typeface="Californian FB" pitchFamily="18" charset="0"/>
              </a:rPr>
              <a:t/>
            </a:r>
            <a:br>
              <a:rPr lang="sr-Latn-RS" sz="3200" b="1" dirty="0" smtClean="0">
                <a:solidFill>
                  <a:srgbClr val="FF0000"/>
                </a:solidFill>
                <a:latin typeface="Californian FB" pitchFamily="18" charset="0"/>
              </a:rPr>
            </a:br>
            <a:r>
              <a:rPr lang="sr-Latn-RS" sz="3200" b="1" dirty="0" smtClean="0">
                <a:solidFill>
                  <a:srgbClr val="FF0000"/>
                </a:solidFill>
                <a:latin typeface="Californian FB" pitchFamily="18" charset="0"/>
              </a:rPr>
              <a:t/>
            </a:r>
            <a:br>
              <a:rPr lang="sr-Latn-RS" sz="3200" b="1" dirty="0" smtClean="0">
                <a:solidFill>
                  <a:srgbClr val="FF0000"/>
                </a:solidFill>
                <a:latin typeface="Californian FB" pitchFamily="18" charset="0"/>
              </a:rPr>
            </a:br>
            <a:r>
              <a:rPr lang="sr-Latn-RS" sz="3200" b="1" dirty="0" smtClean="0">
                <a:solidFill>
                  <a:srgbClr val="FF0000"/>
                </a:solidFill>
                <a:latin typeface="Californian FB" pitchFamily="18" charset="0"/>
              </a:rPr>
              <a:t/>
            </a:r>
            <a:br>
              <a:rPr lang="sr-Latn-RS" sz="3200" b="1" dirty="0" smtClean="0">
                <a:solidFill>
                  <a:srgbClr val="FF0000"/>
                </a:solidFill>
                <a:latin typeface="Californian FB" pitchFamily="18" charset="0"/>
              </a:rPr>
            </a:br>
            <a:r>
              <a:rPr lang="sr-Latn-RS" sz="3200" b="1" dirty="0" smtClean="0">
                <a:solidFill>
                  <a:srgbClr val="FF0000"/>
                </a:solidFill>
                <a:latin typeface="Californian FB" pitchFamily="18" charset="0"/>
              </a:rPr>
              <a:t/>
            </a:r>
            <a:br>
              <a:rPr lang="sr-Latn-RS" sz="3200" b="1" dirty="0" smtClean="0">
                <a:solidFill>
                  <a:srgbClr val="FF0000"/>
                </a:solidFill>
                <a:latin typeface="Californian FB" pitchFamily="18" charset="0"/>
              </a:rPr>
            </a:br>
            <a:r>
              <a:rPr lang="sr-Latn-RS" sz="3200" b="1" dirty="0" smtClean="0">
                <a:solidFill>
                  <a:srgbClr val="FF0000"/>
                </a:solidFill>
                <a:latin typeface="Californian FB" pitchFamily="18" charset="0"/>
              </a:rPr>
              <a:t>WATCH! </a:t>
            </a:r>
            <a:r>
              <a:rPr lang="en-US" sz="3200" b="1" dirty="0" smtClean="0">
                <a:latin typeface="Californian FB" pitchFamily="18" charset="0"/>
              </a:rPr>
              <a:t> </a:t>
            </a:r>
            <a:r>
              <a:rPr lang="sr-Latn-RS" sz="3200" b="1" dirty="0" smtClean="0">
                <a:latin typeface="Californian FB" pitchFamily="18" charset="0"/>
              </a:rPr>
              <a:t/>
            </a:r>
            <a:br>
              <a:rPr lang="sr-Latn-RS" sz="3200" b="1" dirty="0" smtClean="0">
                <a:latin typeface="Californian FB" pitchFamily="18" charset="0"/>
              </a:rPr>
            </a:br>
            <a:r>
              <a:rPr lang="en-US" sz="3200" b="1" dirty="0" smtClean="0">
                <a:latin typeface="Californian FB" pitchFamily="18" charset="0"/>
                <a:hlinkClick r:id="rId2"/>
              </a:rPr>
              <a:t>https://www.youtube.com/watch?v=HxPffPfO22c</a:t>
            </a:r>
            <a:r>
              <a:rPr lang="sr-Latn-RS" sz="3200" b="1" dirty="0" smtClean="0">
                <a:latin typeface="Californian FB" pitchFamily="18" charset="0"/>
              </a:rPr>
              <a:t/>
            </a:r>
            <a:br>
              <a:rPr lang="sr-Latn-RS" sz="3200" b="1" dirty="0" smtClean="0">
                <a:latin typeface="Californian FB" pitchFamily="18" charset="0"/>
              </a:rPr>
            </a:br>
            <a:r>
              <a:rPr lang="en-US" sz="3200" b="1" dirty="0" smtClean="0">
                <a:latin typeface="Californian FB" pitchFamily="18" charset="0"/>
              </a:rPr>
              <a:t> </a:t>
            </a:r>
            <a:r>
              <a:rPr lang="sr-Latn-RS" sz="3200" b="1" dirty="0" smtClean="0">
                <a:latin typeface="Californian FB" pitchFamily="18" charset="0"/>
              </a:rPr>
              <a:t/>
            </a:r>
            <a:br>
              <a:rPr lang="sr-Latn-RS" sz="3200" b="1" dirty="0" smtClean="0">
                <a:latin typeface="Californian FB" pitchFamily="18" charset="0"/>
              </a:rPr>
            </a:br>
            <a:r>
              <a:rPr lang="sr-Latn-RS" sz="3200" b="1" dirty="0">
                <a:latin typeface="Californian FB" pitchFamily="18" charset="0"/>
              </a:rPr>
              <a:t/>
            </a:r>
            <a:br>
              <a:rPr lang="sr-Latn-RS" sz="3200" b="1" dirty="0">
                <a:latin typeface="Californian FB" pitchFamily="18" charset="0"/>
              </a:rPr>
            </a:br>
            <a:endParaRPr lang="en-US" sz="3200" dirty="0"/>
          </a:p>
        </p:txBody>
      </p:sp>
      <p:pic>
        <p:nvPicPr>
          <p:cNvPr id="4" name="Picture 2" descr="C:\Users\user\Desktop\australia-new-south-wales-sydney-harbour-bridge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71600" y="1905000"/>
            <a:ext cx="6629400" cy="4419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5483294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>
                <a:latin typeface="Californian FB" panose="0207040306080B030204" pitchFamily="18" charset="0"/>
              </a:rPr>
              <a:t>Language focus 2</a:t>
            </a:r>
            <a:endParaRPr lang="en-US" sz="3600" dirty="0">
              <a:latin typeface="Californian FB" panose="0207040306080B030204" pitchFamily="18" charset="0"/>
            </a:endParaRPr>
          </a:p>
        </p:txBody>
      </p:sp>
      <p:sp>
        <p:nvSpPr>
          <p:cNvPr id="3" name="Čuvar mesta za sadržaj 2"/>
          <p:cNvSpPr>
            <a:spLocks noGrp="1"/>
          </p:cNvSpPr>
          <p:nvPr>
            <p:ph idx="1"/>
          </p:nvPr>
        </p:nvSpPr>
        <p:spPr>
          <a:xfrm>
            <a:off x="457200" y="1600200"/>
            <a:ext cx="8534400" cy="4525963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latin typeface="Californian FB" panose="0207040306080B030204" pitchFamily="18" charset="0"/>
              </a:rPr>
              <a:t>Giving factual information</a:t>
            </a:r>
          </a:p>
          <a:p>
            <a:pPr marL="0" indent="0" algn="just">
              <a:buNone/>
            </a:pPr>
            <a:r>
              <a:rPr lang="en-US" sz="2800" dirty="0" smtClean="0">
                <a:latin typeface="Californian FB" panose="0207040306080B030204" pitchFamily="18" charset="0"/>
              </a:rPr>
              <a:t>1.</a:t>
            </a:r>
            <a:r>
              <a:rPr lang="en-US" sz="2800" b="1" dirty="0" smtClean="0">
                <a:latin typeface="Californian FB" panose="0207040306080B030204" pitchFamily="18" charset="0"/>
              </a:rPr>
              <a:t> </a:t>
            </a:r>
            <a:r>
              <a:rPr lang="en-US" sz="2800" dirty="0" smtClean="0">
                <a:latin typeface="Californian FB" panose="0207040306080B030204" pitchFamily="18" charset="0"/>
              </a:rPr>
              <a:t>Look at these sentences about Sydney </a:t>
            </a:r>
            <a:r>
              <a:rPr lang="en-US" sz="2800" dirty="0" err="1" smtClean="0">
                <a:latin typeface="Californian FB" panose="0207040306080B030204" pitchFamily="18" charset="0"/>
              </a:rPr>
              <a:t>Harbour</a:t>
            </a:r>
            <a:r>
              <a:rPr lang="en-US" sz="2800" dirty="0" smtClean="0">
                <a:latin typeface="Californian FB" panose="0207040306080B030204" pitchFamily="18" charset="0"/>
              </a:rPr>
              <a:t> Bridge.</a:t>
            </a:r>
          </a:p>
          <a:p>
            <a:pPr marL="0" indent="0" algn="just">
              <a:buNone/>
            </a:pPr>
            <a:r>
              <a:rPr lang="en-US" sz="2800" i="1" dirty="0" smtClean="0">
                <a:latin typeface="Californian FB" panose="0207040306080B030204" pitchFamily="18" charset="0"/>
              </a:rPr>
              <a:t>It was completed in 1932.</a:t>
            </a:r>
          </a:p>
          <a:p>
            <a:pPr marL="0" indent="0" algn="just">
              <a:buNone/>
            </a:pPr>
            <a:r>
              <a:rPr lang="en-US" sz="2800" i="1" dirty="0" smtClean="0">
                <a:latin typeface="Californian FB" panose="0207040306080B030204" pitchFamily="18" charset="0"/>
              </a:rPr>
              <a:t>A workforce of up to 1400 men was employed.</a:t>
            </a:r>
          </a:p>
          <a:p>
            <a:pPr marL="0" indent="0" algn="just">
              <a:buNone/>
            </a:pPr>
            <a:r>
              <a:rPr lang="en-US" sz="2800" i="1" dirty="0" smtClean="0">
                <a:latin typeface="Californian FB" panose="0207040306080B030204" pitchFamily="18" charset="0"/>
              </a:rPr>
              <a:t>A tunnel was opened in 1992.</a:t>
            </a:r>
          </a:p>
          <a:p>
            <a:pPr marL="0" indent="0" algn="just">
              <a:buNone/>
            </a:pPr>
            <a:r>
              <a:rPr lang="en-US" sz="2800" dirty="0" smtClean="0">
                <a:latin typeface="Californian FB" panose="0207040306080B030204" pitchFamily="18" charset="0"/>
              </a:rPr>
              <a:t>In each sentence the </a:t>
            </a:r>
            <a:r>
              <a:rPr lang="en-US" sz="2800" b="1" dirty="0" smtClean="0">
                <a:latin typeface="Californian FB" panose="0207040306080B030204" pitchFamily="18" charset="0"/>
              </a:rPr>
              <a:t>Past Passive </a:t>
            </a:r>
            <a:r>
              <a:rPr lang="en-US" sz="2800" dirty="0" smtClean="0">
                <a:latin typeface="Californian FB" panose="0207040306080B030204" pitchFamily="18" charset="0"/>
              </a:rPr>
              <a:t>is used. The past passive is commonly used</a:t>
            </a:r>
            <a:r>
              <a:rPr lang="sr-Latn-RS" sz="2800" dirty="0" smtClean="0">
                <a:latin typeface="Californian FB" panose="0207040306080B030204" pitchFamily="18" charset="0"/>
              </a:rPr>
              <a:t> </a:t>
            </a:r>
            <a:r>
              <a:rPr lang="en-US" sz="2800" dirty="0" smtClean="0">
                <a:latin typeface="Californian FB" panose="0207040306080B030204" pitchFamily="18" charset="0"/>
              </a:rPr>
              <a:t>when giving information, usually historical, about a monument or tourist attraction.</a:t>
            </a:r>
            <a:endParaRPr lang="en-US" sz="2800" dirty="0">
              <a:latin typeface="Californian FB" panose="0207040306080B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39671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 smtClean="0">
                <a:latin typeface="Californian FB" panose="0207040306080B030204" pitchFamily="18" charset="0"/>
              </a:rPr>
              <a:t>2 Complete these sentences using one of the verbs from the list</a:t>
            </a:r>
            <a:endParaRPr lang="en-US" sz="3600" dirty="0">
              <a:latin typeface="Californian FB" panose="0207040306080B030204" pitchFamily="18" charset="0"/>
            </a:endParaRPr>
          </a:p>
        </p:txBody>
      </p:sp>
      <p:sp>
        <p:nvSpPr>
          <p:cNvPr id="3" name="Čuvar mesta za sadržaj 2"/>
          <p:cNvSpPr>
            <a:spLocks noGrp="1"/>
          </p:cNvSpPr>
          <p:nvPr>
            <p:ph idx="1"/>
          </p:nvPr>
        </p:nvSpPr>
        <p:spPr>
          <a:xfrm>
            <a:off x="1447800" y="1600201"/>
            <a:ext cx="2057400" cy="2057399"/>
          </a:xfrm>
        </p:spPr>
        <p:txBody>
          <a:bodyPr>
            <a:normAutofit fontScale="92500" lnSpcReduction="10000"/>
          </a:bodyPr>
          <a:lstStyle/>
          <a:p>
            <a:pPr algn="ctr"/>
            <a:r>
              <a:rPr lang="en-US" dirty="0">
                <a:latin typeface="Californian FB" panose="0207040306080B030204" pitchFamily="18" charset="0"/>
              </a:rPr>
              <a:t>b</a:t>
            </a:r>
            <a:r>
              <a:rPr lang="en-US" dirty="0" smtClean="0">
                <a:latin typeface="Californian FB" panose="0207040306080B030204" pitchFamily="18" charset="0"/>
              </a:rPr>
              <a:t>ury</a:t>
            </a:r>
          </a:p>
          <a:p>
            <a:pPr algn="ctr"/>
            <a:r>
              <a:rPr lang="en-US" dirty="0">
                <a:latin typeface="Californian FB" panose="0207040306080B030204" pitchFamily="18" charset="0"/>
              </a:rPr>
              <a:t>c</a:t>
            </a:r>
            <a:r>
              <a:rPr lang="en-US" dirty="0" smtClean="0">
                <a:latin typeface="Californian FB" panose="0207040306080B030204" pitchFamily="18" charset="0"/>
              </a:rPr>
              <a:t>omplete</a:t>
            </a:r>
          </a:p>
          <a:p>
            <a:pPr algn="ctr"/>
            <a:r>
              <a:rPr lang="sr-Latn-RS" dirty="0" err="1" smtClean="0">
                <a:latin typeface="Californian FB" panose="0207040306080B030204" pitchFamily="18" charset="0"/>
              </a:rPr>
              <a:t>c</a:t>
            </a:r>
            <a:r>
              <a:rPr lang="en-US" dirty="0" err="1" smtClean="0">
                <a:latin typeface="Californian FB" panose="0207040306080B030204" pitchFamily="18" charset="0"/>
              </a:rPr>
              <a:t>reate</a:t>
            </a:r>
            <a:endParaRPr lang="en-US" dirty="0" smtClean="0">
              <a:latin typeface="Californian FB" panose="0207040306080B030204" pitchFamily="18" charset="0"/>
            </a:endParaRPr>
          </a:p>
          <a:p>
            <a:pPr algn="ctr"/>
            <a:r>
              <a:rPr lang="en-US" dirty="0" smtClean="0">
                <a:latin typeface="Californian FB" panose="0207040306080B030204" pitchFamily="18" charset="0"/>
              </a:rPr>
              <a:t>damage</a:t>
            </a:r>
            <a:endParaRPr lang="en-US" dirty="0">
              <a:latin typeface="Californian FB" panose="0207040306080B030204" pitchFamily="18" charset="0"/>
            </a:endParaRPr>
          </a:p>
        </p:txBody>
      </p:sp>
      <p:sp>
        <p:nvSpPr>
          <p:cNvPr id="4" name="Okvir za tekst 3"/>
          <p:cNvSpPr txBox="1"/>
          <p:nvPr/>
        </p:nvSpPr>
        <p:spPr>
          <a:xfrm>
            <a:off x="4419600" y="1524000"/>
            <a:ext cx="28956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Font typeface="Arial" pitchFamily="34" charset="0"/>
              <a:buChar char="•"/>
            </a:pPr>
            <a:r>
              <a:rPr lang="sr-Latn-RS" sz="3200" dirty="0" smtClean="0">
                <a:latin typeface="Californian FB" panose="0207040306080B030204" pitchFamily="18" charset="0"/>
              </a:rPr>
              <a:t> </a:t>
            </a:r>
            <a:r>
              <a:rPr lang="en-US" sz="3200" dirty="0" smtClean="0">
                <a:latin typeface="Californian FB" panose="0207040306080B030204" pitchFamily="18" charset="0"/>
              </a:rPr>
              <a:t>destroy</a:t>
            </a:r>
          </a:p>
          <a:p>
            <a:pPr algn="ctr">
              <a:buFont typeface="Arial" pitchFamily="34" charset="0"/>
              <a:buChar char="•"/>
            </a:pPr>
            <a:r>
              <a:rPr lang="sr-Latn-RS" sz="3200" dirty="0" smtClean="0">
                <a:latin typeface="Californian FB" panose="0207040306080B030204" pitchFamily="18" charset="0"/>
              </a:rPr>
              <a:t> </a:t>
            </a:r>
            <a:r>
              <a:rPr lang="en-US" sz="3200" dirty="0" smtClean="0">
                <a:latin typeface="Californian FB" panose="0207040306080B030204" pitchFamily="18" charset="0"/>
              </a:rPr>
              <a:t>discover</a:t>
            </a:r>
          </a:p>
          <a:p>
            <a:pPr algn="ctr">
              <a:buFont typeface="Arial" pitchFamily="34" charset="0"/>
              <a:buChar char="•"/>
            </a:pPr>
            <a:r>
              <a:rPr lang="sr-Latn-RS" sz="3200" dirty="0" smtClean="0">
                <a:latin typeface="Californian FB" panose="0207040306080B030204" pitchFamily="18" charset="0"/>
              </a:rPr>
              <a:t> </a:t>
            </a:r>
            <a:r>
              <a:rPr lang="en-US" sz="3200" dirty="0" smtClean="0">
                <a:latin typeface="Californian FB" panose="0207040306080B030204" pitchFamily="18" charset="0"/>
              </a:rPr>
              <a:t>found</a:t>
            </a:r>
          </a:p>
          <a:p>
            <a:pPr algn="ctr">
              <a:buFont typeface="Arial" pitchFamily="34" charset="0"/>
              <a:buChar char="•"/>
            </a:pPr>
            <a:r>
              <a:rPr lang="sr-Latn-RS" sz="3200" dirty="0" smtClean="0">
                <a:latin typeface="Californian FB" panose="0207040306080B030204" pitchFamily="18" charset="0"/>
              </a:rPr>
              <a:t> </a:t>
            </a:r>
            <a:r>
              <a:rPr lang="en-US" sz="3200" dirty="0" smtClean="0">
                <a:latin typeface="Californian FB" panose="0207040306080B030204" pitchFamily="18" charset="0"/>
              </a:rPr>
              <a:t>open</a:t>
            </a:r>
            <a:endParaRPr lang="en-US" sz="3200" dirty="0">
              <a:latin typeface="Californian FB" panose="0207040306080B030204" pitchFamily="18" charset="0"/>
            </a:endParaRPr>
          </a:p>
        </p:txBody>
      </p:sp>
      <p:sp>
        <p:nvSpPr>
          <p:cNvPr id="6" name="Okvir za tekst 5"/>
          <p:cNvSpPr txBox="1"/>
          <p:nvPr/>
        </p:nvSpPr>
        <p:spPr>
          <a:xfrm>
            <a:off x="0" y="3618760"/>
            <a:ext cx="9144000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Californian FB" panose="0207040306080B030204" pitchFamily="18" charset="0"/>
              </a:rPr>
              <a:t>A Pompeii – completely – lava – 79AD</a:t>
            </a:r>
          </a:p>
          <a:p>
            <a:pPr algn="ctr"/>
            <a:r>
              <a:rPr lang="en-US" sz="2400" dirty="0" smtClean="0">
                <a:latin typeface="Californian FB" panose="0207040306080B030204" pitchFamily="18" charset="0"/>
              </a:rPr>
              <a:t>B The </a:t>
            </a:r>
            <a:r>
              <a:rPr lang="sr-Latn-RS" sz="2400" dirty="0" err="1" smtClean="0">
                <a:latin typeface="Californian FB" panose="0207040306080B030204" pitchFamily="18" charset="0"/>
              </a:rPr>
              <a:t>S</a:t>
            </a:r>
            <a:r>
              <a:rPr lang="en-US" sz="2400" dirty="0" err="1" smtClean="0">
                <a:latin typeface="Californian FB" panose="0207040306080B030204" pitchFamily="18" charset="0"/>
              </a:rPr>
              <a:t>uez</a:t>
            </a:r>
            <a:r>
              <a:rPr lang="en-US" sz="2400" dirty="0" smtClean="0">
                <a:latin typeface="Californian FB" panose="0207040306080B030204" pitchFamily="18" charset="0"/>
              </a:rPr>
              <a:t> Canal – 1869</a:t>
            </a:r>
          </a:p>
          <a:p>
            <a:pPr algn="ctr"/>
            <a:r>
              <a:rPr lang="en-US" sz="2400" dirty="0" smtClean="0">
                <a:latin typeface="Californian FB" panose="0207040306080B030204" pitchFamily="18" charset="0"/>
              </a:rPr>
              <a:t>C Tokyo – badly</a:t>
            </a:r>
            <a:r>
              <a:rPr lang="sr-Latn-RS" sz="2400" dirty="0" smtClean="0">
                <a:latin typeface="Californian FB" panose="0207040306080B030204" pitchFamily="18" charset="0"/>
              </a:rPr>
              <a:t> – earthquake - 1923</a:t>
            </a:r>
            <a:r>
              <a:rPr lang="en-US" sz="2400" dirty="0" smtClean="0">
                <a:latin typeface="Californian FB" panose="0207040306080B030204" pitchFamily="18" charset="0"/>
              </a:rPr>
              <a:t> </a:t>
            </a:r>
          </a:p>
          <a:p>
            <a:pPr algn="ctr"/>
            <a:r>
              <a:rPr lang="en-US" sz="2400" dirty="0" smtClean="0">
                <a:latin typeface="Californian FB" panose="0207040306080B030204" pitchFamily="18" charset="0"/>
              </a:rPr>
              <a:t>D Oxford University – 12</a:t>
            </a:r>
            <a:r>
              <a:rPr lang="en-US" sz="2400" baseline="30000" dirty="0" smtClean="0">
                <a:latin typeface="Californian FB" panose="0207040306080B030204" pitchFamily="18" charset="0"/>
              </a:rPr>
              <a:t>th</a:t>
            </a:r>
            <a:r>
              <a:rPr lang="en-US" sz="2400" dirty="0" smtClean="0">
                <a:latin typeface="Californian FB" panose="0207040306080B030204" pitchFamily="18" charset="0"/>
              </a:rPr>
              <a:t> century</a:t>
            </a:r>
          </a:p>
          <a:p>
            <a:pPr algn="ctr"/>
            <a:r>
              <a:rPr lang="en-US" sz="2400" dirty="0" smtClean="0">
                <a:latin typeface="Californian FB" panose="0207040306080B030204" pitchFamily="18" charset="0"/>
              </a:rPr>
              <a:t>E Karl Marx – </a:t>
            </a:r>
            <a:r>
              <a:rPr lang="en-US" sz="2400" dirty="0" err="1" smtClean="0">
                <a:latin typeface="Californian FB" panose="0207040306080B030204" pitchFamily="18" charset="0"/>
              </a:rPr>
              <a:t>Highgate</a:t>
            </a:r>
            <a:r>
              <a:rPr lang="en-US" sz="2400" dirty="0" smtClean="0">
                <a:latin typeface="Californian FB" panose="0207040306080B030204" pitchFamily="18" charset="0"/>
              </a:rPr>
              <a:t> Cemetery</a:t>
            </a:r>
          </a:p>
          <a:p>
            <a:pPr algn="ctr"/>
            <a:r>
              <a:rPr lang="en-US" sz="2400" dirty="0" smtClean="0">
                <a:latin typeface="Californian FB" panose="0207040306080B030204" pitchFamily="18" charset="0"/>
              </a:rPr>
              <a:t>F Cha</a:t>
            </a:r>
            <a:r>
              <a:rPr lang="sr-Latn-RS" sz="2400" dirty="0" smtClean="0">
                <a:latin typeface="Californian FB" panose="0207040306080B030204" pitchFamily="18" charset="0"/>
              </a:rPr>
              <a:t>r</a:t>
            </a:r>
            <a:r>
              <a:rPr lang="en-US" sz="2400" dirty="0" err="1" smtClean="0">
                <a:latin typeface="Californian FB" panose="0207040306080B030204" pitchFamily="18" charset="0"/>
              </a:rPr>
              <a:t>tre</a:t>
            </a:r>
            <a:r>
              <a:rPr lang="en-US" sz="2400" dirty="0" smtClean="0">
                <a:latin typeface="Californian FB" panose="0207040306080B030204" pitchFamily="18" charset="0"/>
              </a:rPr>
              <a:t> Cathedral – about 1240</a:t>
            </a:r>
          </a:p>
          <a:p>
            <a:pPr algn="ctr"/>
            <a:r>
              <a:rPr lang="en-US" sz="2400" dirty="0" smtClean="0">
                <a:latin typeface="Californian FB" panose="0207040306080B030204" pitchFamily="18" charset="0"/>
              </a:rPr>
              <a:t>G America – Christopher Columbus – 1492</a:t>
            </a:r>
          </a:p>
          <a:p>
            <a:pPr algn="ctr"/>
            <a:r>
              <a:rPr lang="en-US" sz="2400" dirty="0" smtClean="0">
                <a:latin typeface="Californian FB" panose="0207040306080B030204" pitchFamily="18" charset="0"/>
              </a:rPr>
              <a:t>H Mickey Mouse – Walt Disney</a:t>
            </a:r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2305373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20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20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  <p:bldP spid="6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latin typeface="Californian FB" pitchFamily="18" charset="0"/>
              </a:rPr>
              <a:t>Pompeii</a:t>
            </a:r>
            <a:r>
              <a:rPr lang="sr-Latn-RS" dirty="0" smtClean="0">
                <a:latin typeface="Californian FB" pitchFamily="18" charset="0"/>
              </a:rPr>
              <a:t> was completely destroyed by lava in 79 AD </a:t>
            </a:r>
            <a:endParaRPr lang="en-US" dirty="0">
              <a:latin typeface="Californian FB" pitchFamily="18" charset="0"/>
            </a:endParaRPr>
          </a:p>
        </p:txBody>
      </p:sp>
      <p:pic>
        <p:nvPicPr>
          <p:cNvPr id="10242" name="Picture 2" descr="C:\Users\User\Desktop\1200px-Destruction_of_Pompeii_and_Herculaneum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1828800"/>
            <a:ext cx="4953000" cy="4495800"/>
          </a:xfrm>
          <a:prstGeom prst="rect">
            <a:avLst/>
          </a:prstGeom>
          <a:noFill/>
        </p:spPr>
      </p:pic>
      <p:pic>
        <p:nvPicPr>
          <p:cNvPr id="10243" name="Picture 3" descr="C:\Users\User\Desktop\7f5dPompeii_ruins_0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57800" y="1828800"/>
            <a:ext cx="3683000" cy="44958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4205936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0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Californian FB" pitchFamily="18" charset="0"/>
              </a:rPr>
              <a:t>The Suez Canal</a:t>
            </a:r>
            <a:r>
              <a:rPr lang="sr-Latn-RS" sz="4000" dirty="0" smtClean="0">
                <a:latin typeface="Californian FB" pitchFamily="18" charset="0"/>
              </a:rPr>
              <a:t> </a:t>
            </a:r>
            <a:r>
              <a:rPr lang="sr-Latn-RS" sz="4000" b="1" dirty="0" smtClean="0">
                <a:latin typeface="Californian FB" pitchFamily="18" charset="0"/>
              </a:rPr>
              <a:t>was opened </a:t>
            </a:r>
            <a:r>
              <a:rPr lang="sr-Latn-RS" sz="4000" dirty="0" smtClean="0">
                <a:latin typeface="Californian FB" pitchFamily="18" charset="0"/>
              </a:rPr>
              <a:t>in 1869</a:t>
            </a:r>
            <a:endParaRPr lang="en-US" sz="4000" dirty="0">
              <a:latin typeface="Californian FB" pitchFamily="18" charset="0"/>
            </a:endParaRPr>
          </a:p>
        </p:txBody>
      </p:sp>
      <p:pic>
        <p:nvPicPr>
          <p:cNvPr id="11266" name="Picture 2" descr="C:\Users\User\Desktop\170px-Suez_canal_english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1600200"/>
            <a:ext cx="3810000" cy="4525963"/>
          </a:xfrm>
          <a:prstGeom prst="rect">
            <a:avLst/>
          </a:prstGeom>
          <a:noFill/>
        </p:spPr>
      </p:pic>
      <p:pic>
        <p:nvPicPr>
          <p:cNvPr id="11267" name="Picture 3" descr="C:\Users\User\Desktop\The-Suez-Canal_-A-Man-Made-Marvel-Connecting-the-Mediterranean-and-Red-Sea-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8200" y="1981200"/>
            <a:ext cx="3962400" cy="39052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9183357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1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latin typeface="Californian FB" pitchFamily="18" charset="0"/>
              </a:rPr>
              <a:t>Tokyo</a:t>
            </a:r>
            <a:r>
              <a:rPr lang="sr-Latn-RS" dirty="0" smtClean="0">
                <a:latin typeface="Californian FB" pitchFamily="18" charset="0"/>
              </a:rPr>
              <a:t> </a:t>
            </a:r>
            <a:r>
              <a:rPr lang="sr-Latn-RS" b="1" dirty="0" smtClean="0">
                <a:latin typeface="Californian FB" pitchFamily="18" charset="0"/>
              </a:rPr>
              <a:t>was</a:t>
            </a:r>
            <a:r>
              <a:rPr lang="sr-Latn-RS" dirty="0" smtClean="0">
                <a:latin typeface="Californian FB" pitchFamily="18" charset="0"/>
              </a:rPr>
              <a:t> badly </a:t>
            </a:r>
            <a:r>
              <a:rPr lang="sr-Latn-RS" b="1" dirty="0" smtClean="0">
                <a:latin typeface="Californian FB" pitchFamily="18" charset="0"/>
              </a:rPr>
              <a:t>damaged</a:t>
            </a:r>
            <a:r>
              <a:rPr lang="sr-Latn-RS" dirty="0" smtClean="0">
                <a:latin typeface="Californian FB" pitchFamily="18" charset="0"/>
              </a:rPr>
              <a:t> in the earthquake in 1923</a:t>
            </a:r>
            <a:endParaRPr lang="en-US" dirty="0">
              <a:latin typeface="Californian FB" pitchFamily="18" charset="0"/>
            </a:endParaRPr>
          </a:p>
        </p:txBody>
      </p:sp>
      <p:pic>
        <p:nvPicPr>
          <p:cNvPr id="28674" name="Picture 2" descr="C:\Users\User\Desktop\BE05701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45255" y="1600200"/>
            <a:ext cx="6253489" cy="452596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7850954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8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Californian FB" pitchFamily="18" charset="0"/>
              </a:rPr>
              <a:t>Oxford University</a:t>
            </a:r>
            <a:r>
              <a:rPr lang="sr-Latn-RS" dirty="0" smtClean="0">
                <a:latin typeface="Californian FB" pitchFamily="18" charset="0"/>
              </a:rPr>
              <a:t> </a:t>
            </a:r>
            <a:r>
              <a:rPr lang="sr-Latn-RS" b="1" dirty="0" smtClean="0">
                <a:latin typeface="Californian FB" pitchFamily="18" charset="0"/>
              </a:rPr>
              <a:t>was founded </a:t>
            </a:r>
            <a:r>
              <a:rPr lang="sr-Latn-RS" dirty="0" smtClean="0">
                <a:latin typeface="Californian FB" pitchFamily="18" charset="0"/>
              </a:rPr>
              <a:t>in 12th century</a:t>
            </a:r>
            <a:endParaRPr lang="en-US" dirty="0">
              <a:latin typeface="Californian FB" pitchFamily="18" charset="0"/>
            </a:endParaRPr>
          </a:p>
        </p:txBody>
      </p:sp>
      <p:pic>
        <p:nvPicPr>
          <p:cNvPr id="12290" name="Picture 2" descr="C:\Users\User\Desktop\b_AllSoulsquad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2448719"/>
            <a:ext cx="8229600" cy="282892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5085261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latin typeface="Californian FB" pitchFamily="18" charset="0"/>
              </a:rPr>
              <a:t>Karl Marx</a:t>
            </a:r>
            <a:r>
              <a:rPr lang="sr-Latn-RS" dirty="0" smtClean="0">
                <a:latin typeface="Californian FB" pitchFamily="18" charset="0"/>
              </a:rPr>
              <a:t> </a:t>
            </a:r>
            <a:r>
              <a:rPr lang="sr-Latn-RS" b="1" dirty="0" smtClean="0">
                <a:latin typeface="Californian FB" pitchFamily="18" charset="0"/>
              </a:rPr>
              <a:t>was buried </a:t>
            </a:r>
            <a:r>
              <a:rPr lang="sr-Latn-RS" dirty="0" smtClean="0">
                <a:latin typeface="Californian FB" pitchFamily="18" charset="0"/>
              </a:rPr>
              <a:t>in Highgate Cemetery</a:t>
            </a:r>
            <a:endParaRPr lang="en-US" dirty="0">
              <a:latin typeface="Californian FB" pitchFamily="18" charset="0"/>
            </a:endParaRPr>
          </a:p>
        </p:txBody>
      </p:sp>
      <p:pic>
        <p:nvPicPr>
          <p:cNvPr id="13314" name="Picture 2" descr="C:\Users\User\Desktop\Karl_Marx_00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1600200"/>
            <a:ext cx="3572682" cy="4525963"/>
          </a:xfrm>
          <a:prstGeom prst="rect">
            <a:avLst/>
          </a:prstGeom>
          <a:noFill/>
        </p:spPr>
      </p:pic>
      <p:pic>
        <p:nvPicPr>
          <p:cNvPr id="13315" name="Picture 3" descr="C:\Users\User\Desktop\image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67200" y="1676400"/>
            <a:ext cx="3733800" cy="44958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517473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3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latin typeface="Californian FB" pitchFamily="18" charset="0"/>
              </a:rPr>
              <a:t>Chartres</a:t>
            </a:r>
            <a:r>
              <a:rPr lang="sr-Latn-RS" dirty="0" smtClean="0">
                <a:latin typeface="Californian FB" pitchFamily="18" charset="0"/>
              </a:rPr>
              <a:t> </a:t>
            </a:r>
            <a:r>
              <a:rPr lang="sr-Latn-RS" sz="4000" i="1" dirty="0" smtClean="0">
                <a:latin typeface="Californian FB" pitchFamily="18" charset="0"/>
              </a:rPr>
              <a:t>/</a:t>
            </a:r>
            <a:r>
              <a:rPr lang="en-US" sz="4000" i="1" dirty="0" err="1" smtClean="0">
                <a:latin typeface="Californian FB" pitchFamily="18" charset="0"/>
              </a:rPr>
              <a:t>shahr-truh</a:t>
            </a:r>
            <a:r>
              <a:rPr lang="sr-Latn-RS" sz="4000" i="1" dirty="0" smtClean="0">
                <a:latin typeface="Californian FB" pitchFamily="18" charset="0"/>
              </a:rPr>
              <a:t>/</a:t>
            </a:r>
            <a:r>
              <a:rPr lang="en-US" sz="4000" i="1" dirty="0" smtClean="0">
                <a:latin typeface="Californian FB" pitchFamily="18" charset="0"/>
              </a:rPr>
              <a:t> </a:t>
            </a:r>
            <a:r>
              <a:rPr lang="en-US" dirty="0" smtClean="0">
                <a:latin typeface="Californian FB" pitchFamily="18" charset="0"/>
              </a:rPr>
              <a:t>Cathedral</a:t>
            </a:r>
            <a:r>
              <a:rPr lang="sr-Latn-RS" dirty="0" smtClean="0">
                <a:latin typeface="Californian FB" pitchFamily="18" charset="0"/>
              </a:rPr>
              <a:t>, near Paris </a:t>
            </a:r>
            <a:r>
              <a:rPr lang="sr-Latn-RS" b="1" dirty="0" smtClean="0">
                <a:latin typeface="Californian FB" pitchFamily="18" charset="0"/>
              </a:rPr>
              <a:t>was completed </a:t>
            </a:r>
            <a:r>
              <a:rPr lang="sr-Latn-RS" dirty="0" smtClean="0">
                <a:latin typeface="Californian FB" pitchFamily="18" charset="0"/>
              </a:rPr>
              <a:t>about 1240</a:t>
            </a:r>
            <a:endParaRPr lang="en-US" dirty="0">
              <a:latin typeface="Californian FB" pitchFamily="18" charset="0"/>
            </a:endParaRPr>
          </a:p>
        </p:txBody>
      </p:sp>
      <p:pic>
        <p:nvPicPr>
          <p:cNvPr id="14338" name="Picture 2" descr="C:\Users\User\Desktop\gettyimages-940700370-612x61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1905000"/>
            <a:ext cx="5562600" cy="39624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4286117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latin typeface="Californian FB" pitchFamily="18" charset="0"/>
              </a:rPr>
              <a:t>America</a:t>
            </a:r>
            <a:r>
              <a:rPr lang="sr-Latn-RS" dirty="0" smtClean="0">
                <a:latin typeface="Californian FB" pitchFamily="18" charset="0"/>
              </a:rPr>
              <a:t> was discovered by Christopher Columbus in 1492.</a:t>
            </a:r>
            <a:endParaRPr lang="en-US" dirty="0">
              <a:latin typeface="Californian FB" pitchFamily="18" charset="0"/>
            </a:endParaRPr>
          </a:p>
        </p:txBody>
      </p:sp>
      <p:pic>
        <p:nvPicPr>
          <p:cNvPr id="15362" name="Picture 2" descr="C:\Users\User\Desktop\History_Ask_History_Did_Columbus_Really_Discover_America_34757_reSF_HD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9200" y="1600200"/>
            <a:ext cx="7375878" cy="452596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769133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Californian FB" pitchFamily="18" charset="0"/>
              </a:rPr>
              <a:t>Mickey Mouse</a:t>
            </a:r>
            <a:r>
              <a:rPr lang="sr-Latn-RS" dirty="0" smtClean="0">
                <a:latin typeface="Californian FB" pitchFamily="18" charset="0"/>
              </a:rPr>
              <a:t> </a:t>
            </a:r>
            <a:r>
              <a:rPr lang="sr-Latn-RS" b="1" dirty="0" smtClean="0">
                <a:latin typeface="Californian FB" pitchFamily="18" charset="0"/>
              </a:rPr>
              <a:t>was created </a:t>
            </a:r>
            <a:r>
              <a:rPr lang="sr-Latn-RS" dirty="0" smtClean="0">
                <a:latin typeface="Californian FB" pitchFamily="18" charset="0"/>
              </a:rPr>
              <a:t>by Walt Disney</a:t>
            </a:r>
            <a:endParaRPr lang="en-US" dirty="0">
              <a:latin typeface="Californian FB" pitchFamily="18" charset="0"/>
            </a:endParaRPr>
          </a:p>
        </p:txBody>
      </p:sp>
      <p:pic>
        <p:nvPicPr>
          <p:cNvPr id="16386" name="Picture 2" descr="C:\Users\User\Desktop\mickey-mouse-11530967858eobhuvokni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1676400"/>
            <a:ext cx="4425854" cy="4525963"/>
          </a:xfrm>
          <a:prstGeom prst="rect">
            <a:avLst/>
          </a:prstGeom>
          <a:noFill/>
        </p:spPr>
      </p:pic>
      <p:pic>
        <p:nvPicPr>
          <p:cNvPr id="16387" name="Picture 3" descr="C:\Users\User\Desktop\walt-disney-united-artistis-photofest-croppedjpg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53000" y="1752600"/>
            <a:ext cx="3505200" cy="42672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74358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6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>
                <a:latin typeface="Californian FB" panose="0207040306080B030204" pitchFamily="18" charset="0"/>
              </a:rPr>
              <a:t>Measurement and dimension</a:t>
            </a:r>
            <a:endParaRPr lang="en-US" sz="3600" dirty="0">
              <a:latin typeface="Californian FB" panose="0207040306080B030204" pitchFamily="18" charset="0"/>
            </a:endParaRPr>
          </a:p>
        </p:txBody>
      </p:sp>
      <p:sp>
        <p:nvSpPr>
          <p:cNvPr id="3" name="Čuvar mesta za sadržaj 2"/>
          <p:cNvSpPr>
            <a:spLocks noGrp="1"/>
          </p:cNvSpPr>
          <p:nvPr>
            <p:ph idx="1"/>
          </p:nvPr>
        </p:nvSpPr>
        <p:spPr>
          <a:xfrm>
            <a:off x="152400" y="1600200"/>
            <a:ext cx="8839200" cy="4525963"/>
          </a:xfrm>
        </p:spPr>
        <p:txBody>
          <a:bodyPr/>
          <a:lstStyle/>
          <a:p>
            <a:r>
              <a:rPr lang="en-US" dirty="0" smtClean="0">
                <a:latin typeface="Californian FB" panose="0207040306080B030204" pitchFamily="18" charset="0"/>
              </a:rPr>
              <a:t>1 Look at these sentences about Sydney </a:t>
            </a:r>
            <a:r>
              <a:rPr lang="en-US" dirty="0" err="1" smtClean="0">
                <a:latin typeface="Californian FB" panose="0207040306080B030204" pitchFamily="18" charset="0"/>
              </a:rPr>
              <a:t>Harbour</a:t>
            </a:r>
            <a:r>
              <a:rPr lang="en-US" dirty="0" smtClean="0">
                <a:latin typeface="Californian FB" panose="0207040306080B030204" pitchFamily="18" charset="0"/>
              </a:rPr>
              <a:t> Bridge.</a:t>
            </a:r>
          </a:p>
          <a:p>
            <a:r>
              <a:rPr lang="en-US" i="1" dirty="0" smtClean="0">
                <a:latin typeface="Californian FB" panose="0207040306080B030204" pitchFamily="18" charset="0"/>
              </a:rPr>
              <a:t>It is over 500 </a:t>
            </a:r>
            <a:r>
              <a:rPr lang="en-US" i="1" dirty="0" err="1" smtClean="0">
                <a:latin typeface="Californian FB" panose="0207040306080B030204" pitchFamily="18" charset="0"/>
              </a:rPr>
              <a:t>metres</a:t>
            </a:r>
            <a:r>
              <a:rPr lang="en-US" i="1" dirty="0" smtClean="0">
                <a:latin typeface="Californian FB" panose="0207040306080B030204" pitchFamily="18" charset="0"/>
              </a:rPr>
              <a:t> long.</a:t>
            </a:r>
          </a:p>
          <a:p>
            <a:r>
              <a:rPr lang="en-US" i="1" dirty="0" smtClean="0">
                <a:latin typeface="Californian FB" panose="0207040306080B030204" pitchFamily="18" charset="0"/>
              </a:rPr>
              <a:t>It is nearly 50 </a:t>
            </a:r>
            <a:r>
              <a:rPr lang="en-US" i="1" dirty="0" err="1" smtClean="0">
                <a:latin typeface="Californian FB" panose="0207040306080B030204" pitchFamily="18" charset="0"/>
              </a:rPr>
              <a:t>metres</a:t>
            </a:r>
            <a:r>
              <a:rPr lang="en-US" i="1" dirty="0" smtClean="0">
                <a:latin typeface="Californian FB" panose="0207040306080B030204" pitchFamily="18" charset="0"/>
              </a:rPr>
              <a:t> wide.</a:t>
            </a:r>
          </a:p>
          <a:p>
            <a:r>
              <a:rPr lang="en-US" i="1" dirty="0" smtClean="0">
                <a:latin typeface="Californian FB" panose="0207040306080B030204" pitchFamily="18" charset="0"/>
              </a:rPr>
              <a:t>It has a height of 134 </a:t>
            </a:r>
            <a:r>
              <a:rPr lang="en-US" i="1" dirty="0" err="1" smtClean="0">
                <a:latin typeface="Californian FB" panose="0207040306080B030204" pitchFamily="18" charset="0"/>
              </a:rPr>
              <a:t>metres</a:t>
            </a:r>
            <a:endParaRPr lang="en-US" i="1" dirty="0">
              <a:latin typeface="Californian FB" panose="0207040306080B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975336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 smtClean="0">
                <a:latin typeface="Californian FB" panose="0207040306080B030204" pitchFamily="18" charset="0"/>
              </a:rPr>
              <a:t>Both the adjective and the noun can be used to express dimension.</a:t>
            </a:r>
            <a:endParaRPr lang="en-US" sz="3600" dirty="0">
              <a:latin typeface="Californian FB" panose="0207040306080B030204" pitchFamily="18" charset="0"/>
            </a:endParaRPr>
          </a:p>
        </p:txBody>
      </p:sp>
      <p:sp>
        <p:nvSpPr>
          <p:cNvPr id="3" name="Čuvar mesta za sadržaj 2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297363"/>
          </a:xfrm>
        </p:spPr>
        <p:txBody>
          <a:bodyPr/>
          <a:lstStyle/>
          <a:p>
            <a:r>
              <a:rPr lang="en-US" dirty="0" smtClean="0">
                <a:latin typeface="Californian FB" panose="0207040306080B030204" pitchFamily="18" charset="0"/>
              </a:rPr>
              <a:t>The reservoir is 20 </a:t>
            </a:r>
            <a:r>
              <a:rPr lang="en-US" dirty="0" err="1" smtClean="0">
                <a:latin typeface="Californian FB" panose="0207040306080B030204" pitchFamily="18" charset="0"/>
              </a:rPr>
              <a:t>metres</a:t>
            </a:r>
            <a:r>
              <a:rPr lang="en-US" dirty="0" smtClean="0">
                <a:latin typeface="Californian FB" panose="0207040306080B030204" pitchFamily="18" charset="0"/>
              </a:rPr>
              <a:t> </a:t>
            </a:r>
            <a:r>
              <a:rPr lang="en-US" b="1" dirty="0" smtClean="0">
                <a:latin typeface="Californian FB" panose="0207040306080B030204" pitchFamily="18" charset="0"/>
              </a:rPr>
              <a:t>deep</a:t>
            </a:r>
            <a:r>
              <a:rPr lang="en-US" dirty="0" smtClean="0">
                <a:latin typeface="Californian FB" panose="0207040306080B030204" pitchFamily="18" charset="0"/>
              </a:rPr>
              <a:t>.</a:t>
            </a:r>
          </a:p>
          <a:p>
            <a:r>
              <a:rPr lang="en-US" dirty="0" smtClean="0">
                <a:latin typeface="Californian FB" panose="0207040306080B030204" pitchFamily="18" charset="0"/>
              </a:rPr>
              <a:t>The reservoir has a </a:t>
            </a:r>
            <a:r>
              <a:rPr lang="en-US" b="1" dirty="0" smtClean="0">
                <a:latin typeface="Californian FB" panose="0207040306080B030204" pitchFamily="18" charset="0"/>
              </a:rPr>
              <a:t>depth</a:t>
            </a:r>
            <a:r>
              <a:rPr lang="en-US" dirty="0" smtClean="0">
                <a:latin typeface="Californian FB" panose="0207040306080B030204" pitchFamily="18" charset="0"/>
              </a:rPr>
              <a:t> of 20 </a:t>
            </a:r>
            <a:r>
              <a:rPr lang="en-US" dirty="0" err="1" smtClean="0">
                <a:latin typeface="Californian FB" panose="0207040306080B030204" pitchFamily="18" charset="0"/>
              </a:rPr>
              <a:t>metres</a:t>
            </a:r>
            <a:endParaRPr lang="en-US" dirty="0">
              <a:latin typeface="Californian FB" panose="0207040306080B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54896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>
                <a:latin typeface="Californian FB" panose="0207040306080B030204" pitchFamily="18" charset="0"/>
              </a:rPr>
              <a:t>Transformation</a:t>
            </a:r>
            <a:endParaRPr lang="en-US" sz="3600" dirty="0">
              <a:latin typeface="Californian FB" panose="0207040306080B030204" pitchFamily="18" charset="0"/>
            </a:endParaRPr>
          </a:p>
        </p:txBody>
      </p:sp>
      <p:sp>
        <p:nvSpPr>
          <p:cNvPr id="3" name="Čuvar mesta za sadržaj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 smtClean="0">
                <a:latin typeface="Californian FB" panose="0207040306080B030204" pitchFamily="18" charset="0"/>
              </a:rPr>
              <a:t>It is over 500 </a:t>
            </a:r>
            <a:r>
              <a:rPr lang="en-US" i="1" dirty="0" err="1" smtClean="0">
                <a:latin typeface="Californian FB" panose="0207040306080B030204" pitchFamily="18" charset="0"/>
              </a:rPr>
              <a:t>metres</a:t>
            </a:r>
            <a:r>
              <a:rPr lang="en-US" i="1" dirty="0" smtClean="0">
                <a:latin typeface="Californian FB" panose="0207040306080B030204" pitchFamily="18" charset="0"/>
              </a:rPr>
              <a:t> </a:t>
            </a:r>
            <a:r>
              <a:rPr lang="en-US" b="1" i="1" dirty="0" smtClean="0">
                <a:solidFill>
                  <a:srgbClr val="FF0000"/>
                </a:solidFill>
                <a:latin typeface="Californian FB" panose="0207040306080B030204" pitchFamily="18" charset="0"/>
              </a:rPr>
              <a:t>long</a:t>
            </a:r>
            <a:r>
              <a:rPr lang="en-US" i="1" dirty="0" smtClean="0">
                <a:latin typeface="Californian FB" panose="0207040306080B030204" pitchFamily="18" charset="0"/>
              </a:rPr>
              <a:t>.</a:t>
            </a:r>
          </a:p>
          <a:p>
            <a:r>
              <a:rPr lang="en-US" dirty="0" smtClean="0">
                <a:latin typeface="Californian FB" panose="0207040306080B030204" pitchFamily="18" charset="0"/>
              </a:rPr>
              <a:t>It______________________________ </a:t>
            </a:r>
          </a:p>
          <a:p>
            <a:r>
              <a:rPr lang="en-US" dirty="0" smtClean="0">
                <a:latin typeface="Californian FB" panose="0207040306080B030204" pitchFamily="18" charset="0"/>
              </a:rPr>
              <a:t>It is nearly 50 </a:t>
            </a:r>
            <a:r>
              <a:rPr lang="en-US" dirty="0" err="1" smtClean="0">
                <a:latin typeface="Californian FB" panose="0207040306080B030204" pitchFamily="18" charset="0"/>
              </a:rPr>
              <a:t>metres</a:t>
            </a:r>
            <a:r>
              <a:rPr lang="en-US" dirty="0" smtClean="0">
                <a:latin typeface="Californian FB" panose="0207040306080B030204" pitchFamily="18" charset="0"/>
              </a:rPr>
              <a:t> </a:t>
            </a:r>
            <a:r>
              <a:rPr lang="en-US" b="1" i="1" dirty="0" smtClean="0">
                <a:solidFill>
                  <a:srgbClr val="FF0000"/>
                </a:solidFill>
                <a:latin typeface="Californian FB" panose="0207040306080B030204" pitchFamily="18" charset="0"/>
              </a:rPr>
              <a:t>wide</a:t>
            </a:r>
            <a:r>
              <a:rPr lang="en-US" dirty="0" smtClean="0">
                <a:latin typeface="Californian FB" panose="0207040306080B030204" pitchFamily="18" charset="0"/>
              </a:rPr>
              <a:t>.</a:t>
            </a:r>
          </a:p>
          <a:p>
            <a:r>
              <a:rPr lang="en-US" dirty="0" smtClean="0">
                <a:latin typeface="Californian FB" panose="0207040306080B030204" pitchFamily="18" charset="0"/>
              </a:rPr>
              <a:t>It______________________________</a:t>
            </a:r>
          </a:p>
          <a:p>
            <a:r>
              <a:rPr lang="en-US" dirty="0" smtClean="0">
                <a:latin typeface="Californian FB" panose="0207040306080B030204" pitchFamily="18" charset="0"/>
              </a:rPr>
              <a:t>It has a </a:t>
            </a:r>
            <a:r>
              <a:rPr lang="en-US" b="1" i="1" dirty="0" smtClean="0">
                <a:solidFill>
                  <a:srgbClr val="FF0000"/>
                </a:solidFill>
                <a:latin typeface="Californian FB" panose="0207040306080B030204" pitchFamily="18" charset="0"/>
              </a:rPr>
              <a:t>height</a:t>
            </a:r>
            <a:r>
              <a:rPr lang="en-US" dirty="0" smtClean="0">
                <a:latin typeface="Californian FB" panose="0207040306080B030204" pitchFamily="18" charset="0"/>
              </a:rPr>
              <a:t> of 134 </a:t>
            </a:r>
            <a:r>
              <a:rPr lang="en-US" dirty="0" err="1" smtClean="0">
                <a:latin typeface="Californian FB" panose="0207040306080B030204" pitchFamily="18" charset="0"/>
              </a:rPr>
              <a:t>metres</a:t>
            </a:r>
            <a:r>
              <a:rPr lang="en-US" dirty="0" smtClean="0">
                <a:latin typeface="Californian FB" panose="0207040306080B030204" pitchFamily="18" charset="0"/>
              </a:rPr>
              <a:t>.</a:t>
            </a:r>
          </a:p>
          <a:p>
            <a:r>
              <a:rPr lang="en-US" dirty="0" smtClean="0">
                <a:latin typeface="Californian FB" panose="0207040306080B030204" pitchFamily="18" charset="0"/>
              </a:rPr>
              <a:t>_________________________________</a:t>
            </a:r>
            <a:endParaRPr lang="en-US" dirty="0">
              <a:latin typeface="Californian FB" panose="0207040306080B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079686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>
                <a:latin typeface="Californian FB" panose="0207040306080B030204" pitchFamily="18" charset="0"/>
              </a:rPr>
              <a:t>Transformation</a:t>
            </a:r>
            <a:endParaRPr lang="en-US" sz="3600" dirty="0">
              <a:latin typeface="Californian FB" panose="0207040306080B030204" pitchFamily="18" charset="0"/>
            </a:endParaRPr>
          </a:p>
        </p:txBody>
      </p:sp>
      <p:sp>
        <p:nvSpPr>
          <p:cNvPr id="3" name="Čuvar mesta za sadržaj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 smtClean="0">
                <a:latin typeface="Californian FB" panose="0207040306080B030204" pitchFamily="18" charset="0"/>
              </a:rPr>
              <a:t>It is over 500 metres </a:t>
            </a:r>
            <a:r>
              <a:rPr lang="en-US" b="1" i="1" dirty="0" smtClean="0">
                <a:latin typeface="Californian FB" panose="0207040306080B030204" pitchFamily="18" charset="0"/>
              </a:rPr>
              <a:t>long</a:t>
            </a:r>
            <a:r>
              <a:rPr lang="en-US" i="1" dirty="0" smtClean="0">
                <a:latin typeface="Californian FB" panose="0207040306080B030204" pitchFamily="18" charset="0"/>
              </a:rPr>
              <a:t>.</a:t>
            </a:r>
          </a:p>
          <a:p>
            <a:r>
              <a:rPr lang="en-US" dirty="0" smtClean="0">
                <a:latin typeface="Californian FB" panose="0207040306080B030204" pitchFamily="18" charset="0"/>
              </a:rPr>
              <a:t>It</a:t>
            </a:r>
            <a:r>
              <a:rPr lang="sr-Latn-RS" dirty="0" smtClean="0">
                <a:latin typeface="Californian FB" panose="0207040306080B030204" pitchFamily="18" charset="0"/>
              </a:rPr>
              <a:t> has the </a:t>
            </a:r>
            <a:r>
              <a:rPr lang="sr-Latn-RS" b="1" dirty="0" smtClean="0">
                <a:solidFill>
                  <a:srgbClr val="FF0000"/>
                </a:solidFill>
                <a:latin typeface="Californian FB" panose="0207040306080B030204" pitchFamily="18" charset="0"/>
              </a:rPr>
              <a:t>length</a:t>
            </a:r>
            <a:r>
              <a:rPr lang="sr-Latn-RS" dirty="0" smtClean="0">
                <a:latin typeface="Californian FB" panose="0207040306080B030204" pitchFamily="18" charset="0"/>
              </a:rPr>
              <a:t> of 500 metres.</a:t>
            </a:r>
            <a:r>
              <a:rPr lang="en-US" dirty="0" smtClean="0">
                <a:latin typeface="Californian FB" panose="0207040306080B030204" pitchFamily="18" charset="0"/>
              </a:rPr>
              <a:t> </a:t>
            </a:r>
          </a:p>
          <a:p>
            <a:r>
              <a:rPr lang="en-US" dirty="0" smtClean="0">
                <a:latin typeface="Californian FB" panose="0207040306080B030204" pitchFamily="18" charset="0"/>
              </a:rPr>
              <a:t>It is nearly 50 metres </a:t>
            </a:r>
            <a:r>
              <a:rPr lang="en-US" b="1" i="1" dirty="0" smtClean="0">
                <a:latin typeface="Californian FB" panose="0207040306080B030204" pitchFamily="18" charset="0"/>
              </a:rPr>
              <a:t>wide</a:t>
            </a:r>
            <a:r>
              <a:rPr lang="en-US" b="1" dirty="0" smtClean="0">
                <a:latin typeface="Californian FB" panose="0207040306080B030204" pitchFamily="18" charset="0"/>
              </a:rPr>
              <a:t>.</a:t>
            </a:r>
          </a:p>
          <a:p>
            <a:r>
              <a:rPr lang="en-US" dirty="0" smtClean="0">
                <a:latin typeface="Californian FB" panose="0207040306080B030204" pitchFamily="18" charset="0"/>
              </a:rPr>
              <a:t>It</a:t>
            </a:r>
            <a:r>
              <a:rPr lang="sr-Latn-RS" dirty="0" smtClean="0">
                <a:latin typeface="Californian FB" panose="0207040306080B030204" pitchFamily="18" charset="0"/>
              </a:rPr>
              <a:t> has the </a:t>
            </a:r>
            <a:r>
              <a:rPr lang="sr-Latn-RS" b="1" dirty="0" smtClean="0">
                <a:solidFill>
                  <a:srgbClr val="FF0000"/>
                </a:solidFill>
                <a:latin typeface="Californian FB" panose="0207040306080B030204" pitchFamily="18" charset="0"/>
              </a:rPr>
              <a:t>width</a:t>
            </a:r>
            <a:r>
              <a:rPr lang="sr-Latn-RS" dirty="0" smtClean="0">
                <a:latin typeface="Californian FB" panose="0207040306080B030204" pitchFamily="18" charset="0"/>
              </a:rPr>
              <a:t> of 50 metres.</a:t>
            </a:r>
            <a:endParaRPr lang="en-US" dirty="0" smtClean="0">
              <a:latin typeface="Californian FB" panose="0207040306080B030204" pitchFamily="18" charset="0"/>
            </a:endParaRPr>
          </a:p>
          <a:p>
            <a:r>
              <a:rPr lang="en-US" dirty="0" smtClean="0">
                <a:latin typeface="Californian FB" panose="0207040306080B030204" pitchFamily="18" charset="0"/>
              </a:rPr>
              <a:t>It has a </a:t>
            </a:r>
            <a:r>
              <a:rPr lang="en-US" b="1" i="1" dirty="0" smtClean="0">
                <a:latin typeface="Californian FB" panose="0207040306080B030204" pitchFamily="18" charset="0"/>
              </a:rPr>
              <a:t>height</a:t>
            </a:r>
            <a:r>
              <a:rPr lang="en-US" dirty="0" smtClean="0">
                <a:latin typeface="Californian FB" panose="0207040306080B030204" pitchFamily="18" charset="0"/>
              </a:rPr>
              <a:t> of 134 metres.</a:t>
            </a:r>
          </a:p>
          <a:p>
            <a:r>
              <a:rPr lang="sr-Latn-RS" dirty="0" smtClean="0">
                <a:latin typeface="Californian FB" panose="0207040306080B030204" pitchFamily="18" charset="0"/>
              </a:rPr>
              <a:t>It is 134 metres </a:t>
            </a:r>
            <a:r>
              <a:rPr lang="sr-Latn-RS" b="1" dirty="0" smtClean="0">
                <a:solidFill>
                  <a:srgbClr val="FF0000"/>
                </a:solidFill>
                <a:latin typeface="Californian FB" panose="0207040306080B030204" pitchFamily="18" charset="0"/>
              </a:rPr>
              <a:t>high</a:t>
            </a:r>
            <a:r>
              <a:rPr lang="sr-Latn-RS" dirty="0" smtClean="0">
                <a:latin typeface="Californian FB" panose="0207040306080B030204" pitchFamily="18" charset="0"/>
              </a:rPr>
              <a:t>.</a:t>
            </a:r>
            <a:endParaRPr lang="en-US" dirty="0">
              <a:latin typeface="Californian FB" panose="0207040306080B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079686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RS" sz="3600" dirty="0" smtClean="0">
                <a:latin typeface="Californian FB" pitchFamily="18" charset="0"/>
              </a:rPr>
              <a:t>other terms for measurements</a:t>
            </a:r>
            <a:endParaRPr lang="en-US" sz="3600" dirty="0">
              <a:latin typeface="Californian FB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Californian FB" pitchFamily="18" charset="0"/>
              </a:rPr>
              <a:t>L</a:t>
            </a:r>
            <a:r>
              <a:rPr lang="sr-Latn-RS" dirty="0" smtClean="0">
                <a:latin typeface="Californian FB" pitchFamily="18" charset="0"/>
              </a:rPr>
              <a:t>atitude – geografska širina</a:t>
            </a:r>
          </a:p>
          <a:p>
            <a:r>
              <a:rPr lang="sr-Latn-RS" dirty="0" smtClean="0">
                <a:latin typeface="Californian FB" pitchFamily="18" charset="0"/>
              </a:rPr>
              <a:t>Longitude – geografska dužina</a:t>
            </a:r>
          </a:p>
          <a:p>
            <a:r>
              <a:rPr lang="sr-Latn-RS" dirty="0" smtClean="0">
                <a:latin typeface="Californian FB" pitchFamily="18" charset="0"/>
              </a:rPr>
              <a:t>Altitude – nadmorska visina</a:t>
            </a:r>
          </a:p>
          <a:p>
            <a:r>
              <a:rPr lang="sr-Latn-RS" dirty="0" smtClean="0">
                <a:latin typeface="Californian FB" pitchFamily="18" charset="0"/>
              </a:rPr>
              <a:t>Magnitude – opseg, veličina</a:t>
            </a:r>
            <a:endParaRPr lang="en-US" dirty="0">
              <a:latin typeface="Californian FB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RS" sz="4000" dirty="0" smtClean="0">
                <a:latin typeface="Californian FB" pitchFamily="18" charset="0"/>
              </a:rPr>
              <a:t>References</a:t>
            </a:r>
            <a:endParaRPr lang="en-US" sz="4000" dirty="0">
              <a:latin typeface="Californian FB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4525963"/>
          </a:xfrm>
        </p:spPr>
        <p:txBody>
          <a:bodyPr/>
          <a:lstStyle/>
          <a:p>
            <a:r>
              <a:rPr lang="sr-Latn-RS" dirty="0" smtClean="0">
                <a:latin typeface="Californian FB" pitchFamily="18" charset="0"/>
              </a:rPr>
              <a:t>Sydney Harbour Bridge </a:t>
            </a:r>
            <a:r>
              <a:rPr lang="en-US" dirty="0" smtClean="0">
                <a:latin typeface="Californian FB" pitchFamily="18" charset="0"/>
                <a:hlinkClick r:id="rId2"/>
              </a:rPr>
              <a:t>https://www.youtube.com/watch?v=HxPffPfO22c</a:t>
            </a:r>
            <a:endParaRPr lang="sr-Latn-RS" dirty="0" smtClean="0">
              <a:latin typeface="Californian FB" pitchFamily="18" charset="0"/>
            </a:endParaRPr>
          </a:p>
          <a:p>
            <a:pPr algn="just"/>
            <a:endParaRPr lang="en-US" dirty="0">
              <a:latin typeface="Californian FB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ema">
  <a:themeElements>
    <a:clrScheme name="Kancelarij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arij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arij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ema">
  <a:themeElements>
    <a:clrScheme name="Kancelarij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arij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arij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386</TotalTime>
  <Words>786</Words>
  <Application>Microsoft Office PowerPoint</Application>
  <PresentationFormat>On-screen Show (4:3)</PresentationFormat>
  <Paragraphs>129</Paragraphs>
  <Slides>41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2" baseType="lpstr">
      <vt:lpstr>Office tema</vt:lpstr>
      <vt:lpstr>Sydney Harbour Bridge Practice</vt:lpstr>
      <vt:lpstr>Listening 2, page 128, Sydney Harbour Bridge Listen to this recorded information on the Sydney Harbour Bridge and complete the Tourist Information Centre factsheet below </vt:lpstr>
      <vt:lpstr>coat-hanger shape</vt:lpstr>
      <vt:lpstr>span – full extent, stretch, (Serb. raspon) also time span</vt:lpstr>
      <vt:lpstr>wide, adj. široko; width/wɪtθ/, n. širina</vt:lpstr>
      <vt:lpstr>deep adj. duboko; depth, n. dubina</vt:lpstr>
      <vt:lpstr>long, adj. dugačko; length/dɛpθ/,n. dužina</vt:lpstr>
      <vt:lpstr>high, adj. visoko; height/hʌɪt/, n. visina </vt:lpstr>
      <vt:lpstr>weigh/weɪ/, v. vagati, težiti; weight/weɪt/, n. - težina</vt:lpstr>
      <vt:lpstr>water clearance/ˈklɪə.rəns/  for shipping = visina slobodnog prolaza </vt:lpstr>
      <vt:lpstr>railway lines (tracks) and road lanes direction of which varies according to the traffic requirements </vt:lpstr>
      <vt:lpstr>an essential link (communication, key road)</vt:lpstr>
      <vt:lpstr>cycleway and walkways</vt:lpstr>
      <vt:lpstr>increasing traffic – heavily congested road tunnel under the bridge 1992</vt:lpstr>
      <vt:lpstr>the perfect postcard backdrop = (background) of the Opera House </vt:lpstr>
      <vt:lpstr>pier/pɪə/ dock (Serb. pristanište, stub)</vt:lpstr>
      <vt:lpstr>arch</vt:lpstr>
      <vt:lpstr>average = prosečno on average = u proseku </vt:lpstr>
      <vt:lpstr>anecdote once worked as a painter of Sydney Harbour Bridge</vt:lpstr>
      <vt:lpstr>The Argyle Street in the Rocks near the Harbour</vt:lpstr>
      <vt:lpstr>Milsons Point Station</vt:lpstr>
      <vt:lpstr>Museum  opening hours https://www.bridgeclimb.com/explore/pylon-lookout </vt:lpstr>
      <vt:lpstr>Pylon Lookout</vt:lpstr>
      <vt:lpstr>Listening 2, page 128, Sydney Harbour Bridge Listen to this recorded information on the Sydney Harbour Bridge and complete the Tourist Information Centre factsheet below </vt:lpstr>
      <vt:lpstr>    WATCH!   https://www.youtube.com/watch?v=HxPffPfO22c    </vt:lpstr>
      <vt:lpstr>Language focus 2</vt:lpstr>
      <vt:lpstr>2 Complete these sentences using one of the verbs from the list</vt:lpstr>
      <vt:lpstr>Pompeii was completely destroyed by lava in 79 AD </vt:lpstr>
      <vt:lpstr>The Suez Canal was opened in 1869</vt:lpstr>
      <vt:lpstr>Tokyo was badly damaged in the earthquake in 1923</vt:lpstr>
      <vt:lpstr>Oxford University was founded in 12th century</vt:lpstr>
      <vt:lpstr>Karl Marx was buried in Highgate Cemetery</vt:lpstr>
      <vt:lpstr>Chartres /shahr-truh/ Cathedral, near Paris was completed about 1240</vt:lpstr>
      <vt:lpstr>America was discovered by Christopher Columbus in 1492.</vt:lpstr>
      <vt:lpstr>Mickey Mouse was created by Walt Disney</vt:lpstr>
      <vt:lpstr>Measurement and dimension</vt:lpstr>
      <vt:lpstr>Both the adjective and the noun can be used to express dimension.</vt:lpstr>
      <vt:lpstr>Transformation</vt:lpstr>
      <vt:lpstr>Transformation</vt:lpstr>
      <vt:lpstr>other terms for measurements</vt:lpstr>
      <vt:lpstr>References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Sydney Harbour Bridge Practice</dc:title>
  <dc:creator>Smiljka Kesic</dc:creator>
  <cp:lastModifiedBy>User</cp:lastModifiedBy>
  <cp:revision>44</cp:revision>
  <dcterms:created xsi:type="dcterms:W3CDTF">2020-11-02T09:38:09Z</dcterms:created>
  <dcterms:modified xsi:type="dcterms:W3CDTF">2020-11-03T20:05:59Z</dcterms:modified>
</cp:coreProperties>
</file>