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288" r:id="rId3"/>
    <p:sldId id="257" r:id="rId4"/>
    <p:sldId id="289" r:id="rId5"/>
    <p:sldId id="258" r:id="rId6"/>
    <p:sldId id="260" r:id="rId7"/>
    <p:sldId id="261" r:id="rId8"/>
    <p:sldId id="262" r:id="rId9"/>
    <p:sldId id="263" r:id="rId10"/>
    <p:sldId id="290" r:id="rId11"/>
    <p:sldId id="264" r:id="rId12"/>
    <p:sldId id="265" r:id="rId13"/>
    <p:sldId id="266" r:id="rId14"/>
    <p:sldId id="291" r:id="rId15"/>
    <p:sldId id="292" r:id="rId16"/>
    <p:sldId id="285" r:id="rId17"/>
    <p:sldId id="267" r:id="rId18"/>
    <p:sldId id="294" r:id="rId19"/>
    <p:sldId id="286" r:id="rId20"/>
    <p:sldId id="287" r:id="rId21"/>
    <p:sldId id="293" r:id="rId22"/>
    <p:sldId id="295" r:id="rId23"/>
    <p:sldId id="273" r:id="rId24"/>
    <p:sldId id="296" r:id="rId25"/>
    <p:sldId id="297" r:id="rId26"/>
    <p:sldId id="298" r:id="rId27"/>
    <p:sldId id="299" r:id="rId28"/>
    <p:sldId id="276" r:id="rId29"/>
    <p:sldId id="300" r:id="rId30"/>
    <p:sldId id="279" r:id="rId31"/>
    <p:sldId id="268" r:id="rId32"/>
    <p:sldId id="301" r:id="rId33"/>
    <p:sldId id="271" r:id="rId34"/>
    <p:sldId id="270" r:id="rId35"/>
    <p:sldId id="280" r:id="rId36"/>
    <p:sldId id="282" r:id="rId37"/>
    <p:sldId id="302" r:id="rId38"/>
    <p:sldId id="303" r:id="rId39"/>
    <p:sldId id="304" r:id="rId40"/>
    <p:sldId id="305" r:id="rId41"/>
    <p:sldId id="307" r:id="rId42"/>
    <p:sldId id="308" r:id="rId43"/>
    <p:sldId id="309" r:id="rId44"/>
    <p:sldId id="310" r:id="rId45"/>
    <p:sldId id="30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6DA26-4F1F-4936-88FD-65CB0FAAD148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A8140-0535-4F9E-814D-68DC1E318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8140-0535-4F9E-814D-68DC1E3184C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2654B5-40DC-490D-A3D3-4199A69F2F56}" type="datetimeFigureOut">
              <a:rPr lang="en-US" smtClean="0"/>
              <a:pPr/>
              <a:t>12/7/2020</a:t>
            </a:fld>
            <a:endParaRPr lang="sr-Latn-C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7E850B8-5CBF-49F0-904F-27878350C59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KYIL1qnh1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_O-PPYN0Rw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northumberlandnationalpark.org.u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youtube.com/watch?v=9COgMvRnnr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youtube.com/watch?v=k2bn0byoTB8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5lmA8LEME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www.youtube.com/watch?v=JycSl4egVV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iQlogeUwuI&amp;t=71s" TargetMode="External"/><Relationship Id="rId2" Type="http://schemas.openxmlformats.org/officeDocument/2006/relationships/hyperlink" Target="https://www.youtube.com/watch?v=XKYIL1qnh1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2bn0byoTB8" TargetMode="External"/><Relationship Id="rId5" Type="http://schemas.openxmlformats.org/officeDocument/2006/relationships/hyperlink" Target="https://www.youtube.com/watch?v=9COgMvRnnrY" TargetMode="External"/><Relationship Id="rId4" Type="http://schemas.openxmlformats.org/officeDocument/2006/relationships/hyperlink" Target="https://www.youtube.com/watch?v=R_O-PPYN0Rw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5lmA8LEMEE" TargetMode="External"/><Relationship Id="rId2" Type="http://schemas.openxmlformats.org/officeDocument/2006/relationships/hyperlink" Target="https://www.youtube.com/watch?v=ZNe4ZRFx9o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JycSl4egVVI" TargetMode="External"/><Relationship Id="rId4" Type="http://schemas.openxmlformats.org/officeDocument/2006/relationships/hyperlink" Target="https://www.youtube.com/watch?v=pb_BnVQ_Mv4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914524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400" dirty="0" smtClean="0">
                <a:latin typeface="Palatino Linotype" pitchFamily="18" charset="0"/>
              </a:rPr>
              <a:t>A Four Day Tour of Scotland and the English Lakes – Lake District</a:t>
            </a:r>
            <a:r>
              <a:rPr lang="en-US" sz="4400" dirty="0" smtClean="0">
                <a:latin typeface="Palatino Linotype" pitchFamily="18" charset="0"/>
              </a:rPr>
              <a:t/>
            </a:r>
            <a:br>
              <a:rPr lang="en-US" sz="4400" dirty="0" smtClean="0">
                <a:latin typeface="Palatino Linotype" pitchFamily="18" charset="0"/>
              </a:rPr>
            </a:br>
            <a:endParaRPr lang="sr-Latn-CS" sz="4400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14687"/>
            <a:ext cx="7772400" cy="57150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 Tour of Scotland</a:t>
            </a:r>
            <a:endParaRPr lang="sr-Latn-CS" dirty="0">
              <a:latin typeface="Palatino Linotyp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54032"/>
          </a:xfrm>
        </p:spPr>
        <p:txBody>
          <a:bodyPr>
            <a:noAutofit/>
          </a:bodyPr>
          <a:lstStyle/>
          <a:p>
            <a:pPr algn="ctr"/>
            <a:r>
              <a:rPr lang="sr-Latn-CS" sz="4400" b="0" dirty="0" smtClean="0">
                <a:effectLst/>
                <a:latin typeface="Palatino Linotype" pitchFamily="18" charset="0"/>
              </a:rPr>
              <a:t>Scotland</a:t>
            </a:r>
            <a:endParaRPr lang="en-US" sz="4400" b="0" dirty="0">
              <a:effectLst/>
              <a:latin typeface="Palatino Linotype" pitchFamily="18" charset="0"/>
            </a:endParaRPr>
          </a:p>
        </p:txBody>
      </p:sp>
      <p:pic>
        <p:nvPicPr>
          <p:cNvPr id="4" name="Picture 2" descr="C:\Users\user\Desktop\100_27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356" y="0"/>
            <a:ext cx="2714644" cy="214314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2143116"/>
            <a:ext cx="278605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1214422"/>
            <a:ext cx="328614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571736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user\Desktop\bond-m-scotlan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857496"/>
            <a:ext cx="3143240" cy="3538510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78" y="4357694"/>
            <a:ext cx="3500462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latin typeface="Palatino Linotype" pitchFamily="18" charset="0"/>
              </a:rPr>
              <a:t>monster</a:t>
            </a:r>
          </a:p>
          <a:p>
            <a:r>
              <a:rPr lang="en-GB" sz="4000" dirty="0" smtClean="0">
                <a:latin typeface="Palatino Linotype" pitchFamily="18" charset="0"/>
              </a:rPr>
              <a:t>sea</a:t>
            </a:r>
          </a:p>
          <a:p>
            <a:r>
              <a:rPr lang="en-GB" sz="4000" dirty="0" smtClean="0">
                <a:latin typeface="Palatino Linotype" pitchFamily="18" charset="0"/>
              </a:rPr>
              <a:t>lake</a:t>
            </a:r>
            <a:endParaRPr lang="sr-Latn-CS" sz="4000" dirty="0">
              <a:latin typeface="Palatino Linotype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LOCH is a Scottish word for: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user\Desktop\882013103531_1813_The Loch Nes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57752" cy="4525962"/>
          </a:xfrm>
          <a:prstGeom prst="rect">
            <a:avLst/>
          </a:prstGeom>
          <a:noFill/>
        </p:spPr>
      </p:pic>
      <p:pic>
        <p:nvPicPr>
          <p:cNvPr id="2051" name="Picture 3" descr="C:\Users\us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0"/>
            <a:ext cx="4286248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latin typeface="Palatino Linotype" pitchFamily="18" charset="0"/>
              </a:rPr>
              <a:t>sauce for fish and chips</a:t>
            </a:r>
          </a:p>
          <a:p>
            <a:r>
              <a:rPr lang="en-GB" sz="4000" dirty="0" smtClean="0">
                <a:latin typeface="Palatino Linotype" pitchFamily="18" charset="0"/>
              </a:rPr>
              <a:t>cloth denoting a clan</a:t>
            </a:r>
          </a:p>
          <a:p>
            <a:r>
              <a:rPr lang="en-GB" sz="4000" dirty="0" smtClean="0">
                <a:latin typeface="Palatino Linotype" pitchFamily="18" charset="0"/>
              </a:rPr>
              <a:t>fruit of very sour taste</a:t>
            </a:r>
            <a:endParaRPr lang="sr-Latn-CS" sz="40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TARTAN is a Scottish word for: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CLOTH DENOTING A CLAN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550069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user\Desktop\49044_WO9549_m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57298"/>
            <a:ext cx="364330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latin typeface="Palatino Linotype" pitchFamily="18" charset="0"/>
              </a:rPr>
              <a:t>short trousers</a:t>
            </a:r>
          </a:p>
          <a:p>
            <a:r>
              <a:rPr lang="en-GB" sz="4000" dirty="0" smtClean="0">
                <a:latin typeface="Palatino Linotype" pitchFamily="18" charset="0"/>
              </a:rPr>
              <a:t>meat dish</a:t>
            </a:r>
          </a:p>
          <a:p>
            <a:r>
              <a:rPr lang="en-GB" sz="4000" dirty="0" smtClean="0">
                <a:latin typeface="Palatino Linotype" pitchFamily="18" charset="0"/>
              </a:rPr>
              <a:t>brand of beer</a:t>
            </a:r>
            <a:endParaRPr lang="sr-Latn-CS" sz="40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GB" sz="3200" i="1" dirty="0" smtClean="0">
                <a:effectLst/>
                <a:latin typeface="Palatino Linotype" pitchFamily="18" charset="0"/>
              </a:rPr>
              <a:t>HAGGIS</a:t>
            </a:r>
            <a:r>
              <a:rPr lang="sr-Latn-CS" sz="3200" i="1" dirty="0" smtClean="0">
                <a:effectLst/>
                <a:latin typeface="Palatino Linotype" pitchFamily="18" charset="0"/>
              </a:rPr>
              <a:t> AND TATTIES</a:t>
            </a:r>
            <a:r>
              <a:rPr lang="en-GB" sz="3200" i="1" dirty="0" smtClean="0">
                <a:effectLst/>
                <a:latin typeface="Palatino Linotype" pitchFamily="18" charset="0"/>
              </a:rPr>
              <a:t> </a:t>
            </a:r>
            <a:r>
              <a:rPr lang="en-GB" sz="3200" b="0" dirty="0" smtClean="0">
                <a:effectLst/>
                <a:latin typeface="Palatino Linotype" pitchFamily="18" charset="0"/>
              </a:rPr>
              <a:t>is a Scottish word for:</a:t>
            </a:r>
            <a:endParaRPr lang="sr-Latn-CS" sz="3200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54164"/>
          </a:xfrm>
        </p:spPr>
        <p:txBody>
          <a:bodyPr>
            <a:noAutofit/>
          </a:bodyPr>
          <a:lstStyle/>
          <a:p>
            <a:pPr algn="ctr"/>
            <a:r>
              <a:rPr lang="en-GB" sz="4000" b="0" dirty="0" smtClean="0">
                <a:effectLst/>
                <a:latin typeface="Palatino Linotype" pitchFamily="18" charset="0"/>
              </a:rPr>
              <a:t>MEAT DISH (sheep’s heart, kidney, liver cooked in sheep’s stomach)</a:t>
            </a:r>
            <a:endParaRPr lang="sr-Latn-CS" sz="4000" b="0" dirty="0">
              <a:effectLst/>
              <a:latin typeface="Palatino Linotype" pitchFamily="18" charset="0"/>
            </a:endParaRPr>
          </a:p>
        </p:txBody>
      </p:sp>
      <p:pic>
        <p:nvPicPr>
          <p:cNvPr id="5" name="Picture 3" descr="C:\Users\user\Desktop\2011-04-25 Haggis, Neeps and Tatti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48392" y="2071688"/>
            <a:ext cx="5247216" cy="393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KILT is a Scottish word for: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men’s skirt</a:t>
            </a:r>
          </a:p>
          <a:p>
            <a:r>
              <a:rPr lang="en-US" sz="4000" dirty="0" smtClean="0">
                <a:latin typeface="Palatino Linotype" pitchFamily="18" charset="0"/>
              </a:rPr>
              <a:t>Celtic dance</a:t>
            </a:r>
          </a:p>
          <a:p>
            <a:r>
              <a:rPr lang="en-US" sz="4000" dirty="0" smtClean="0">
                <a:latin typeface="Palatino Linotype" pitchFamily="18" charset="0"/>
              </a:rPr>
              <a:t>old English word for church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  a rucksack</a:t>
            </a:r>
          </a:p>
          <a:p>
            <a:r>
              <a:rPr lang="sr-Latn-CS" sz="4000" dirty="0" smtClean="0">
                <a:latin typeface="Palatino Linotype" pitchFamily="18" charset="0"/>
              </a:rPr>
              <a:t> a music instrument</a:t>
            </a:r>
          </a:p>
          <a:p>
            <a:r>
              <a:rPr lang="sr-Latn-CS" sz="4000" dirty="0" smtClean="0">
                <a:latin typeface="Palatino Linotype" pitchFamily="18" charset="0"/>
              </a:rPr>
              <a:t> a Scottish wild animal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BAGPIPES is:</a:t>
            </a:r>
            <a:endParaRPr lang="en-U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0" dirty="0" smtClean="0">
                <a:effectLst/>
                <a:latin typeface="Palatino Linotype" pitchFamily="18" charset="0"/>
              </a:rPr>
              <a:t>MEN’S SKIRT</a:t>
            </a:r>
            <a:r>
              <a:rPr lang="sr-Latn-CS" b="0" dirty="0" smtClean="0">
                <a:effectLst/>
                <a:latin typeface="Palatino Linotype" pitchFamily="18" charset="0"/>
              </a:rPr>
              <a:t> &amp; MUSIC INSTRUMENT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000240"/>
            <a:ext cx="328614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latin typeface="Palatino Linotype" pitchFamily="18" charset="0"/>
              </a:rPr>
              <a:t>May 1</a:t>
            </a:r>
            <a:r>
              <a:rPr lang="en-GB" sz="4000" baseline="30000" dirty="0" smtClean="0">
                <a:latin typeface="Palatino Linotype" pitchFamily="18" charset="0"/>
              </a:rPr>
              <a:t>st</a:t>
            </a:r>
            <a:endParaRPr lang="en-GB" sz="4000" dirty="0" smtClean="0">
              <a:latin typeface="Palatino Linotype" pitchFamily="18" charset="0"/>
            </a:endParaRPr>
          </a:p>
          <a:p>
            <a:r>
              <a:rPr lang="en-GB" sz="4000" dirty="0" smtClean="0">
                <a:latin typeface="Palatino Linotype" pitchFamily="18" charset="0"/>
              </a:rPr>
              <a:t>September 30</a:t>
            </a:r>
            <a:r>
              <a:rPr lang="en-GB" sz="4000" baseline="30000" dirty="0" smtClean="0">
                <a:latin typeface="Palatino Linotype" pitchFamily="18" charset="0"/>
              </a:rPr>
              <a:t>th</a:t>
            </a:r>
            <a:endParaRPr lang="en-GB" sz="4000" dirty="0" smtClean="0">
              <a:latin typeface="Palatino Linotype" pitchFamily="18" charset="0"/>
            </a:endParaRPr>
          </a:p>
          <a:p>
            <a:r>
              <a:rPr lang="en-GB" sz="4000" dirty="0" smtClean="0">
                <a:latin typeface="Palatino Linotype" pitchFamily="18" charset="0"/>
              </a:rPr>
              <a:t>December 31</a:t>
            </a:r>
            <a:r>
              <a:rPr lang="en-GB" sz="4000" baseline="30000" dirty="0" smtClean="0">
                <a:latin typeface="Palatino Linotype" pitchFamily="18" charset="0"/>
              </a:rPr>
              <a:t>st</a:t>
            </a:r>
            <a:endParaRPr lang="en-GB" sz="4000" dirty="0" smtClean="0">
              <a:latin typeface="Palatino Linotype" pitchFamily="18" charset="0"/>
            </a:endParaRPr>
          </a:p>
          <a:p>
            <a:pPr>
              <a:buNone/>
            </a:pPr>
            <a:endParaRPr lang="sr-Latn-C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1" dirty="0" smtClean="0">
                <a:effectLst/>
                <a:latin typeface="Palatino Linotype" pitchFamily="18" charset="0"/>
              </a:rPr>
              <a:t>HOGMANAY</a:t>
            </a:r>
            <a:r>
              <a:rPr lang="en-GB" dirty="0" smtClean="0"/>
              <a:t> </a:t>
            </a:r>
            <a:r>
              <a:rPr lang="en-GB" b="0" dirty="0" smtClean="0">
                <a:effectLst/>
                <a:latin typeface="Palatino Linotype" pitchFamily="18" charset="0"/>
              </a:rPr>
              <a:t>is celebrated on: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85728"/>
            <a:ext cx="8472518" cy="1439850"/>
          </a:xfrm>
        </p:spPr>
        <p:txBody>
          <a:bodyPr>
            <a:normAutofit/>
          </a:bodyPr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DECEMBER 31</a:t>
            </a:r>
            <a:r>
              <a:rPr lang="en-GB" b="0" baseline="30000" dirty="0" smtClean="0">
                <a:effectLst/>
                <a:latin typeface="Palatino Linotype" pitchFamily="18" charset="0"/>
              </a:rPr>
              <a:t>st</a:t>
            </a:r>
            <a:r>
              <a:rPr lang="en-GB" b="0" dirty="0" smtClean="0">
                <a:effectLst/>
                <a:latin typeface="Palatino Linotype" pitchFamily="18" charset="0"/>
              </a:rPr>
              <a:t> (New Year’s Eve)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857364"/>
            <a:ext cx="435771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z="4000" dirty="0" smtClean="0">
                <a:latin typeface="Palatino Linotype" pitchFamily="18" charset="0"/>
              </a:rPr>
              <a:t>Whiskey</a:t>
            </a:r>
          </a:p>
          <a:p>
            <a:r>
              <a:rPr lang="sr-Latn-CS" sz="4000" dirty="0" smtClean="0">
                <a:latin typeface="Palatino Linotype" pitchFamily="18" charset="0"/>
              </a:rPr>
              <a:t>Mountain</a:t>
            </a:r>
          </a:p>
          <a:p>
            <a:r>
              <a:rPr lang="sr-Latn-CS" sz="4000" dirty="0" smtClean="0">
                <a:latin typeface="Palatino Linotype" pitchFamily="18" charset="0"/>
              </a:rPr>
              <a:t>Valley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pPr algn="ctr"/>
            <a:r>
              <a:rPr lang="sr-Latn-CS" i="1" dirty="0" smtClean="0">
                <a:effectLst/>
                <a:latin typeface="Palatino Linotype" pitchFamily="18" charset="0"/>
              </a:rPr>
              <a:t>Glen</a:t>
            </a:r>
            <a:r>
              <a:rPr lang="sr-Latn-CS" b="0" dirty="0" smtClean="0">
                <a:effectLst/>
                <a:latin typeface="Palatino Linotype" pitchFamily="18" charset="0"/>
              </a:rPr>
              <a:t> is an old word for:</a:t>
            </a:r>
            <a:endParaRPr lang="en-U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796908"/>
          </a:xfrm>
        </p:spPr>
        <p:txBody>
          <a:bodyPr>
            <a:normAutofit fontScale="90000"/>
          </a:bodyPr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A U-Shaped Valley – Glen Etive, Skyfall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4098" name="Picture 2" descr="C:\Users\user\Desktop\article-2695551-176E190A000005DC-54_634x4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4429124" cy="4525962"/>
          </a:xfrm>
          <a:prstGeom prst="rect">
            <a:avLst/>
          </a:prstGeom>
          <a:noFill/>
        </p:spPr>
      </p:pic>
      <p:pic>
        <p:nvPicPr>
          <p:cNvPr id="4099" name="Picture 3" descr="C:\Users\user\Desktop\6959559198_a97e543276_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00174"/>
            <a:ext cx="400052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SCOTLAND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15525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3571876"/>
            <a:ext cx="18288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2857496"/>
            <a:ext cx="1714512" cy="175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071546"/>
            <a:ext cx="14859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4429132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00892" y="0"/>
            <a:ext cx="2143108" cy="289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5500694" cy="4525963"/>
          </a:xfrm>
        </p:spPr>
        <p:txBody>
          <a:bodyPr>
            <a:normAutofit fontScale="92500" lnSpcReduction="10000"/>
          </a:bodyPr>
          <a:lstStyle/>
          <a:p>
            <a:r>
              <a:rPr lang="en-GB" sz="4000" dirty="0" smtClean="0">
                <a:latin typeface="Palatino Linotype" pitchFamily="18" charset="0"/>
              </a:rPr>
              <a:t>bagpipes</a:t>
            </a:r>
          </a:p>
          <a:p>
            <a:r>
              <a:rPr lang="en-GB" sz="4000" dirty="0" smtClean="0">
                <a:latin typeface="Palatino Linotype" pitchFamily="18" charset="0"/>
              </a:rPr>
              <a:t>kilt</a:t>
            </a:r>
          </a:p>
          <a:p>
            <a:r>
              <a:rPr lang="en-GB" sz="4000" dirty="0" smtClean="0">
                <a:latin typeface="Palatino Linotype" pitchFamily="18" charset="0"/>
              </a:rPr>
              <a:t>whiskey - Scotch</a:t>
            </a:r>
          </a:p>
          <a:p>
            <a:r>
              <a:rPr lang="en-GB" sz="4000" dirty="0" smtClean="0">
                <a:latin typeface="Palatino Linotype" pitchFamily="18" charset="0"/>
              </a:rPr>
              <a:t>thistle</a:t>
            </a:r>
          </a:p>
          <a:p>
            <a:r>
              <a:rPr lang="en-GB" sz="4000" dirty="0" smtClean="0">
                <a:latin typeface="Palatino Linotype" pitchFamily="18" charset="0"/>
              </a:rPr>
              <a:t>highlanders</a:t>
            </a:r>
          </a:p>
          <a:p>
            <a:r>
              <a:rPr lang="en-GB" sz="4000" dirty="0" err="1" smtClean="0">
                <a:latin typeface="Palatino Linotype" pitchFamily="18" charset="0"/>
              </a:rPr>
              <a:t>Nessie</a:t>
            </a:r>
            <a:endParaRPr lang="en-GB" sz="4000" dirty="0" smtClean="0">
              <a:latin typeface="Palatino Linotype" pitchFamily="18" charset="0"/>
            </a:endParaRPr>
          </a:p>
          <a:p>
            <a:r>
              <a:rPr lang="en-GB" sz="4000" dirty="0" smtClean="0">
                <a:latin typeface="Palatino Linotype" pitchFamily="18" charset="0"/>
              </a:rPr>
              <a:t>Harry Potter</a:t>
            </a:r>
            <a:r>
              <a:rPr lang="sr-Latn-CS" sz="4000" dirty="0" smtClean="0">
                <a:latin typeface="Palatino Linotype" pitchFamily="18" charset="0"/>
              </a:rPr>
              <a:t> (Glencoe)  </a:t>
            </a:r>
          </a:p>
          <a:p>
            <a:r>
              <a:rPr lang="sr-Latn-CS" sz="4000" dirty="0" smtClean="0">
                <a:latin typeface="Palatino Linotype" pitchFamily="18" charset="0"/>
              </a:rPr>
              <a:t>Skyfall (Glen Etive)</a:t>
            </a:r>
            <a:endParaRPr lang="sr-Latn-CS" sz="40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pPr algn="ctr"/>
            <a:r>
              <a:rPr lang="en-GB" dirty="0" smtClean="0">
                <a:latin typeface="Palatino Linotype" pitchFamily="18" charset="0"/>
              </a:rPr>
              <a:t>SCOTLAND</a:t>
            </a:r>
            <a:r>
              <a:rPr lang="sr-Latn-CS" dirty="0" smtClean="0">
                <a:latin typeface="Palatino Linotype" pitchFamily="18" charset="0"/>
              </a:rPr>
              <a:t> </a:t>
            </a:r>
            <a:endParaRPr lang="sr-Latn-CS" dirty="0"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818" y="1071546"/>
            <a:ext cx="38498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independence?</a:t>
            </a:r>
          </a:p>
          <a:p>
            <a:pPr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 tartan</a:t>
            </a:r>
          </a:p>
          <a:p>
            <a:pPr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 clan</a:t>
            </a:r>
          </a:p>
          <a:p>
            <a:pPr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 tweed</a:t>
            </a:r>
          </a:p>
          <a:p>
            <a:pPr>
              <a:buFont typeface="Arial" pitchFamily="34" charset="0"/>
              <a:buChar char="•"/>
            </a:pPr>
            <a:r>
              <a:rPr lang="sr-Latn-CS" sz="4000" dirty="0" smtClean="0">
                <a:latin typeface="Palatino Linotype" pitchFamily="18" charset="0"/>
              </a:rPr>
              <a:t> Mc</a:t>
            </a:r>
          </a:p>
          <a:p>
            <a:pPr>
              <a:buFont typeface="Arial" pitchFamily="34" charset="0"/>
              <a:buChar char="•"/>
            </a:pPr>
            <a:endParaRPr lang="sr-Latn-CS" sz="4000" dirty="0" smtClean="0">
              <a:latin typeface="Palatino Linotype" pitchFamily="18" charset="0"/>
            </a:endParaRPr>
          </a:p>
          <a:p>
            <a:pPr>
              <a:buFont typeface="Arial" pitchFamily="34" charset="0"/>
              <a:buChar char="•"/>
            </a:pPr>
            <a:endParaRPr lang="sr-Latn-CS" sz="4000" dirty="0" smtClean="0">
              <a:latin typeface="Palatino Linotype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4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user\Desktop\Scotland_map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97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435547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1. as a potential passenger?</a:t>
            </a:r>
          </a:p>
          <a:p>
            <a:r>
              <a:rPr lang="sr-Latn-CS" sz="3600" dirty="0" smtClean="0">
                <a:latin typeface="Palatino Linotype" pitchFamily="18" charset="0"/>
              </a:rPr>
              <a:t>2. as a tour guide</a:t>
            </a:r>
            <a:r>
              <a:rPr lang="sr-Latn-CS" sz="3600" dirty="0" smtClean="0">
                <a:latin typeface="Palatino Linotype" pitchFamily="18" charset="0"/>
              </a:rPr>
              <a:t>?</a:t>
            </a:r>
          </a:p>
          <a:p>
            <a:endParaRPr lang="sr-Latn-CS" sz="3600" dirty="0" smtClean="0">
              <a:latin typeface="Palatino Linotype" pitchFamily="18" charset="0"/>
            </a:endParaRPr>
          </a:p>
          <a:p>
            <a:r>
              <a:rPr lang="en-US" sz="3600" dirty="0" err="1" smtClean="0">
                <a:latin typeface="Palatino Linotype" pitchFamily="18" charset="0"/>
                <a:hlinkClick r:id="rId2"/>
              </a:rPr>
              <a:t>https://</a:t>
            </a:r>
            <a:r>
              <a:rPr lang="en-US" sz="3600" dirty="0" err="1" smtClean="0">
                <a:latin typeface="Palatino Linotype" pitchFamily="18" charset="0"/>
                <a:hlinkClick r:id="rId2"/>
              </a:rPr>
              <a:t>www.youtube.com/watch?v=XKYIL1qnh1Y</a:t>
            </a:r>
            <a:endParaRPr lang="sr-Latn-RS" sz="3600" dirty="0" smtClean="0">
              <a:latin typeface="Palatino Linotype" pitchFamily="18" charset="0"/>
            </a:endParaRPr>
          </a:p>
          <a:p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C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What would you like to know about the tour?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9001156" cy="4525963"/>
          </a:xfrm>
        </p:spPr>
        <p:txBody>
          <a:bodyPr/>
          <a:lstStyle/>
          <a:p>
            <a:r>
              <a:rPr lang="sr-Latn-CS" dirty="0" err="1" smtClean="0">
                <a:latin typeface="Palatino Linotype" pitchFamily="18" charset="0"/>
              </a:rPr>
              <a:t>Accommodation</a:t>
            </a:r>
            <a:r>
              <a:rPr lang="sr-Latn-CS" dirty="0" smtClean="0">
                <a:latin typeface="Palatino Linotype" pitchFamily="18" charset="0"/>
              </a:rPr>
              <a:t> in a four-star hotel in </a:t>
            </a:r>
            <a:r>
              <a:rPr lang="sr-Latn-CS" dirty="0" err="1" smtClean="0">
                <a:latin typeface="Palatino Linotype" pitchFamily="18" charset="0"/>
              </a:rPr>
              <a:t>Edinburgh</a:t>
            </a:r>
            <a:endParaRPr lang="en-US" dirty="0" smtClean="0">
              <a:latin typeface="Palatino Linotype" pitchFamily="18" charset="0"/>
            </a:endParaRPr>
          </a:p>
          <a:p>
            <a:r>
              <a:rPr lang="en-US" dirty="0" err="1" smtClean="0">
                <a:latin typeface="Palatino Linotype" pitchFamily="18" charset="0"/>
              </a:rPr>
              <a:t>Northumbria</a:t>
            </a:r>
            <a:r>
              <a:rPr lang="en-US" dirty="0" smtClean="0">
                <a:latin typeface="Palatino Linotype" pitchFamily="18" charset="0"/>
              </a:rPr>
              <a:t> National Park</a:t>
            </a:r>
          </a:p>
          <a:p>
            <a:r>
              <a:rPr lang="en-US" dirty="0" smtClean="0">
                <a:latin typeface="Palatino Linotype" pitchFamily="18" charset="0"/>
              </a:rPr>
              <a:t>A guided sightseeing tour of Edinburgh</a:t>
            </a:r>
          </a:p>
          <a:p>
            <a:r>
              <a:rPr lang="en-US" dirty="0" smtClean="0">
                <a:latin typeface="Palatino Linotype" pitchFamily="18" charset="0"/>
              </a:rPr>
              <a:t>A visit to a whiskey distillery (including a free tasting with instruction)</a:t>
            </a:r>
          </a:p>
          <a:p>
            <a:r>
              <a:rPr lang="en-US" dirty="0" smtClean="0">
                <a:latin typeface="Palatino Linotype" pitchFamily="18" charset="0"/>
              </a:rPr>
              <a:t>A full-day excursion to the rugged </a:t>
            </a:r>
            <a:r>
              <a:rPr lang="en-US" dirty="0" err="1" smtClean="0">
                <a:latin typeface="Palatino Linotype" pitchFamily="18" charset="0"/>
              </a:rPr>
              <a:t>Trossach</a:t>
            </a:r>
            <a:r>
              <a:rPr lang="en-US" dirty="0" smtClean="0">
                <a:latin typeface="Palatino Linotype" pitchFamily="18" charset="0"/>
              </a:rPr>
              <a:t> mountains and Loch Lomond (optional cruise on the loch)</a:t>
            </a:r>
          </a:p>
          <a:p>
            <a:r>
              <a:rPr lang="en-US" dirty="0" smtClean="0">
                <a:latin typeface="Palatino Linotype" pitchFamily="18" charset="0"/>
              </a:rPr>
              <a:t>A visit to traditional tweed and woolen mill</a:t>
            </a:r>
          </a:p>
          <a:p>
            <a:pPr marL="109728" indent="0">
              <a:buNone/>
            </a:pPr>
            <a:endParaRPr lang="en-US" dirty="0" smtClean="0">
              <a:latin typeface="Palatino Linotype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The package includes:</a:t>
            </a:r>
            <a:endParaRPr lang="en-US" b="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78579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alatino Linotype" pitchFamily="18" charset="0"/>
              </a:rPr>
              <a:t>DAY 1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cross-country-route-map_480x8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0"/>
            <a:ext cx="4857752" cy="6858000"/>
          </a:xfrm>
          <a:prstGeom prst="rect">
            <a:avLst/>
          </a:prstGeom>
          <a:noFill/>
        </p:spPr>
      </p:pic>
      <p:pic>
        <p:nvPicPr>
          <p:cNvPr id="2051" name="Picture 3" descr="C:\Users\user\Desktop\newcastle-upon-ty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16"/>
            <a:ext cx="3357554" cy="38576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857232"/>
            <a:ext cx="49291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>
                <a:latin typeface="Palatino Linotype" pitchFamily="18" charset="0"/>
              </a:rPr>
              <a:t>NEWCASTLE</a:t>
            </a:r>
          </a:p>
          <a:p>
            <a:r>
              <a:rPr lang="sr-Latn-CS" sz="2400" b="1" dirty="0" smtClean="0">
                <a:latin typeface="Palatino Linotype" pitchFamily="18" charset="0"/>
                <a:hlinkClick r:id="rId4"/>
              </a:rPr>
              <a:t>https</a:t>
            </a:r>
            <a:r>
              <a:rPr lang="sr-Latn-CS" sz="2400" b="1" dirty="0" smtClean="0">
                <a:latin typeface="Palatino Linotype" pitchFamily="18" charset="0"/>
                <a:hlinkClick r:id="rId4"/>
              </a:rPr>
              <a:t>://</a:t>
            </a:r>
            <a:r>
              <a:rPr lang="sr-Latn-CS" sz="2400" b="1" dirty="0" smtClean="0">
                <a:latin typeface="Palatino Linotype" pitchFamily="18" charset="0"/>
                <a:hlinkClick r:id="rId4"/>
              </a:rPr>
              <a:t>www.youtube.com/watch?v=R_O-PPYN0Rw</a:t>
            </a:r>
            <a:endParaRPr lang="sr-Latn-CS" sz="2400" b="1" dirty="0" smtClean="0">
              <a:latin typeface="Palatino Linotype" pitchFamily="18" charset="0"/>
            </a:endParaRPr>
          </a:p>
          <a:p>
            <a:endParaRPr lang="sr-Latn-CS" sz="2400" b="1" dirty="0" smtClean="0">
              <a:latin typeface="Palatino Linotype" pitchFamily="18" charset="0"/>
            </a:endParaRPr>
          </a:p>
          <a:p>
            <a:endParaRPr lang="sr-Latn-CS" sz="2400" b="1" dirty="0" smtClean="0">
              <a:latin typeface="Palatino Linotype" pitchFamily="18" charset="0"/>
            </a:endParaRPr>
          </a:p>
          <a:p>
            <a:endParaRPr lang="sr-Latn-CS" sz="2400" b="1" dirty="0" smtClean="0">
              <a:latin typeface="Palatino Linotype" pitchFamily="18" charset="0"/>
            </a:endParaRPr>
          </a:p>
          <a:p>
            <a:endParaRPr lang="en-US" sz="2400" b="1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50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14423"/>
            <a:ext cx="4786314" cy="2357454"/>
          </a:xfrm>
        </p:spPr>
        <p:txBody>
          <a:bodyPr>
            <a:norm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England’s most tranquil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place, whose dramatic hills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and sheltered valleys stretch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from Hadrian Wall to the </a:t>
            </a: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Scotish border.   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CS" sz="3200" dirty="0" smtClean="0">
                <a:latin typeface="Palatino Linotype" pitchFamily="18" charset="0"/>
              </a:rPr>
              <a:t>Northumbria National Park – </a:t>
            </a:r>
            <a:r>
              <a:rPr lang="sr-Latn-CS" sz="3200" i="1" dirty="0" smtClean="0">
                <a:latin typeface="Palatino Linotype" pitchFamily="18" charset="0"/>
              </a:rPr>
              <a:t>scenic</a:t>
            </a:r>
            <a:r>
              <a:rPr lang="sr-Latn-CS" sz="3200" dirty="0" smtClean="0">
                <a:latin typeface="Palatino Linotype" pitchFamily="18" charset="0"/>
              </a:rPr>
              <a:t> drive</a:t>
            </a:r>
            <a:br>
              <a:rPr lang="sr-Latn-CS" sz="3200" dirty="0" smtClean="0">
                <a:latin typeface="Palatino Linotype" pitchFamily="18" charset="0"/>
              </a:rPr>
            </a:br>
            <a:r>
              <a:rPr lang="sr-Latn-CS" sz="3200" dirty="0" smtClean="0">
                <a:latin typeface="Palatino Linotype" pitchFamily="18" charset="0"/>
                <a:hlinkClick r:id="rId2"/>
              </a:rPr>
              <a:t>www.northumberlandnationalpark.org.uk</a:t>
            </a:r>
            <a:r>
              <a:rPr lang="sr-Latn-CS" sz="3200" dirty="0" smtClean="0">
                <a:latin typeface="Palatino Linotype" pitchFamily="18" charset="0"/>
              </a:rPr>
              <a:t/>
            </a:r>
            <a:br>
              <a:rPr lang="sr-Latn-CS" sz="3200" dirty="0" smtClean="0">
                <a:latin typeface="Palatino Linotype" pitchFamily="18" charset="0"/>
              </a:rPr>
            </a:b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northumberland_national_pa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736"/>
            <a:ext cx="4429124" cy="3667125"/>
          </a:xfrm>
          <a:prstGeom prst="rect">
            <a:avLst/>
          </a:prstGeom>
          <a:noFill/>
        </p:spPr>
      </p:pic>
      <p:pic>
        <p:nvPicPr>
          <p:cNvPr id="3075" name="Picture 3" descr="C:\Users\user\Desktop\Cheviots-from-Simonsides-450x3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75056"/>
            <a:ext cx="4714876" cy="3182944"/>
          </a:xfrm>
          <a:prstGeom prst="rect">
            <a:avLst/>
          </a:prstGeom>
          <a:noFill/>
        </p:spPr>
      </p:pic>
      <p:pic>
        <p:nvPicPr>
          <p:cNvPr id="3076" name="Picture 4" descr="C:\Users\user\Desktop\hw0167-Walkers-Steel-Rig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5000636"/>
            <a:ext cx="4429124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429784" cy="172560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Palatino Linotype" pitchFamily="18" charset="0"/>
              </a:rPr>
              <a:t>photo-stop = a stop to take photos</a:t>
            </a:r>
            <a:endParaRPr lang="sr-Latn-CS" dirty="0">
              <a:latin typeface="Palatino Linotype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092" y="1500174"/>
            <a:ext cx="471490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user\Desktop\220px-Boundary_wall_between_England_and_Scotland_-_geograph.org.uk_-_15447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84"/>
            <a:ext cx="4500562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Cheviot Hills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nnp-walking-in-the-cheviot-hill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84264"/>
            <a:ext cx="4357686" cy="3759248"/>
          </a:xfrm>
          <a:prstGeom prst="rect">
            <a:avLst/>
          </a:prstGeom>
          <a:noFill/>
        </p:spPr>
      </p:pic>
      <p:pic>
        <p:nvPicPr>
          <p:cNvPr id="5123" name="Picture 3" descr="C:\Users\user\Desktop\ScottsViewScottishBord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1000108"/>
            <a:ext cx="4762500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9"/>
            <a:ext cx="4143372" cy="1733357"/>
          </a:xfrm>
        </p:spPr>
        <p:txBody>
          <a:bodyPr>
            <a:normAutofit fontScale="92500"/>
          </a:bodyPr>
          <a:lstStyle/>
          <a:p>
            <a:r>
              <a:rPr lang="en-GB" sz="3200" dirty="0" smtClean="0">
                <a:latin typeface="Palatino Linotype" pitchFamily="18" charset="0"/>
              </a:rPr>
              <a:t>abbey = large church with buildings for monks or nuns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143000"/>
          </a:xfrm>
        </p:spPr>
        <p:txBody>
          <a:bodyPr>
            <a:normAutofit fontScale="90000"/>
          </a:bodyPr>
          <a:lstStyle/>
          <a:p>
            <a:r>
              <a:rPr lang="sr-Latn-CS" sz="4400" b="0" dirty="0" smtClean="0">
                <a:effectLst/>
                <a:latin typeface="Palatino Linotype" pitchFamily="18" charset="0"/>
              </a:rPr>
              <a:t>Passing through Jedburgh with its beautiful </a:t>
            </a:r>
            <a:r>
              <a:rPr lang="sr-Latn-CS" sz="4400" b="0" dirty="0" smtClean="0">
                <a:solidFill>
                  <a:srgbClr val="FF0000"/>
                </a:solidFill>
                <a:effectLst/>
                <a:latin typeface="Palatino Linotype" pitchFamily="18" charset="0"/>
              </a:rPr>
              <a:t>abbey </a:t>
            </a:r>
            <a:r>
              <a:rPr lang="sr-Latn-CS" sz="4400" b="0" dirty="0" smtClean="0">
                <a:solidFill>
                  <a:schemeClr val="tx1"/>
                </a:solidFill>
                <a:effectLst/>
                <a:latin typeface="Palatino Linotype" pitchFamily="18" charset="0"/>
              </a:rPr>
              <a:t>(srb.</a:t>
            </a:r>
            <a:r>
              <a:rPr lang="sr-Latn-CS" sz="4400" b="0" i="1" dirty="0" smtClean="0">
                <a:solidFill>
                  <a:schemeClr val="tx1"/>
                </a:solidFill>
                <a:effectLst/>
                <a:latin typeface="Palatino Linotype" pitchFamily="18" charset="0"/>
              </a:rPr>
              <a:t>opatija</a:t>
            </a:r>
            <a:r>
              <a:rPr lang="sr-Latn-CS" sz="4400" b="0" dirty="0" smtClean="0">
                <a:solidFill>
                  <a:schemeClr val="tx1"/>
                </a:solidFill>
                <a:effectLst/>
                <a:latin typeface="Palatino Linotype" pitchFamily="18" charset="0"/>
              </a:rPr>
              <a:t>, </a:t>
            </a:r>
            <a:r>
              <a:rPr lang="sr-Latn-CS" sz="4400" b="0" i="1" dirty="0" smtClean="0">
                <a:solidFill>
                  <a:schemeClr val="tx1"/>
                </a:solidFill>
                <a:effectLst/>
                <a:latin typeface="Palatino Linotype" pitchFamily="18" charset="0"/>
              </a:rPr>
              <a:t>samostan</a:t>
            </a:r>
            <a:r>
              <a:rPr lang="sr-Latn-CS" sz="4400" b="0" dirty="0" smtClean="0">
                <a:solidFill>
                  <a:schemeClr val="tx1"/>
                </a:solidFill>
                <a:effectLst/>
                <a:latin typeface="Palatino Linotype" pitchFamily="18" charset="0"/>
              </a:rPr>
              <a:t>)</a:t>
            </a:r>
            <a:endParaRPr lang="en-US" sz="4400" b="0" dirty="0">
              <a:solidFill>
                <a:schemeClr val="tx1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6146" name="Picture 2" descr="C:\Users\user\Desktop\Jedburgh-Abb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571612"/>
            <a:ext cx="5143504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511288"/>
          </a:xfrm>
        </p:spPr>
        <p:txBody>
          <a:bodyPr>
            <a:normAutofit fontScale="90000"/>
          </a:bodyPr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Edinburgh</a:t>
            </a:r>
            <a:r>
              <a:rPr lang="sr-Latn-CS" b="0" dirty="0" smtClean="0">
                <a:effectLst/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/edinbrä</a:t>
            </a:r>
            <a:r>
              <a:rPr lang="sr-Latn-CS" dirty="0" smtClean="0">
                <a:latin typeface="Palatino Linotype" pitchFamily="18" charset="0"/>
              </a:rPr>
              <a:t>/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  <a:hlinkClick r:id="rId2"/>
              </a:rPr>
              <a:t>https://</a:t>
            </a:r>
            <a:r>
              <a:rPr lang="sr-Latn-CS" dirty="0" smtClean="0">
                <a:latin typeface="Palatino Linotype" pitchFamily="18" charset="0"/>
                <a:hlinkClick r:id="rId2"/>
              </a:rPr>
              <a:t>www.youtube.com/watch?v=9COgMvRnnrY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7170" name="Picture 2" descr="C:\Users\user\Desktop\Front_desk-hote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332038"/>
            <a:ext cx="3714744" cy="4525962"/>
          </a:xfrm>
          <a:prstGeom prst="rect">
            <a:avLst/>
          </a:prstGeom>
          <a:noFill/>
        </p:spPr>
      </p:pic>
      <p:pic>
        <p:nvPicPr>
          <p:cNvPr id="7171" name="Picture 3" descr="C:\Users\user\Desktop\search-location-edinburg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85926"/>
            <a:ext cx="5500694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DAY 2 - Sightseeing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8194" name="Picture 2" descr="C:\Users\user\Desktop\moray_place_newtow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86547" y="1571612"/>
            <a:ext cx="5657453" cy="45259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" y="2143116"/>
            <a:ext cx="3071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i="1" dirty="0" smtClean="0">
                <a:latin typeface="Palatino Linotype" pitchFamily="18" charset="0"/>
              </a:rPr>
              <a:t>EDINBURGH </a:t>
            </a:r>
          </a:p>
          <a:p>
            <a:r>
              <a:rPr lang="sr-Latn-CS" sz="2400" b="1" i="1" dirty="0" smtClean="0">
                <a:latin typeface="Palatino Linotype" pitchFamily="18" charset="0"/>
              </a:rPr>
              <a:t>NEW TOWN</a:t>
            </a:r>
            <a:endParaRPr lang="en-US" sz="2400" b="1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Princess Street</a:t>
            </a:r>
            <a:r>
              <a:rPr lang="sr-Latn-CS" b="0" dirty="0" smtClean="0">
                <a:effectLst/>
                <a:latin typeface="Palatino Linotype" pitchFamily="18" charset="0"/>
              </a:rPr>
              <a:t>&amp;Royal Mile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9218" name="Picture 2" descr="C:\Users\user\Desktop\princes-street-edinburg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4786314" cy="4781556"/>
          </a:xfrm>
          <a:prstGeom prst="rect">
            <a:avLst/>
          </a:prstGeom>
          <a:noFill/>
        </p:spPr>
      </p:pic>
      <p:pic>
        <p:nvPicPr>
          <p:cNvPr id="9219" name="Picture 3" descr="C:\Users\user\Desktop\Edinburgh-Royal-Mi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000108"/>
            <a:ext cx="4357686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Holroyd House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10242" name="Picture 2" descr="C:\Users\user\Desktop\phh_landi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591" y="1481138"/>
            <a:ext cx="8058817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57232"/>
          </a:xfrm>
        </p:spPr>
        <p:txBody>
          <a:bodyPr>
            <a:normAutofit/>
          </a:bodyPr>
          <a:lstStyle/>
          <a:p>
            <a:r>
              <a:rPr lang="en-GB" b="0" dirty="0" smtClean="0">
                <a:effectLst/>
                <a:latin typeface="Palatino Linotype" pitchFamily="18" charset="0"/>
              </a:rPr>
              <a:t>Edinburgh Castle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11266" name="Picture 2" descr="C:\Users\user\Desktop\edinburgh-castle-lst0383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285860"/>
            <a:ext cx="5214942" cy="5572140"/>
          </a:xfrm>
          <a:prstGeom prst="rect">
            <a:avLst/>
          </a:prstGeom>
          <a:noFill/>
        </p:spPr>
      </p:pic>
      <p:pic>
        <p:nvPicPr>
          <p:cNvPr id="11267" name="Picture 3" descr="C:\Users\user\Desktop\edinburgh-tattoo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46"/>
            <a:ext cx="4143385" cy="5786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Glenkinchie Whiskey Distillery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071547"/>
            <a:ext cx="4786314" cy="1571636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Palatino Linotype" pitchFamily="18" charset="0"/>
              </a:rPr>
              <a:t>distillery </a:t>
            </a:r>
            <a:r>
              <a:rPr lang="en-GB" sz="3200" dirty="0" smtClean="0">
                <a:latin typeface="Palatino Linotype" pitchFamily="18" charset="0"/>
              </a:rPr>
              <a:t>– factory producing strong alcoholic drinks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5" name="Picture 2" descr="C:\Users\user\Desktop\large_5-Scotline_Tours-Glenkinchie_Whisky_Distillery_DVC_Bar-Scotland-Scottish_Borders_To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596" y="1142984"/>
            <a:ext cx="4143404" cy="5500726"/>
          </a:xfrm>
          <a:prstGeom prst="rect">
            <a:avLst/>
          </a:prstGeom>
          <a:noFill/>
        </p:spPr>
      </p:pic>
      <p:pic>
        <p:nvPicPr>
          <p:cNvPr id="6" name="Picture 2" descr="C:\Users\user\Desktop\lewis-distillery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28934"/>
            <a:ext cx="5000628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7" descr="C:\Users\user\Desktop\pring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06" cy="2071678"/>
          </a:xfrm>
          <a:prstGeom prst="rect">
            <a:avLst/>
          </a:prstGeom>
          <a:noFill/>
        </p:spPr>
      </p:pic>
      <p:pic>
        <p:nvPicPr>
          <p:cNvPr id="5" name="Picture 4" descr="C:\Users\user\Desktop\LadiesHarrisTwe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0"/>
            <a:ext cx="3748101" cy="2928958"/>
          </a:xfrm>
          <a:prstGeom prst="rect">
            <a:avLst/>
          </a:prstGeom>
          <a:noFill/>
        </p:spPr>
      </p:pic>
      <p:pic>
        <p:nvPicPr>
          <p:cNvPr id="6" name="Picture 3" descr="C:\Users\user\Desktop\TartanTextiles_na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20" y="0"/>
            <a:ext cx="1714480" cy="2928934"/>
          </a:xfrm>
          <a:prstGeom prst="rect">
            <a:avLst/>
          </a:prstGeom>
          <a:noFill/>
        </p:spPr>
      </p:pic>
      <p:pic>
        <p:nvPicPr>
          <p:cNvPr id="7" name="Picture 2" descr="C:\Users\user\Desktop\edinburgh-woolen-mill-shop-lincoln-web_610_375_70_c1_c_c_0_0_1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1714488"/>
            <a:ext cx="3786182" cy="3571875"/>
          </a:xfrm>
          <a:prstGeom prst="rect">
            <a:avLst/>
          </a:prstGeom>
          <a:noFill/>
        </p:spPr>
      </p:pic>
      <p:pic>
        <p:nvPicPr>
          <p:cNvPr id="8" name="Picture 6" descr="C:\Users\user\Desktop\DSC020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2928934"/>
            <a:ext cx="5357818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effectLst/>
                <a:latin typeface="Palatino Linotype" pitchFamily="18" charset="0"/>
              </a:rPr>
              <a:t>mill</a:t>
            </a:r>
            <a:r>
              <a:rPr lang="en-GB" b="0" dirty="0" smtClean="0">
                <a:effectLst/>
                <a:latin typeface="Palatino Linotype" pitchFamily="18" charset="0"/>
              </a:rPr>
              <a:t> – 1</a:t>
            </a:r>
            <a:r>
              <a:rPr lang="sr-Latn-CS" b="0" dirty="0" smtClean="0">
                <a:effectLst/>
                <a:latin typeface="Palatino Linotype" pitchFamily="18" charset="0"/>
              </a:rPr>
              <a:t>.</a:t>
            </a:r>
            <a:r>
              <a:rPr lang="en-GB" b="0" dirty="0" smtClean="0">
                <a:effectLst/>
                <a:latin typeface="Palatino Linotype" pitchFamily="18" charset="0"/>
              </a:rPr>
              <a:t> windmill, watermill</a:t>
            </a:r>
            <a:br>
              <a:rPr lang="en-GB" b="0" dirty="0" smtClean="0">
                <a:effectLst/>
                <a:latin typeface="Palatino Linotype" pitchFamily="18" charset="0"/>
              </a:rPr>
            </a:br>
            <a:r>
              <a:rPr lang="en-GB" b="0" dirty="0" smtClean="0">
                <a:effectLst/>
                <a:latin typeface="Palatino Linotype" pitchFamily="18" charset="0"/>
              </a:rPr>
              <a:t>2</a:t>
            </a:r>
            <a:r>
              <a:rPr lang="sr-Latn-CS" b="0" dirty="0" smtClean="0">
                <a:effectLst/>
                <a:latin typeface="Palatino Linotype" pitchFamily="18" charset="0"/>
              </a:rPr>
              <a:t>.</a:t>
            </a:r>
            <a:r>
              <a:rPr lang="en-GB" b="0" dirty="0" smtClean="0">
                <a:effectLst/>
                <a:latin typeface="Palatino Linotype" pitchFamily="18" charset="0"/>
              </a:rPr>
              <a:t> factory (paper, steel, cotton)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392905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857364"/>
            <a:ext cx="414340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00562" y="0"/>
            <a:ext cx="4643438" cy="228599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0000"/>
                </a:solidFill>
                <a:effectLst/>
                <a:latin typeface="Palatino Linotype" pitchFamily="18" charset="0"/>
              </a:rPr>
              <a:t>tweed</a:t>
            </a:r>
            <a:r>
              <a:rPr lang="en-GB" b="0" dirty="0" smtClean="0">
                <a:effectLst/>
                <a:latin typeface="Palatino Linotype" pitchFamily="18" charset="0"/>
              </a:rPr>
              <a:t> </a:t>
            </a:r>
            <a:r>
              <a:rPr lang="sr-Latn-CS" b="0" dirty="0" smtClean="0">
                <a:effectLst/>
                <a:latin typeface="Palatino Linotype" pitchFamily="18" charset="0"/>
              </a:rPr>
              <a:t>(štof) </a:t>
            </a:r>
            <a:r>
              <a:rPr lang="en-GB" b="0" dirty="0" smtClean="0">
                <a:effectLst/>
                <a:latin typeface="Palatino Linotype" pitchFamily="18" charset="0"/>
              </a:rPr>
              <a:t>– </a:t>
            </a:r>
            <a:r>
              <a:rPr lang="sr-Latn-CS" b="0" dirty="0" smtClean="0">
                <a:effectLst/>
                <a:latin typeface="Palatino Linotype" pitchFamily="18" charset="0"/>
              </a:rPr>
              <a:t/>
            </a:r>
            <a:br>
              <a:rPr lang="sr-Latn-CS" b="0" dirty="0" smtClean="0">
                <a:effectLst/>
                <a:latin typeface="Palatino Linotype" pitchFamily="18" charset="0"/>
              </a:rPr>
            </a:br>
            <a:r>
              <a:rPr lang="en-GB" b="0" dirty="0" smtClean="0">
                <a:effectLst/>
                <a:latin typeface="Palatino Linotype" pitchFamily="18" charset="0"/>
              </a:rPr>
              <a:t>rough woollen fabric with different colour patterns</a:t>
            </a:r>
            <a:endParaRPr lang="sr-Latn-CS" b="0" dirty="0">
              <a:effectLst/>
              <a:latin typeface="Palatino Linotype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487" y="1857364"/>
            <a:ext cx="2857513" cy="364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4291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600" b="1" dirty="0" smtClean="0">
                <a:solidFill>
                  <a:srgbClr val="FF0000"/>
                </a:solidFill>
                <a:latin typeface="Palatino Linotype" pitchFamily="18" charset="0"/>
              </a:rPr>
              <a:t>tartan</a:t>
            </a:r>
            <a:r>
              <a:rPr lang="sr-Latn-CS" sz="3600" dirty="0" smtClean="0">
                <a:latin typeface="Palatino Linotype" pitchFamily="18" charset="0"/>
              </a:rPr>
              <a:t> (</a:t>
            </a:r>
            <a:r>
              <a:rPr lang="sr-Latn-CS" sz="3600" i="1" dirty="0" smtClean="0">
                <a:latin typeface="Palatino Linotype" pitchFamily="18" charset="0"/>
              </a:rPr>
              <a:t>karirano</a:t>
            </a:r>
            <a:r>
              <a:rPr lang="sr-Latn-CS" sz="3600" dirty="0" smtClean="0">
                <a:latin typeface="Palatino Linotype" pitchFamily="18" charset="0"/>
              </a:rPr>
              <a:t>) – cloth denoting a clan, checked pattern 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285992"/>
            <a:ext cx="400049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rmAutofit fontScale="90000"/>
          </a:bodyPr>
          <a:lstStyle/>
          <a:p>
            <a:r>
              <a:rPr lang="sr-Latn-CS" sz="4000" b="0" dirty="0" smtClean="0">
                <a:effectLst/>
                <a:latin typeface="Palatino Linotype" pitchFamily="18" charset="0"/>
              </a:rPr>
              <a:t>DAY </a:t>
            </a:r>
            <a:r>
              <a:rPr lang="sr-Latn-CS" sz="4000" b="0" dirty="0" smtClean="0">
                <a:effectLst/>
                <a:latin typeface="Palatino Linotype" pitchFamily="18" charset="0"/>
              </a:rPr>
              <a:t>3</a:t>
            </a:r>
            <a:r>
              <a:rPr lang="sr-Latn-CS" sz="4400" b="0" dirty="0" smtClean="0">
                <a:effectLst/>
                <a:latin typeface="Palatino Linotype" pitchFamily="18" charset="0"/>
              </a:rPr>
              <a:t/>
            </a:r>
            <a:br>
              <a:rPr lang="sr-Latn-CS" sz="4400" b="0" dirty="0" smtClean="0">
                <a:effectLst/>
                <a:latin typeface="Palatino Linotype" pitchFamily="18" charset="0"/>
              </a:rPr>
            </a:br>
            <a:r>
              <a:rPr lang="en-GB" sz="4000" b="0" dirty="0" err="1" smtClean="0">
                <a:effectLst/>
                <a:latin typeface="Palatino Linotype" pitchFamily="18" charset="0"/>
              </a:rPr>
              <a:t>Trossach</a:t>
            </a:r>
            <a:r>
              <a:rPr lang="en-GB" sz="4000" b="0" dirty="0" smtClean="0">
                <a:effectLst/>
                <a:latin typeface="Palatino Linotype" pitchFamily="18" charset="0"/>
              </a:rPr>
              <a:t> Mountains</a:t>
            </a:r>
            <a:r>
              <a:rPr lang="sr-Latn-CS" sz="4000" b="0" dirty="0" smtClean="0">
                <a:effectLst/>
                <a:latin typeface="Palatino Linotype" pitchFamily="18" charset="0"/>
              </a:rPr>
              <a:t>&amp;Loch </a:t>
            </a:r>
            <a:r>
              <a:rPr lang="sr-Latn-CS" sz="4000" b="0" dirty="0" smtClean="0">
                <a:effectLst/>
                <a:latin typeface="Palatino Linotype" pitchFamily="18" charset="0"/>
              </a:rPr>
              <a:t>Lomond</a:t>
            </a:r>
            <a:br>
              <a:rPr lang="sr-Latn-CS" sz="4000" b="0" dirty="0" smtClean="0">
                <a:effectLst/>
                <a:latin typeface="Palatino Linotype" pitchFamily="18" charset="0"/>
              </a:rPr>
            </a:br>
            <a:r>
              <a:rPr lang="sr-Latn-CS" sz="3300" b="0" dirty="0" smtClean="0">
                <a:effectLst/>
                <a:latin typeface="Palatino Linotype" pitchFamily="18" charset="0"/>
                <a:hlinkClick r:id="rId2"/>
              </a:rPr>
              <a:t>https://</a:t>
            </a:r>
            <a:r>
              <a:rPr lang="sr-Latn-CS" sz="3300" b="0" dirty="0" smtClean="0">
                <a:effectLst/>
                <a:latin typeface="Palatino Linotype" pitchFamily="18" charset="0"/>
                <a:hlinkClick r:id="rId2"/>
              </a:rPr>
              <a:t>www.youtube.com/watch?v=k2bn0byoTB8</a:t>
            </a:r>
            <a:r>
              <a:rPr lang="sr-Latn-CS" sz="3300" b="0" dirty="0" smtClean="0">
                <a:effectLst/>
                <a:latin typeface="Palatino Linotype" pitchFamily="18" charset="0"/>
              </a:rPr>
              <a:t/>
            </a:r>
            <a:br>
              <a:rPr lang="sr-Latn-CS" sz="3300" b="0" dirty="0" smtClean="0">
                <a:effectLst/>
                <a:latin typeface="Palatino Linotype" pitchFamily="18" charset="0"/>
              </a:rPr>
            </a:br>
            <a:endParaRPr lang="sr-Latn-CS" sz="3300" b="0" dirty="0">
              <a:effectLst/>
              <a:latin typeface="Palatino Linotype" pitchFamily="18" charset="0"/>
            </a:endParaRPr>
          </a:p>
        </p:txBody>
      </p:sp>
      <p:pic>
        <p:nvPicPr>
          <p:cNvPr id="12290" name="Picture 2" descr="C:\Users\user\Desktop\lochlomond-air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6072198" cy="50006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00826" y="2428868"/>
            <a:ext cx="2863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LOCH = LAKE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60" y="3000372"/>
            <a:ext cx="31432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solidFill>
                  <a:srgbClr val="FF0000"/>
                </a:solidFill>
                <a:latin typeface="Palatino Linotype" pitchFamily="18" charset="0"/>
              </a:rPr>
              <a:t>OPTIONAL</a:t>
            </a:r>
            <a:r>
              <a:rPr lang="en-GB" sz="2400" dirty="0" smtClean="0">
                <a:latin typeface="Palatino Linotype" pitchFamily="18" charset="0"/>
              </a:rPr>
              <a:t> you can choose to do it or not</a:t>
            </a:r>
            <a:endParaRPr lang="sr-Latn-CS" sz="2400" dirty="0" smtClean="0">
              <a:latin typeface="Palatino Linotype" pitchFamily="18" charset="0"/>
            </a:endParaRPr>
          </a:p>
          <a:p>
            <a:r>
              <a:rPr lang="en-GB" dirty="0" smtClean="0">
                <a:latin typeface="Palatino Linotype" pitchFamily="18" charset="0"/>
              </a:rPr>
              <a:t/>
            </a:r>
            <a:br>
              <a:rPr lang="en-GB" dirty="0" smtClean="0">
                <a:latin typeface="Palatino Linotype" pitchFamily="18" charset="0"/>
              </a:rPr>
            </a:br>
            <a:r>
              <a:rPr lang="sr-Latn-CS" sz="2400" dirty="0" smtClean="0">
                <a:latin typeface="Palatino Linotype" pitchFamily="18" charset="0"/>
              </a:rPr>
              <a:t>opp. </a:t>
            </a:r>
            <a:r>
              <a:rPr lang="en-GB" sz="2400" dirty="0" smtClean="0">
                <a:latin typeface="Palatino Linotype" pitchFamily="18" charset="0"/>
              </a:rPr>
              <a:t>Mandatory</a:t>
            </a:r>
            <a:r>
              <a:rPr lang="sr-Latn-CS" sz="2400" dirty="0" smtClean="0">
                <a:latin typeface="Palatino Linotype" pitchFamily="18" charset="0"/>
              </a:rPr>
              <a:t>, O</a:t>
            </a:r>
            <a:r>
              <a:rPr lang="en-GB" sz="2400" dirty="0" err="1" smtClean="0">
                <a:latin typeface="Palatino Linotype" pitchFamily="18" charset="0"/>
              </a:rPr>
              <a:t>bligatory</a:t>
            </a:r>
            <a:r>
              <a:rPr lang="en-GB" sz="2400" dirty="0" smtClean="0">
                <a:latin typeface="Palatino Linotype" pitchFamily="18" charset="0"/>
              </a:rPr>
              <a:t> </a:t>
            </a:r>
            <a:endParaRPr lang="sr-Latn-CS" sz="2400" dirty="0" smtClean="0">
              <a:latin typeface="Palatino Linotype" pitchFamily="18" charset="0"/>
            </a:endParaRPr>
          </a:p>
          <a:p>
            <a:r>
              <a:rPr lang="en-GB" sz="2400" dirty="0" smtClean="0">
                <a:latin typeface="Palatino Linotype" pitchFamily="18" charset="0"/>
              </a:rPr>
              <a:t>you have to do it</a:t>
            </a:r>
            <a:r>
              <a:rPr lang="sr-Latn-CS" sz="2400" dirty="0" smtClean="0">
                <a:latin typeface="Palatino Linotype" pitchFamily="18" charset="0"/>
              </a:rPr>
              <a:t> 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effectLst/>
                <a:latin typeface="Palatino Linotype" pitchFamily="18" charset="0"/>
              </a:rPr>
              <a:t>Photo- Stop at </a:t>
            </a:r>
            <a:r>
              <a:rPr lang="en-GB" sz="3200" dirty="0" smtClean="0">
                <a:effectLst/>
                <a:latin typeface="Palatino Linotype" pitchFamily="18" charset="0"/>
              </a:rPr>
              <a:t>Forth Williams railway bridge</a:t>
            </a:r>
            <a:endParaRPr lang="sr-Latn-CS" sz="3200" dirty="0">
              <a:effectLst/>
              <a:latin typeface="Palatino Linotype" pitchFamily="18" charset="0"/>
            </a:endParaRPr>
          </a:p>
        </p:txBody>
      </p:sp>
      <p:pic>
        <p:nvPicPr>
          <p:cNvPr id="13314" name="Picture 2" descr="C:\Users\user\Desktop\ForthRai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401080" cy="3519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b="0" dirty="0" smtClean="0">
                <a:effectLst/>
                <a:latin typeface="Palatino Linotype" pitchFamily="18" charset="0"/>
              </a:rPr>
              <a:t>Scottish </a:t>
            </a:r>
            <a:r>
              <a:rPr lang="sr-Latn-CS" b="0" dirty="0" smtClean="0">
                <a:effectLst/>
                <a:latin typeface="Palatino Linotype" pitchFamily="18" charset="0"/>
              </a:rPr>
              <a:t>Evening</a:t>
            </a:r>
            <a:r>
              <a:rPr lang="en-US" b="0" dirty="0" smtClean="0">
                <a:effectLst/>
                <a:latin typeface="Palatino Linotype" pitchFamily="18" charset="0"/>
              </a:rPr>
              <a:t/>
            </a:r>
            <a:br>
              <a:rPr lang="en-US" b="0" dirty="0" smtClean="0">
                <a:effectLst/>
                <a:latin typeface="Palatino Linotype" pitchFamily="18" charset="0"/>
              </a:rPr>
            </a:br>
            <a:r>
              <a:rPr lang="en-US" sz="3100" b="0" dirty="0" err="1" smtClean="0">
                <a:effectLst/>
                <a:hlinkClick r:id="rId3"/>
              </a:rPr>
              <a:t>https://</a:t>
            </a:r>
            <a:r>
              <a:rPr lang="en-US" sz="3100" b="0" dirty="0" err="1" smtClean="0">
                <a:effectLst/>
                <a:hlinkClick r:id="rId3"/>
              </a:rPr>
              <a:t>www.youtube.com/watch?v=E5lmA8LEMEE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14338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929058" y="1500174"/>
            <a:ext cx="5500726" cy="5357826"/>
          </a:xfrm>
          <a:prstGeom prst="rect">
            <a:avLst/>
          </a:prstGeom>
          <a:noFill/>
        </p:spPr>
      </p:pic>
      <p:pic>
        <p:nvPicPr>
          <p:cNvPr id="14339" name="Picture 3" descr="C:\Users\user\Desktop\Best-British-Roast-Dinner-won-by-Scottish-steakhouse-Kyloe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785926"/>
            <a:ext cx="364330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Day 4 </a:t>
            </a:r>
            <a:r>
              <a:rPr lang="sr-Latn-CS" sz="3200" b="0" dirty="0" smtClean="0">
                <a:effectLst/>
                <a:latin typeface="Palatino Linotype" pitchFamily="18" charset="0"/>
              </a:rPr>
              <a:t>stunning (impressive) scenery in Moffat</a:t>
            </a:r>
            <a:endParaRPr lang="en-US" sz="3200" b="0" dirty="0">
              <a:effectLst/>
              <a:latin typeface="Palatino Linotype" pitchFamily="18" charset="0"/>
            </a:endParaRPr>
          </a:p>
        </p:txBody>
      </p:sp>
      <p:pic>
        <p:nvPicPr>
          <p:cNvPr id="4" name="Picture 2" descr="C:\Users\user\Desktop\image.as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885828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7143768" cy="1417638"/>
          </a:xfrm>
        </p:spPr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It is also worth visiting...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15362" name="Picture 2" descr="C:\Users\user\Desktop\highland co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142984"/>
            <a:ext cx="2786050" cy="2714644"/>
          </a:xfrm>
          <a:prstGeom prst="rect">
            <a:avLst/>
          </a:prstGeom>
          <a:noFill/>
        </p:spPr>
      </p:pic>
      <p:pic>
        <p:nvPicPr>
          <p:cNvPr id="15363" name="Picture 3" descr="C:\Users\user\Desktop\2046472-367fff8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62" y="4019556"/>
            <a:ext cx="3643338" cy="2838444"/>
          </a:xfrm>
          <a:prstGeom prst="rect">
            <a:avLst/>
          </a:prstGeom>
          <a:noFill/>
        </p:spPr>
      </p:pic>
      <p:pic>
        <p:nvPicPr>
          <p:cNvPr id="15364" name="Picture 4" descr="C:\Users\user\Desktop\g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4422"/>
            <a:ext cx="3929058" cy="4500594"/>
          </a:xfrm>
          <a:prstGeom prst="rect">
            <a:avLst/>
          </a:prstGeom>
          <a:noFill/>
        </p:spPr>
      </p:pic>
      <p:pic>
        <p:nvPicPr>
          <p:cNvPr id="15365" name="Picture 5" descr="C:\Users\user\Desktop\UK_Scotland_Loch_Ness_00199381caf24656baaec0e0e10502d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1071546"/>
            <a:ext cx="2571768" cy="383858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14414" y="5786454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The Highlands – Ben Nevis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5357818" cy="2143116"/>
          </a:xfrm>
        </p:spPr>
        <p:txBody>
          <a:bodyPr>
            <a:normAutofit fontScale="90000"/>
          </a:bodyPr>
          <a:lstStyle/>
          <a:p>
            <a:r>
              <a:rPr lang="sr-Latn-CS" sz="3600" b="0" dirty="0" smtClean="0">
                <a:effectLst/>
                <a:latin typeface="Palatino Linotype" pitchFamily="18" charset="0"/>
              </a:rPr>
              <a:t>Lake </a:t>
            </a:r>
            <a:r>
              <a:rPr lang="sr-Latn-CS" sz="3600" b="0" dirty="0" smtClean="0">
                <a:effectLst/>
                <a:latin typeface="Palatino Linotype" pitchFamily="18" charset="0"/>
              </a:rPr>
              <a:t>District</a:t>
            </a:r>
            <a:r>
              <a:rPr lang="en-US" sz="3600" b="0" dirty="0" smtClean="0">
                <a:effectLst/>
                <a:latin typeface="Palatino Linotype" pitchFamily="18" charset="0"/>
              </a:rPr>
              <a:t/>
            </a:r>
            <a:br>
              <a:rPr lang="en-US" sz="3600" b="0" dirty="0" smtClean="0">
                <a:effectLst/>
                <a:latin typeface="Palatino Linotype" pitchFamily="18" charset="0"/>
              </a:rPr>
            </a:br>
            <a:r>
              <a:rPr lang="en-US" sz="3600" b="0" dirty="0" err="1" smtClean="0">
                <a:effectLst/>
                <a:latin typeface="Palatino Linotype" pitchFamily="18" charset="0"/>
                <a:hlinkClick r:id="rId2"/>
              </a:rPr>
              <a:t>https://</a:t>
            </a:r>
            <a:r>
              <a:rPr lang="en-US" sz="3600" b="0" dirty="0" err="1" smtClean="0">
                <a:effectLst/>
                <a:latin typeface="Palatino Linotype" pitchFamily="18" charset="0"/>
                <a:hlinkClick r:id="rId2"/>
              </a:rPr>
              <a:t>www.youtube.com/watch?v=JycSl4egVVI</a:t>
            </a:r>
            <a:r>
              <a:rPr lang="en-US" sz="3600" b="0" dirty="0" smtClean="0">
                <a:effectLst/>
                <a:latin typeface="Palatino Linotype" pitchFamily="18" charset="0"/>
              </a:rPr>
              <a:t/>
            </a:r>
            <a:br>
              <a:rPr lang="en-US" sz="3600" b="0" dirty="0" smtClean="0">
                <a:effectLst/>
                <a:latin typeface="Palatino Linotype" pitchFamily="18" charset="0"/>
              </a:rPr>
            </a:br>
            <a:r>
              <a:rPr lang="sr-Latn-CS" sz="3600" b="0" dirty="0" smtClean="0">
                <a:effectLst/>
                <a:latin typeface="Palatino Linotype" pitchFamily="18" charset="0"/>
              </a:rPr>
              <a:t>21 </a:t>
            </a:r>
            <a:r>
              <a:rPr lang="sr-Latn-CS" sz="3600" b="0" dirty="0" smtClean="0">
                <a:effectLst/>
                <a:latin typeface="Palatino Linotype" pitchFamily="18" charset="0"/>
              </a:rPr>
              <a:t>large water bodies</a:t>
            </a:r>
            <a:endParaRPr lang="en-US" sz="3600" b="0" dirty="0">
              <a:effectLst/>
              <a:latin typeface="Palatino Linotype" pitchFamily="18" charset="0"/>
            </a:endParaRPr>
          </a:p>
        </p:txBody>
      </p:sp>
      <p:pic>
        <p:nvPicPr>
          <p:cNvPr id="16386" name="Picture 2" descr="C:\Users\user\Desktop\Lake_District_Map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46423" y="0"/>
            <a:ext cx="3897577" cy="4525962"/>
          </a:xfrm>
          <a:prstGeom prst="rect">
            <a:avLst/>
          </a:prstGeom>
          <a:noFill/>
        </p:spPr>
      </p:pic>
      <p:pic>
        <p:nvPicPr>
          <p:cNvPr id="16387" name="Picture 3" descr="C:\Users\user\Desktop\1200px-Derwent_Water,_Keswick_-_June_2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28844"/>
            <a:ext cx="5500694" cy="44291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72132" y="4714884"/>
            <a:ext cx="359376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b="1" i="1" dirty="0" smtClean="0">
                <a:latin typeface="Palatino Linotype" pitchFamily="18" charset="0"/>
              </a:rPr>
              <a:t>I wondered lonely as a cloud</a:t>
            </a:r>
            <a:r>
              <a:rPr lang="sr-Latn-CS" sz="3200" b="1" i="1" dirty="0" smtClean="0">
                <a:latin typeface="Palatino Linotype" pitchFamily="18" charset="0"/>
              </a:rPr>
              <a:t>...</a:t>
            </a:r>
          </a:p>
          <a:p>
            <a:r>
              <a:rPr lang="sr-Latn-CS" sz="2800" b="1" i="1" dirty="0" smtClean="0">
                <a:latin typeface="Palatino Linotype" pitchFamily="18" charset="0"/>
              </a:rPr>
              <a:t>William Wordsworth</a:t>
            </a:r>
            <a:endParaRPr lang="en-US" sz="2800" b="1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844" y="0"/>
            <a:ext cx="8543956" cy="725446"/>
          </a:xfrm>
        </p:spPr>
        <p:txBody>
          <a:bodyPr>
            <a:normAutofit/>
          </a:bodyPr>
          <a:lstStyle/>
          <a:p>
            <a:pPr algn="ctr"/>
            <a:r>
              <a:rPr lang="sr-Latn-CS" b="0" dirty="0" smtClean="0">
                <a:effectLst/>
                <a:latin typeface="Palatino Linotype" pitchFamily="18" charset="0"/>
              </a:rPr>
              <a:t>Grasmere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18434" name="Picture 2" descr="C:\Users\user\Desktop\DSC_03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4857752" cy="4857784"/>
          </a:xfrm>
          <a:prstGeom prst="rect">
            <a:avLst/>
          </a:prstGeom>
          <a:noFill/>
        </p:spPr>
      </p:pic>
      <p:pic>
        <p:nvPicPr>
          <p:cNvPr id="18435" name="Picture 3" descr="C:\Users\user\Desktop\img_58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4572032" cy="5214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4149927"/>
          </a:xfrm>
        </p:spPr>
        <p:txBody>
          <a:bodyPr/>
          <a:lstStyle/>
          <a:p>
            <a:r>
              <a:rPr lang="sr-Latn-RS" dirty="0" smtClean="0"/>
              <a:t>1 Which cities are visited?</a:t>
            </a:r>
          </a:p>
          <a:p>
            <a:r>
              <a:rPr lang="sr-Latn-RS" dirty="0" smtClean="0"/>
              <a:t>2 How many nights’ accommodation are included?</a:t>
            </a:r>
          </a:p>
          <a:p>
            <a:r>
              <a:rPr lang="sr-Latn-RS" dirty="0" smtClean="0"/>
              <a:t>3 What is the accommodation like?</a:t>
            </a:r>
          </a:p>
          <a:p>
            <a:r>
              <a:rPr lang="sr-Latn-RS" dirty="0" smtClean="0"/>
              <a:t>4 What meals are included?</a:t>
            </a:r>
          </a:p>
          <a:p>
            <a:r>
              <a:rPr lang="sr-Latn-RS" dirty="0" smtClean="0"/>
              <a:t>5 Are there any special visits or excursions?</a:t>
            </a:r>
          </a:p>
          <a:p>
            <a:r>
              <a:rPr lang="sr-Latn-RS" dirty="0" smtClean="0"/>
              <a:t>6 What attractions are there on the journey back?</a:t>
            </a:r>
          </a:p>
          <a:p>
            <a:r>
              <a:rPr lang="sr-Latn-RS" dirty="0" smtClean="0"/>
              <a:t>7 Where and when is the </a:t>
            </a:r>
            <a:r>
              <a:rPr lang="sr-Latn-RS" b="1" dirty="0" smtClean="0">
                <a:solidFill>
                  <a:srgbClr val="FF0000"/>
                </a:solidFill>
              </a:rPr>
              <a:t>pick-up point</a:t>
            </a:r>
            <a:r>
              <a:rPr lang="sr-Latn-RS" dirty="0" smtClean="0"/>
              <a:t>?</a:t>
            </a:r>
          </a:p>
          <a:p>
            <a:r>
              <a:rPr lang="sr-Latn-RS" dirty="0" smtClean="0"/>
              <a:t>8 Are </a:t>
            </a:r>
            <a:r>
              <a:rPr lang="sr-Latn-RS" b="1" dirty="0" smtClean="0">
                <a:solidFill>
                  <a:srgbClr val="FF0000"/>
                </a:solidFill>
              </a:rPr>
              <a:t>gratuities</a:t>
            </a:r>
            <a:r>
              <a:rPr lang="sr-Latn-RS" dirty="0" smtClean="0"/>
              <a:t> included in the price?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3. page 143, Read the description again and answer these questions.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5364373"/>
          </a:xfrm>
        </p:spPr>
        <p:txBody>
          <a:bodyPr>
            <a:normAutofit/>
          </a:bodyPr>
          <a:lstStyle/>
          <a:p>
            <a:r>
              <a:rPr lang="sr-Latn-RS" dirty="0" smtClean="0"/>
              <a:t>Introducing Scotland </a:t>
            </a:r>
            <a:r>
              <a:rPr lang="en-US" dirty="0" err="1" smtClean="0">
                <a:hlinkClick r:id="rId2"/>
              </a:rPr>
              <a:t>https</a:t>
            </a:r>
            <a:r>
              <a:rPr lang="en-US" dirty="0" err="1" smtClean="0">
                <a:hlinkClick r:id="rId2"/>
              </a:rPr>
              <a:t>://</a:t>
            </a:r>
            <a:r>
              <a:rPr lang="en-US" dirty="0" err="1" smtClean="0">
                <a:hlinkClick r:id="rId2"/>
              </a:rPr>
              <a:t>www.youtube.com/watch?v=XKYIL1qnh1Y</a:t>
            </a:r>
            <a:endParaRPr lang="sr-Latn-RS" dirty="0" smtClean="0"/>
          </a:p>
          <a:p>
            <a:r>
              <a:rPr lang="sr-Latn-RS" dirty="0" smtClean="0"/>
              <a:t>Top 10 Reasons to Make Scotland Your Next Destination</a:t>
            </a:r>
          </a:p>
          <a:p>
            <a:r>
              <a:rPr lang="en-US" dirty="0" err="1" smtClean="0">
                <a:hlinkClick r:id="rId3"/>
              </a:rPr>
              <a:t>https://</a:t>
            </a:r>
            <a:r>
              <a:rPr lang="en-US" dirty="0" err="1" smtClean="0">
                <a:hlinkClick r:id="rId3"/>
              </a:rPr>
              <a:t>www.youtube.com/watch?v=SiQlogeUwuI&amp;t=71s</a:t>
            </a:r>
            <a:endParaRPr lang="sr-Latn-RS" dirty="0" smtClean="0"/>
          </a:p>
          <a:p>
            <a:r>
              <a:rPr lang="sr-Latn-RS" dirty="0" smtClean="0"/>
              <a:t>Newcastle </a:t>
            </a:r>
            <a:r>
              <a:rPr lang="en-US" dirty="0" err="1" smtClean="0">
                <a:hlinkClick r:id="rId4"/>
              </a:rPr>
              <a:t>https</a:t>
            </a:r>
            <a:r>
              <a:rPr lang="en-US" dirty="0" err="1" smtClean="0">
                <a:hlinkClick r:id="rId4"/>
              </a:rPr>
              <a:t>://</a:t>
            </a:r>
            <a:r>
              <a:rPr lang="en-US" dirty="0" err="1" smtClean="0">
                <a:hlinkClick r:id="rId4"/>
              </a:rPr>
              <a:t>www.youtube.com/watch?v=R_O-PPYN0Rw</a:t>
            </a:r>
            <a:endParaRPr lang="sr-Latn-RS" dirty="0" smtClean="0"/>
          </a:p>
          <a:p>
            <a:r>
              <a:rPr lang="sr-Latn-RS" dirty="0" smtClean="0"/>
              <a:t>Edinburgh </a:t>
            </a:r>
          </a:p>
          <a:p>
            <a:r>
              <a:rPr lang="en-US" dirty="0" err="1" smtClean="0">
                <a:hlinkClick r:id="rId5"/>
              </a:rPr>
              <a:t>https://</a:t>
            </a:r>
            <a:r>
              <a:rPr lang="en-US" dirty="0" err="1" smtClean="0">
                <a:hlinkClick r:id="rId5"/>
              </a:rPr>
              <a:t>www.youtube.com/watch?v=9COgMvRnnrY</a:t>
            </a:r>
            <a:endParaRPr lang="sr-Latn-RS" dirty="0" smtClean="0"/>
          </a:p>
          <a:p>
            <a:r>
              <a:rPr lang="sr-Latn-RS" dirty="0" smtClean="0"/>
              <a:t>Loch Lomond </a:t>
            </a:r>
            <a:r>
              <a:rPr lang="en-US" dirty="0" err="1" smtClean="0">
                <a:hlinkClick r:id="rId6"/>
              </a:rPr>
              <a:t>https</a:t>
            </a:r>
            <a:r>
              <a:rPr lang="en-US" dirty="0" err="1" smtClean="0">
                <a:hlinkClick r:id="rId6"/>
              </a:rPr>
              <a:t>://</a:t>
            </a:r>
            <a:r>
              <a:rPr lang="en-US" dirty="0" err="1" smtClean="0">
                <a:hlinkClick r:id="rId6"/>
              </a:rPr>
              <a:t>www.youtube.com/watch?v=k2bn0byoTB8</a:t>
            </a:r>
            <a:endParaRPr lang="sr-Latn-R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pPr algn="ctr"/>
            <a:r>
              <a:rPr lang="sr-Latn-RS" sz="3200" b="0" dirty="0" smtClean="0"/>
              <a:t>References</a:t>
            </a:r>
            <a:endParaRPr lang="en-US" sz="3200" b="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r>
              <a:rPr lang="sr-Latn-RS" dirty="0" smtClean="0"/>
              <a:t>Scottish whiskey: </a:t>
            </a:r>
            <a:r>
              <a:rPr lang="en-US" dirty="0" err="1" smtClean="0">
                <a:hlinkClick r:id="rId2"/>
              </a:rPr>
              <a:t>https://</a:t>
            </a:r>
            <a:r>
              <a:rPr lang="en-US" dirty="0" err="1" smtClean="0">
                <a:hlinkClick r:id="rId2"/>
              </a:rPr>
              <a:t>www.youtube.com/watch?v=ZNe4ZRFx9oY</a:t>
            </a:r>
            <a:endParaRPr lang="sr-Latn-RS" dirty="0" smtClean="0"/>
          </a:p>
          <a:p>
            <a:r>
              <a:rPr lang="en-US" dirty="0" smtClean="0"/>
              <a:t>Scottish evening</a:t>
            </a:r>
          </a:p>
          <a:p>
            <a:r>
              <a:rPr lang="en-US" dirty="0" err="1" smtClean="0">
                <a:hlinkClick r:id="rId3"/>
              </a:rPr>
              <a:t>https</a:t>
            </a:r>
            <a:r>
              <a:rPr lang="en-US" dirty="0" err="1" smtClean="0">
                <a:hlinkClick r:id="rId3"/>
              </a:rPr>
              <a:t>://</a:t>
            </a:r>
            <a:r>
              <a:rPr lang="en-US" dirty="0" err="1" smtClean="0">
                <a:hlinkClick r:id="rId3"/>
              </a:rPr>
              <a:t>www.youtube.com/watch?v=E5lmA8LEMEE</a:t>
            </a:r>
            <a:endParaRPr lang="en-US" dirty="0" smtClean="0"/>
          </a:p>
          <a:p>
            <a:r>
              <a:rPr lang="en-US" dirty="0" smtClean="0"/>
              <a:t>The Lake District </a:t>
            </a:r>
            <a:r>
              <a:rPr lang="en-US" dirty="0" err="1" smtClean="0">
                <a:hlinkClick r:id="rId4"/>
              </a:rPr>
              <a:t>https</a:t>
            </a:r>
            <a:r>
              <a:rPr lang="en-US" dirty="0" err="1" smtClean="0">
                <a:hlinkClick r:id="rId4"/>
              </a:rPr>
              <a:t>://</a:t>
            </a:r>
            <a:r>
              <a:rPr lang="en-US" dirty="0" err="1" smtClean="0">
                <a:hlinkClick r:id="rId4"/>
              </a:rPr>
              <a:t>www.youtube.com/watch?v=pb_BnVQ_Mv4</a:t>
            </a:r>
            <a:endParaRPr lang="en-US" dirty="0" smtClean="0"/>
          </a:p>
          <a:p>
            <a:r>
              <a:rPr lang="en-US" dirty="0" err="1" smtClean="0">
                <a:hlinkClick r:id="rId5"/>
              </a:rPr>
              <a:t>https://</a:t>
            </a:r>
            <a:r>
              <a:rPr lang="en-US" dirty="0" err="1" smtClean="0">
                <a:hlinkClick r:id="rId5"/>
              </a:rPr>
              <a:t>www.youtube.com/watch?v=JycSl4egVVI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Reference: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sr-Latn-CS" b="0" dirty="0" smtClean="0">
                <a:effectLst/>
                <a:latin typeface="Palatino Linotype" pitchFamily="18" charset="0"/>
              </a:rPr>
              <a:t>Thank you for your Attention!</a:t>
            </a:r>
            <a:endParaRPr lang="en-US" b="0" dirty="0">
              <a:effectLst/>
              <a:latin typeface="Palatino Linotype" pitchFamily="18" charset="0"/>
            </a:endParaRPr>
          </a:p>
        </p:txBody>
      </p:sp>
      <p:pic>
        <p:nvPicPr>
          <p:cNvPr id="17410" name="Picture 2" descr="C:\Users\user\Desktop\quawdvdCkGdInlXGYkdGkz419Lv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428736"/>
            <a:ext cx="5214942" cy="5429264"/>
          </a:xfrm>
          <a:prstGeom prst="rect">
            <a:avLst/>
          </a:prstGeom>
          <a:noFill/>
        </p:spPr>
      </p:pic>
      <p:pic>
        <p:nvPicPr>
          <p:cNvPr id="17411" name="Picture 3" descr="C:\Users\user\Desktop\Funny-cartoon-Restroom-in-scotla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3929058" cy="452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491</TotalTime>
  <Words>581</Words>
  <Application>Microsoft Office PowerPoint</Application>
  <PresentationFormat>On-screen Show (4:3)</PresentationFormat>
  <Paragraphs>130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Concourse</vt:lpstr>
      <vt:lpstr>A Four Day Tour of Scotland and the English Lakes – Lake District </vt:lpstr>
      <vt:lpstr>Scotland</vt:lpstr>
      <vt:lpstr>LOCH is a Scottish word for:</vt:lpstr>
      <vt:lpstr>Slide 4</vt:lpstr>
      <vt:lpstr>TARTAN is a Scottish word for:</vt:lpstr>
      <vt:lpstr>CLOTH DENOTING A CLAN</vt:lpstr>
      <vt:lpstr>HAGGIS AND TATTIES is a Scottish word for:</vt:lpstr>
      <vt:lpstr>MEAT DISH (sheep’s heart, kidney, liver cooked in sheep’s stomach)</vt:lpstr>
      <vt:lpstr>KILT is a Scottish word for:</vt:lpstr>
      <vt:lpstr>BAGPIPES is:</vt:lpstr>
      <vt:lpstr>MEN’S SKIRT &amp; MUSIC INSTRUMENT</vt:lpstr>
      <vt:lpstr>HOGMANAY is celebrated on:</vt:lpstr>
      <vt:lpstr>DECEMBER 31st (New Year’s Eve)</vt:lpstr>
      <vt:lpstr>Glen is an old word for:</vt:lpstr>
      <vt:lpstr>A U-Shaped Valley – Glen Etive, Skyfall</vt:lpstr>
      <vt:lpstr>SCOTLAND</vt:lpstr>
      <vt:lpstr>SCOTLAND </vt:lpstr>
      <vt:lpstr>Slide 18</vt:lpstr>
      <vt:lpstr>What would you like to know about the tour?</vt:lpstr>
      <vt:lpstr>The package includes:</vt:lpstr>
      <vt:lpstr>DAY 1</vt:lpstr>
      <vt:lpstr>Northumbria National Park – scenic drive www.northumberlandnationalpark.org.uk </vt:lpstr>
      <vt:lpstr>photo-stop = a stop to take photos</vt:lpstr>
      <vt:lpstr>Cheviot Hills</vt:lpstr>
      <vt:lpstr>Passing through Jedburgh with its beautiful abbey (srb.opatija, samostan)</vt:lpstr>
      <vt:lpstr>Edinburgh /edinbrä/ https://www.youtube.com/watch?v=9COgMvRnnrY </vt:lpstr>
      <vt:lpstr>DAY 2 - Sightseeing</vt:lpstr>
      <vt:lpstr>Princess Street&amp;Royal Mile</vt:lpstr>
      <vt:lpstr>Holroyd House</vt:lpstr>
      <vt:lpstr>Edinburgh Castle</vt:lpstr>
      <vt:lpstr>Glenkinchie Whiskey Distillery </vt:lpstr>
      <vt:lpstr>Slide 32</vt:lpstr>
      <vt:lpstr>mill – 1. windmill, watermill 2. factory (paper, steel, cotton)</vt:lpstr>
      <vt:lpstr>tweed (štof) –  rough woollen fabric with different colour patterns</vt:lpstr>
      <vt:lpstr>DAY 3 Trossach Mountains&amp;Loch Lomond https://www.youtube.com/watch?v=k2bn0byoTB8 </vt:lpstr>
      <vt:lpstr>Photo- Stop at Forth Williams railway bridge</vt:lpstr>
      <vt:lpstr>Scottish Evening https://www.youtube.com/watch?v=E5lmA8LEMEE </vt:lpstr>
      <vt:lpstr>Day 4 stunning (impressive) scenery in Moffat</vt:lpstr>
      <vt:lpstr>It is also worth visiting...</vt:lpstr>
      <vt:lpstr>Lake District https://www.youtube.com/watch?v=JycSl4egVVI 21 large water bodies</vt:lpstr>
      <vt:lpstr>Grasmere</vt:lpstr>
      <vt:lpstr>3. page 143, Read the description again and answer these questions.</vt:lpstr>
      <vt:lpstr>References</vt:lpstr>
      <vt:lpstr>Reference: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 GUIDING</dc:title>
  <dc:creator>Ema</dc:creator>
  <cp:lastModifiedBy>User</cp:lastModifiedBy>
  <cp:revision>57</cp:revision>
  <dcterms:created xsi:type="dcterms:W3CDTF">2000-02-13T00:35:13Z</dcterms:created>
  <dcterms:modified xsi:type="dcterms:W3CDTF">2020-12-07T14:16:30Z</dcterms:modified>
</cp:coreProperties>
</file>