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75" r:id="rId5"/>
    <p:sldId id="260" r:id="rId6"/>
    <p:sldId id="266" r:id="rId7"/>
    <p:sldId id="267" r:id="rId8"/>
    <p:sldId id="276" r:id="rId9"/>
    <p:sldId id="268" r:id="rId10"/>
    <p:sldId id="270" r:id="rId11"/>
    <p:sldId id="269" r:id="rId12"/>
    <p:sldId id="259" r:id="rId13"/>
    <p:sldId id="261" r:id="rId14"/>
    <p:sldId id="277" r:id="rId15"/>
    <p:sldId id="262" r:id="rId16"/>
    <p:sldId id="278" r:id="rId17"/>
    <p:sldId id="264" r:id="rId18"/>
    <p:sldId id="263" r:id="rId19"/>
    <p:sldId id="279" r:id="rId20"/>
    <p:sldId id="265" r:id="rId21"/>
    <p:sldId id="271" r:id="rId22"/>
    <p:sldId id="273" r:id="rId23"/>
    <p:sldId id="27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9B7076-42C7-48D9-A0D0-FAA66F66D9FB}" type="datetimeFigureOut">
              <a:rPr lang="en-US" smtClean="0"/>
              <a:pPr/>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9B7076-42C7-48D9-A0D0-FAA66F66D9FB}" type="datetimeFigureOut">
              <a:rPr lang="en-US" smtClean="0"/>
              <a:pPr/>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9B7076-42C7-48D9-A0D0-FAA66F66D9FB}" type="datetimeFigureOut">
              <a:rPr lang="en-US" smtClean="0"/>
              <a:pPr/>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9B7076-42C7-48D9-A0D0-FAA66F66D9FB}" type="datetimeFigureOut">
              <a:rPr lang="en-US" smtClean="0"/>
              <a:pPr/>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9B7076-42C7-48D9-A0D0-FAA66F66D9FB}" type="datetimeFigureOut">
              <a:rPr lang="en-US" smtClean="0"/>
              <a:pPr/>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9B7076-42C7-48D9-A0D0-FAA66F66D9FB}" type="datetimeFigureOut">
              <a:rPr lang="en-US" smtClean="0"/>
              <a:pPr/>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B7076-42C7-48D9-A0D0-FAA66F66D9FB}" type="datetimeFigureOut">
              <a:rPr lang="en-US" smtClean="0"/>
              <a:pPr/>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B7076-42C7-48D9-A0D0-FAA66F66D9FB}" type="datetimeFigureOut">
              <a:rPr lang="en-US" smtClean="0"/>
              <a:pPr/>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B7076-42C7-48D9-A0D0-FAA66F66D9FB}" type="datetimeFigureOut">
              <a:rPr lang="en-US" smtClean="0"/>
              <a:pPr/>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9B7076-42C7-48D9-A0D0-FAA66F66D9FB}" type="datetimeFigureOut">
              <a:rPr lang="en-US" smtClean="0"/>
              <a:pPr/>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9B7076-42C7-48D9-A0D0-FAA66F66D9FB}" type="datetimeFigureOut">
              <a:rPr lang="en-US" smtClean="0"/>
              <a:pPr/>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DB622-273B-43AD-A921-E7CDFF2FB1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B7076-42C7-48D9-A0D0-FAA66F66D9FB}" type="datetimeFigureOut">
              <a:rPr lang="en-US" smtClean="0"/>
              <a:pPr/>
              <a:t>12/4/2020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DB622-273B-43AD-A921-E7CDFF2FB1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www.nationalgeographic.com/travel/tours/great-tour-guides" TargetMode="External"/><Relationship Id="rId2" Type="http://schemas.openxmlformats.org/officeDocument/2006/relationships/hyperlink" Target="https://www.toursfrombelgrade.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fornian FB" pitchFamily="18" charset="0"/>
              </a:rPr>
              <a:t>Voicemail Messages</a:t>
            </a:r>
            <a:endParaRPr lang="en-US" dirty="0">
              <a:latin typeface="Californian FB" pitchFamily="18" charset="0"/>
            </a:endParaRPr>
          </a:p>
        </p:txBody>
      </p:sp>
      <p:sp>
        <p:nvSpPr>
          <p:cNvPr id="3" name="Subtitle 2"/>
          <p:cNvSpPr>
            <a:spLocks noGrp="1"/>
          </p:cNvSpPr>
          <p:nvPr>
            <p:ph type="subTitle" idx="1"/>
          </p:nvPr>
        </p:nvSpPr>
        <p:spPr/>
        <p:txBody>
          <a:bodyPr/>
          <a:lstStyle/>
          <a:p>
            <a:r>
              <a:rPr lang="en-US" dirty="0" smtClean="0">
                <a:latin typeface="Californian FB" pitchFamily="18" charset="0"/>
              </a:rPr>
              <a:t>Unit 10 Guiding, p. 13</a:t>
            </a:r>
            <a:r>
              <a:rPr lang="sr-Latn-RS" dirty="0" smtClean="0">
                <a:latin typeface="Californian FB" pitchFamily="18" charset="0"/>
              </a:rPr>
              <a:t>7-141</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Vocabulary</a:t>
            </a:r>
            <a:endParaRPr lang="en-US" dirty="0">
              <a:latin typeface="Californian FB" pitchFamily="18" charset="0"/>
            </a:endParaRPr>
          </a:p>
        </p:txBody>
      </p:sp>
      <p:sp>
        <p:nvSpPr>
          <p:cNvPr id="3" name="Text Placeholder 2"/>
          <p:cNvSpPr>
            <a:spLocks noGrp="1"/>
          </p:cNvSpPr>
          <p:nvPr>
            <p:ph type="body" idx="1"/>
          </p:nvPr>
        </p:nvSpPr>
        <p:spPr/>
        <p:txBody>
          <a:bodyPr/>
          <a:lstStyle/>
          <a:p>
            <a:r>
              <a:rPr lang="en-US" dirty="0" smtClean="0">
                <a:latin typeface="Californian FB" pitchFamily="18" charset="0"/>
              </a:rPr>
              <a:t>Page 140</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Autofit/>
          </a:bodyPr>
          <a:lstStyle/>
          <a:p>
            <a:r>
              <a:rPr lang="en-US" sz="2400" dirty="0" smtClean="0">
                <a:latin typeface="Californian FB" pitchFamily="18" charset="0"/>
              </a:rPr>
              <a:t>Here are some words and expressions often used when booking a guide </a:t>
            </a:r>
            <a:endParaRPr lang="en-US" sz="2400" dirty="0">
              <a:latin typeface="Californian FB" pitchFamily="18" charset="0"/>
            </a:endParaRPr>
          </a:p>
        </p:txBody>
      </p:sp>
      <p:sp>
        <p:nvSpPr>
          <p:cNvPr id="3" name="Content Placeholder 2"/>
          <p:cNvSpPr>
            <a:spLocks noGrp="1"/>
          </p:cNvSpPr>
          <p:nvPr>
            <p:ph idx="1"/>
          </p:nvPr>
        </p:nvSpPr>
        <p:spPr>
          <a:xfrm>
            <a:off x="0" y="1196752"/>
            <a:ext cx="4788024" cy="5400600"/>
          </a:xfrm>
        </p:spPr>
        <p:txBody>
          <a:bodyPr>
            <a:normAutofit lnSpcReduction="10000"/>
          </a:bodyPr>
          <a:lstStyle/>
          <a:p>
            <a:r>
              <a:rPr lang="en-US" sz="3000" dirty="0" err="1" smtClean="0">
                <a:latin typeface="Californian FB" pitchFamily="18" charset="0"/>
              </a:rPr>
              <a:t>i</a:t>
            </a:r>
            <a:r>
              <a:rPr lang="en-US" sz="3000" dirty="0" smtClean="0">
                <a:latin typeface="Californian FB" pitchFamily="18" charset="0"/>
              </a:rPr>
              <a:t> pick up point</a:t>
            </a:r>
          </a:p>
          <a:p>
            <a:r>
              <a:rPr lang="en-US" sz="3000" dirty="0">
                <a:latin typeface="Californian FB" pitchFamily="18" charset="0"/>
              </a:rPr>
              <a:t>i</a:t>
            </a:r>
            <a:r>
              <a:rPr lang="en-US" sz="3000" dirty="0" smtClean="0">
                <a:latin typeface="Californian FB" pitchFamily="18" charset="0"/>
              </a:rPr>
              <a:t>i voucher</a:t>
            </a:r>
          </a:p>
          <a:p>
            <a:r>
              <a:rPr lang="en-US" sz="3000" dirty="0">
                <a:latin typeface="Californian FB" pitchFamily="18" charset="0"/>
              </a:rPr>
              <a:t>i</a:t>
            </a:r>
            <a:r>
              <a:rPr lang="en-US" sz="3000" dirty="0" smtClean="0">
                <a:latin typeface="Californian FB" pitchFamily="18" charset="0"/>
              </a:rPr>
              <a:t>ii transfer</a:t>
            </a:r>
          </a:p>
          <a:p>
            <a:r>
              <a:rPr lang="en-US" sz="3000" dirty="0">
                <a:latin typeface="Californian FB" pitchFamily="18" charset="0"/>
              </a:rPr>
              <a:t>i</a:t>
            </a:r>
            <a:r>
              <a:rPr lang="en-US" sz="3000" dirty="0" smtClean="0">
                <a:latin typeface="Californian FB" pitchFamily="18" charset="0"/>
              </a:rPr>
              <a:t>v gratuity (‘</a:t>
            </a:r>
            <a:r>
              <a:rPr lang="en-US" sz="3000" dirty="0" err="1" smtClean="0">
                <a:latin typeface="Californian FB" pitchFamily="18" charset="0"/>
              </a:rPr>
              <a:t>grat</a:t>
            </a:r>
            <a:r>
              <a:rPr lang="en-US" sz="3000" dirty="0" smtClean="0">
                <a:latin typeface="Californian FB" pitchFamily="18" charset="0"/>
              </a:rPr>
              <a:t>’)</a:t>
            </a:r>
          </a:p>
          <a:p>
            <a:r>
              <a:rPr lang="en-US" sz="3000" dirty="0" smtClean="0">
                <a:latin typeface="Californian FB" pitchFamily="18" charset="0"/>
              </a:rPr>
              <a:t>v </a:t>
            </a:r>
            <a:r>
              <a:rPr lang="en-US" sz="3000" dirty="0" err="1" smtClean="0">
                <a:latin typeface="Californian FB" pitchFamily="18" charset="0"/>
              </a:rPr>
              <a:t>pax</a:t>
            </a:r>
            <a:endParaRPr lang="en-US" sz="3000" dirty="0" smtClean="0">
              <a:latin typeface="Californian FB" pitchFamily="18" charset="0"/>
            </a:endParaRPr>
          </a:p>
          <a:p>
            <a:r>
              <a:rPr lang="en-US" sz="3000" dirty="0">
                <a:latin typeface="Californian FB" pitchFamily="18" charset="0"/>
              </a:rPr>
              <a:t>v</a:t>
            </a:r>
            <a:r>
              <a:rPr lang="en-US" sz="3000" dirty="0" smtClean="0">
                <a:latin typeface="Californian FB" pitchFamily="18" charset="0"/>
              </a:rPr>
              <a:t>i incentive tour</a:t>
            </a:r>
          </a:p>
          <a:p>
            <a:r>
              <a:rPr lang="en-US" sz="3000" dirty="0">
                <a:latin typeface="Californian FB" pitchFamily="18" charset="0"/>
              </a:rPr>
              <a:t>v</a:t>
            </a:r>
            <a:r>
              <a:rPr lang="en-US" sz="3000" dirty="0" smtClean="0">
                <a:latin typeface="Californian FB" pitchFamily="18" charset="0"/>
              </a:rPr>
              <a:t>ii hospitality desk</a:t>
            </a:r>
          </a:p>
          <a:p>
            <a:r>
              <a:rPr lang="en-US" sz="3000" dirty="0">
                <a:latin typeface="Californian FB" pitchFamily="18" charset="0"/>
              </a:rPr>
              <a:t>v</a:t>
            </a:r>
            <a:r>
              <a:rPr lang="en-US" sz="3000" dirty="0" smtClean="0">
                <a:latin typeface="Californian FB" pitchFamily="18" charset="0"/>
              </a:rPr>
              <a:t>iii commission</a:t>
            </a:r>
          </a:p>
          <a:p>
            <a:r>
              <a:rPr lang="en-US" sz="3000" dirty="0">
                <a:latin typeface="Californian FB" pitchFamily="18" charset="0"/>
              </a:rPr>
              <a:t>i</a:t>
            </a:r>
            <a:r>
              <a:rPr lang="en-US" sz="3000" dirty="0" smtClean="0">
                <a:latin typeface="Californian FB" pitchFamily="18" charset="0"/>
              </a:rPr>
              <a:t>x panoramic tour</a:t>
            </a:r>
          </a:p>
          <a:p>
            <a:r>
              <a:rPr lang="en-US" sz="3000" dirty="0">
                <a:latin typeface="Californian FB" pitchFamily="18" charset="0"/>
              </a:rPr>
              <a:t>x</a:t>
            </a:r>
            <a:r>
              <a:rPr lang="en-US" sz="3000" dirty="0" smtClean="0">
                <a:latin typeface="Californian FB" pitchFamily="18" charset="0"/>
              </a:rPr>
              <a:t> rooming list</a:t>
            </a:r>
            <a:endParaRPr lang="en-US" sz="3000" dirty="0">
              <a:latin typeface="Californian FB" pitchFamily="18" charset="0"/>
            </a:endParaRPr>
          </a:p>
        </p:txBody>
      </p:sp>
      <p:sp>
        <p:nvSpPr>
          <p:cNvPr id="4" name="TextBox 3"/>
          <p:cNvSpPr txBox="1"/>
          <p:nvPr/>
        </p:nvSpPr>
        <p:spPr>
          <a:xfrm>
            <a:off x="3491880" y="620688"/>
            <a:ext cx="5652120" cy="6186309"/>
          </a:xfrm>
          <a:prstGeom prst="rect">
            <a:avLst/>
          </a:prstGeom>
          <a:noFill/>
        </p:spPr>
        <p:txBody>
          <a:bodyPr wrap="square" rtlCol="0">
            <a:spAutoFit/>
          </a:bodyPr>
          <a:lstStyle/>
          <a:p>
            <a:pPr algn="just">
              <a:buFont typeface="Arial" pitchFamily="34" charset="0"/>
              <a:buChar char="•"/>
            </a:pPr>
            <a:r>
              <a:rPr lang="en-US" sz="2800" dirty="0" smtClean="0">
                <a:latin typeface="Californian FB" pitchFamily="18" charset="0"/>
              </a:rPr>
              <a:t> </a:t>
            </a:r>
            <a:r>
              <a:rPr lang="en-US" sz="2300" dirty="0" smtClean="0">
                <a:latin typeface="Californian FB" pitchFamily="18" charset="0"/>
              </a:rPr>
              <a:t>a) abbreviation for passengers</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b) place, usu. at a hotel or conference, where visitors can get help and advice</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c) place where the guide and the coach meet the passengers</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d) a percentage paid to someone for bringing customers to a shop or other service</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e) written details of which rooms visitors are staying in at a hotel </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f) a general sightseeing tour</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g) a ticket which a guide can use instead of cash to take a group into a famous place </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h) a trip offered to a group of employees as a reward for a good work</a:t>
            </a:r>
          </a:p>
          <a:p>
            <a:pPr algn="just">
              <a:buFont typeface="Arial" pitchFamily="34" charset="0"/>
              <a:buChar char="•"/>
            </a:pPr>
            <a:r>
              <a:rPr lang="en-US" sz="2300" dirty="0">
                <a:latin typeface="Californian FB" pitchFamily="18" charset="0"/>
              </a:rPr>
              <a:t> </a:t>
            </a:r>
            <a:r>
              <a:rPr lang="en-US" sz="2300" dirty="0" err="1" smtClean="0">
                <a:latin typeface="Californian FB" pitchFamily="18" charset="0"/>
              </a:rPr>
              <a:t>i</a:t>
            </a:r>
            <a:r>
              <a:rPr lang="en-US" sz="2300" dirty="0" smtClean="0">
                <a:latin typeface="Californian FB" pitchFamily="18" charset="0"/>
              </a:rPr>
              <a:t>) taking a group of visitors from their place of arrival to their hotel </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j) money given to someone to say ‘thank you’ </a:t>
            </a:r>
            <a:endParaRPr lang="en-US" sz="23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0" end="0"/>
                                            </p:txEl>
                                          </p:spTgt>
                                        </p:tgtEl>
                                        <p:attrNameLst>
                                          <p:attrName>style.visibility</p:attrName>
                                        </p:attrNameLst>
                                      </p:cBhvr>
                                      <p:to>
                                        <p:strVal val="visible"/>
                                      </p:to>
                                    </p:set>
                                    <p:animEffect transition="in" filter="fade">
                                      <p:cBhvr>
                                        <p:cTn id="62" dur="2000"/>
                                        <p:tgtEl>
                                          <p:spTgt spid="4">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1" end="1"/>
                                            </p:txEl>
                                          </p:spTgt>
                                        </p:tgtEl>
                                        <p:attrNameLst>
                                          <p:attrName>style.visibility</p:attrName>
                                        </p:attrNameLst>
                                      </p:cBhvr>
                                      <p:to>
                                        <p:strVal val="visible"/>
                                      </p:to>
                                    </p:set>
                                    <p:animEffect transition="in" filter="fade">
                                      <p:cBhvr>
                                        <p:cTn id="67" dur="2000"/>
                                        <p:tgtEl>
                                          <p:spTgt spid="4">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2" end="2"/>
                                            </p:txEl>
                                          </p:spTgt>
                                        </p:tgtEl>
                                        <p:attrNameLst>
                                          <p:attrName>style.visibility</p:attrName>
                                        </p:attrNameLst>
                                      </p:cBhvr>
                                      <p:to>
                                        <p:strVal val="visible"/>
                                      </p:to>
                                    </p:set>
                                    <p:animEffect transition="in" filter="fade">
                                      <p:cBhvr>
                                        <p:cTn id="72" dur="2000"/>
                                        <p:tgtEl>
                                          <p:spTgt spid="4">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3" end="3"/>
                                            </p:txEl>
                                          </p:spTgt>
                                        </p:tgtEl>
                                        <p:attrNameLst>
                                          <p:attrName>style.visibility</p:attrName>
                                        </p:attrNameLst>
                                      </p:cBhvr>
                                      <p:to>
                                        <p:strVal val="visible"/>
                                      </p:to>
                                    </p:set>
                                    <p:animEffect transition="in" filter="fade">
                                      <p:cBhvr>
                                        <p:cTn id="77" dur="2000"/>
                                        <p:tgtEl>
                                          <p:spTgt spid="4">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txEl>
                                              <p:pRg st="4" end="4"/>
                                            </p:txEl>
                                          </p:spTgt>
                                        </p:tgtEl>
                                        <p:attrNameLst>
                                          <p:attrName>style.visibility</p:attrName>
                                        </p:attrNameLst>
                                      </p:cBhvr>
                                      <p:to>
                                        <p:strVal val="visible"/>
                                      </p:to>
                                    </p:set>
                                    <p:animEffect transition="in" filter="fade">
                                      <p:cBhvr>
                                        <p:cTn id="82" dur="2000"/>
                                        <p:tgtEl>
                                          <p:spTgt spid="4">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txEl>
                                              <p:pRg st="5" end="5"/>
                                            </p:txEl>
                                          </p:spTgt>
                                        </p:tgtEl>
                                        <p:attrNameLst>
                                          <p:attrName>style.visibility</p:attrName>
                                        </p:attrNameLst>
                                      </p:cBhvr>
                                      <p:to>
                                        <p:strVal val="visible"/>
                                      </p:to>
                                    </p:set>
                                    <p:animEffect transition="in" filter="fade">
                                      <p:cBhvr>
                                        <p:cTn id="87" dur="2000"/>
                                        <p:tgtEl>
                                          <p:spTgt spid="4">
                                            <p:txEl>
                                              <p:p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txEl>
                                              <p:pRg st="6" end="6"/>
                                            </p:txEl>
                                          </p:spTgt>
                                        </p:tgtEl>
                                        <p:attrNameLst>
                                          <p:attrName>style.visibility</p:attrName>
                                        </p:attrNameLst>
                                      </p:cBhvr>
                                      <p:to>
                                        <p:strVal val="visible"/>
                                      </p:to>
                                    </p:set>
                                    <p:animEffect transition="in" filter="fade">
                                      <p:cBhvr>
                                        <p:cTn id="92" dur="2000"/>
                                        <p:tgtEl>
                                          <p:spTgt spid="4">
                                            <p:txEl>
                                              <p:p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txEl>
                                              <p:pRg st="7" end="7"/>
                                            </p:txEl>
                                          </p:spTgt>
                                        </p:tgtEl>
                                        <p:attrNameLst>
                                          <p:attrName>style.visibility</p:attrName>
                                        </p:attrNameLst>
                                      </p:cBhvr>
                                      <p:to>
                                        <p:strVal val="visible"/>
                                      </p:to>
                                    </p:set>
                                    <p:animEffect transition="in" filter="fade">
                                      <p:cBhvr>
                                        <p:cTn id="97" dur="2000"/>
                                        <p:tgtEl>
                                          <p:spTgt spid="4">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txEl>
                                              <p:pRg st="8" end="8"/>
                                            </p:txEl>
                                          </p:spTgt>
                                        </p:tgtEl>
                                        <p:attrNameLst>
                                          <p:attrName>style.visibility</p:attrName>
                                        </p:attrNameLst>
                                      </p:cBhvr>
                                      <p:to>
                                        <p:strVal val="visible"/>
                                      </p:to>
                                    </p:set>
                                    <p:animEffect transition="in" filter="fade">
                                      <p:cBhvr>
                                        <p:cTn id="102" dur="2000"/>
                                        <p:tgtEl>
                                          <p:spTgt spid="4">
                                            <p:txEl>
                                              <p:p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txEl>
                                              <p:pRg st="9" end="9"/>
                                            </p:txEl>
                                          </p:spTgt>
                                        </p:tgtEl>
                                        <p:attrNameLst>
                                          <p:attrName>style.visibility</p:attrName>
                                        </p:attrNameLst>
                                      </p:cBhvr>
                                      <p:to>
                                        <p:strVal val="visible"/>
                                      </p:to>
                                    </p:set>
                                    <p:animEffect transition="in" filter="fade">
                                      <p:cBhvr>
                                        <p:cTn id="107" dur="2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Autofit/>
          </a:bodyPr>
          <a:lstStyle/>
          <a:p>
            <a:r>
              <a:rPr lang="en-US" sz="2400" dirty="0" smtClean="0">
                <a:latin typeface="Californian FB" pitchFamily="18" charset="0"/>
              </a:rPr>
              <a:t>Here are some words and expressions often used when booking a guide </a:t>
            </a:r>
            <a:endParaRPr lang="en-US" sz="2400" dirty="0">
              <a:latin typeface="Californian FB" pitchFamily="18" charset="0"/>
            </a:endParaRPr>
          </a:p>
        </p:txBody>
      </p:sp>
      <p:sp>
        <p:nvSpPr>
          <p:cNvPr id="3" name="Content Placeholder 2"/>
          <p:cNvSpPr>
            <a:spLocks noGrp="1"/>
          </p:cNvSpPr>
          <p:nvPr>
            <p:ph idx="1"/>
          </p:nvPr>
        </p:nvSpPr>
        <p:spPr>
          <a:xfrm>
            <a:off x="0" y="1196752"/>
            <a:ext cx="4788024" cy="5400600"/>
          </a:xfrm>
        </p:spPr>
        <p:txBody>
          <a:bodyPr>
            <a:normAutofit lnSpcReduction="10000"/>
          </a:bodyPr>
          <a:lstStyle/>
          <a:p>
            <a:r>
              <a:rPr lang="en-US" sz="3000" dirty="0" err="1" smtClean="0">
                <a:latin typeface="Californian FB" pitchFamily="18" charset="0"/>
              </a:rPr>
              <a:t>i</a:t>
            </a:r>
            <a:r>
              <a:rPr lang="en-US" sz="3000" dirty="0" smtClean="0">
                <a:latin typeface="Californian FB" pitchFamily="18" charset="0"/>
              </a:rPr>
              <a:t> pick up point</a:t>
            </a:r>
          </a:p>
          <a:p>
            <a:r>
              <a:rPr lang="en-US" sz="3000" dirty="0">
                <a:latin typeface="Californian FB" pitchFamily="18" charset="0"/>
              </a:rPr>
              <a:t>i</a:t>
            </a:r>
            <a:r>
              <a:rPr lang="en-US" sz="3000" dirty="0" smtClean="0">
                <a:latin typeface="Californian FB" pitchFamily="18" charset="0"/>
              </a:rPr>
              <a:t>i voucher</a:t>
            </a:r>
          </a:p>
          <a:p>
            <a:r>
              <a:rPr lang="en-US" sz="3000" dirty="0">
                <a:latin typeface="Californian FB" pitchFamily="18" charset="0"/>
              </a:rPr>
              <a:t>i</a:t>
            </a:r>
            <a:r>
              <a:rPr lang="en-US" sz="3000" dirty="0" smtClean="0">
                <a:latin typeface="Californian FB" pitchFamily="18" charset="0"/>
              </a:rPr>
              <a:t>ii transfer</a:t>
            </a:r>
          </a:p>
          <a:p>
            <a:r>
              <a:rPr lang="en-US" sz="3000" dirty="0">
                <a:latin typeface="Californian FB" pitchFamily="18" charset="0"/>
              </a:rPr>
              <a:t>i</a:t>
            </a:r>
            <a:r>
              <a:rPr lang="en-US" sz="3000" dirty="0" smtClean="0">
                <a:latin typeface="Californian FB" pitchFamily="18" charset="0"/>
              </a:rPr>
              <a:t>v gratuity (‘</a:t>
            </a:r>
            <a:r>
              <a:rPr lang="en-US" sz="3000" dirty="0" err="1" smtClean="0">
                <a:latin typeface="Californian FB" pitchFamily="18" charset="0"/>
              </a:rPr>
              <a:t>grat</a:t>
            </a:r>
            <a:r>
              <a:rPr lang="en-US" sz="3000" dirty="0" smtClean="0">
                <a:latin typeface="Californian FB" pitchFamily="18" charset="0"/>
              </a:rPr>
              <a:t>’)</a:t>
            </a:r>
          </a:p>
          <a:p>
            <a:r>
              <a:rPr lang="en-US" sz="3000" dirty="0" smtClean="0">
                <a:latin typeface="Californian FB" pitchFamily="18" charset="0"/>
              </a:rPr>
              <a:t>v </a:t>
            </a:r>
            <a:r>
              <a:rPr lang="en-US" sz="3000" dirty="0" err="1" smtClean="0">
                <a:latin typeface="Californian FB" pitchFamily="18" charset="0"/>
              </a:rPr>
              <a:t>pax</a:t>
            </a:r>
            <a:endParaRPr lang="en-US" sz="3000" dirty="0" smtClean="0">
              <a:latin typeface="Californian FB" pitchFamily="18" charset="0"/>
            </a:endParaRPr>
          </a:p>
          <a:p>
            <a:r>
              <a:rPr lang="en-US" sz="3000" dirty="0">
                <a:latin typeface="Californian FB" pitchFamily="18" charset="0"/>
              </a:rPr>
              <a:t>v</a:t>
            </a:r>
            <a:r>
              <a:rPr lang="en-US" sz="3000" dirty="0" smtClean="0">
                <a:latin typeface="Californian FB" pitchFamily="18" charset="0"/>
              </a:rPr>
              <a:t>i incentive tour</a:t>
            </a:r>
          </a:p>
          <a:p>
            <a:r>
              <a:rPr lang="en-US" sz="3000" dirty="0">
                <a:latin typeface="Californian FB" pitchFamily="18" charset="0"/>
              </a:rPr>
              <a:t>v</a:t>
            </a:r>
            <a:r>
              <a:rPr lang="en-US" sz="3000" dirty="0" smtClean="0">
                <a:latin typeface="Californian FB" pitchFamily="18" charset="0"/>
              </a:rPr>
              <a:t>ii hospitality desk</a:t>
            </a:r>
          </a:p>
          <a:p>
            <a:r>
              <a:rPr lang="en-US" sz="3000" dirty="0">
                <a:latin typeface="Californian FB" pitchFamily="18" charset="0"/>
              </a:rPr>
              <a:t>v</a:t>
            </a:r>
            <a:r>
              <a:rPr lang="en-US" sz="3000" dirty="0" smtClean="0">
                <a:latin typeface="Californian FB" pitchFamily="18" charset="0"/>
              </a:rPr>
              <a:t>iii commission</a:t>
            </a:r>
          </a:p>
          <a:p>
            <a:r>
              <a:rPr lang="en-US" sz="3000" dirty="0">
                <a:latin typeface="Californian FB" pitchFamily="18" charset="0"/>
              </a:rPr>
              <a:t>i</a:t>
            </a:r>
            <a:r>
              <a:rPr lang="en-US" sz="3000" dirty="0" smtClean="0">
                <a:latin typeface="Californian FB" pitchFamily="18" charset="0"/>
              </a:rPr>
              <a:t>x panoramic tour</a:t>
            </a:r>
          </a:p>
          <a:p>
            <a:r>
              <a:rPr lang="en-US" sz="3000" dirty="0">
                <a:latin typeface="Californian FB" pitchFamily="18" charset="0"/>
              </a:rPr>
              <a:t>x</a:t>
            </a:r>
            <a:r>
              <a:rPr lang="en-US" sz="3000" dirty="0" smtClean="0">
                <a:latin typeface="Californian FB" pitchFamily="18" charset="0"/>
              </a:rPr>
              <a:t> rooming list</a:t>
            </a:r>
            <a:endParaRPr lang="en-US" sz="3000" dirty="0">
              <a:latin typeface="Californian FB" pitchFamily="18" charset="0"/>
            </a:endParaRPr>
          </a:p>
        </p:txBody>
      </p:sp>
      <p:sp>
        <p:nvSpPr>
          <p:cNvPr id="4" name="TextBox 3"/>
          <p:cNvSpPr txBox="1"/>
          <p:nvPr/>
        </p:nvSpPr>
        <p:spPr>
          <a:xfrm>
            <a:off x="3491880" y="620688"/>
            <a:ext cx="5652120" cy="6186309"/>
          </a:xfrm>
          <a:prstGeom prst="rect">
            <a:avLst/>
          </a:prstGeom>
          <a:noFill/>
        </p:spPr>
        <p:txBody>
          <a:bodyPr wrap="square" rtlCol="0">
            <a:spAutoFit/>
          </a:bodyPr>
          <a:lstStyle/>
          <a:p>
            <a:pPr algn="just">
              <a:buFont typeface="Arial" pitchFamily="34" charset="0"/>
              <a:buChar char="•"/>
            </a:pPr>
            <a:r>
              <a:rPr lang="en-US" sz="2800" dirty="0" smtClean="0">
                <a:latin typeface="Californian FB" pitchFamily="18" charset="0"/>
              </a:rPr>
              <a:t> </a:t>
            </a:r>
            <a:r>
              <a:rPr lang="en-US" sz="2300" dirty="0" smtClean="0">
                <a:latin typeface="Californian FB" pitchFamily="18" charset="0"/>
              </a:rPr>
              <a:t>a) abbreviation for passengers</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b) place, usu. at a hotel or conference, where visitors can get help and advice</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c) place where the guide and the coach meet the passengers</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d) a percentage paid to someone for bringing customers to a shop or other service</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e) written details of which rooms visitors are staying in at a hotel </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f) a general sightseeing tour</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g) a ticket which a guide can use instead of cash to take a group into a famous place </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h) a trip offered to a group of employees as a reward for a good work</a:t>
            </a:r>
          </a:p>
          <a:p>
            <a:pPr algn="just">
              <a:buFont typeface="Arial" pitchFamily="34" charset="0"/>
              <a:buChar char="•"/>
            </a:pPr>
            <a:r>
              <a:rPr lang="en-US" sz="2300" dirty="0">
                <a:latin typeface="Californian FB" pitchFamily="18" charset="0"/>
              </a:rPr>
              <a:t> </a:t>
            </a:r>
            <a:r>
              <a:rPr lang="en-US" sz="2300" dirty="0" err="1" smtClean="0">
                <a:latin typeface="Californian FB" pitchFamily="18" charset="0"/>
              </a:rPr>
              <a:t>i</a:t>
            </a:r>
            <a:r>
              <a:rPr lang="en-US" sz="2300" dirty="0" smtClean="0">
                <a:latin typeface="Californian FB" pitchFamily="18" charset="0"/>
              </a:rPr>
              <a:t>) taking a group of visitors from their place of arrival to their hotel </a:t>
            </a:r>
          </a:p>
          <a:p>
            <a:pPr algn="just">
              <a:buFont typeface="Arial" pitchFamily="34" charset="0"/>
              <a:buChar char="•"/>
            </a:pPr>
            <a:r>
              <a:rPr lang="en-US" sz="2300" dirty="0">
                <a:latin typeface="Californian FB" pitchFamily="18" charset="0"/>
              </a:rPr>
              <a:t> </a:t>
            </a:r>
            <a:r>
              <a:rPr lang="en-US" sz="2300" dirty="0" smtClean="0">
                <a:latin typeface="Californian FB" pitchFamily="18" charset="0"/>
              </a:rPr>
              <a:t>j) money given to someone to say ‘thank you’ </a:t>
            </a:r>
            <a:endParaRPr lang="en-US" sz="2300" dirty="0">
              <a:latin typeface="Californian FB" pitchFamily="18" charset="0"/>
            </a:endParaRPr>
          </a:p>
        </p:txBody>
      </p:sp>
      <p:cxnSp>
        <p:nvCxnSpPr>
          <p:cNvPr id="6" name="Straight Arrow Connector 5"/>
          <p:cNvCxnSpPr/>
          <p:nvPr/>
        </p:nvCxnSpPr>
        <p:spPr>
          <a:xfrm>
            <a:off x="2411760" y="1484784"/>
            <a:ext cx="1584176"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259632" y="3501008"/>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835696" y="1916832"/>
            <a:ext cx="2088232" cy="2664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835696" y="2492896"/>
            <a:ext cx="1944216" cy="35283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763688" y="2924944"/>
            <a:ext cx="1944216" cy="37444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331640" y="836712"/>
            <a:ext cx="2592288" cy="2736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915816" y="3933056"/>
            <a:ext cx="1584176"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275856" y="1268760"/>
            <a:ext cx="1152128" cy="31683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2771800" y="2636912"/>
            <a:ext cx="2088232" cy="23762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2843808" y="4005064"/>
            <a:ext cx="3168352"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2555776" y="3356992"/>
            <a:ext cx="3024336" cy="2664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0" end="0"/>
                                            </p:txEl>
                                          </p:spTgt>
                                        </p:tgtEl>
                                        <p:attrNameLst>
                                          <p:attrName>style.visibility</p:attrName>
                                        </p:attrNameLst>
                                      </p:cBhvr>
                                      <p:to>
                                        <p:strVal val="visible"/>
                                      </p:to>
                                    </p:set>
                                    <p:animEffect transition="in" filter="fade">
                                      <p:cBhvr>
                                        <p:cTn id="62" dur="2000"/>
                                        <p:tgtEl>
                                          <p:spTgt spid="4">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1" end="1"/>
                                            </p:txEl>
                                          </p:spTgt>
                                        </p:tgtEl>
                                        <p:attrNameLst>
                                          <p:attrName>style.visibility</p:attrName>
                                        </p:attrNameLst>
                                      </p:cBhvr>
                                      <p:to>
                                        <p:strVal val="visible"/>
                                      </p:to>
                                    </p:set>
                                    <p:animEffect transition="in" filter="fade">
                                      <p:cBhvr>
                                        <p:cTn id="67" dur="2000"/>
                                        <p:tgtEl>
                                          <p:spTgt spid="4">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2" end="2"/>
                                            </p:txEl>
                                          </p:spTgt>
                                        </p:tgtEl>
                                        <p:attrNameLst>
                                          <p:attrName>style.visibility</p:attrName>
                                        </p:attrNameLst>
                                      </p:cBhvr>
                                      <p:to>
                                        <p:strVal val="visible"/>
                                      </p:to>
                                    </p:set>
                                    <p:animEffect transition="in" filter="fade">
                                      <p:cBhvr>
                                        <p:cTn id="72" dur="2000"/>
                                        <p:tgtEl>
                                          <p:spTgt spid="4">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3" end="3"/>
                                            </p:txEl>
                                          </p:spTgt>
                                        </p:tgtEl>
                                        <p:attrNameLst>
                                          <p:attrName>style.visibility</p:attrName>
                                        </p:attrNameLst>
                                      </p:cBhvr>
                                      <p:to>
                                        <p:strVal val="visible"/>
                                      </p:to>
                                    </p:set>
                                    <p:animEffect transition="in" filter="fade">
                                      <p:cBhvr>
                                        <p:cTn id="77" dur="2000"/>
                                        <p:tgtEl>
                                          <p:spTgt spid="4">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txEl>
                                              <p:pRg st="4" end="4"/>
                                            </p:txEl>
                                          </p:spTgt>
                                        </p:tgtEl>
                                        <p:attrNameLst>
                                          <p:attrName>style.visibility</p:attrName>
                                        </p:attrNameLst>
                                      </p:cBhvr>
                                      <p:to>
                                        <p:strVal val="visible"/>
                                      </p:to>
                                    </p:set>
                                    <p:animEffect transition="in" filter="fade">
                                      <p:cBhvr>
                                        <p:cTn id="82" dur="2000"/>
                                        <p:tgtEl>
                                          <p:spTgt spid="4">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txEl>
                                              <p:pRg st="5" end="5"/>
                                            </p:txEl>
                                          </p:spTgt>
                                        </p:tgtEl>
                                        <p:attrNameLst>
                                          <p:attrName>style.visibility</p:attrName>
                                        </p:attrNameLst>
                                      </p:cBhvr>
                                      <p:to>
                                        <p:strVal val="visible"/>
                                      </p:to>
                                    </p:set>
                                    <p:animEffect transition="in" filter="fade">
                                      <p:cBhvr>
                                        <p:cTn id="87" dur="2000"/>
                                        <p:tgtEl>
                                          <p:spTgt spid="4">
                                            <p:txEl>
                                              <p:p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txEl>
                                              <p:pRg st="6" end="6"/>
                                            </p:txEl>
                                          </p:spTgt>
                                        </p:tgtEl>
                                        <p:attrNameLst>
                                          <p:attrName>style.visibility</p:attrName>
                                        </p:attrNameLst>
                                      </p:cBhvr>
                                      <p:to>
                                        <p:strVal val="visible"/>
                                      </p:to>
                                    </p:set>
                                    <p:animEffect transition="in" filter="fade">
                                      <p:cBhvr>
                                        <p:cTn id="92" dur="2000"/>
                                        <p:tgtEl>
                                          <p:spTgt spid="4">
                                            <p:txEl>
                                              <p:p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txEl>
                                              <p:pRg st="7" end="7"/>
                                            </p:txEl>
                                          </p:spTgt>
                                        </p:tgtEl>
                                        <p:attrNameLst>
                                          <p:attrName>style.visibility</p:attrName>
                                        </p:attrNameLst>
                                      </p:cBhvr>
                                      <p:to>
                                        <p:strVal val="visible"/>
                                      </p:to>
                                    </p:set>
                                    <p:animEffect transition="in" filter="fade">
                                      <p:cBhvr>
                                        <p:cTn id="97" dur="2000"/>
                                        <p:tgtEl>
                                          <p:spTgt spid="4">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txEl>
                                              <p:pRg st="8" end="8"/>
                                            </p:txEl>
                                          </p:spTgt>
                                        </p:tgtEl>
                                        <p:attrNameLst>
                                          <p:attrName>style.visibility</p:attrName>
                                        </p:attrNameLst>
                                      </p:cBhvr>
                                      <p:to>
                                        <p:strVal val="visible"/>
                                      </p:to>
                                    </p:set>
                                    <p:animEffect transition="in" filter="fade">
                                      <p:cBhvr>
                                        <p:cTn id="102" dur="2000"/>
                                        <p:tgtEl>
                                          <p:spTgt spid="4">
                                            <p:txEl>
                                              <p:p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txEl>
                                              <p:pRg st="9" end="9"/>
                                            </p:txEl>
                                          </p:spTgt>
                                        </p:tgtEl>
                                        <p:attrNameLst>
                                          <p:attrName>style.visibility</p:attrName>
                                        </p:attrNameLst>
                                      </p:cBhvr>
                                      <p:to>
                                        <p:strVal val="visible"/>
                                      </p:to>
                                    </p:set>
                                    <p:animEffect transition="in" filter="fade">
                                      <p:cBhvr>
                                        <p:cTn id="107" dur="2000"/>
                                        <p:tgtEl>
                                          <p:spTgt spid="4">
                                            <p:txEl>
                                              <p:pRg st="9" end="9"/>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6"/>
                                        </p:tgtEl>
                                        <p:attrNameLst>
                                          <p:attrName>style.visibility</p:attrName>
                                        </p:attrNameLst>
                                      </p:cBhvr>
                                      <p:to>
                                        <p:strVal val="visible"/>
                                      </p:to>
                                    </p:set>
                                    <p:animEffect transition="in" filter="fade">
                                      <p:cBhvr>
                                        <p:cTn id="112" dur="2000"/>
                                        <p:tgtEl>
                                          <p:spTgt spid="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2000"/>
                                        <p:tgtEl>
                                          <p:spTgt spid="12"/>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fade">
                                      <p:cBhvr>
                                        <p:cTn id="122" dur="2000"/>
                                        <p:tgtEl>
                                          <p:spTgt spid="14"/>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16"/>
                                        </p:tgtEl>
                                        <p:attrNameLst>
                                          <p:attrName>style.visibility</p:attrName>
                                        </p:attrNameLst>
                                      </p:cBhvr>
                                      <p:to>
                                        <p:strVal val="visible"/>
                                      </p:to>
                                    </p:set>
                                    <p:animEffect transition="in" filter="fade">
                                      <p:cBhvr>
                                        <p:cTn id="127" dur="2000"/>
                                        <p:tgtEl>
                                          <p:spTgt spid="16"/>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18"/>
                                        </p:tgtEl>
                                        <p:attrNameLst>
                                          <p:attrName>style.visibility</p:attrName>
                                        </p:attrNameLst>
                                      </p:cBhvr>
                                      <p:to>
                                        <p:strVal val="visible"/>
                                      </p:to>
                                    </p:set>
                                    <p:animEffect transition="in" filter="fade">
                                      <p:cBhvr>
                                        <p:cTn id="132" dur="2000"/>
                                        <p:tgtEl>
                                          <p:spTgt spid="18"/>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20"/>
                                        </p:tgtEl>
                                        <p:attrNameLst>
                                          <p:attrName>style.visibility</p:attrName>
                                        </p:attrNameLst>
                                      </p:cBhvr>
                                      <p:to>
                                        <p:strVal val="visible"/>
                                      </p:to>
                                    </p:set>
                                    <p:animEffect transition="in" filter="fade">
                                      <p:cBhvr>
                                        <p:cTn id="137" dur="2000"/>
                                        <p:tgtEl>
                                          <p:spTgt spid="20"/>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23"/>
                                        </p:tgtEl>
                                        <p:attrNameLst>
                                          <p:attrName>style.visibility</p:attrName>
                                        </p:attrNameLst>
                                      </p:cBhvr>
                                      <p:to>
                                        <p:strVal val="visible"/>
                                      </p:to>
                                    </p:set>
                                    <p:animEffect transition="in" filter="fade">
                                      <p:cBhvr>
                                        <p:cTn id="142" dur="2000"/>
                                        <p:tgtEl>
                                          <p:spTgt spid="23"/>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2000"/>
                                        <p:tgtEl>
                                          <p:spTgt spid="25"/>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27"/>
                                        </p:tgtEl>
                                        <p:attrNameLst>
                                          <p:attrName>style.visibility</p:attrName>
                                        </p:attrNameLst>
                                      </p:cBhvr>
                                      <p:to>
                                        <p:strVal val="visible"/>
                                      </p:to>
                                    </p:set>
                                    <p:animEffect transition="in" filter="fade">
                                      <p:cBhvr>
                                        <p:cTn id="152" dur="2000"/>
                                        <p:tgtEl>
                                          <p:spTgt spid="27"/>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29"/>
                                        </p:tgtEl>
                                        <p:attrNameLst>
                                          <p:attrName>style.visibility</p:attrName>
                                        </p:attrNameLst>
                                      </p:cBhvr>
                                      <p:to>
                                        <p:strVal val="visible"/>
                                      </p:to>
                                    </p:set>
                                    <p:animEffect transition="in" filter="fade">
                                      <p:cBhvr>
                                        <p:cTn id="15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itchFamily="18" charset="0"/>
              </a:rPr>
              <a:t>Voicemail messages</a:t>
            </a:r>
            <a:endParaRPr lang="en-US" dirty="0">
              <a:latin typeface="Californian FB" pitchFamily="18" charset="0"/>
            </a:endParaRPr>
          </a:p>
        </p:txBody>
      </p:sp>
      <p:sp>
        <p:nvSpPr>
          <p:cNvPr id="3" name="Text Placeholder 2"/>
          <p:cNvSpPr>
            <a:spLocks noGrp="1"/>
          </p:cNvSpPr>
          <p:nvPr>
            <p:ph type="body" idx="1"/>
          </p:nvPr>
        </p:nvSpPr>
        <p:spPr/>
        <p:txBody>
          <a:bodyPr/>
          <a:lstStyle/>
          <a:p>
            <a:r>
              <a:rPr lang="en-US" dirty="0" smtClean="0">
                <a:latin typeface="Californian FB" pitchFamily="18" charset="0"/>
              </a:rPr>
              <a:t>LISTENING 1, page 139</a:t>
            </a:r>
            <a:endParaRPr lang="en-US" dirty="0">
              <a:latin typeface="Californian FB"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i="1" dirty="0" smtClean="0">
                <a:latin typeface="Californian FB" pitchFamily="18" charset="0"/>
              </a:rPr>
              <a:t>How to </a:t>
            </a:r>
            <a:r>
              <a:rPr lang="sr-Latn-RS" sz="3600" i="1" dirty="0" smtClean="0">
                <a:latin typeface="Californian FB" pitchFamily="18" charset="0"/>
              </a:rPr>
              <a:t>B</a:t>
            </a:r>
            <a:r>
              <a:rPr lang="en-US" sz="3600" i="1" dirty="0" smtClean="0">
                <a:latin typeface="Californian FB" pitchFamily="18" charset="0"/>
              </a:rPr>
              <a:t>e a </a:t>
            </a:r>
            <a:r>
              <a:rPr lang="sr-Latn-RS" sz="3600" i="1" dirty="0" smtClean="0">
                <a:latin typeface="Californian FB" pitchFamily="18" charset="0"/>
              </a:rPr>
              <a:t>G</a:t>
            </a:r>
            <a:r>
              <a:rPr lang="en-US" sz="3600" i="1" dirty="0" err="1" smtClean="0">
                <a:latin typeface="Californian FB" pitchFamily="18" charset="0"/>
              </a:rPr>
              <a:t>ood</a:t>
            </a:r>
            <a:r>
              <a:rPr lang="en-US" sz="3600" i="1" dirty="0" smtClean="0">
                <a:latin typeface="Californian FB" pitchFamily="18" charset="0"/>
              </a:rPr>
              <a:t> Guide</a:t>
            </a:r>
            <a:br>
              <a:rPr lang="en-US" sz="3600" i="1" dirty="0" smtClean="0">
                <a:latin typeface="Californian FB" pitchFamily="18" charset="0"/>
              </a:rPr>
            </a:br>
            <a:r>
              <a:rPr lang="sr-Latn-RS" sz="3600" b="1" dirty="0" smtClean="0">
                <a:solidFill>
                  <a:srgbClr val="FF0000"/>
                </a:solidFill>
                <a:latin typeface="Californian FB" pitchFamily="18" charset="0"/>
              </a:rPr>
              <a:t>p</a:t>
            </a:r>
            <a:r>
              <a:rPr lang="en-US" sz="3600" b="1" dirty="0" smtClean="0">
                <a:solidFill>
                  <a:srgbClr val="FF0000"/>
                </a:solidFill>
                <a:latin typeface="Californian FB" pitchFamily="18" charset="0"/>
              </a:rPr>
              <a:t>age 137,</a:t>
            </a:r>
            <a:endParaRPr lang="en-US" sz="3600" b="1" dirty="0">
              <a:solidFill>
                <a:srgbClr val="FF0000"/>
              </a:solidFill>
              <a:latin typeface="Californian FB" pitchFamily="18" charset="0"/>
            </a:endParaRPr>
          </a:p>
        </p:txBody>
      </p:sp>
      <p:sp>
        <p:nvSpPr>
          <p:cNvPr id="3" name="Content Placeholder 2"/>
          <p:cNvSpPr>
            <a:spLocks noGrp="1"/>
          </p:cNvSpPr>
          <p:nvPr>
            <p:ph idx="1"/>
          </p:nvPr>
        </p:nvSpPr>
        <p:spPr>
          <a:xfrm>
            <a:off x="0" y="1600200"/>
            <a:ext cx="9144000" cy="4525963"/>
          </a:xfrm>
        </p:spPr>
        <p:txBody>
          <a:bodyPr/>
          <a:lstStyle/>
          <a:p>
            <a:pPr algn="just"/>
            <a:r>
              <a:rPr lang="en-US" u="sng" dirty="0" smtClean="0">
                <a:latin typeface="Californian FB" pitchFamily="18" charset="0"/>
              </a:rPr>
              <a:t>1</a:t>
            </a:r>
            <a:r>
              <a:rPr lang="sr-Latn-RS" u="sng" dirty="0" smtClean="0">
                <a:latin typeface="Californian FB" pitchFamily="18" charset="0"/>
              </a:rPr>
              <a:t>&amp;2 What does the tour guide have to do? What does the job involve?</a:t>
            </a:r>
          </a:p>
          <a:p>
            <a:pPr algn="just"/>
            <a:r>
              <a:rPr lang="sr-Latn-RS" dirty="0" smtClean="0">
                <a:latin typeface="Californian FB" pitchFamily="18" charset="0"/>
              </a:rPr>
              <a:t>Make two lists</a:t>
            </a:r>
          </a:p>
          <a:p>
            <a:pPr algn="just">
              <a:buNone/>
            </a:pPr>
            <a:r>
              <a:rPr lang="sr-Latn-RS" dirty="0" smtClean="0">
                <a:latin typeface="Californian FB" pitchFamily="18" charset="0"/>
              </a:rPr>
              <a:t>  a. the things a tour guide must do/is responsible for?</a:t>
            </a:r>
          </a:p>
          <a:p>
            <a:pPr algn="just">
              <a:buNone/>
            </a:pPr>
            <a:r>
              <a:rPr lang="sr-Latn-RS" dirty="0" smtClean="0">
                <a:latin typeface="Californian FB" pitchFamily="18" charset="0"/>
              </a:rPr>
              <a:t>  b. the personal and professional qualities needed</a:t>
            </a:r>
          </a:p>
          <a:p>
            <a:pPr algn="just"/>
            <a:r>
              <a:rPr lang="sr-Latn-RS" dirty="0" smtClean="0">
                <a:latin typeface="Californian FB" pitchFamily="18" charset="0"/>
              </a:rPr>
              <a:t>Compare with the things Jenny Townsend mentions in the text </a:t>
            </a:r>
            <a:r>
              <a:rPr lang="sr-Latn-RS" i="1" dirty="0" smtClean="0">
                <a:latin typeface="Californian FB" pitchFamily="18" charset="0"/>
              </a:rPr>
              <a:t>How to Be a Good Guide</a:t>
            </a:r>
            <a:r>
              <a:rPr lang="sr-Latn-RS" dirty="0" smtClean="0">
                <a:latin typeface="Californian FB" pitchFamily="18" charset="0"/>
              </a:rPr>
              <a:t>.</a:t>
            </a:r>
          </a:p>
          <a:p>
            <a:pPr algn="just"/>
            <a:r>
              <a:rPr lang="sr-Latn-RS" dirty="0" smtClean="0">
                <a:latin typeface="Californian FB" pitchFamily="18" charset="0"/>
              </a:rPr>
              <a:t>Add the extra items to your list.</a:t>
            </a:r>
          </a:p>
          <a:p>
            <a:pPr algn="just"/>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latin typeface="Californian FB" pitchFamily="18" charset="0"/>
              </a:rPr>
              <a:t>How to </a:t>
            </a:r>
            <a:r>
              <a:rPr lang="sr-Latn-RS" i="1" dirty="0" smtClean="0">
                <a:latin typeface="Californian FB" pitchFamily="18" charset="0"/>
              </a:rPr>
              <a:t>B</a:t>
            </a:r>
            <a:r>
              <a:rPr lang="en-US" i="1" dirty="0" smtClean="0">
                <a:latin typeface="Californian FB" pitchFamily="18" charset="0"/>
              </a:rPr>
              <a:t>e a </a:t>
            </a:r>
            <a:r>
              <a:rPr lang="sr-Latn-RS" i="1" dirty="0" smtClean="0">
                <a:latin typeface="Californian FB" pitchFamily="18" charset="0"/>
              </a:rPr>
              <a:t>G</a:t>
            </a:r>
            <a:r>
              <a:rPr lang="en-US" i="1" dirty="0" err="1" smtClean="0">
                <a:latin typeface="Californian FB" pitchFamily="18" charset="0"/>
              </a:rPr>
              <a:t>ood</a:t>
            </a:r>
            <a:r>
              <a:rPr lang="en-US" i="1" dirty="0" smtClean="0">
                <a:latin typeface="Californian FB" pitchFamily="18" charset="0"/>
              </a:rPr>
              <a:t> Guide</a:t>
            </a:r>
            <a:br>
              <a:rPr lang="en-US" i="1" dirty="0" smtClean="0">
                <a:latin typeface="Californian FB" pitchFamily="18" charset="0"/>
              </a:rPr>
            </a:br>
            <a:r>
              <a:rPr lang="sr-Latn-RS" b="1" dirty="0" smtClean="0">
                <a:solidFill>
                  <a:srgbClr val="FF0000"/>
                </a:solidFill>
                <a:latin typeface="Californian FB" pitchFamily="18" charset="0"/>
              </a:rPr>
              <a:t>p</a:t>
            </a:r>
            <a:r>
              <a:rPr lang="en-US" b="1" dirty="0" smtClean="0">
                <a:solidFill>
                  <a:srgbClr val="FF0000"/>
                </a:solidFill>
                <a:latin typeface="Californian FB" pitchFamily="18" charset="0"/>
              </a:rPr>
              <a:t>age 137,</a:t>
            </a:r>
            <a:endParaRPr lang="en-US" dirty="0"/>
          </a:p>
        </p:txBody>
      </p:sp>
      <p:graphicFrame>
        <p:nvGraphicFramePr>
          <p:cNvPr id="4" name="Content Placeholder 3"/>
          <p:cNvGraphicFramePr>
            <a:graphicFrameLocks noGrp="1"/>
          </p:cNvGraphicFramePr>
          <p:nvPr>
            <p:ph idx="1"/>
          </p:nvPr>
        </p:nvGraphicFramePr>
        <p:xfrm>
          <a:off x="457200" y="1817062"/>
          <a:ext cx="8507288" cy="2577401"/>
        </p:xfrm>
        <a:graphic>
          <a:graphicData uri="http://schemas.openxmlformats.org/drawingml/2006/table">
            <a:tbl>
              <a:tblPr firstRow="1" bandRow="1">
                <a:tableStyleId>{BC89EF96-8CEA-46FF-86C4-4CE0E7609802}</a:tableStyleId>
              </a:tblPr>
              <a:tblGrid>
                <a:gridCol w="755070"/>
                <a:gridCol w="3359730"/>
                <a:gridCol w="2232248"/>
                <a:gridCol w="2160240"/>
              </a:tblGrid>
              <a:tr h="727872">
                <a:tc>
                  <a:txBody>
                    <a:bodyPr/>
                    <a:lstStyle/>
                    <a:p>
                      <a:endParaRPr lang="en-US" dirty="0">
                        <a:latin typeface="Californian FB" pitchFamily="18" charset="0"/>
                      </a:endParaRPr>
                    </a:p>
                  </a:txBody>
                  <a:tcPr/>
                </a:tc>
                <a:tc>
                  <a:txBody>
                    <a:bodyPr/>
                    <a:lstStyle/>
                    <a:p>
                      <a:pPr algn="ctr"/>
                      <a:r>
                        <a:rPr lang="sr-Latn-RS" dirty="0" smtClean="0">
                          <a:latin typeface="Californian FB" pitchFamily="18" charset="0"/>
                        </a:rPr>
                        <a:t>PERSONAL&amp;PROFESSIONAL QUALITIES</a:t>
                      </a:r>
                      <a:endParaRPr lang="en-US" dirty="0">
                        <a:latin typeface="Californian FB" pitchFamily="18" charset="0"/>
                      </a:endParaRPr>
                    </a:p>
                  </a:txBody>
                  <a:tcPr/>
                </a:tc>
                <a:tc>
                  <a:txBody>
                    <a:bodyPr/>
                    <a:lstStyle/>
                    <a:p>
                      <a:pPr algn="ctr"/>
                      <a:r>
                        <a:rPr lang="sr-Latn-RS" dirty="0" smtClean="0">
                          <a:latin typeface="Californian FB" pitchFamily="18" charset="0"/>
                        </a:rPr>
                        <a:t>RESPONSIBILITIES</a:t>
                      </a:r>
                      <a:endParaRPr lang="en-US" dirty="0">
                        <a:latin typeface="Californian FB" pitchFamily="18" charset="0"/>
                      </a:endParaRPr>
                    </a:p>
                  </a:txBody>
                  <a:tcPr/>
                </a:tc>
                <a:tc>
                  <a:txBody>
                    <a:bodyPr/>
                    <a:lstStyle/>
                    <a:p>
                      <a:pPr algn="ctr"/>
                      <a:r>
                        <a:rPr lang="sr-Latn-RS" dirty="0" smtClean="0">
                          <a:latin typeface="Californian FB" pitchFamily="18" charset="0"/>
                        </a:rPr>
                        <a:t>QUALIFICATIONS</a:t>
                      </a:r>
                      <a:endParaRPr lang="en-US" dirty="0">
                        <a:latin typeface="Californian FB" pitchFamily="18" charset="0"/>
                      </a:endParaRPr>
                    </a:p>
                  </a:txBody>
                  <a:tcPr/>
                </a:tc>
              </a:tr>
              <a:tr h="390137">
                <a:tc>
                  <a:txBody>
                    <a:bodyPr/>
                    <a:lstStyle/>
                    <a:p>
                      <a:r>
                        <a:rPr lang="sr-Latn-RS" dirty="0" smtClean="0">
                          <a:latin typeface="Californian FB" pitchFamily="18" charset="0"/>
                        </a:rPr>
                        <a:t>1.</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r>
              <a:tr h="328872">
                <a:tc>
                  <a:txBody>
                    <a:bodyPr/>
                    <a:lstStyle/>
                    <a:p>
                      <a:r>
                        <a:rPr lang="sr-Latn-RS" dirty="0" smtClean="0">
                          <a:latin typeface="Californian FB" pitchFamily="18" charset="0"/>
                        </a:rPr>
                        <a:t>2.</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r>
              <a:tr h="301282">
                <a:tc>
                  <a:txBody>
                    <a:bodyPr/>
                    <a:lstStyle/>
                    <a:p>
                      <a:r>
                        <a:rPr lang="sr-Latn-RS" dirty="0" smtClean="0">
                          <a:latin typeface="Californian FB" pitchFamily="18" charset="0"/>
                        </a:rPr>
                        <a:t>3.</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727872">
                <a:tc>
                  <a:txBody>
                    <a:bodyPr/>
                    <a:lstStyle/>
                    <a:p>
                      <a:r>
                        <a:rPr lang="sr-Latn-RS" dirty="0" smtClean="0">
                          <a:latin typeface="Californian FB" pitchFamily="18" charset="0"/>
                        </a:rPr>
                        <a:t>4.</a:t>
                      </a:r>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i="1" dirty="0" smtClean="0">
                <a:latin typeface="Californian FB" pitchFamily="18" charset="0"/>
              </a:rPr>
              <a:t>How to </a:t>
            </a:r>
            <a:r>
              <a:rPr lang="sr-Latn-RS" sz="3600" i="1" dirty="0" smtClean="0">
                <a:latin typeface="Californian FB" pitchFamily="18" charset="0"/>
              </a:rPr>
              <a:t>B</a:t>
            </a:r>
            <a:r>
              <a:rPr lang="en-US" sz="3600" i="1" dirty="0" smtClean="0">
                <a:latin typeface="Californian FB" pitchFamily="18" charset="0"/>
              </a:rPr>
              <a:t>e a </a:t>
            </a:r>
            <a:r>
              <a:rPr lang="sr-Latn-RS" sz="3600" i="1" dirty="0" smtClean="0">
                <a:latin typeface="Californian FB" pitchFamily="18" charset="0"/>
              </a:rPr>
              <a:t>G</a:t>
            </a:r>
            <a:r>
              <a:rPr lang="en-US" sz="3600" i="1" dirty="0" err="1" smtClean="0">
                <a:latin typeface="Californian FB" pitchFamily="18" charset="0"/>
              </a:rPr>
              <a:t>ood</a:t>
            </a:r>
            <a:r>
              <a:rPr lang="en-US" sz="3600" i="1" dirty="0" smtClean="0">
                <a:latin typeface="Californian FB" pitchFamily="18" charset="0"/>
              </a:rPr>
              <a:t> Guide</a:t>
            </a:r>
            <a:br>
              <a:rPr lang="en-US" sz="3600" i="1" dirty="0" smtClean="0">
                <a:latin typeface="Californian FB" pitchFamily="18" charset="0"/>
              </a:rPr>
            </a:br>
            <a:r>
              <a:rPr lang="sr-Latn-RS" sz="3600" b="1" dirty="0" smtClean="0">
                <a:solidFill>
                  <a:srgbClr val="FF0000"/>
                </a:solidFill>
                <a:latin typeface="Californian FB" pitchFamily="18" charset="0"/>
              </a:rPr>
              <a:t>p</a:t>
            </a:r>
            <a:r>
              <a:rPr lang="en-US" sz="3600" b="1" dirty="0" smtClean="0">
                <a:solidFill>
                  <a:srgbClr val="FF0000"/>
                </a:solidFill>
                <a:latin typeface="Californian FB" pitchFamily="18" charset="0"/>
              </a:rPr>
              <a:t>age 137</a:t>
            </a:r>
            <a:r>
              <a:rPr lang="en-US" sz="3600" b="1" dirty="0" smtClean="0">
                <a:solidFill>
                  <a:srgbClr val="FF0000"/>
                </a:solidFill>
                <a:latin typeface="Californian FB" pitchFamily="18" charset="0"/>
              </a:rPr>
              <a:t>, </a:t>
            </a:r>
            <a:r>
              <a:rPr lang="en-US" sz="3600" dirty="0" smtClean="0">
                <a:latin typeface="Californian FB" pitchFamily="18" charset="0"/>
              </a:rPr>
              <a:t>sa</a:t>
            </a:r>
            <a:r>
              <a:rPr lang="en-US" sz="3600" dirty="0" smtClean="0">
                <a:latin typeface="Californian FB" pitchFamily="18" charset="0"/>
              </a:rPr>
              <a:t>mple answers</a:t>
            </a:r>
            <a:endParaRPr lang="en-US" sz="3600" dirty="0"/>
          </a:p>
        </p:txBody>
      </p:sp>
      <p:graphicFrame>
        <p:nvGraphicFramePr>
          <p:cNvPr id="4" name="Content Placeholder 3"/>
          <p:cNvGraphicFramePr>
            <a:graphicFrameLocks noGrp="1"/>
          </p:cNvGraphicFramePr>
          <p:nvPr>
            <p:ph idx="1"/>
          </p:nvPr>
        </p:nvGraphicFramePr>
        <p:xfrm>
          <a:off x="457200" y="1817062"/>
          <a:ext cx="8507288" cy="2827344"/>
        </p:xfrm>
        <a:graphic>
          <a:graphicData uri="http://schemas.openxmlformats.org/drawingml/2006/table">
            <a:tbl>
              <a:tblPr firstRow="1" bandRow="1">
                <a:tableStyleId>{BC89EF96-8CEA-46FF-86C4-4CE0E7609802}</a:tableStyleId>
              </a:tblPr>
              <a:tblGrid>
                <a:gridCol w="514400"/>
                <a:gridCol w="3456384"/>
                <a:gridCol w="2304256"/>
                <a:gridCol w="2232248"/>
              </a:tblGrid>
              <a:tr h="727872">
                <a:tc>
                  <a:txBody>
                    <a:bodyPr/>
                    <a:lstStyle/>
                    <a:p>
                      <a:endParaRPr lang="en-US" dirty="0">
                        <a:latin typeface="Californian FB" pitchFamily="18" charset="0"/>
                      </a:endParaRPr>
                    </a:p>
                  </a:txBody>
                  <a:tcPr/>
                </a:tc>
                <a:tc>
                  <a:txBody>
                    <a:bodyPr/>
                    <a:lstStyle/>
                    <a:p>
                      <a:pPr algn="ctr"/>
                      <a:r>
                        <a:rPr lang="sr-Latn-RS" dirty="0" smtClean="0">
                          <a:latin typeface="Californian FB" pitchFamily="18" charset="0"/>
                        </a:rPr>
                        <a:t>PERSONAL&amp;PROFESSIONAL QUALITIES</a:t>
                      </a:r>
                      <a:endParaRPr lang="en-US" dirty="0">
                        <a:latin typeface="Californian FB" pitchFamily="18" charset="0"/>
                      </a:endParaRPr>
                    </a:p>
                  </a:txBody>
                  <a:tcPr/>
                </a:tc>
                <a:tc>
                  <a:txBody>
                    <a:bodyPr/>
                    <a:lstStyle/>
                    <a:p>
                      <a:pPr algn="ctr"/>
                      <a:r>
                        <a:rPr lang="sr-Latn-RS" dirty="0" smtClean="0">
                          <a:latin typeface="Californian FB" pitchFamily="18" charset="0"/>
                        </a:rPr>
                        <a:t>RESPONSIBILITIES</a:t>
                      </a:r>
                      <a:endParaRPr lang="en-US" dirty="0">
                        <a:latin typeface="Californian FB" pitchFamily="18" charset="0"/>
                      </a:endParaRPr>
                    </a:p>
                  </a:txBody>
                  <a:tcPr/>
                </a:tc>
                <a:tc>
                  <a:txBody>
                    <a:bodyPr/>
                    <a:lstStyle/>
                    <a:p>
                      <a:pPr algn="ctr"/>
                      <a:r>
                        <a:rPr lang="sr-Latn-RS" dirty="0" smtClean="0">
                          <a:latin typeface="Californian FB" pitchFamily="18" charset="0"/>
                        </a:rPr>
                        <a:t>QUALIFICATIONS</a:t>
                      </a:r>
                      <a:endParaRPr lang="en-US" dirty="0">
                        <a:latin typeface="Californian FB" pitchFamily="18" charset="0"/>
                      </a:endParaRPr>
                    </a:p>
                  </a:txBody>
                  <a:tcPr/>
                </a:tc>
              </a:tr>
              <a:tr h="390137">
                <a:tc>
                  <a:txBody>
                    <a:bodyPr/>
                    <a:lstStyle/>
                    <a:p>
                      <a:r>
                        <a:rPr lang="sr-Latn-RS" dirty="0" smtClean="0">
                          <a:latin typeface="Californian FB" pitchFamily="18" charset="0"/>
                        </a:rPr>
                        <a:t>1.</a:t>
                      </a:r>
                      <a:endParaRPr lang="en-US" dirty="0">
                        <a:latin typeface="Californian FB" pitchFamily="18" charset="0"/>
                      </a:endParaRPr>
                    </a:p>
                  </a:txBody>
                  <a:tcPr/>
                </a:tc>
                <a:tc>
                  <a:txBody>
                    <a:bodyPr/>
                    <a:lstStyle/>
                    <a:p>
                      <a:pPr algn="ctr"/>
                      <a:r>
                        <a:rPr lang="en-US" dirty="0" smtClean="0">
                          <a:latin typeface="Californian FB" pitchFamily="18" charset="0"/>
                        </a:rPr>
                        <a:t>knowledgeable</a:t>
                      </a:r>
                      <a:endParaRPr lang="en-US" dirty="0">
                        <a:latin typeface="Californian FB" pitchFamily="18" charset="0"/>
                      </a:endParaRPr>
                    </a:p>
                  </a:txBody>
                  <a:tcPr/>
                </a:tc>
                <a:tc>
                  <a:txBody>
                    <a:bodyPr/>
                    <a:lstStyle/>
                    <a:p>
                      <a:pPr algn="ctr"/>
                      <a:r>
                        <a:rPr lang="en-US" dirty="0" smtClean="0">
                          <a:latin typeface="Californian FB" pitchFamily="18" charset="0"/>
                        </a:rPr>
                        <a:t>to</a:t>
                      </a:r>
                      <a:r>
                        <a:rPr lang="en-US" baseline="0" dirty="0" smtClean="0">
                          <a:latin typeface="Californian FB" pitchFamily="18" charset="0"/>
                        </a:rPr>
                        <a:t> educate</a:t>
                      </a:r>
                      <a:endParaRPr lang="en-US" dirty="0">
                        <a:latin typeface="Californian FB" pitchFamily="18" charset="0"/>
                      </a:endParaRPr>
                    </a:p>
                  </a:txBody>
                  <a:tcPr/>
                </a:tc>
                <a:tc>
                  <a:txBody>
                    <a:bodyPr/>
                    <a:lstStyle/>
                    <a:p>
                      <a:pPr algn="ctr"/>
                      <a:r>
                        <a:rPr lang="en-US" dirty="0" smtClean="0">
                          <a:latin typeface="Californian FB" pitchFamily="18" charset="0"/>
                        </a:rPr>
                        <a:t>at least secondary</a:t>
                      </a:r>
                      <a:r>
                        <a:rPr lang="en-US" baseline="0" dirty="0" smtClean="0">
                          <a:latin typeface="Californian FB" pitchFamily="18" charset="0"/>
                        </a:rPr>
                        <a:t> school education</a:t>
                      </a:r>
                      <a:endParaRPr lang="en-US" dirty="0">
                        <a:latin typeface="Californian FB" pitchFamily="18" charset="0"/>
                      </a:endParaRPr>
                    </a:p>
                  </a:txBody>
                  <a:tcPr/>
                </a:tc>
              </a:tr>
              <a:tr h="328872">
                <a:tc>
                  <a:txBody>
                    <a:bodyPr/>
                    <a:lstStyle/>
                    <a:p>
                      <a:r>
                        <a:rPr lang="sr-Latn-RS" dirty="0" smtClean="0">
                          <a:latin typeface="Californian FB" pitchFamily="18" charset="0"/>
                        </a:rPr>
                        <a:t>2.</a:t>
                      </a:r>
                      <a:endParaRPr lang="en-US" dirty="0">
                        <a:latin typeface="Californian FB" pitchFamily="18" charset="0"/>
                      </a:endParaRPr>
                    </a:p>
                  </a:txBody>
                  <a:tcPr/>
                </a:tc>
                <a:tc>
                  <a:txBody>
                    <a:bodyPr/>
                    <a:lstStyle/>
                    <a:p>
                      <a:pPr algn="ctr"/>
                      <a:r>
                        <a:rPr lang="en-US" dirty="0" smtClean="0">
                          <a:latin typeface="Californian FB" pitchFamily="18" charset="0"/>
                        </a:rPr>
                        <a:t>friendly</a:t>
                      </a:r>
                      <a:endParaRPr lang="en-US" dirty="0">
                        <a:latin typeface="Californian FB" pitchFamily="18" charset="0"/>
                      </a:endParaRPr>
                    </a:p>
                  </a:txBody>
                  <a:tcPr/>
                </a:tc>
                <a:tc>
                  <a:txBody>
                    <a:bodyPr/>
                    <a:lstStyle/>
                    <a:p>
                      <a:pPr algn="ctr"/>
                      <a:r>
                        <a:rPr lang="en-US" dirty="0" smtClean="0">
                          <a:latin typeface="Californian FB" pitchFamily="18" charset="0"/>
                        </a:rPr>
                        <a:t>to</a:t>
                      </a:r>
                      <a:r>
                        <a:rPr lang="en-US" baseline="0" dirty="0" smtClean="0">
                          <a:latin typeface="Californian FB" pitchFamily="18" charset="0"/>
                        </a:rPr>
                        <a:t> entertain</a:t>
                      </a:r>
                      <a:endParaRPr lang="en-US" dirty="0">
                        <a:latin typeface="Californian FB" pitchFamily="18" charset="0"/>
                      </a:endParaRPr>
                    </a:p>
                  </a:txBody>
                  <a:tcPr/>
                </a:tc>
                <a:tc>
                  <a:txBody>
                    <a:bodyPr/>
                    <a:lstStyle/>
                    <a:p>
                      <a:pPr algn="ctr"/>
                      <a:r>
                        <a:rPr lang="en-US" dirty="0" smtClean="0">
                          <a:latin typeface="Californian FB" pitchFamily="18" charset="0"/>
                        </a:rPr>
                        <a:t>trained</a:t>
                      </a:r>
                      <a:r>
                        <a:rPr lang="en-US" baseline="0" dirty="0" smtClean="0">
                          <a:latin typeface="Californian FB" pitchFamily="18" charset="0"/>
                        </a:rPr>
                        <a:t> for the </a:t>
                      </a:r>
                      <a:r>
                        <a:rPr lang="en-US" baseline="0" dirty="0" err="1" smtClean="0">
                          <a:latin typeface="Californian FB" pitchFamily="18" charset="0"/>
                        </a:rPr>
                        <a:t>licence</a:t>
                      </a:r>
                      <a:endParaRPr lang="en-US" dirty="0">
                        <a:latin typeface="Californian FB" pitchFamily="18" charset="0"/>
                      </a:endParaRPr>
                    </a:p>
                  </a:txBody>
                  <a:tcPr/>
                </a:tc>
              </a:tr>
              <a:tr h="301282">
                <a:tc>
                  <a:txBody>
                    <a:bodyPr/>
                    <a:lstStyle/>
                    <a:p>
                      <a:r>
                        <a:rPr lang="sr-Latn-RS" dirty="0" smtClean="0">
                          <a:latin typeface="Californian FB" pitchFamily="18" charset="0"/>
                        </a:rPr>
                        <a:t>3.</a:t>
                      </a:r>
                      <a:endParaRPr lang="en-US" dirty="0">
                        <a:latin typeface="Californian FB" pitchFamily="18" charset="0"/>
                      </a:endParaRPr>
                    </a:p>
                  </a:txBody>
                  <a:tcPr/>
                </a:tc>
                <a:tc>
                  <a:txBody>
                    <a:bodyPr/>
                    <a:lstStyle/>
                    <a:p>
                      <a:pPr algn="ctr"/>
                      <a:r>
                        <a:rPr lang="en-US" dirty="0" smtClean="0">
                          <a:latin typeface="Californian FB" pitchFamily="18" charset="0"/>
                        </a:rPr>
                        <a:t>helpful</a:t>
                      </a:r>
                      <a:endParaRPr lang="en-US" dirty="0">
                        <a:latin typeface="Californian FB" pitchFamily="18" charset="0"/>
                      </a:endParaRPr>
                    </a:p>
                  </a:txBody>
                  <a:tcPr/>
                </a:tc>
                <a:tc>
                  <a:txBody>
                    <a:bodyPr/>
                    <a:lstStyle/>
                    <a:p>
                      <a:r>
                        <a:rPr lang="en-US" dirty="0" smtClean="0">
                          <a:latin typeface="Californian FB" pitchFamily="18" charset="0"/>
                        </a:rPr>
                        <a:t>to</a:t>
                      </a:r>
                      <a:r>
                        <a:rPr lang="en-US" baseline="0" dirty="0" smtClean="0">
                          <a:latin typeface="Californian FB" pitchFamily="18" charset="0"/>
                        </a:rPr>
                        <a:t> manage the group</a:t>
                      </a:r>
                      <a:endParaRPr lang="en-US" dirty="0">
                        <a:latin typeface="Californian FB" pitchFamily="18" charset="0"/>
                      </a:endParaRPr>
                    </a:p>
                  </a:txBody>
                  <a:tcPr/>
                </a:tc>
                <a:tc>
                  <a:txBody>
                    <a:bodyPr/>
                    <a:lstStyle/>
                    <a:p>
                      <a:pPr algn="ctr"/>
                      <a:r>
                        <a:rPr lang="en-US" dirty="0" smtClean="0">
                          <a:latin typeface="Californian FB" pitchFamily="18" charset="0"/>
                        </a:rPr>
                        <a:t>language certificates</a:t>
                      </a:r>
                      <a:endParaRPr lang="en-US" dirty="0">
                        <a:latin typeface="Californian FB" pitchFamily="18" charset="0"/>
                      </a:endParaRPr>
                    </a:p>
                  </a:txBody>
                  <a:tcPr/>
                </a:tc>
              </a:tr>
              <a:tr h="727872">
                <a:tc>
                  <a:txBody>
                    <a:bodyPr/>
                    <a:lstStyle/>
                    <a:p>
                      <a:r>
                        <a:rPr lang="sr-Latn-RS" dirty="0" smtClean="0">
                          <a:latin typeface="Californian FB" pitchFamily="18" charset="0"/>
                        </a:rPr>
                        <a:t>4.</a:t>
                      </a:r>
                      <a:endParaRPr lang="en-US" dirty="0">
                        <a:latin typeface="Californian FB" pitchFamily="18" charset="0"/>
                      </a:endParaRPr>
                    </a:p>
                  </a:txBody>
                  <a:tcPr/>
                </a:tc>
                <a:tc>
                  <a:txBody>
                    <a:bodyPr/>
                    <a:lstStyle/>
                    <a:p>
                      <a:pPr algn="ctr"/>
                      <a:r>
                        <a:rPr lang="en-US" dirty="0" smtClean="0">
                          <a:latin typeface="Californian FB" pitchFamily="18" charset="0"/>
                        </a:rPr>
                        <a:t>well-organized</a:t>
                      </a:r>
                      <a:endParaRPr lang="en-US" dirty="0">
                        <a:latin typeface="Californian FB" pitchFamily="18" charset="0"/>
                      </a:endParaRPr>
                    </a:p>
                  </a:txBody>
                  <a:tcPr/>
                </a:tc>
                <a:tc>
                  <a:txBody>
                    <a:bodyPr/>
                    <a:lstStyle/>
                    <a:p>
                      <a:pPr algn="ctr"/>
                      <a:r>
                        <a:rPr lang="en-US" dirty="0" smtClean="0">
                          <a:latin typeface="Californian FB" pitchFamily="18" charset="0"/>
                        </a:rPr>
                        <a:t>to promote a destination</a:t>
                      </a:r>
                      <a:endParaRPr lang="en-US" dirty="0">
                        <a:latin typeface="Californian FB" pitchFamily="18" charset="0"/>
                      </a:endParaRPr>
                    </a:p>
                  </a:txBody>
                  <a:tcPr/>
                </a:tc>
                <a:tc>
                  <a:txBody>
                    <a:bodyPr/>
                    <a:lstStyle/>
                    <a:p>
                      <a:pPr algn="ctr"/>
                      <a:r>
                        <a:rPr lang="en-US" dirty="0" smtClean="0">
                          <a:latin typeface="Californian FB" pitchFamily="18" charset="0"/>
                        </a:rPr>
                        <a:t>first</a:t>
                      </a:r>
                      <a:r>
                        <a:rPr lang="en-US" baseline="0" dirty="0" smtClean="0">
                          <a:latin typeface="Californian FB" pitchFamily="18" charset="0"/>
                        </a:rPr>
                        <a:t> aid course</a:t>
                      </a:r>
                      <a:endParaRPr lang="en-US"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964488" cy="1152128"/>
          </a:xfrm>
        </p:spPr>
        <p:txBody>
          <a:bodyPr>
            <a:noAutofit/>
          </a:bodyPr>
          <a:lstStyle/>
          <a:p>
            <a:r>
              <a:rPr lang="sr-Latn-RS" sz="3600" dirty="0" smtClean="0">
                <a:latin typeface="Californian FB" pitchFamily="18" charset="0"/>
              </a:rPr>
              <a:t>3. </a:t>
            </a:r>
            <a:r>
              <a:rPr lang="sr-Latn-RS" sz="3600" dirty="0" smtClean="0">
                <a:solidFill>
                  <a:srgbClr val="FF0000"/>
                </a:solidFill>
                <a:latin typeface="Californian FB" pitchFamily="18" charset="0"/>
              </a:rPr>
              <a:t>page 137</a:t>
            </a:r>
            <a:r>
              <a:rPr lang="sr-Latn-RS" sz="3600" dirty="0" smtClean="0">
                <a:latin typeface="Californian FB" pitchFamily="18" charset="0"/>
              </a:rPr>
              <a:t>, Read the text again and find words that match the following items.</a:t>
            </a:r>
            <a:endParaRPr lang="en-US" sz="3600" dirty="0">
              <a:latin typeface="Californian FB" pitchFamily="18" charset="0"/>
            </a:endParaRPr>
          </a:p>
        </p:txBody>
      </p:sp>
      <p:sp>
        <p:nvSpPr>
          <p:cNvPr id="3" name="Content Placeholder 2"/>
          <p:cNvSpPr>
            <a:spLocks noGrp="1"/>
          </p:cNvSpPr>
          <p:nvPr>
            <p:ph idx="1"/>
          </p:nvPr>
        </p:nvSpPr>
        <p:spPr>
          <a:xfrm>
            <a:off x="0" y="1412776"/>
            <a:ext cx="9144000" cy="5445224"/>
          </a:xfrm>
        </p:spPr>
        <p:txBody>
          <a:bodyPr>
            <a:normAutofit fontScale="85000" lnSpcReduction="10000"/>
          </a:bodyPr>
          <a:lstStyle/>
          <a:p>
            <a:pPr algn="just"/>
            <a:r>
              <a:rPr lang="sr-Latn-RS" dirty="0" smtClean="0">
                <a:latin typeface="Californian FB" pitchFamily="18" charset="0"/>
              </a:rPr>
              <a:t>a) working for oneself, not a particular company</a:t>
            </a:r>
          </a:p>
          <a:p>
            <a:pPr algn="just"/>
            <a:r>
              <a:rPr lang="sr-Latn-RS" dirty="0" smtClean="0">
                <a:latin typeface="Californian FB" pitchFamily="18" charset="0"/>
              </a:rPr>
              <a:t>b) a description of action and moving events</a:t>
            </a:r>
          </a:p>
          <a:p>
            <a:pPr algn="just"/>
            <a:r>
              <a:rPr lang="sr-Latn-RS" dirty="0" smtClean="0">
                <a:latin typeface="Californian FB" pitchFamily="18" charset="0"/>
              </a:rPr>
              <a:t>c) silly, not serious</a:t>
            </a:r>
          </a:p>
          <a:p>
            <a:pPr algn="just"/>
            <a:r>
              <a:rPr lang="sr-Latn-RS" dirty="0" smtClean="0">
                <a:latin typeface="Californian FB" pitchFamily="18" charset="0"/>
              </a:rPr>
              <a:t>d) easy to talk to and ask questions of</a:t>
            </a:r>
          </a:p>
          <a:p>
            <a:pPr algn="just"/>
            <a:r>
              <a:rPr lang="sr-Latn-RS" dirty="0" smtClean="0">
                <a:latin typeface="Californian FB" pitchFamily="18" charset="0"/>
              </a:rPr>
              <a:t>e) a planned travel route</a:t>
            </a:r>
          </a:p>
          <a:p>
            <a:pPr algn="just"/>
            <a:r>
              <a:rPr lang="sr-Latn-RS" dirty="0" smtClean="0">
                <a:latin typeface="Californian FB" pitchFamily="18" charset="0"/>
              </a:rPr>
              <a:t>f) a person representing his or her country</a:t>
            </a:r>
          </a:p>
          <a:p>
            <a:pPr algn="just"/>
            <a:r>
              <a:rPr lang="sr-Latn-RS" dirty="0" smtClean="0">
                <a:latin typeface="Californian FB" pitchFamily="18" charset="0"/>
              </a:rPr>
              <a:t>g) feeling tired and unwell as a result of air travel</a:t>
            </a:r>
          </a:p>
          <a:p>
            <a:pPr algn="just"/>
            <a:r>
              <a:rPr lang="sr-Latn-RS" dirty="0" smtClean="0">
                <a:latin typeface="Californian FB" pitchFamily="18" charset="0"/>
              </a:rPr>
              <a:t>h) immediate medical help (after an accident, etc.) </a:t>
            </a:r>
          </a:p>
          <a:p>
            <a:pPr algn="just"/>
            <a:r>
              <a:rPr lang="sr-Latn-RS" dirty="0" smtClean="0">
                <a:latin typeface="Californian FB" pitchFamily="18" charset="0"/>
              </a:rPr>
              <a:t>i) to advertize, to publicize</a:t>
            </a:r>
          </a:p>
          <a:p>
            <a:pPr algn="just"/>
            <a:r>
              <a:rPr lang="sr-Latn-RS" dirty="0" smtClean="0">
                <a:latin typeface="Californian FB" pitchFamily="18" charset="0"/>
              </a:rPr>
              <a:t>j)careful and skillful management of people and their problem</a:t>
            </a:r>
          </a:p>
          <a:p>
            <a:pPr algn="just"/>
            <a:r>
              <a:rPr lang="sr-Latn-RS" dirty="0" smtClean="0">
                <a:latin typeface="Californian FB" pitchFamily="18" charset="0"/>
              </a:rPr>
              <a:t>k) treating someone like a child</a:t>
            </a:r>
          </a:p>
          <a:p>
            <a:pPr algn="just"/>
            <a:r>
              <a:rPr lang="sr-Latn-RS" dirty="0" smtClean="0">
                <a:latin typeface="Californian FB" pitchFamily="18" charset="0"/>
              </a:rPr>
              <a:t>l) a very important person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20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964488" cy="864096"/>
          </a:xfrm>
        </p:spPr>
        <p:txBody>
          <a:bodyPr>
            <a:noAutofit/>
          </a:bodyPr>
          <a:lstStyle/>
          <a:p>
            <a:r>
              <a:rPr lang="sr-Latn-RS" sz="3600" dirty="0" smtClean="0">
                <a:latin typeface="Californian FB" pitchFamily="18" charset="0"/>
              </a:rPr>
              <a:t>3. </a:t>
            </a:r>
            <a:r>
              <a:rPr lang="sr-Latn-RS" sz="3600" dirty="0" smtClean="0">
                <a:solidFill>
                  <a:srgbClr val="FF0000"/>
                </a:solidFill>
                <a:latin typeface="Californian FB" pitchFamily="18" charset="0"/>
              </a:rPr>
              <a:t>page 137</a:t>
            </a:r>
            <a:r>
              <a:rPr lang="sr-Latn-RS" sz="3600" dirty="0" smtClean="0">
                <a:latin typeface="Californian FB" pitchFamily="18" charset="0"/>
              </a:rPr>
              <a:t>, answers</a:t>
            </a:r>
            <a:endParaRPr lang="en-US" sz="3600" dirty="0">
              <a:latin typeface="Californian FB" pitchFamily="18" charset="0"/>
            </a:endParaRPr>
          </a:p>
        </p:txBody>
      </p:sp>
      <p:sp>
        <p:nvSpPr>
          <p:cNvPr id="3" name="Content Placeholder 2"/>
          <p:cNvSpPr>
            <a:spLocks noGrp="1"/>
          </p:cNvSpPr>
          <p:nvPr>
            <p:ph idx="1"/>
          </p:nvPr>
        </p:nvSpPr>
        <p:spPr>
          <a:xfrm>
            <a:off x="0" y="908720"/>
            <a:ext cx="9144000" cy="5949280"/>
          </a:xfrm>
        </p:spPr>
        <p:txBody>
          <a:bodyPr>
            <a:normAutofit fontScale="85000" lnSpcReduction="10000"/>
          </a:bodyPr>
          <a:lstStyle/>
          <a:p>
            <a:pPr algn="just"/>
            <a:r>
              <a:rPr lang="sr-Latn-RS" sz="3100" dirty="0" smtClean="0">
                <a:latin typeface="Californian FB" pitchFamily="18" charset="0"/>
              </a:rPr>
              <a:t>a) working for oneself, not a particular company  </a:t>
            </a:r>
            <a:r>
              <a:rPr lang="sr-Latn-RS" sz="3100" b="1" dirty="0" smtClean="0">
                <a:solidFill>
                  <a:srgbClr val="FF0000"/>
                </a:solidFill>
                <a:latin typeface="Californian FB" pitchFamily="18" charset="0"/>
              </a:rPr>
              <a:t>FREE-LANCE</a:t>
            </a:r>
          </a:p>
          <a:p>
            <a:pPr algn="just"/>
            <a:r>
              <a:rPr lang="sr-Latn-RS" sz="3100" dirty="0" smtClean="0">
                <a:latin typeface="Californian FB" pitchFamily="18" charset="0"/>
              </a:rPr>
              <a:t>b) a description of action and moving events </a:t>
            </a:r>
            <a:r>
              <a:rPr lang="sr-Latn-RS" sz="3100" b="1" dirty="0" smtClean="0">
                <a:solidFill>
                  <a:srgbClr val="FF0000"/>
                </a:solidFill>
                <a:latin typeface="Californian FB" pitchFamily="18" charset="0"/>
              </a:rPr>
              <a:t>COMMENTARY</a:t>
            </a:r>
          </a:p>
          <a:p>
            <a:pPr algn="just"/>
            <a:r>
              <a:rPr lang="sr-Latn-RS" dirty="0" smtClean="0">
                <a:latin typeface="Californian FB" pitchFamily="18" charset="0"/>
              </a:rPr>
              <a:t>c) silly, not serious </a:t>
            </a:r>
            <a:r>
              <a:rPr lang="sr-Latn-RS" b="1" dirty="0" smtClean="0">
                <a:solidFill>
                  <a:srgbClr val="FF0000"/>
                </a:solidFill>
                <a:latin typeface="Californian FB" pitchFamily="18" charset="0"/>
              </a:rPr>
              <a:t>FRIVOLOUS</a:t>
            </a:r>
          </a:p>
          <a:p>
            <a:pPr algn="just"/>
            <a:r>
              <a:rPr lang="sr-Latn-RS" dirty="0" smtClean="0">
                <a:latin typeface="Californian FB" pitchFamily="18" charset="0"/>
              </a:rPr>
              <a:t>d) easy to talk to and ask questions of </a:t>
            </a:r>
            <a:r>
              <a:rPr lang="sr-Latn-RS" b="1" dirty="0" smtClean="0">
                <a:solidFill>
                  <a:srgbClr val="FF0000"/>
                </a:solidFill>
                <a:latin typeface="Californian FB" pitchFamily="18" charset="0"/>
              </a:rPr>
              <a:t>APPROACHABLE</a:t>
            </a:r>
          </a:p>
          <a:p>
            <a:pPr algn="just"/>
            <a:r>
              <a:rPr lang="sr-Latn-RS" dirty="0" smtClean="0">
                <a:latin typeface="Californian FB" pitchFamily="18" charset="0"/>
              </a:rPr>
              <a:t>e) a planned travel route </a:t>
            </a:r>
            <a:r>
              <a:rPr lang="sr-Latn-RS" b="1" dirty="0" smtClean="0">
                <a:solidFill>
                  <a:srgbClr val="FF0000"/>
                </a:solidFill>
                <a:latin typeface="Californian FB" pitchFamily="18" charset="0"/>
              </a:rPr>
              <a:t>ITINERARY</a:t>
            </a:r>
          </a:p>
          <a:p>
            <a:pPr algn="just"/>
            <a:r>
              <a:rPr lang="sr-Latn-RS" dirty="0" smtClean="0">
                <a:latin typeface="Californian FB" pitchFamily="18" charset="0"/>
              </a:rPr>
              <a:t>f) a person representing his or her country </a:t>
            </a:r>
            <a:r>
              <a:rPr lang="sr-Latn-RS" b="1" dirty="0" smtClean="0">
                <a:solidFill>
                  <a:srgbClr val="FF0000"/>
                </a:solidFill>
                <a:latin typeface="Californian FB" pitchFamily="18" charset="0"/>
              </a:rPr>
              <a:t>AMBASSADOR</a:t>
            </a:r>
          </a:p>
          <a:p>
            <a:pPr algn="just"/>
            <a:r>
              <a:rPr lang="sr-Latn-RS" sz="3100" dirty="0" smtClean="0">
                <a:latin typeface="Californian FB" pitchFamily="18" charset="0"/>
              </a:rPr>
              <a:t>g)feeling tired and unwell as a result of air travel J</a:t>
            </a:r>
            <a:r>
              <a:rPr lang="sr-Latn-RS" sz="3100" b="1" dirty="0" smtClean="0">
                <a:solidFill>
                  <a:srgbClr val="FF0000"/>
                </a:solidFill>
                <a:latin typeface="Californian FB" pitchFamily="18" charset="0"/>
              </a:rPr>
              <a:t>ET-LAGGED</a:t>
            </a:r>
          </a:p>
          <a:p>
            <a:pPr algn="just"/>
            <a:r>
              <a:rPr lang="sr-Latn-RS" dirty="0" smtClean="0">
                <a:latin typeface="Californian FB" pitchFamily="18" charset="0"/>
              </a:rPr>
              <a:t>h)immediate medical help (after an accident, etc.) </a:t>
            </a:r>
            <a:r>
              <a:rPr lang="sr-Latn-RS" b="1" dirty="0" smtClean="0">
                <a:solidFill>
                  <a:srgbClr val="FF0000"/>
                </a:solidFill>
                <a:latin typeface="Californian FB" pitchFamily="18" charset="0"/>
              </a:rPr>
              <a:t>FIRST AID</a:t>
            </a:r>
          </a:p>
          <a:p>
            <a:pPr algn="just"/>
            <a:r>
              <a:rPr lang="sr-Latn-RS" dirty="0" smtClean="0">
                <a:latin typeface="Californian FB" pitchFamily="18" charset="0"/>
              </a:rPr>
              <a:t>i) to advertize, to publicize </a:t>
            </a:r>
            <a:r>
              <a:rPr lang="sr-Latn-RS" b="1" dirty="0" smtClean="0">
                <a:solidFill>
                  <a:srgbClr val="FF0000"/>
                </a:solidFill>
                <a:latin typeface="Californian FB" pitchFamily="18" charset="0"/>
              </a:rPr>
              <a:t>TO PROMOTE</a:t>
            </a:r>
          </a:p>
          <a:p>
            <a:pPr algn="just"/>
            <a:r>
              <a:rPr lang="sr-Latn-RS" dirty="0" smtClean="0">
                <a:latin typeface="Californian FB" pitchFamily="18" charset="0"/>
              </a:rPr>
              <a:t>j)careful and skillful management of people and their problem</a:t>
            </a:r>
          </a:p>
          <a:p>
            <a:pPr algn="just"/>
            <a:r>
              <a:rPr lang="sr-Latn-RS" b="1" dirty="0" smtClean="0">
                <a:solidFill>
                  <a:srgbClr val="FF0000"/>
                </a:solidFill>
                <a:latin typeface="Californian FB" pitchFamily="18" charset="0"/>
              </a:rPr>
              <a:t>HR</a:t>
            </a:r>
          </a:p>
          <a:p>
            <a:pPr algn="just"/>
            <a:r>
              <a:rPr lang="sr-Latn-RS" dirty="0" smtClean="0">
                <a:latin typeface="Californian FB" pitchFamily="18" charset="0"/>
              </a:rPr>
              <a:t>k) treating someone like a child </a:t>
            </a:r>
            <a:r>
              <a:rPr lang="sr-Latn-RS" b="1" dirty="0" smtClean="0">
                <a:solidFill>
                  <a:srgbClr val="FF0000"/>
                </a:solidFill>
                <a:latin typeface="Californian FB" pitchFamily="18" charset="0"/>
              </a:rPr>
              <a:t>PATRONIZING</a:t>
            </a:r>
          </a:p>
          <a:p>
            <a:pPr algn="just"/>
            <a:r>
              <a:rPr lang="sr-Latn-RS" dirty="0" smtClean="0">
                <a:latin typeface="Californian FB" pitchFamily="18" charset="0"/>
              </a:rPr>
              <a:t>l) a very important person </a:t>
            </a:r>
            <a:r>
              <a:rPr lang="sr-Latn-RS" b="1" dirty="0" smtClean="0">
                <a:solidFill>
                  <a:srgbClr val="FF0000"/>
                </a:solidFill>
                <a:latin typeface="Californian FB" pitchFamily="18" charset="0"/>
              </a:rPr>
              <a:t>VIP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20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20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fade">
                                      <p:cBhvr>
                                        <p:cTn id="72"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426170"/>
          </a:xfrm>
        </p:spPr>
        <p:txBody>
          <a:bodyPr>
            <a:noAutofit/>
          </a:bodyPr>
          <a:lstStyle/>
          <a:p>
            <a:r>
              <a:rPr lang="sr-Latn-RS" sz="3600" dirty="0" smtClean="0">
                <a:latin typeface="Californian FB" pitchFamily="18" charset="0"/>
              </a:rPr>
              <a:t>4. </a:t>
            </a:r>
            <a:r>
              <a:rPr lang="sr-Latn-RS" sz="3600" b="1" dirty="0" smtClean="0">
                <a:solidFill>
                  <a:srgbClr val="FF0000"/>
                </a:solidFill>
                <a:latin typeface="Californian FB" pitchFamily="18" charset="0"/>
              </a:rPr>
              <a:t>page 137</a:t>
            </a:r>
            <a:r>
              <a:rPr lang="sr-Latn-RS" sz="3600" dirty="0" smtClean="0">
                <a:latin typeface="Californian FB" pitchFamily="18" charset="0"/>
              </a:rPr>
              <a:t>, Would you like to be a guide? In what ways do you think it would be a good job or a bad job?</a:t>
            </a:r>
            <a:endParaRPr lang="en-US" sz="3600" dirty="0">
              <a:latin typeface="Californian FB" pitchFamily="18" charset="0"/>
            </a:endParaRPr>
          </a:p>
        </p:txBody>
      </p:sp>
      <p:sp>
        <p:nvSpPr>
          <p:cNvPr id="3" name="Content Placeholder 2"/>
          <p:cNvSpPr>
            <a:spLocks noGrp="1"/>
          </p:cNvSpPr>
          <p:nvPr>
            <p:ph idx="1"/>
          </p:nvPr>
        </p:nvSpPr>
        <p:spPr>
          <a:xfrm>
            <a:off x="0" y="1988840"/>
            <a:ext cx="4644008" cy="4137323"/>
          </a:xfrm>
        </p:spPr>
        <p:txBody>
          <a:bodyPr>
            <a:normAutofit/>
          </a:bodyPr>
          <a:lstStyle/>
          <a:p>
            <a:r>
              <a:rPr lang="en-US" sz="2800" dirty="0" smtClean="0">
                <a:latin typeface="Lucida Handwriting" pitchFamily="66" charset="0"/>
              </a:rPr>
              <a:t>The advantages of being a guide are…</a:t>
            </a:r>
          </a:p>
          <a:p>
            <a:r>
              <a:rPr lang="en-US" sz="2800" dirty="0" smtClean="0">
                <a:latin typeface="Lucida Handwriting" pitchFamily="66" charset="0"/>
              </a:rPr>
              <a:t>The disadvantages are…</a:t>
            </a:r>
            <a:endParaRPr lang="en-US" sz="2800" dirty="0">
              <a:latin typeface="Lucida Handwriting" pitchFamily="66" charset="0"/>
            </a:endParaRPr>
          </a:p>
        </p:txBody>
      </p:sp>
      <p:pic>
        <p:nvPicPr>
          <p:cNvPr id="1026" name="Picture 2" descr="C:\Users\User\Desktop\tour-vacation-guide-illustration_1284-16528.jpg"/>
          <p:cNvPicPr>
            <a:picLocks noChangeAspect="1" noChangeArrowheads="1"/>
          </p:cNvPicPr>
          <p:nvPr/>
        </p:nvPicPr>
        <p:blipFill>
          <a:blip r:embed="rId2" cstate="print"/>
          <a:srcRect/>
          <a:stretch>
            <a:fillRect/>
          </a:stretch>
        </p:blipFill>
        <p:spPr bwMode="auto">
          <a:xfrm>
            <a:off x="4860032" y="1988840"/>
            <a:ext cx="3744416" cy="418643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2776"/>
          </a:xfrm>
        </p:spPr>
        <p:txBody>
          <a:bodyPr>
            <a:noAutofit/>
          </a:bodyPr>
          <a:lstStyle/>
          <a:p>
            <a:r>
              <a:rPr lang="en-US" sz="3600" dirty="0" smtClean="0">
                <a:latin typeface="Californian FB" pitchFamily="18" charset="0"/>
              </a:rPr>
              <a:t>1</a:t>
            </a:r>
            <a:r>
              <a:rPr lang="en-US" sz="3200" dirty="0" smtClean="0">
                <a:latin typeface="Californian FB" pitchFamily="18" charset="0"/>
              </a:rPr>
              <a:t>. </a:t>
            </a:r>
            <a:r>
              <a:rPr lang="en-US" sz="3200" b="1" dirty="0" smtClean="0">
                <a:solidFill>
                  <a:srgbClr val="FF0000"/>
                </a:solidFill>
                <a:latin typeface="Californian FB" pitchFamily="18" charset="0"/>
              </a:rPr>
              <a:t>page 139</a:t>
            </a:r>
            <a:r>
              <a:rPr lang="en-US" sz="3200" dirty="0" smtClean="0">
                <a:latin typeface="Californian FB" pitchFamily="18" charset="0"/>
              </a:rPr>
              <a:t>, Here’s Jenny Townsend Diary Pages for the 5</a:t>
            </a:r>
            <a:r>
              <a:rPr lang="en-US" sz="3200" baseline="30000" dirty="0" smtClean="0">
                <a:latin typeface="Californian FB" pitchFamily="18" charset="0"/>
              </a:rPr>
              <a:t>th</a:t>
            </a:r>
            <a:r>
              <a:rPr lang="en-US" sz="3200" dirty="0" smtClean="0">
                <a:latin typeface="Californian FB" pitchFamily="18" charset="0"/>
              </a:rPr>
              <a:t> to the 18</a:t>
            </a:r>
            <a:r>
              <a:rPr lang="en-US" sz="3200" baseline="30000" dirty="0" smtClean="0">
                <a:latin typeface="Californian FB" pitchFamily="18" charset="0"/>
              </a:rPr>
              <a:t>th</a:t>
            </a:r>
            <a:r>
              <a:rPr lang="en-US" sz="3200" dirty="0" smtClean="0">
                <a:latin typeface="Californian FB" pitchFamily="18" charset="0"/>
              </a:rPr>
              <a:t> of August. She already had some bookings </a:t>
            </a:r>
            <a:endParaRPr lang="en-US" sz="3200" dirty="0">
              <a:latin typeface="Californian FB" pitchFamily="18" charset="0"/>
            </a:endParaRPr>
          </a:p>
        </p:txBody>
      </p:sp>
      <p:graphicFrame>
        <p:nvGraphicFramePr>
          <p:cNvPr id="4" name="Content Placeholder 3"/>
          <p:cNvGraphicFramePr>
            <a:graphicFrameLocks noGrp="1"/>
          </p:cNvGraphicFramePr>
          <p:nvPr>
            <p:ph idx="1"/>
          </p:nvPr>
        </p:nvGraphicFramePr>
        <p:xfrm>
          <a:off x="0" y="1423435"/>
          <a:ext cx="4644008" cy="5209015"/>
        </p:xfrm>
        <a:graphic>
          <a:graphicData uri="http://schemas.openxmlformats.org/drawingml/2006/table">
            <a:tbl>
              <a:tblPr firstRow="1" bandRow="1">
                <a:tableStyleId>{3B4B98B0-60AC-42C2-AFA5-B58CD77FA1E5}</a:tableStyleId>
              </a:tblPr>
              <a:tblGrid>
                <a:gridCol w="4644008"/>
              </a:tblGrid>
              <a:tr h="516300">
                <a:tc>
                  <a:txBody>
                    <a:bodyPr/>
                    <a:lstStyle/>
                    <a:p>
                      <a:r>
                        <a:rPr lang="en-US" sz="2400" dirty="0" smtClean="0">
                          <a:latin typeface="Californian FB" pitchFamily="18" charset="0"/>
                        </a:rPr>
                        <a:t>AUGUST</a:t>
                      </a:r>
                      <a:endParaRPr lang="en-US" sz="2400" dirty="0">
                        <a:latin typeface="Californian FB" pitchFamily="18" charset="0"/>
                      </a:endParaRPr>
                    </a:p>
                  </a:txBody>
                  <a:tcPr/>
                </a:tc>
              </a:tr>
              <a:tr h="516300">
                <a:tc>
                  <a:txBody>
                    <a:bodyPr/>
                    <a:lstStyle/>
                    <a:p>
                      <a:r>
                        <a:rPr lang="en-US" sz="2400" b="1" dirty="0" smtClean="0">
                          <a:latin typeface="Californian FB" pitchFamily="18" charset="0"/>
                        </a:rPr>
                        <a:t>5 MONDAY</a:t>
                      </a:r>
                      <a:endParaRPr lang="en-US" sz="2400" b="1" dirty="0">
                        <a:latin typeface="Californian FB" pitchFamily="18" charset="0"/>
                      </a:endParaRPr>
                    </a:p>
                  </a:txBody>
                  <a:tcPr/>
                </a:tc>
              </a:tr>
              <a:tr h="3969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6 TUESDAY</a:t>
                      </a:r>
                    </a:p>
                  </a:txBody>
                  <a:tcPr/>
                </a:tc>
              </a:tr>
              <a:tr h="10327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7 WEDNESDAY</a:t>
                      </a:r>
                      <a:endParaRPr lang="en-US" sz="2400" b="1" dirty="0" smtClean="0">
                        <a:latin typeface="Lucida Calligraphy"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smtClean="0">
                          <a:latin typeface="Lucida Calligraphy" pitchFamily="66" charset="0"/>
                        </a:rPr>
                        <a:t>Half-day London panoramic (a.m.)</a:t>
                      </a:r>
                      <a:endParaRPr lang="en-US" sz="2000" b="0" dirty="0" smtClean="0">
                        <a:latin typeface="Californian FB" pitchFamily="18" charset="0"/>
                      </a:endParaRPr>
                    </a:p>
                  </a:txBody>
                  <a:tcPr/>
                </a:tc>
              </a:tr>
              <a:tr h="4933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8 THURSDAY </a:t>
                      </a:r>
                      <a:r>
                        <a:rPr lang="en-US" sz="2400" b="0" dirty="0" smtClean="0">
                          <a:latin typeface="Lucida Calligraphy" pitchFamily="66" charset="0"/>
                        </a:rPr>
                        <a:t>York</a:t>
                      </a:r>
                      <a:r>
                        <a:rPr lang="en-US" sz="2400" b="0" baseline="0" dirty="0" smtClean="0">
                          <a:latin typeface="Lucida Calligraphy" pitchFamily="66" charset="0"/>
                        </a:rPr>
                        <a:t> city tour</a:t>
                      </a:r>
                    </a:p>
                    <a:p>
                      <a:pPr marL="0" marR="0" indent="0" algn="l" defTabSz="914400" rtl="0" eaLnBrk="1" fontAlgn="auto" latinLnBrk="0" hangingPunct="1">
                        <a:lnSpc>
                          <a:spcPct val="100000"/>
                        </a:lnSpc>
                        <a:spcBef>
                          <a:spcPts val="0"/>
                        </a:spcBef>
                        <a:spcAft>
                          <a:spcPts val="0"/>
                        </a:spcAft>
                        <a:buClrTx/>
                        <a:buSzTx/>
                        <a:buFontTx/>
                        <a:buNone/>
                        <a:tabLst/>
                        <a:defRPr/>
                      </a:pPr>
                      <a:r>
                        <a:rPr lang="en-US" sz="2300" b="0" baseline="0" dirty="0" smtClean="0">
                          <a:latin typeface="Lucida Calligraphy" pitchFamily="66" charset="0"/>
                        </a:rPr>
                        <a:t>8.30 a.m.  pick-up – back late</a:t>
                      </a:r>
                      <a:endParaRPr lang="en-US" sz="2300" b="0" dirty="0" smtClean="0">
                        <a:latin typeface="Californian FB" pitchFamily="18" charset="0"/>
                      </a:endParaRPr>
                    </a:p>
                  </a:txBody>
                  <a:tcPr/>
                </a:tc>
              </a:tr>
              <a:tr h="6925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9 FRIDAY</a:t>
                      </a:r>
                    </a:p>
                  </a:txBody>
                  <a:tcPr/>
                </a:tc>
              </a:tr>
              <a:tr h="4595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10</a:t>
                      </a:r>
                      <a:r>
                        <a:rPr lang="en-US" sz="2400" b="1" baseline="0" dirty="0" smtClean="0">
                          <a:latin typeface="Californian FB" pitchFamily="18" charset="0"/>
                        </a:rPr>
                        <a:t> SATUR</a:t>
                      </a:r>
                      <a:r>
                        <a:rPr lang="en-US" sz="2400" b="1" dirty="0" smtClean="0">
                          <a:latin typeface="Californian FB" pitchFamily="18" charset="0"/>
                        </a:rPr>
                        <a:t>DAY</a:t>
                      </a:r>
                    </a:p>
                  </a:txBody>
                  <a:tcPr/>
                </a:tc>
              </a:tr>
              <a:tr h="6925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11 SUNDAY</a:t>
                      </a:r>
                    </a:p>
                  </a:txBody>
                  <a:tcPr/>
                </a:tc>
              </a:tr>
            </a:tbl>
          </a:graphicData>
        </a:graphic>
      </p:graphicFrame>
      <p:graphicFrame>
        <p:nvGraphicFramePr>
          <p:cNvPr id="5" name="Table 4"/>
          <p:cNvGraphicFramePr>
            <a:graphicFrameLocks noGrp="1"/>
          </p:cNvGraphicFramePr>
          <p:nvPr/>
        </p:nvGraphicFramePr>
        <p:xfrm>
          <a:off x="4572000" y="1484784"/>
          <a:ext cx="4572000" cy="5334000"/>
        </p:xfrm>
        <a:graphic>
          <a:graphicData uri="http://schemas.openxmlformats.org/drawingml/2006/table">
            <a:tbl>
              <a:tblPr firstRow="1" bandRow="1">
                <a:tableStyleId>{3B4B98B0-60AC-42C2-AFA5-B58CD77FA1E5}</a:tableStyleId>
              </a:tblPr>
              <a:tblGrid>
                <a:gridCol w="4572000"/>
              </a:tblGrid>
              <a:tr h="360040">
                <a:tc>
                  <a:txBody>
                    <a:bodyPr/>
                    <a:lstStyle/>
                    <a:p>
                      <a:pPr algn="r"/>
                      <a:r>
                        <a:rPr lang="en-US" sz="2400" dirty="0" smtClean="0">
                          <a:latin typeface="Californian FB" pitchFamily="18" charset="0"/>
                        </a:rPr>
                        <a:t>AUGUST</a:t>
                      </a:r>
                      <a:endParaRPr lang="en-US" sz="2400" dirty="0">
                        <a:latin typeface="Californian FB" pitchFamily="18" charset="0"/>
                      </a:endParaRPr>
                    </a:p>
                  </a:txBody>
                  <a:tcPr/>
                </a:tc>
              </a:tr>
              <a:tr h="288032">
                <a:tc>
                  <a:txBody>
                    <a:bodyPr/>
                    <a:lstStyle/>
                    <a:p>
                      <a:pPr algn="r"/>
                      <a:r>
                        <a:rPr lang="en-US" sz="2400" b="1" dirty="0" smtClean="0">
                          <a:latin typeface="Californian FB" pitchFamily="18" charset="0"/>
                        </a:rPr>
                        <a:t>MONDAY 12</a:t>
                      </a:r>
                      <a:endParaRPr lang="en-US" sz="2400" b="1" dirty="0">
                        <a:latin typeface="Californian FB" pitchFamily="18" charset="0"/>
                      </a:endParaRPr>
                    </a:p>
                  </a:txBody>
                  <a:tcPr/>
                </a:tc>
              </a:tr>
              <a:tr h="30973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TUESDAY 13 </a:t>
                      </a:r>
                    </a:p>
                  </a:txBody>
                  <a:tcPr/>
                </a:tc>
              </a:tr>
              <a:tr h="38174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WEDNESDAY 14</a:t>
                      </a:r>
                    </a:p>
                  </a:txBody>
                  <a:tcPr/>
                </a:tc>
              </a:tr>
              <a:tr h="105152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200" b="1" dirty="0" smtClean="0">
                          <a:latin typeface="Californian FB" pitchFamily="18" charset="0"/>
                        </a:rPr>
                        <a:t>THURSDAY 15</a:t>
                      </a:r>
                    </a:p>
                    <a:p>
                      <a:pPr marL="0" marR="0" indent="0" algn="r" defTabSz="914400" rtl="0" eaLnBrk="1" fontAlgn="auto" latinLnBrk="0" hangingPunct="1">
                        <a:lnSpc>
                          <a:spcPct val="100000"/>
                        </a:lnSpc>
                        <a:spcBef>
                          <a:spcPts val="0"/>
                        </a:spcBef>
                        <a:spcAft>
                          <a:spcPts val="0"/>
                        </a:spcAft>
                        <a:buClrTx/>
                        <a:buSzTx/>
                        <a:buFontTx/>
                        <a:buNone/>
                        <a:tabLst/>
                        <a:defRPr/>
                      </a:pPr>
                      <a:r>
                        <a:rPr lang="en-US" sz="2200" b="0" dirty="0" smtClean="0">
                          <a:latin typeface="Lucida Calligraphy" pitchFamily="66" charset="0"/>
                        </a:rPr>
                        <a:t>York</a:t>
                      </a:r>
                      <a:r>
                        <a:rPr lang="en-US" sz="2200" b="0" baseline="0" dirty="0" smtClean="0">
                          <a:latin typeface="Lucida Calligraphy" pitchFamily="66" charset="0"/>
                        </a:rPr>
                        <a:t> city tour</a:t>
                      </a:r>
                    </a:p>
                    <a:p>
                      <a:pPr marL="0" marR="0" indent="0" algn="r" defTabSz="914400" rtl="0" eaLnBrk="1" fontAlgn="auto" latinLnBrk="0" hangingPunct="1">
                        <a:lnSpc>
                          <a:spcPct val="100000"/>
                        </a:lnSpc>
                        <a:spcBef>
                          <a:spcPts val="0"/>
                        </a:spcBef>
                        <a:spcAft>
                          <a:spcPts val="0"/>
                        </a:spcAft>
                        <a:buClrTx/>
                        <a:buSzTx/>
                        <a:buFontTx/>
                        <a:buNone/>
                        <a:tabLst/>
                        <a:defRPr/>
                      </a:pPr>
                      <a:r>
                        <a:rPr lang="en-US" sz="2200" b="0" baseline="0" dirty="0" smtClean="0">
                          <a:latin typeface="Lucida Calligraphy" pitchFamily="66" charset="0"/>
                        </a:rPr>
                        <a:t>8.30 a.m.  pick-up – back late</a:t>
                      </a:r>
                      <a:endParaRPr lang="en-US" sz="2200" b="0" dirty="0" smtClean="0">
                        <a:latin typeface="Californian FB" pitchFamily="18" charset="0"/>
                      </a:endParaRPr>
                    </a:p>
                  </a:txBody>
                  <a:tcPr/>
                </a:tc>
              </a:tr>
              <a:tr h="36344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FRIDAY 16</a:t>
                      </a:r>
                    </a:p>
                  </a:txBody>
                  <a:tcPr/>
                </a:tc>
              </a:tr>
              <a:tr h="45386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400" b="1" baseline="0" dirty="0" smtClean="0">
                          <a:latin typeface="Californian FB" pitchFamily="18" charset="0"/>
                        </a:rPr>
                        <a:t>SATUR</a:t>
                      </a:r>
                      <a:r>
                        <a:rPr lang="en-US" sz="2400" b="1" dirty="0" smtClean="0">
                          <a:latin typeface="Californian FB" pitchFamily="18" charset="0"/>
                        </a:rPr>
                        <a:t>DAY 17</a:t>
                      </a:r>
                    </a:p>
                    <a:p>
                      <a:pPr marL="0" marR="0" indent="0" algn="r" defTabSz="914400" rtl="0" eaLnBrk="1" fontAlgn="auto" latinLnBrk="0" hangingPunct="1">
                        <a:lnSpc>
                          <a:spcPct val="100000"/>
                        </a:lnSpc>
                        <a:spcBef>
                          <a:spcPts val="0"/>
                        </a:spcBef>
                        <a:spcAft>
                          <a:spcPts val="0"/>
                        </a:spcAft>
                        <a:buClrTx/>
                        <a:buSzTx/>
                        <a:buFontTx/>
                        <a:buNone/>
                        <a:tabLst/>
                        <a:defRPr/>
                      </a:pPr>
                      <a:r>
                        <a:rPr lang="en-US" sz="2200" b="0" dirty="0" smtClean="0">
                          <a:latin typeface="Lucida Calligraphy" pitchFamily="66" charset="0"/>
                        </a:rPr>
                        <a:t>London</a:t>
                      </a:r>
                      <a:r>
                        <a:rPr lang="en-US" sz="2200" b="0" baseline="0" dirty="0" smtClean="0">
                          <a:latin typeface="Lucida Calligraphy" pitchFamily="66" charset="0"/>
                        </a:rPr>
                        <a:t> walking tours – evening pub crawl – 8. p.m</a:t>
                      </a:r>
                      <a:r>
                        <a:rPr lang="en-US" sz="2400" b="1" baseline="0" dirty="0" smtClean="0">
                          <a:latin typeface="Lucida Calligraphy" pitchFamily="66" charset="0"/>
                        </a:rPr>
                        <a:t>. </a:t>
                      </a:r>
                      <a:endParaRPr lang="en-US" sz="2400" b="1" dirty="0" smtClean="0">
                        <a:latin typeface="Lucida Calligraphy" pitchFamily="66" charset="0"/>
                      </a:endParaRPr>
                    </a:p>
                  </a:txBody>
                  <a:tcPr/>
                </a:tc>
              </a:tr>
              <a:tr h="74398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400" b="1" dirty="0" smtClean="0">
                          <a:latin typeface="Californian FB" pitchFamily="18" charset="0"/>
                        </a:rPr>
                        <a:t> SUNDAY 18</a:t>
                      </a:r>
                    </a:p>
                    <a:p>
                      <a:pPr marL="0" marR="0" indent="0" algn="r" defTabSz="914400" rtl="0" eaLnBrk="1" fontAlgn="auto" latinLnBrk="0" hangingPunct="1">
                        <a:lnSpc>
                          <a:spcPct val="100000"/>
                        </a:lnSpc>
                        <a:spcBef>
                          <a:spcPts val="0"/>
                        </a:spcBef>
                        <a:spcAft>
                          <a:spcPts val="0"/>
                        </a:spcAft>
                        <a:buClrTx/>
                        <a:buSzTx/>
                        <a:buFontTx/>
                        <a:buNone/>
                        <a:tabLst/>
                        <a:defRPr/>
                      </a:pPr>
                      <a:r>
                        <a:rPr lang="en-US" sz="2200" b="0" dirty="0" smtClean="0">
                          <a:latin typeface="Lucida Calligraphy" pitchFamily="66" charset="0"/>
                        </a:rPr>
                        <a:t>Lunch at mum’s – no work</a:t>
                      </a: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16832"/>
          </a:xfrm>
        </p:spPr>
        <p:txBody>
          <a:bodyPr>
            <a:noAutofit/>
          </a:bodyPr>
          <a:lstStyle/>
          <a:p>
            <a:r>
              <a:rPr lang="en-US" sz="3600" dirty="0" smtClean="0">
                <a:latin typeface="Californian FB" pitchFamily="18" charset="0"/>
              </a:rPr>
              <a:t>Listen to her voicemail messages. Note dates of the job offered. Look at her diary pages (</a:t>
            </a:r>
            <a:r>
              <a:rPr lang="en-US" sz="3600" dirty="0" smtClean="0">
                <a:solidFill>
                  <a:srgbClr val="FF0000"/>
                </a:solidFill>
                <a:latin typeface="Californian FB" pitchFamily="18" charset="0"/>
              </a:rPr>
              <a:t>slide 5</a:t>
            </a:r>
            <a:r>
              <a:rPr lang="en-US" sz="3600" dirty="0" smtClean="0">
                <a:latin typeface="Californian FB" pitchFamily="18" charset="0"/>
              </a:rPr>
              <a:t>) and decide if she can do the job.</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2" y="2060575"/>
          <a:ext cx="9144000" cy="4820920"/>
        </p:xfrm>
        <a:graphic>
          <a:graphicData uri="http://schemas.openxmlformats.org/drawingml/2006/table">
            <a:tbl>
              <a:tblPr firstRow="1" bandRow="1">
                <a:tableStyleId>{3B4B98B0-60AC-42C2-AFA5-B58CD77FA1E5}</a:tableStyleId>
              </a:tblPr>
              <a:tblGrid>
                <a:gridCol w="1187626"/>
                <a:gridCol w="1728192"/>
                <a:gridCol w="1080120"/>
                <a:gridCol w="3096344"/>
                <a:gridCol w="2051718"/>
              </a:tblGrid>
              <a:tr h="370840">
                <a:tc>
                  <a:txBody>
                    <a:bodyPr/>
                    <a:lstStyle/>
                    <a:p>
                      <a:r>
                        <a:rPr lang="en-US" dirty="0" smtClean="0">
                          <a:latin typeface="Californian FB" pitchFamily="18" charset="0"/>
                        </a:rPr>
                        <a:t>Message</a:t>
                      </a:r>
                      <a:endParaRPr lang="en-US" dirty="0">
                        <a:latin typeface="Californian FB" pitchFamily="18" charset="0"/>
                      </a:endParaRPr>
                    </a:p>
                  </a:txBody>
                  <a:tcPr/>
                </a:tc>
                <a:tc>
                  <a:txBody>
                    <a:bodyPr/>
                    <a:lstStyle/>
                    <a:p>
                      <a:r>
                        <a:rPr lang="en-US" dirty="0" smtClean="0">
                          <a:latin typeface="Californian FB" pitchFamily="18" charset="0"/>
                        </a:rPr>
                        <a:t>Date of job</a:t>
                      </a:r>
                      <a:endParaRPr lang="en-US" dirty="0">
                        <a:latin typeface="Californian FB" pitchFamily="18" charset="0"/>
                      </a:endParaRPr>
                    </a:p>
                  </a:txBody>
                  <a:tcPr/>
                </a:tc>
                <a:tc>
                  <a:txBody>
                    <a:bodyPr/>
                    <a:lstStyle/>
                    <a:p>
                      <a:r>
                        <a:rPr lang="en-US" dirty="0" smtClean="0">
                          <a:latin typeface="Californian FB" pitchFamily="18" charset="0"/>
                        </a:rPr>
                        <a:t>Can do?</a:t>
                      </a:r>
                      <a:endParaRPr lang="en-US" dirty="0">
                        <a:latin typeface="Californian FB" pitchFamily="18" charset="0"/>
                      </a:endParaRPr>
                    </a:p>
                  </a:txBody>
                  <a:tcPr/>
                </a:tc>
                <a:tc>
                  <a:txBody>
                    <a:bodyPr/>
                    <a:lstStyle/>
                    <a:p>
                      <a:r>
                        <a:rPr lang="en-US" dirty="0" smtClean="0">
                          <a:latin typeface="Californian FB" pitchFamily="18" charset="0"/>
                        </a:rPr>
                        <a:t>Details of job</a:t>
                      </a:r>
                      <a:endParaRPr lang="en-US" dirty="0">
                        <a:latin typeface="Californian FB" pitchFamily="18" charset="0"/>
                      </a:endParaRPr>
                    </a:p>
                  </a:txBody>
                  <a:tcPr/>
                </a:tc>
                <a:tc>
                  <a:txBody>
                    <a:bodyPr/>
                    <a:lstStyle/>
                    <a:p>
                      <a:r>
                        <a:rPr lang="en-US" dirty="0" smtClean="0">
                          <a:latin typeface="Californian FB" pitchFamily="18" charset="0"/>
                        </a:rPr>
                        <a:t>Who to contact</a:t>
                      </a:r>
                      <a:endParaRPr lang="en-US" dirty="0">
                        <a:latin typeface="Californian FB" pitchFamily="18" charset="0"/>
                      </a:endParaRPr>
                    </a:p>
                  </a:txBody>
                  <a:tcPr/>
                </a:tc>
              </a:tr>
              <a:tr h="370840">
                <a:tc>
                  <a:txBody>
                    <a:bodyPr/>
                    <a:lstStyle/>
                    <a:p>
                      <a:r>
                        <a:rPr lang="en-US" dirty="0" smtClean="0">
                          <a:latin typeface="Californian FB" pitchFamily="18" charset="0"/>
                        </a:rPr>
                        <a:t>1.</a:t>
                      </a:r>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70840">
                <a:tc>
                  <a:txBody>
                    <a:bodyPr/>
                    <a:lstStyle/>
                    <a:p>
                      <a:r>
                        <a:rPr lang="en-US" dirty="0" smtClean="0">
                          <a:latin typeface="Californian FB" pitchFamily="18" charset="0"/>
                        </a:rPr>
                        <a:t>2.</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70840">
                <a:tc>
                  <a:txBody>
                    <a:bodyPr/>
                    <a:lstStyle/>
                    <a:p>
                      <a:r>
                        <a:rPr lang="en-US" dirty="0" smtClean="0">
                          <a:latin typeface="Californian FB" pitchFamily="18" charset="0"/>
                        </a:rPr>
                        <a:t>3.</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70840">
                <a:tc>
                  <a:txBody>
                    <a:bodyPr/>
                    <a:lstStyle/>
                    <a:p>
                      <a:r>
                        <a:rPr lang="en-US" dirty="0" smtClean="0">
                          <a:latin typeface="Californian FB" pitchFamily="18" charset="0"/>
                        </a:rPr>
                        <a:t>4.</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r>
                        <a:rPr lang="en-US" dirty="0" smtClean="0">
                          <a:latin typeface="Californian FB" pitchFamily="18" charset="0"/>
                        </a:rPr>
                        <a:t>5.</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r>
                        <a:rPr lang="en-US" dirty="0" smtClean="0">
                          <a:latin typeface="Californian FB" pitchFamily="18" charset="0"/>
                        </a:rPr>
                        <a:t>6.</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16832"/>
          </a:xfrm>
        </p:spPr>
        <p:txBody>
          <a:bodyPr>
            <a:noAutofit/>
          </a:bodyPr>
          <a:lstStyle/>
          <a:p>
            <a:r>
              <a:rPr lang="en-US" sz="3400" dirty="0" smtClean="0">
                <a:latin typeface="Californian FB" pitchFamily="18" charset="0"/>
              </a:rPr>
              <a:t>Listen to her voicemail messages. Note dates of the job offered. Look at her diary pages (</a:t>
            </a:r>
            <a:r>
              <a:rPr lang="en-US" sz="3400" dirty="0" smtClean="0">
                <a:solidFill>
                  <a:srgbClr val="FF0000"/>
                </a:solidFill>
                <a:latin typeface="Californian FB" pitchFamily="18" charset="0"/>
              </a:rPr>
              <a:t>slide 5</a:t>
            </a:r>
            <a:r>
              <a:rPr lang="en-US" sz="3400" dirty="0" smtClean="0">
                <a:latin typeface="Californian FB" pitchFamily="18" charset="0"/>
              </a:rPr>
              <a:t>) and decide if she can do the job.</a:t>
            </a:r>
            <a:endParaRPr lang="en-US" sz="3400" dirty="0">
              <a:latin typeface="Californian FB" pitchFamily="18" charset="0"/>
            </a:endParaRPr>
          </a:p>
        </p:txBody>
      </p:sp>
      <p:graphicFrame>
        <p:nvGraphicFramePr>
          <p:cNvPr id="4" name="Content Placeholder 3"/>
          <p:cNvGraphicFramePr>
            <a:graphicFrameLocks noGrp="1"/>
          </p:cNvGraphicFramePr>
          <p:nvPr>
            <p:ph idx="1"/>
          </p:nvPr>
        </p:nvGraphicFramePr>
        <p:xfrm>
          <a:off x="-2" y="1700803"/>
          <a:ext cx="9144000" cy="5196665"/>
        </p:xfrm>
        <a:graphic>
          <a:graphicData uri="http://schemas.openxmlformats.org/drawingml/2006/table">
            <a:tbl>
              <a:tblPr firstRow="1" bandRow="1">
                <a:tableStyleId>{3B4B98B0-60AC-42C2-AFA5-B58CD77FA1E5}</a:tableStyleId>
              </a:tblPr>
              <a:tblGrid>
                <a:gridCol w="1043610"/>
                <a:gridCol w="3096344"/>
                <a:gridCol w="1224136"/>
                <a:gridCol w="1728192"/>
                <a:gridCol w="2051718"/>
              </a:tblGrid>
              <a:tr h="432053">
                <a:tc>
                  <a:txBody>
                    <a:bodyPr/>
                    <a:lstStyle/>
                    <a:p>
                      <a:r>
                        <a:rPr lang="en-US" dirty="0" smtClean="0">
                          <a:latin typeface="Californian FB" pitchFamily="18" charset="0"/>
                        </a:rPr>
                        <a:t>Message</a:t>
                      </a:r>
                      <a:endParaRPr lang="en-US" dirty="0">
                        <a:latin typeface="Californian FB" pitchFamily="18" charset="0"/>
                      </a:endParaRPr>
                    </a:p>
                  </a:txBody>
                  <a:tcPr/>
                </a:tc>
                <a:tc>
                  <a:txBody>
                    <a:bodyPr/>
                    <a:lstStyle/>
                    <a:p>
                      <a:pPr algn="ctr"/>
                      <a:r>
                        <a:rPr lang="en-US" dirty="0" smtClean="0">
                          <a:latin typeface="Californian FB" pitchFamily="18" charset="0"/>
                        </a:rPr>
                        <a:t>Date of job</a:t>
                      </a:r>
                      <a:endParaRPr lang="en-US" dirty="0">
                        <a:latin typeface="Californian FB" pitchFamily="18" charset="0"/>
                      </a:endParaRPr>
                    </a:p>
                  </a:txBody>
                  <a:tcPr/>
                </a:tc>
                <a:tc>
                  <a:txBody>
                    <a:bodyPr/>
                    <a:lstStyle/>
                    <a:p>
                      <a:pPr algn="ctr"/>
                      <a:r>
                        <a:rPr lang="en-US" dirty="0" smtClean="0">
                          <a:latin typeface="Californian FB" pitchFamily="18" charset="0"/>
                        </a:rPr>
                        <a:t>    Can</a:t>
                      </a:r>
                      <a:r>
                        <a:rPr lang="en-US" baseline="0" dirty="0" smtClean="0">
                          <a:latin typeface="Californian FB" pitchFamily="18" charset="0"/>
                        </a:rPr>
                        <a:t> </a:t>
                      </a:r>
                      <a:r>
                        <a:rPr lang="en-US" dirty="0" smtClean="0">
                          <a:latin typeface="Californian FB" pitchFamily="18" charset="0"/>
                        </a:rPr>
                        <a:t>do</a:t>
                      </a:r>
                      <a:r>
                        <a:rPr lang="en-US" dirty="0" smtClean="0">
                          <a:latin typeface="Californian FB" pitchFamily="18" charset="0"/>
                        </a:rPr>
                        <a:t>?</a:t>
                      </a:r>
                      <a:endParaRPr lang="en-US" dirty="0">
                        <a:latin typeface="Californian FB" pitchFamily="18" charset="0"/>
                      </a:endParaRPr>
                    </a:p>
                  </a:txBody>
                  <a:tcPr/>
                </a:tc>
                <a:tc>
                  <a:txBody>
                    <a:bodyPr/>
                    <a:lstStyle/>
                    <a:p>
                      <a:pPr algn="ctr"/>
                      <a:r>
                        <a:rPr lang="en-US" dirty="0" smtClean="0">
                          <a:latin typeface="Californian FB" pitchFamily="18" charset="0"/>
                        </a:rPr>
                        <a:t>     Details </a:t>
                      </a:r>
                      <a:r>
                        <a:rPr lang="en-US" dirty="0" smtClean="0">
                          <a:latin typeface="Californian FB" pitchFamily="18" charset="0"/>
                        </a:rPr>
                        <a:t>of job</a:t>
                      </a:r>
                      <a:endParaRPr lang="en-US" dirty="0">
                        <a:latin typeface="Californian FB" pitchFamily="18" charset="0"/>
                      </a:endParaRPr>
                    </a:p>
                  </a:txBody>
                  <a:tcPr/>
                </a:tc>
                <a:tc>
                  <a:txBody>
                    <a:bodyPr/>
                    <a:lstStyle/>
                    <a:p>
                      <a:pPr algn="ctr"/>
                      <a:r>
                        <a:rPr lang="en-US" dirty="0" smtClean="0">
                          <a:latin typeface="Californian FB" pitchFamily="18" charset="0"/>
                        </a:rPr>
                        <a:t>     Who </a:t>
                      </a:r>
                      <a:r>
                        <a:rPr lang="en-US" dirty="0" smtClean="0">
                          <a:latin typeface="Californian FB" pitchFamily="18" charset="0"/>
                        </a:rPr>
                        <a:t>to contact</a:t>
                      </a:r>
                      <a:endParaRPr lang="en-US" dirty="0">
                        <a:latin typeface="Californian FB" pitchFamily="18" charset="0"/>
                      </a:endParaRPr>
                    </a:p>
                  </a:txBody>
                  <a:tcPr/>
                </a:tc>
              </a:tr>
              <a:tr h="397051">
                <a:tc>
                  <a:txBody>
                    <a:bodyPr/>
                    <a:lstStyle/>
                    <a:p>
                      <a:r>
                        <a:rPr lang="en-US" dirty="0" smtClean="0">
                          <a:latin typeface="Californian FB" pitchFamily="18" charset="0"/>
                        </a:rPr>
                        <a:t>1.</a:t>
                      </a:r>
                      <a:endParaRPr lang="en-US" dirty="0">
                        <a:latin typeface="Californian FB" pitchFamily="18" charset="0"/>
                      </a:endParaRPr>
                    </a:p>
                  </a:txBody>
                  <a:tcPr/>
                </a:tc>
                <a:tc>
                  <a:txBody>
                    <a:bodyPr/>
                    <a:lstStyle/>
                    <a:p>
                      <a:r>
                        <a:rPr lang="en-US" dirty="0" smtClean="0">
                          <a:latin typeface="Californian FB" pitchFamily="18" charset="0"/>
                        </a:rPr>
                        <a:t>6</a:t>
                      </a:r>
                      <a:r>
                        <a:rPr lang="en-US" baseline="30000" dirty="0" smtClean="0">
                          <a:latin typeface="Californian FB" pitchFamily="18" charset="0"/>
                        </a:rPr>
                        <a:t>th</a:t>
                      </a:r>
                      <a:r>
                        <a:rPr lang="en-US" baseline="0" dirty="0" smtClean="0">
                          <a:latin typeface="Californian FB" pitchFamily="18" charset="0"/>
                        </a:rPr>
                        <a:t> August, half-day</a:t>
                      </a:r>
                      <a:endParaRPr lang="en-US" dirty="0">
                        <a:latin typeface="Californian FB" pitchFamily="18" charset="0"/>
                      </a:endParaRPr>
                    </a:p>
                  </a:txBody>
                  <a:tcPr/>
                </a:tc>
                <a:tc>
                  <a:txBody>
                    <a:bodyPr/>
                    <a:lstStyle/>
                    <a:p>
                      <a:pPr algn="ctr"/>
                      <a:r>
                        <a:rPr lang="en-US" b="1" dirty="0" smtClean="0">
                          <a:solidFill>
                            <a:srgbClr val="0070C0"/>
                          </a:solidFill>
                          <a:latin typeface="Californian FB" pitchFamily="18" charset="0"/>
                        </a:rPr>
                        <a:t>YES</a:t>
                      </a:r>
                      <a:endParaRPr lang="en-US" b="1" dirty="0">
                        <a:solidFill>
                          <a:srgbClr val="0070C0"/>
                        </a:solidFill>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97051">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97051">
                <a:tc>
                  <a:txBody>
                    <a:bodyPr/>
                    <a:lstStyle/>
                    <a:p>
                      <a:r>
                        <a:rPr lang="en-US" dirty="0" smtClean="0">
                          <a:latin typeface="Californian FB" pitchFamily="18" charset="0"/>
                        </a:rPr>
                        <a:t>2.</a:t>
                      </a:r>
                      <a:endParaRPr lang="en-US" dirty="0">
                        <a:latin typeface="Californian FB"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Californian FB" pitchFamily="18" charset="0"/>
                        </a:rPr>
                        <a:t>15</a:t>
                      </a:r>
                      <a:r>
                        <a:rPr lang="en-US" baseline="30000" dirty="0" smtClean="0">
                          <a:latin typeface="Californian FB" pitchFamily="18" charset="0"/>
                        </a:rPr>
                        <a:t>th</a:t>
                      </a:r>
                      <a:r>
                        <a:rPr lang="en-US" baseline="0" dirty="0" smtClean="0">
                          <a:latin typeface="Californian FB" pitchFamily="18" charset="0"/>
                        </a:rPr>
                        <a:t> August, afternoon</a:t>
                      </a:r>
                      <a:endParaRPr lang="en-US" dirty="0" smtClean="0">
                        <a:latin typeface="Californian FB" pitchFamily="18" charset="0"/>
                      </a:endParaRPr>
                    </a:p>
                  </a:txBody>
                  <a:tcPr/>
                </a:tc>
                <a:tc>
                  <a:txBody>
                    <a:bodyPr/>
                    <a:lstStyle/>
                    <a:p>
                      <a:pPr algn="ctr"/>
                      <a:r>
                        <a:rPr lang="en-US" b="1" dirty="0" smtClean="0">
                          <a:solidFill>
                            <a:srgbClr val="FF0000"/>
                          </a:solidFill>
                          <a:latin typeface="Californian FB" pitchFamily="18" charset="0"/>
                        </a:rPr>
                        <a:t>NO</a:t>
                      </a:r>
                      <a:endParaRPr lang="en-US" b="1" dirty="0">
                        <a:solidFill>
                          <a:srgbClr val="FF0000"/>
                        </a:solidFill>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97051">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97051">
                <a:tc>
                  <a:txBody>
                    <a:bodyPr/>
                    <a:lstStyle/>
                    <a:p>
                      <a:r>
                        <a:rPr lang="en-US" dirty="0" smtClean="0">
                          <a:latin typeface="Californian FB" pitchFamily="18" charset="0"/>
                        </a:rPr>
                        <a:t>3.</a:t>
                      </a:r>
                      <a:endParaRPr lang="en-US" dirty="0">
                        <a:latin typeface="Californian FB"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Californian FB" pitchFamily="18" charset="0"/>
                        </a:rPr>
                        <a:t>12</a:t>
                      </a:r>
                      <a:r>
                        <a:rPr lang="en-US" baseline="30000" dirty="0" smtClean="0">
                          <a:latin typeface="Californian FB" pitchFamily="18" charset="0"/>
                        </a:rPr>
                        <a:t>th</a:t>
                      </a:r>
                      <a:r>
                        <a:rPr lang="en-US" baseline="0" dirty="0" smtClean="0">
                          <a:latin typeface="Californian FB" pitchFamily="18" charset="0"/>
                        </a:rPr>
                        <a:t> August, whole day</a:t>
                      </a:r>
                      <a:endParaRPr lang="en-US" dirty="0" smtClean="0">
                        <a:latin typeface="Californian FB" pitchFamily="18" charset="0"/>
                      </a:endParaRPr>
                    </a:p>
                  </a:txBody>
                  <a:tcPr/>
                </a:tc>
                <a:tc>
                  <a:txBody>
                    <a:bodyPr/>
                    <a:lstStyle/>
                    <a:p>
                      <a:pPr algn="ctr"/>
                      <a:r>
                        <a:rPr lang="en-US" b="1" dirty="0" smtClean="0">
                          <a:solidFill>
                            <a:srgbClr val="0070C0"/>
                          </a:solidFill>
                          <a:latin typeface="Californian FB" pitchFamily="18" charset="0"/>
                        </a:rPr>
                        <a:t>YES</a:t>
                      </a:r>
                      <a:endParaRPr lang="en-US" b="1" dirty="0">
                        <a:solidFill>
                          <a:srgbClr val="0070C0"/>
                        </a:solidFill>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97051">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97051">
                <a:tc>
                  <a:txBody>
                    <a:bodyPr/>
                    <a:lstStyle/>
                    <a:p>
                      <a:r>
                        <a:rPr lang="en-US" dirty="0" smtClean="0">
                          <a:latin typeface="Californian FB" pitchFamily="18" charset="0"/>
                        </a:rPr>
                        <a:t>4.</a:t>
                      </a:r>
                      <a:endParaRPr lang="en-US" dirty="0">
                        <a:latin typeface="Californian FB"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Californian FB" pitchFamily="18" charset="0"/>
                        </a:rPr>
                        <a:t>9</a:t>
                      </a:r>
                      <a:r>
                        <a:rPr lang="en-US" baseline="30000" dirty="0" smtClean="0">
                          <a:latin typeface="Californian FB" pitchFamily="18" charset="0"/>
                        </a:rPr>
                        <a:t>th</a:t>
                      </a:r>
                      <a:r>
                        <a:rPr lang="en-US" baseline="0" dirty="0" smtClean="0">
                          <a:latin typeface="Californian FB" pitchFamily="18" charset="0"/>
                        </a:rPr>
                        <a:t> August, half-day</a:t>
                      </a:r>
                      <a:endParaRPr lang="en-US" dirty="0" smtClean="0">
                        <a:latin typeface="Californian FB" pitchFamily="18" charset="0"/>
                      </a:endParaRPr>
                    </a:p>
                  </a:txBody>
                  <a:tcPr/>
                </a:tc>
                <a:tc>
                  <a:txBody>
                    <a:bodyPr/>
                    <a:lstStyle/>
                    <a:p>
                      <a:pPr algn="ctr"/>
                      <a:r>
                        <a:rPr lang="en-US" b="1" dirty="0" smtClean="0">
                          <a:solidFill>
                            <a:srgbClr val="0070C0"/>
                          </a:solidFill>
                          <a:latin typeface="Californian FB" pitchFamily="18" charset="0"/>
                        </a:rPr>
                        <a:t>YES</a:t>
                      </a:r>
                      <a:endParaRPr lang="en-US" b="1" dirty="0">
                        <a:solidFill>
                          <a:srgbClr val="0070C0"/>
                        </a:solidFill>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97051">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97051">
                <a:tc>
                  <a:txBody>
                    <a:bodyPr/>
                    <a:lstStyle/>
                    <a:p>
                      <a:r>
                        <a:rPr lang="en-US" dirty="0" smtClean="0">
                          <a:latin typeface="Californian FB" pitchFamily="18" charset="0"/>
                        </a:rPr>
                        <a:t>5.</a:t>
                      </a:r>
                      <a:endParaRPr lang="en-US" dirty="0">
                        <a:latin typeface="Californian FB" pitchFamily="18" charset="0"/>
                      </a:endParaRPr>
                    </a:p>
                  </a:txBody>
                  <a:tcPr/>
                </a:tc>
                <a:tc>
                  <a:txBody>
                    <a:bodyPr/>
                    <a:lstStyle/>
                    <a:p>
                      <a:r>
                        <a:rPr lang="en-US" dirty="0" smtClean="0">
                          <a:latin typeface="Californian FB" pitchFamily="18" charset="0"/>
                        </a:rPr>
                        <a:t>16-19</a:t>
                      </a:r>
                      <a:r>
                        <a:rPr lang="en-US" baseline="30000" dirty="0" smtClean="0">
                          <a:latin typeface="Californian FB" pitchFamily="18" charset="0"/>
                        </a:rPr>
                        <a:t>th</a:t>
                      </a:r>
                      <a:r>
                        <a:rPr lang="en-US" baseline="0" dirty="0" smtClean="0">
                          <a:latin typeface="Californian FB" pitchFamily="18" charset="0"/>
                        </a:rPr>
                        <a:t> August, Scotland  tour</a:t>
                      </a:r>
                      <a:endParaRPr lang="en-US" dirty="0">
                        <a:latin typeface="Californian FB" pitchFamily="18" charset="0"/>
                      </a:endParaRPr>
                    </a:p>
                  </a:txBody>
                  <a:tcPr/>
                </a:tc>
                <a:tc>
                  <a:txBody>
                    <a:bodyPr/>
                    <a:lstStyle/>
                    <a:p>
                      <a:pPr algn="ctr"/>
                      <a:r>
                        <a:rPr lang="en-US" b="1" dirty="0" smtClean="0">
                          <a:solidFill>
                            <a:srgbClr val="FF0000"/>
                          </a:solidFill>
                          <a:latin typeface="Californian FB" pitchFamily="18" charset="0"/>
                        </a:rPr>
                        <a:t>NO</a:t>
                      </a:r>
                      <a:endParaRPr lang="en-US" b="1" dirty="0">
                        <a:solidFill>
                          <a:srgbClr val="FF0000"/>
                        </a:solidFill>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97051">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97051">
                <a:tc>
                  <a:txBody>
                    <a:bodyPr/>
                    <a:lstStyle/>
                    <a:p>
                      <a:r>
                        <a:rPr lang="en-US" dirty="0" smtClean="0">
                          <a:latin typeface="Californian FB" pitchFamily="18" charset="0"/>
                        </a:rPr>
                        <a:t>6.</a:t>
                      </a:r>
                      <a:endParaRPr lang="en-US" dirty="0">
                        <a:latin typeface="Californian FB" pitchFamily="18" charset="0"/>
                      </a:endParaRPr>
                    </a:p>
                  </a:txBody>
                  <a:tcPr/>
                </a:tc>
                <a:tc>
                  <a:txBody>
                    <a:bodyPr/>
                    <a:lstStyle/>
                    <a:p>
                      <a:r>
                        <a:rPr lang="en-US" dirty="0" smtClean="0">
                          <a:latin typeface="Californian FB" pitchFamily="18" charset="0"/>
                        </a:rPr>
                        <a:t>11</a:t>
                      </a:r>
                      <a:r>
                        <a:rPr lang="en-US" baseline="30000" dirty="0" smtClean="0">
                          <a:latin typeface="Californian FB" pitchFamily="18" charset="0"/>
                        </a:rPr>
                        <a:t>th</a:t>
                      </a:r>
                      <a:r>
                        <a:rPr lang="en-US" dirty="0" smtClean="0">
                          <a:latin typeface="Californian FB" pitchFamily="18" charset="0"/>
                        </a:rPr>
                        <a:t> or 18</a:t>
                      </a:r>
                      <a:r>
                        <a:rPr lang="en-US" baseline="30000" dirty="0" smtClean="0">
                          <a:latin typeface="Californian FB" pitchFamily="18" charset="0"/>
                        </a:rPr>
                        <a:t>th</a:t>
                      </a:r>
                      <a:r>
                        <a:rPr lang="en-US" dirty="0" smtClean="0">
                          <a:latin typeface="Californian FB" pitchFamily="18" charset="0"/>
                        </a:rPr>
                        <a:t> of August, whole day</a:t>
                      </a:r>
                      <a:endParaRPr lang="en-US" dirty="0">
                        <a:latin typeface="Californian FB" pitchFamily="18" charset="0"/>
                      </a:endParaRPr>
                    </a:p>
                  </a:txBody>
                  <a:tcPr/>
                </a:tc>
                <a:tc>
                  <a:txBody>
                    <a:bodyPr/>
                    <a:lstStyle/>
                    <a:p>
                      <a:pPr algn="ctr"/>
                      <a:r>
                        <a:rPr lang="en-US" b="1" dirty="0" smtClean="0">
                          <a:solidFill>
                            <a:srgbClr val="0070C0"/>
                          </a:solidFill>
                          <a:latin typeface="Californian FB" pitchFamily="18" charset="0"/>
                        </a:rPr>
                        <a:t>11th</a:t>
                      </a:r>
                      <a:endParaRPr lang="en-US" b="1" dirty="0">
                        <a:solidFill>
                          <a:srgbClr val="0070C0"/>
                        </a:solidFill>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97051">
                <a:tc>
                  <a:txBody>
                    <a:bodyPr/>
                    <a:lstStyle/>
                    <a:p>
                      <a:endParaRPr lang="en-US">
                        <a:latin typeface="Californian FB" pitchFamily="18" charset="0"/>
                      </a:endParaRPr>
                    </a:p>
                  </a:txBody>
                  <a:tcPr/>
                </a:tc>
                <a:tc>
                  <a:txBody>
                    <a:bodyPr/>
                    <a:lstStyle/>
                    <a:p>
                      <a:r>
                        <a:rPr lang="en-US" dirty="0" smtClean="0">
                          <a:latin typeface="Californian FB" pitchFamily="18" charset="0"/>
                        </a:rPr>
                        <a:t>Hampstead Sunday</a:t>
                      </a:r>
                      <a:r>
                        <a:rPr lang="en-US" baseline="0" dirty="0" smtClean="0">
                          <a:latin typeface="Californian FB" pitchFamily="18" charset="0"/>
                        </a:rPr>
                        <a:t> tour</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16832"/>
          </a:xfrm>
        </p:spPr>
        <p:txBody>
          <a:bodyPr>
            <a:noAutofit/>
          </a:bodyPr>
          <a:lstStyle/>
          <a:p>
            <a:r>
              <a:rPr lang="en-US" sz="3600" dirty="0" smtClean="0">
                <a:latin typeface="Californian FB" pitchFamily="18" charset="0"/>
              </a:rPr>
              <a:t>Listen again and make more detailed notes about the jobs and who she must contact. You may need to listen the third time.</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2" y="2060575"/>
          <a:ext cx="9144000" cy="4820920"/>
        </p:xfrm>
        <a:graphic>
          <a:graphicData uri="http://schemas.openxmlformats.org/drawingml/2006/table">
            <a:tbl>
              <a:tblPr firstRow="1" bandRow="1">
                <a:tableStyleId>{3B4B98B0-60AC-42C2-AFA5-B58CD77FA1E5}</a:tableStyleId>
              </a:tblPr>
              <a:tblGrid>
                <a:gridCol w="1187626"/>
                <a:gridCol w="1728192"/>
                <a:gridCol w="1080120"/>
                <a:gridCol w="3096344"/>
                <a:gridCol w="2051718"/>
              </a:tblGrid>
              <a:tr h="370840">
                <a:tc>
                  <a:txBody>
                    <a:bodyPr/>
                    <a:lstStyle/>
                    <a:p>
                      <a:r>
                        <a:rPr lang="en-US" dirty="0" smtClean="0">
                          <a:latin typeface="Californian FB" pitchFamily="18" charset="0"/>
                        </a:rPr>
                        <a:t>Message</a:t>
                      </a:r>
                      <a:endParaRPr lang="en-US" dirty="0">
                        <a:latin typeface="Californian FB" pitchFamily="18" charset="0"/>
                      </a:endParaRPr>
                    </a:p>
                  </a:txBody>
                  <a:tcPr/>
                </a:tc>
                <a:tc>
                  <a:txBody>
                    <a:bodyPr/>
                    <a:lstStyle/>
                    <a:p>
                      <a:r>
                        <a:rPr lang="en-US" dirty="0" smtClean="0">
                          <a:latin typeface="Californian FB" pitchFamily="18" charset="0"/>
                        </a:rPr>
                        <a:t>Date of job</a:t>
                      </a:r>
                      <a:endParaRPr lang="en-US" dirty="0">
                        <a:latin typeface="Californian FB" pitchFamily="18" charset="0"/>
                      </a:endParaRPr>
                    </a:p>
                  </a:txBody>
                  <a:tcPr/>
                </a:tc>
                <a:tc>
                  <a:txBody>
                    <a:bodyPr/>
                    <a:lstStyle/>
                    <a:p>
                      <a:r>
                        <a:rPr lang="en-US" dirty="0" smtClean="0">
                          <a:latin typeface="Californian FB" pitchFamily="18" charset="0"/>
                        </a:rPr>
                        <a:t>Can do?</a:t>
                      </a:r>
                      <a:endParaRPr lang="en-US" dirty="0">
                        <a:latin typeface="Californian FB" pitchFamily="18" charset="0"/>
                      </a:endParaRPr>
                    </a:p>
                  </a:txBody>
                  <a:tcPr/>
                </a:tc>
                <a:tc>
                  <a:txBody>
                    <a:bodyPr/>
                    <a:lstStyle/>
                    <a:p>
                      <a:r>
                        <a:rPr lang="en-US" dirty="0" smtClean="0">
                          <a:latin typeface="Californian FB" pitchFamily="18" charset="0"/>
                        </a:rPr>
                        <a:t>Details of job</a:t>
                      </a:r>
                      <a:endParaRPr lang="en-US" dirty="0">
                        <a:latin typeface="Californian FB" pitchFamily="18" charset="0"/>
                      </a:endParaRPr>
                    </a:p>
                  </a:txBody>
                  <a:tcPr/>
                </a:tc>
                <a:tc>
                  <a:txBody>
                    <a:bodyPr/>
                    <a:lstStyle/>
                    <a:p>
                      <a:r>
                        <a:rPr lang="en-US" dirty="0" smtClean="0">
                          <a:latin typeface="Californian FB" pitchFamily="18" charset="0"/>
                        </a:rPr>
                        <a:t>Who </a:t>
                      </a:r>
                      <a:r>
                        <a:rPr lang="en-US" smtClean="0">
                          <a:latin typeface="Californian FB" pitchFamily="18" charset="0"/>
                        </a:rPr>
                        <a:t>to contact</a:t>
                      </a:r>
                      <a:endParaRPr lang="en-US">
                        <a:latin typeface="Californian FB" pitchFamily="18" charset="0"/>
                      </a:endParaRPr>
                    </a:p>
                  </a:txBody>
                  <a:tcPr/>
                </a:tc>
              </a:tr>
              <a:tr h="370840">
                <a:tc>
                  <a:txBody>
                    <a:bodyPr/>
                    <a:lstStyle/>
                    <a:p>
                      <a:r>
                        <a:rPr lang="en-US" dirty="0" smtClean="0">
                          <a:latin typeface="Californian FB" pitchFamily="18" charset="0"/>
                        </a:rPr>
                        <a:t>1.</a:t>
                      </a:r>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70840">
                <a:tc>
                  <a:txBody>
                    <a:bodyPr/>
                    <a:lstStyle/>
                    <a:p>
                      <a:r>
                        <a:rPr lang="en-US" dirty="0" smtClean="0">
                          <a:latin typeface="Californian FB" pitchFamily="18" charset="0"/>
                        </a:rPr>
                        <a:t>2.</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70840">
                <a:tc>
                  <a:txBody>
                    <a:bodyPr/>
                    <a:lstStyle/>
                    <a:p>
                      <a:r>
                        <a:rPr lang="en-US" dirty="0" smtClean="0">
                          <a:latin typeface="Californian FB" pitchFamily="18" charset="0"/>
                        </a:rPr>
                        <a:t>3.</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r>
              <a:tr h="370840">
                <a:tc>
                  <a:txBody>
                    <a:bodyPr/>
                    <a:lstStyle/>
                    <a:p>
                      <a:r>
                        <a:rPr lang="en-US" dirty="0" smtClean="0">
                          <a:latin typeface="Californian FB" pitchFamily="18" charset="0"/>
                        </a:rPr>
                        <a:t>4.</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r>
                        <a:rPr lang="en-US" dirty="0" smtClean="0">
                          <a:latin typeface="Californian FB" pitchFamily="18" charset="0"/>
                        </a:rPr>
                        <a:t>5.</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r>
                        <a:rPr lang="en-US" dirty="0" smtClean="0">
                          <a:latin typeface="Californian FB" pitchFamily="18" charset="0"/>
                        </a:rPr>
                        <a:t>6.</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r h="37084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760"/>
          </a:xfrm>
        </p:spPr>
        <p:txBody>
          <a:bodyPr>
            <a:noAutofit/>
          </a:bodyPr>
          <a:lstStyle/>
          <a:p>
            <a:r>
              <a:rPr lang="en-US" sz="3600" dirty="0" smtClean="0">
                <a:latin typeface="Californian FB" pitchFamily="18" charset="0"/>
              </a:rPr>
              <a:t>answers</a:t>
            </a:r>
            <a:endParaRPr lang="en-US" sz="3600" dirty="0">
              <a:latin typeface="Californian FB" pitchFamily="18" charset="0"/>
            </a:endParaRPr>
          </a:p>
        </p:txBody>
      </p:sp>
      <p:graphicFrame>
        <p:nvGraphicFramePr>
          <p:cNvPr id="4" name="Content Placeholder 3"/>
          <p:cNvGraphicFramePr>
            <a:graphicFrameLocks noGrp="1"/>
          </p:cNvGraphicFramePr>
          <p:nvPr>
            <p:ph idx="1"/>
          </p:nvPr>
        </p:nvGraphicFramePr>
        <p:xfrm>
          <a:off x="-2" y="1340765"/>
          <a:ext cx="9144000" cy="5540730"/>
        </p:xfrm>
        <a:graphic>
          <a:graphicData uri="http://schemas.openxmlformats.org/drawingml/2006/table">
            <a:tbl>
              <a:tblPr firstRow="1" bandRow="1">
                <a:tableStyleId>{3B4B98B0-60AC-42C2-AFA5-B58CD77FA1E5}</a:tableStyleId>
              </a:tblPr>
              <a:tblGrid>
                <a:gridCol w="899594"/>
                <a:gridCol w="1080120"/>
                <a:gridCol w="936104"/>
                <a:gridCol w="4176464"/>
                <a:gridCol w="2051718"/>
              </a:tblGrid>
              <a:tr h="426210">
                <a:tc>
                  <a:txBody>
                    <a:bodyPr/>
                    <a:lstStyle/>
                    <a:p>
                      <a:r>
                        <a:rPr lang="en-US" sz="1400" dirty="0" smtClean="0">
                          <a:latin typeface="Californian FB" pitchFamily="18" charset="0"/>
                        </a:rPr>
                        <a:t>Message</a:t>
                      </a:r>
                      <a:endParaRPr lang="en-US" sz="1400" dirty="0">
                        <a:latin typeface="Californian FB" pitchFamily="18" charset="0"/>
                      </a:endParaRPr>
                    </a:p>
                  </a:txBody>
                  <a:tcPr/>
                </a:tc>
                <a:tc>
                  <a:txBody>
                    <a:bodyPr/>
                    <a:lstStyle/>
                    <a:p>
                      <a:pPr algn="ctr"/>
                      <a:r>
                        <a:rPr lang="en-US" sz="1400" dirty="0" smtClean="0">
                          <a:latin typeface="Californian FB" pitchFamily="18" charset="0"/>
                        </a:rPr>
                        <a:t>Date </a:t>
                      </a:r>
                      <a:r>
                        <a:rPr lang="en-US" sz="1400" dirty="0" smtClean="0">
                          <a:latin typeface="Californian FB" pitchFamily="18" charset="0"/>
                        </a:rPr>
                        <a:t>of</a:t>
                      </a:r>
                      <a:r>
                        <a:rPr lang="en-US" sz="1400" baseline="0" dirty="0" smtClean="0">
                          <a:latin typeface="Californian FB" pitchFamily="18" charset="0"/>
                        </a:rPr>
                        <a:t> </a:t>
                      </a:r>
                      <a:r>
                        <a:rPr lang="en-US" sz="1400" dirty="0" smtClean="0">
                          <a:latin typeface="Californian FB" pitchFamily="18" charset="0"/>
                        </a:rPr>
                        <a:t>job</a:t>
                      </a:r>
                      <a:endParaRPr lang="en-US" sz="1400" dirty="0">
                        <a:latin typeface="Californian FB" pitchFamily="18" charset="0"/>
                      </a:endParaRPr>
                    </a:p>
                  </a:txBody>
                  <a:tcPr/>
                </a:tc>
                <a:tc>
                  <a:txBody>
                    <a:bodyPr/>
                    <a:lstStyle/>
                    <a:p>
                      <a:pPr algn="ctr"/>
                      <a:r>
                        <a:rPr lang="en-US" sz="1400" dirty="0" smtClean="0">
                          <a:latin typeface="Californian FB" pitchFamily="18" charset="0"/>
                        </a:rPr>
                        <a:t>Can do?</a:t>
                      </a:r>
                      <a:endParaRPr lang="en-US" sz="1400" dirty="0">
                        <a:latin typeface="Californian FB" pitchFamily="18" charset="0"/>
                      </a:endParaRPr>
                    </a:p>
                  </a:txBody>
                  <a:tcPr/>
                </a:tc>
                <a:tc>
                  <a:txBody>
                    <a:bodyPr/>
                    <a:lstStyle/>
                    <a:p>
                      <a:pPr algn="ctr"/>
                      <a:r>
                        <a:rPr lang="en-US" dirty="0" smtClean="0">
                          <a:latin typeface="Californian FB" pitchFamily="18" charset="0"/>
                        </a:rPr>
                        <a:t>Details of job</a:t>
                      </a:r>
                      <a:endParaRPr lang="en-US" dirty="0">
                        <a:latin typeface="Californian FB" pitchFamily="18" charset="0"/>
                      </a:endParaRPr>
                    </a:p>
                  </a:txBody>
                  <a:tcPr/>
                </a:tc>
                <a:tc>
                  <a:txBody>
                    <a:bodyPr/>
                    <a:lstStyle/>
                    <a:p>
                      <a:r>
                        <a:rPr lang="en-US" dirty="0" smtClean="0">
                          <a:latin typeface="Californian FB" pitchFamily="18" charset="0"/>
                        </a:rPr>
                        <a:t>Who to contact</a:t>
                      </a:r>
                      <a:endParaRPr lang="en-US" dirty="0">
                        <a:latin typeface="Californian FB" pitchFamily="18" charset="0"/>
                      </a:endParaRPr>
                    </a:p>
                  </a:txBody>
                  <a:tcPr/>
                </a:tc>
              </a:tr>
              <a:tr h="426210">
                <a:tc>
                  <a:txBody>
                    <a:bodyPr/>
                    <a:lstStyle/>
                    <a:p>
                      <a:r>
                        <a:rPr lang="en-US" dirty="0" smtClean="0">
                          <a:latin typeface="Californian FB" pitchFamily="18" charset="0"/>
                        </a:rPr>
                        <a:t>1.</a:t>
                      </a:r>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pPr algn="ctr"/>
                      <a:r>
                        <a:rPr lang="en-US" dirty="0" smtClean="0">
                          <a:latin typeface="Californian FB" pitchFamily="18" charset="0"/>
                        </a:rPr>
                        <a:t>Half-day</a:t>
                      </a:r>
                      <a:r>
                        <a:rPr lang="en-US" baseline="0" dirty="0" smtClean="0">
                          <a:latin typeface="Californian FB" pitchFamily="18" charset="0"/>
                        </a:rPr>
                        <a:t> panoramic tour,</a:t>
                      </a:r>
                      <a:r>
                        <a:rPr lang="en-US" dirty="0" smtClean="0">
                          <a:latin typeface="Californian FB" pitchFamily="18" charset="0"/>
                        </a:rPr>
                        <a:t> open-top</a:t>
                      </a:r>
                      <a:r>
                        <a:rPr lang="en-US" baseline="0" dirty="0" smtClean="0">
                          <a:latin typeface="Californian FB" pitchFamily="18" charset="0"/>
                        </a:rPr>
                        <a:t> bus</a:t>
                      </a:r>
                      <a:endParaRPr lang="en-US" dirty="0">
                        <a:latin typeface="Californian FB"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lifornian FB" pitchFamily="18" charset="0"/>
                        </a:rPr>
                        <a:t>Alison City Tours</a:t>
                      </a:r>
                    </a:p>
                  </a:txBody>
                  <a:tcPr/>
                </a:tc>
              </a:tr>
              <a:tr h="426210">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endParaRPr lang="en-US" dirty="0">
                        <a:latin typeface="Californian FB" pitchFamily="18" charset="0"/>
                      </a:endParaRPr>
                    </a:p>
                  </a:txBody>
                  <a:tcPr/>
                </a:tc>
                <a:tc>
                  <a:txBody>
                    <a:bodyPr/>
                    <a:lstStyle/>
                    <a:p>
                      <a:pPr algn="ctr"/>
                      <a:r>
                        <a:rPr lang="en-US" baseline="0" dirty="0" smtClean="0">
                          <a:latin typeface="Californian FB" pitchFamily="18" charset="0"/>
                        </a:rPr>
                        <a:t>Baker Street 9 a.m. pick-up point</a:t>
                      </a:r>
                      <a:endParaRPr lang="en-US" dirty="0">
                        <a:latin typeface="Californian FB" pitchFamily="18" charset="0"/>
                      </a:endParaRPr>
                    </a:p>
                  </a:txBody>
                  <a:tcPr/>
                </a:tc>
                <a:tc>
                  <a:txBody>
                    <a:bodyPr/>
                    <a:lstStyle/>
                    <a:p>
                      <a:pPr algn="ctr"/>
                      <a:endParaRPr lang="en-US" dirty="0">
                        <a:latin typeface="Californian FB" pitchFamily="18" charset="0"/>
                      </a:endParaRPr>
                    </a:p>
                  </a:txBody>
                  <a:tcPr/>
                </a:tc>
              </a:tr>
              <a:tr h="426210">
                <a:tc>
                  <a:txBody>
                    <a:bodyPr/>
                    <a:lstStyle/>
                    <a:p>
                      <a:r>
                        <a:rPr lang="en-US" dirty="0" smtClean="0">
                          <a:latin typeface="Californian FB" pitchFamily="18" charset="0"/>
                        </a:rPr>
                        <a:t>2.</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pPr algn="ctr"/>
                      <a:r>
                        <a:rPr lang="en-US" dirty="0" smtClean="0">
                          <a:latin typeface="Californian FB" pitchFamily="18" charset="0"/>
                        </a:rPr>
                        <a:t>London of Charles Dickens</a:t>
                      </a:r>
                      <a:endParaRPr lang="en-US" dirty="0">
                        <a:latin typeface="Californian FB" pitchFamily="18" charset="0"/>
                      </a:endParaRPr>
                    </a:p>
                  </a:txBody>
                  <a:tcPr/>
                </a:tc>
                <a:tc>
                  <a:txBody>
                    <a:bodyPr/>
                    <a:lstStyle/>
                    <a:p>
                      <a:pPr algn="ctr"/>
                      <a:r>
                        <a:rPr lang="en-US" dirty="0" smtClean="0">
                          <a:latin typeface="Californian FB" pitchFamily="18" charset="0"/>
                        </a:rPr>
                        <a:t>John Bevan</a:t>
                      </a:r>
                      <a:endParaRPr lang="en-US" dirty="0">
                        <a:latin typeface="Californian FB" pitchFamily="18" charset="0"/>
                      </a:endParaRPr>
                    </a:p>
                  </a:txBody>
                  <a:tcPr/>
                </a:tc>
              </a:tr>
              <a:tr h="42621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dirty="0">
                        <a:latin typeface="Californian FB" pitchFamily="18" charset="0"/>
                      </a:endParaRPr>
                    </a:p>
                  </a:txBody>
                  <a:tcPr/>
                </a:tc>
                <a:tc>
                  <a:txBody>
                    <a:bodyPr/>
                    <a:lstStyle/>
                    <a:p>
                      <a:pPr algn="ctr"/>
                      <a:endParaRPr lang="en-US" dirty="0">
                        <a:latin typeface="Californian FB" pitchFamily="18" charset="0"/>
                      </a:endParaRPr>
                    </a:p>
                  </a:txBody>
                  <a:tcPr/>
                </a:tc>
              </a:tr>
              <a:tr h="426210">
                <a:tc>
                  <a:txBody>
                    <a:bodyPr/>
                    <a:lstStyle/>
                    <a:p>
                      <a:r>
                        <a:rPr lang="en-US" dirty="0" smtClean="0">
                          <a:latin typeface="Californian FB" pitchFamily="18" charset="0"/>
                        </a:rPr>
                        <a:t>3.</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r>
                        <a:rPr lang="en-US" dirty="0" smtClean="0">
                          <a:latin typeface="Californian FB" pitchFamily="18" charset="0"/>
                        </a:rPr>
                        <a:t>Incentive group,</a:t>
                      </a:r>
                      <a:r>
                        <a:rPr lang="en-US" baseline="0" dirty="0" smtClean="0">
                          <a:latin typeface="Californian FB" pitchFamily="18" charset="0"/>
                        </a:rPr>
                        <a:t> transfer, airport</a:t>
                      </a:r>
                      <a:endParaRPr lang="en-US" dirty="0">
                        <a:latin typeface="Californian FB" pitchFamily="18" charset="0"/>
                      </a:endParaRPr>
                    </a:p>
                  </a:txBody>
                  <a:tcPr/>
                </a:tc>
                <a:tc>
                  <a:txBody>
                    <a:bodyPr/>
                    <a:lstStyle/>
                    <a:p>
                      <a:pPr algn="ctr"/>
                      <a:r>
                        <a:rPr lang="en-US" dirty="0" smtClean="0">
                          <a:latin typeface="Californian FB" pitchFamily="18" charset="0"/>
                        </a:rPr>
                        <a:t>Capital Guide</a:t>
                      </a:r>
                      <a:endParaRPr lang="en-US" dirty="0">
                        <a:latin typeface="Californian FB" pitchFamily="18" charset="0"/>
                      </a:endParaRPr>
                    </a:p>
                  </a:txBody>
                  <a:tcPr/>
                </a:tc>
              </a:tr>
              <a:tr h="42621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r>
                        <a:rPr lang="en-US" dirty="0" smtClean="0">
                          <a:latin typeface="Californian FB" pitchFamily="18" charset="0"/>
                        </a:rPr>
                        <a:t>London tour, theatre, dinner, Oxford</a:t>
                      </a:r>
                      <a:endParaRPr lang="en-US" dirty="0">
                        <a:latin typeface="Californian FB" pitchFamily="18" charset="0"/>
                      </a:endParaRPr>
                    </a:p>
                  </a:txBody>
                  <a:tcPr/>
                </a:tc>
                <a:tc>
                  <a:txBody>
                    <a:bodyPr/>
                    <a:lstStyle/>
                    <a:p>
                      <a:pPr algn="ctr"/>
                      <a:r>
                        <a:rPr lang="en-US" dirty="0" smtClean="0">
                          <a:latin typeface="Californian FB" pitchFamily="18" charset="0"/>
                        </a:rPr>
                        <a:t>booking service</a:t>
                      </a:r>
                      <a:endParaRPr lang="en-US" dirty="0">
                        <a:latin typeface="Californian FB" pitchFamily="18" charset="0"/>
                      </a:endParaRPr>
                    </a:p>
                  </a:txBody>
                  <a:tcPr/>
                </a:tc>
              </a:tr>
              <a:tr h="426210">
                <a:tc>
                  <a:txBody>
                    <a:bodyPr/>
                    <a:lstStyle/>
                    <a:p>
                      <a:r>
                        <a:rPr lang="en-US" dirty="0" smtClean="0">
                          <a:latin typeface="Californian FB" pitchFamily="18" charset="0"/>
                        </a:rPr>
                        <a:t>4.</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r>
                        <a:rPr lang="en-US" dirty="0" smtClean="0">
                          <a:latin typeface="Californian FB" pitchFamily="18" charset="0"/>
                        </a:rPr>
                        <a:t>half-day</a:t>
                      </a:r>
                      <a:r>
                        <a:rPr lang="en-US" baseline="0" dirty="0" smtClean="0">
                          <a:latin typeface="Californian FB" pitchFamily="18" charset="0"/>
                        </a:rPr>
                        <a:t> sightseeing and shopping trip</a:t>
                      </a:r>
                      <a:endParaRPr lang="en-US" dirty="0">
                        <a:latin typeface="Californian FB"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lifornian FB" pitchFamily="18" charset="0"/>
                        </a:rPr>
                        <a:t>Alison City Tours</a:t>
                      </a:r>
                    </a:p>
                  </a:txBody>
                  <a:tcPr/>
                </a:tc>
              </a:tr>
              <a:tr h="42621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r>
                        <a:rPr lang="en-US" dirty="0" smtClean="0">
                          <a:latin typeface="Californian FB" pitchFamily="18" charset="0"/>
                        </a:rPr>
                        <a:t>pick</a:t>
                      </a:r>
                      <a:r>
                        <a:rPr lang="en-US" baseline="0" dirty="0" smtClean="0">
                          <a:latin typeface="Californian FB" pitchFamily="18" charset="0"/>
                        </a:rPr>
                        <a:t> up 2 </a:t>
                      </a:r>
                      <a:r>
                        <a:rPr lang="en-US" baseline="0" dirty="0" err="1" smtClean="0">
                          <a:latin typeface="Californian FB" pitchFamily="18" charset="0"/>
                        </a:rPr>
                        <a:t>p.m</a:t>
                      </a:r>
                      <a:r>
                        <a:rPr lang="en-US" baseline="0" dirty="0" smtClean="0">
                          <a:latin typeface="Californian FB" pitchFamily="18" charset="0"/>
                        </a:rPr>
                        <a:t>, Harrods drop-off</a:t>
                      </a:r>
                      <a:endParaRPr lang="en-US" dirty="0">
                        <a:latin typeface="Californian FB" pitchFamily="18" charset="0"/>
                      </a:endParaRPr>
                    </a:p>
                  </a:txBody>
                  <a:tcPr/>
                </a:tc>
                <a:tc>
                  <a:txBody>
                    <a:bodyPr/>
                    <a:lstStyle/>
                    <a:p>
                      <a:pPr algn="ctr"/>
                      <a:endParaRPr lang="en-US" dirty="0">
                        <a:latin typeface="Californian FB" pitchFamily="18" charset="0"/>
                      </a:endParaRPr>
                    </a:p>
                  </a:txBody>
                  <a:tcPr/>
                </a:tc>
              </a:tr>
              <a:tr h="426210">
                <a:tc>
                  <a:txBody>
                    <a:bodyPr/>
                    <a:lstStyle/>
                    <a:p>
                      <a:r>
                        <a:rPr lang="en-US" dirty="0" smtClean="0">
                          <a:latin typeface="Californian FB" pitchFamily="18" charset="0"/>
                        </a:rPr>
                        <a:t>5.</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pPr algn="ctr"/>
                      <a:r>
                        <a:rPr lang="en-US" dirty="0" smtClean="0">
                          <a:latin typeface="Californian FB" pitchFamily="18" charset="0"/>
                        </a:rPr>
                        <a:t>a</a:t>
                      </a:r>
                      <a:r>
                        <a:rPr lang="en-US" baseline="0" dirty="0" smtClean="0">
                          <a:latin typeface="Californian FB" pitchFamily="18" charset="0"/>
                        </a:rPr>
                        <a:t> </a:t>
                      </a:r>
                      <a:r>
                        <a:rPr lang="en-US" dirty="0" smtClean="0">
                          <a:latin typeface="Californian FB" pitchFamily="18" charset="0"/>
                        </a:rPr>
                        <a:t>four-day Scotland</a:t>
                      </a:r>
                      <a:r>
                        <a:rPr lang="en-US" baseline="0" dirty="0" smtClean="0">
                          <a:latin typeface="Californian FB" pitchFamily="18" charset="0"/>
                        </a:rPr>
                        <a:t> tour</a:t>
                      </a:r>
                      <a:endParaRPr lang="en-US" dirty="0">
                        <a:latin typeface="Californian FB" pitchFamily="18" charset="0"/>
                      </a:endParaRPr>
                    </a:p>
                  </a:txBody>
                  <a:tcPr/>
                </a:tc>
                <a:tc>
                  <a:txBody>
                    <a:bodyPr/>
                    <a:lstStyle/>
                    <a:p>
                      <a:pPr algn="ctr"/>
                      <a:r>
                        <a:rPr lang="en-US" dirty="0" smtClean="0">
                          <a:latin typeface="Californian FB" pitchFamily="18" charset="0"/>
                        </a:rPr>
                        <a:t>CTS Tours</a:t>
                      </a:r>
                      <a:endParaRPr lang="en-US" dirty="0">
                        <a:latin typeface="Californian FB" pitchFamily="18" charset="0"/>
                      </a:endParaRPr>
                    </a:p>
                  </a:txBody>
                  <a:tcPr/>
                </a:tc>
              </a:tr>
              <a:tr h="42621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pPr algn="ctr"/>
                      <a:r>
                        <a:rPr lang="en-US" dirty="0" smtClean="0">
                          <a:latin typeface="Californian FB" pitchFamily="18" charset="0"/>
                        </a:rPr>
                        <a:t>Edinburgh</a:t>
                      </a:r>
                      <a:r>
                        <a:rPr lang="en-US" baseline="0" dirty="0" smtClean="0">
                          <a:latin typeface="Californian FB" pitchFamily="18" charset="0"/>
                        </a:rPr>
                        <a:t> and Lowlands trip</a:t>
                      </a:r>
                      <a:endParaRPr lang="en-US" dirty="0">
                        <a:latin typeface="Californian FB" pitchFamily="18" charset="0"/>
                      </a:endParaRPr>
                    </a:p>
                  </a:txBody>
                  <a:tcPr/>
                </a:tc>
                <a:tc>
                  <a:txBody>
                    <a:bodyPr/>
                    <a:lstStyle/>
                    <a:p>
                      <a:pPr algn="ctr"/>
                      <a:endParaRPr lang="en-US" dirty="0">
                        <a:latin typeface="Californian FB" pitchFamily="18" charset="0"/>
                      </a:endParaRPr>
                    </a:p>
                  </a:txBody>
                  <a:tcPr/>
                </a:tc>
              </a:tr>
              <a:tr h="426210">
                <a:tc>
                  <a:txBody>
                    <a:bodyPr/>
                    <a:lstStyle/>
                    <a:p>
                      <a:r>
                        <a:rPr lang="en-US" dirty="0" smtClean="0">
                          <a:latin typeface="Californian FB" pitchFamily="18" charset="0"/>
                        </a:rPr>
                        <a:t>6.</a:t>
                      </a:r>
                      <a:endParaRPr lang="en-US" dirty="0">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pPr algn="ctr"/>
                      <a:r>
                        <a:rPr lang="en-US" dirty="0" smtClean="0">
                          <a:latin typeface="Californian FB" pitchFamily="18" charset="0"/>
                        </a:rPr>
                        <a:t>Hampstead Sunday tour,</a:t>
                      </a:r>
                      <a:r>
                        <a:rPr lang="en-US" baseline="0" dirty="0" smtClean="0">
                          <a:latin typeface="Californian FB" pitchFamily="18" charset="0"/>
                        </a:rPr>
                        <a:t> a walk on the</a:t>
                      </a:r>
                      <a:endParaRPr lang="en-US" dirty="0">
                        <a:latin typeface="Californian FB" pitchFamily="18" charset="0"/>
                      </a:endParaRPr>
                    </a:p>
                  </a:txBody>
                  <a:tcPr/>
                </a:tc>
                <a:tc>
                  <a:txBody>
                    <a:bodyPr/>
                    <a:lstStyle/>
                    <a:p>
                      <a:pPr algn="ctr"/>
                      <a:r>
                        <a:rPr lang="en-US" dirty="0" smtClean="0">
                          <a:latin typeface="Californian FB" pitchFamily="18" charset="0"/>
                        </a:rPr>
                        <a:t>Paul Rogers</a:t>
                      </a:r>
                      <a:endParaRPr lang="en-US" dirty="0">
                        <a:latin typeface="Californian FB" pitchFamily="18" charset="0"/>
                      </a:endParaRPr>
                    </a:p>
                  </a:txBody>
                  <a:tcPr/>
                </a:tc>
              </a:tr>
              <a:tr h="426210">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endParaRPr lang="en-US">
                        <a:latin typeface="Californian FB" pitchFamily="18" charset="0"/>
                      </a:endParaRPr>
                    </a:p>
                  </a:txBody>
                  <a:tcPr/>
                </a:tc>
                <a:tc>
                  <a:txBody>
                    <a:bodyPr/>
                    <a:lstStyle/>
                    <a:p>
                      <a:r>
                        <a:rPr lang="en-US" dirty="0" smtClean="0">
                          <a:latin typeface="Californian FB" pitchFamily="18" charset="0"/>
                        </a:rPr>
                        <a:t> Heath, pub lunch, American friends</a:t>
                      </a:r>
                      <a:endParaRPr lang="en-US" dirty="0">
                        <a:latin typeface="Californian FB" pitchFamily="18" charset="0"/>
                      </a:endParaRPr>
                    </a:p>
                  </a:txBody>
                  <a:tcPr/>
                </a:tc>
                <a:tc>
                  <a:txBody>
                    <a:bodyPr/>
                    <a:lstStyle/>
                    <a:p>
                      <a:pPr algn="ctr"/>
                      <a:endParaRPr lang="en-US"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latin typeface="Californian FB" pitchFamily="18" charset="0"/>
              </a:rPr>
              <a:t>Language focus 1</a:t>
            </a:r>
            <a:endParaRPr lang="en-US" dirty="0"/>
          </a:p>
        </p:txBody>
      </p:sp>
      <p:sp>
        <p:nvSpPr>
          <p:cNvPr id="3" name="Text Placeholder 2"/>
          <p:cNvSpPr>
            <a:spLocks noGrp="1"/>
          </p:cNvSpPr>
          <p:nvPr>
            <p:ph type="body" idx="1"/>
          </p:nvPr>
        </p:nvSpPr>
        <p:spPr/>
        <p:txBody>
          <a:bodyPr/>
          <a:lstStyle/>
          <a:p>
            <a:r>
              <a:rPr lang="en-US" dirty="0" smtClean="0">
                <a:latin typeface="Californian FB" pitchFamily="18" charset="0"/>
              </a:rPr>
              <a:t>Telephone language – requests and responses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Autofit/>
          </a:bodyPr>
          <a:lstStyle/>
          <a:p>
            <a:r>
              <a:rPr lang="en-US" sz="3600" dirty="0" smtClean="0">
                <a:latin typeface="Californian FB" pitchFamily="18" charset="0"/>
              </a:rPr>
              <a:t/>
            </a:r>
            <a:br>
              <a:rPr lang="en-US" sz="3600" dirty="0" smtClean="0">
                <a:latin typeface="Californian FB" pitchFamily="18" charset="0"/>
              </a:rPr>
            </a:br>
            <a:r>
              <a:rPr lang="en-US" sz="3600" dirty="0" smtClean="0">
                <a:latin typeface="Californian FB" pitchFamily="18" charset="0"/>
              </a:rPr>
              <a:t>1. </a:t>
            </a:r>
            <a:r>
              <a:rPr lang="en-US" sz="3600" b="1" dirty="0" smtClean="0">
                <a:solidFill>
                  <a:srgbClr val="FF0000"/>
                </a:solidFill>
                <a:latin typeface="Californian FB" pitchFamily="18" charset="0"/>
              </a:rPr>
              <a:t>page 140</a:t>
            </a:r>
            <a:r>
              <a:rPr lang="en-US" sz="3600" dirty="0" smtClean="0">
                <a:latin typeface="Californian FB" pitchFamily="18" charset="0"/>
              </a:rPr>
              <a:t>, listen again to parts of the voicemail messages and complete the sentences with the expression used to ask if Jenny is available.</a:t>
            </a:r>
            <a:endParaRPr lang="en-US" sz="3600" dirty="0">
              <a:latin typeface="Californian FB" pitchFamily="18" charset="0"/>
            </a:endParaRPr>
          </a:p>
        </p:txBody>
      </p:sp>
      <p:sp>
        <p:nvSpPr>
          <p:cNvPr id="3" name="Content Placeholder 2"/>
          <p:cNvSpPr>
            <a:spLocks noGrp="1"/>
          </p:cNvSpPr>
          <p:nvPr>
            <p:ph idx="1"/>
          </p:nvPr>
        </p:nvSpPr>
        <p:spPr>
          <a:xfrm>
            <a:off x="0" y="1916832"/>
            <a:ext cx="9144000" cy="4209331"/>
          </a:xfrm>
        </p:spPr>
        <p:txBody>
          <a:bodyPr>
            <a:normAutofit lnSpcReduction="10000"/>
          </a:bodyPr>
          <a:lstStyle/>
          <a:p>
            <a:pPr algn="just"/>
            <a:r>
              <a:rPr lang="en-US" dirty="0" smtClean="0">
                <a:latin typeface="Californian FB" pitchFamily="18" charset="0"/>
              </a:rPr>
              <a:t>a) I was _________ a half-day panoramic tour for us?</a:t>
            </a:r>
          </a:p>
          <a:p>
            <a:pPr algn="just"/>
            <a:r>
              <a:rPr lang="en-US" dirty="0" smtClean="0">
                <a:latin typeface="Californian FB" pitchFamily="18" charset="0"/>
              </a:rPr>
              <a:t>b) Any __________ a repeat this year?</a:t>
            </a:r>
          </a:p>
          <a:p>
            <a:pPr algn="just"/>
            <a:r>
              <a:rPr lang="en-US" dirty="0" smtClean="0">
                <a:latin typeface="Californian FB" pitchFamily="18" charset="0"/>
              </a:rPr>
              <a:t>c) Call us soon if _____________________.</a:t>
            </a:r>
          </a:p>
          <a:p>
            <a:pPr algn="just"/>
            <a:r>
              <a:rPr lang="en-US" dirty="0" smtClean="0">
                <a:latin typeface="Californian FB" pitchFamily="18" charset="0"/>
              </a:rPr>
              <a:t>d) Do you __________________ do another job for us?</a:t>
            </a:r>
          </a:p>
          <a:p>
            <a:pPr algn="just"/>
            <a:r>
              <a:rPr lang="en-US" dirty="0" smtClean="0">
                <a:latin typeface="Californian FB" pitchFamily="18" charset="0"/>
              </a:rPr>
              <a:t>e) Would _________________ ?</a:t>
            </a:r>
          </a:p>
          <a:p>
            <a:pPr algn="just"/>
            <a:r>
              <a:rPr lang="en-US" dirty="0" smtClean="0">
                <a:latin typeface="Californian FB" pitchFamily="18" charset="0"/>
              </a:rPr>
              <a:t>f) I wanted to ________________ do a Hampstead Sunday tour for us?</a:t>
            </a:r>
          </a:p>
          <a:p>
            <a:pPr algn="just"/>
            <a:r>
              <a:rPr lang="en-US" dirty="0" smtClean="0">
                <a:latin typeface="Californian FB" pitchFamily="18" charset="0"/>
              </a:rPr>
              <a:t>Which </a:t>
            </a:r>
            <a:r>
              <a:rPr lang="en-US" dirty="0" smtClean="0">
                <a:latin typeface="Californian FB" pitchFamily="18" charset="0"/>
              </a:rPr>
              <a:t>of the expressions are </a:t>
            </a:r>
            <a:r>
              <a:rPr lang="en-US" b="1" u="sng" dirty="0" smtClean="0">
                <a:latin typeface="Californian FB" pitchFamily="18" charset="0"/>
              </a:rPr>
              <a:t>more formal</a:t>
            </a:r>
            <a:r>
              <a:rPr lang="en-US" dirty="0" smtClean="0">
                <a:latin typeface="Californian FB" pitchFamily="18" charset="0"/>
              </a:rPr>
              <a:t>?</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992888" cy="648072"/>
          </a:xfrm>
        </p:spPr>
        <p:txBody>
          <a:bodyPr>
            <a:noAutofit/>
          </a:bodyPr>
          <a:lstStyle/>
          <a:p>
            <a:r>
              <a:rPr lang="en-US" sz="3600" dirty="0" smtClean="0">
                <a:latin typeface="Californian FB" pitchFamily="18" charset="0"/>
              </a:rPr>
              <a:t>1.</a:t>
            </a:r>
            <a:r>
              <a:rPr lang="en-US" sz="3600" dirty="0" smtClean="0">
                <a:latin typeface="Californian FB" pitchFamily="18" charset="0"/>
              </a:rPr>
              <a:t> </a:t>
            </a:r>
            <a:r>
              <a:rPr lang="en-US" sz="3600" dirty="0" smtClean="0">
                <a:solidFill>
                  <a:srgbClr val="FF0000"/>
                </a:solidFill>
                <a:latin typeface="Californian FB" pitchFamily="18" charset="0"/>
              </a:rPr>
              <a:t>page </a:t>
            </a:r>
            <a:r>
              <a:rPr lang="en-US" sz="3600" dirty="0" smtClean="0">
                <a:solidFill>
                  <a:srgbClr val="FF0000"/>
                </a:solidFill>
                <a:latin typeface="Californian FB" pitchFamily="18" charset="0"/>
              </a:rPr>
              <a:t>140 </a:t>
            </a:r>
            <a:r>
              <a:rPr lang="en-US" sz="3600" dirty="0" smtClean="0">
                <a:latin typeface="Californian FB" pitchFamily="18" charset="0"/>
              </a:rPr>
              <a:t>answers</a:t>
            </a:r>
            <a:endParaRPr lang="en-US" sz="3600" dirty="0">
              <a:latin typeface="Californian FB" pitchFamily="18" charset="0"/>
            </a:endParaRPr>
          </a:p>
        </p:txBody>
      </p:sp>
      <p:sp>
        <p:nvSpPr>
          <p:cNvPr id="3" name="Content Placeholder 2"/>
          <p:cNvSpPr>
            <a:spLocks noGrp="1"/>
          </p:cNvSpPr>
          <p:nvPr>
            <p:ph idx="1"/>
          </p:nvPr>
        </p:nvSpPr>
        <p:spPr>
          <a:xfrm>
            <a:off x="0" y="908720"/>
            <a:ext cx="9144000" cy="5217443"/>
          </a:xfrm>
        </p:spPr>
        <p:txBody>
          <a:bodyPr>
            <a:normAutofit fontScale="92500"/>
          </a:bodyPr>
          <a:lstStyle/>
          <a:p>
            <a:pPr algn="just"/>
            <a:r>
              <a:rPr lang="en-US" dirty="0" smtClean="0">
                <a:latin typeface="Californian FB" pitchFamily="18" charset="0"/>
              </a:rPr>
              <a:t>a) I was </a:t>
            </a:r>
            <a:r>
              <a:rPr lang="en-US" b="1" dirty="0" err="1" smtClean="0">
                <a:solidFill>
                  <a:srgbClr val="FF0000"/>
                </a:solidFill>
                <a:latin typeface="Californian FB" pitchFamily="18" charset="0"/>
              </a:rPr>
              <a:t>WAS</a:t>
            </a:r>
            <a:r>
              <a:rPr lang="en-US" b="1" dirty="0" smtClean="0">
                <a:solidFill>
                  <a:srgbClr val="FF0000"/>
                </a:solidFill>
                <a:latin typeface="Californian FB" pitchFamily="18" charset="0"/>
              </a:rPr>
              <a:t> WONDERING IF YOU WERE ABLE TO DO </a:t>
            </a:r>
            <a:r>
              <a:rPr lang="en-US" dirty="0" smtClean="0">
                <a:latin typeface="Californian FB" pitchFamily="18" charset="0"/>
              </a:rPr>
              <a:t>a </a:t>
            </a:r>
            <a:r>
              <a:rPr lang="en-US" dirty="0" smtClean="0">
                <a:latin typeface="Californian FB" pitchFamily="18" charset="0"/>
              </a:rPr>
              <a:t>half-day panoramic tour for us?</a:t>
            </a:r>
          </a:p>
          <a:p>
            <a:pPr algn="just"/>
            <a:r>
              <a:rPr lang="en-US" dirty="0" smtClean="0">
                <a:latin typeface="Californian FB" pitchFamily="18" charset="0"/>
              </a:rPr>
              <a:t>b) Any </a:t>
            </a:r>
            <a:r>
              <a:rPr lang="en-US" b="1" dirty="0" smtClean="0">
                <a:solidFill>
                  <a:srgbClr val="FF0000"/>
                </a:solidFill>
                <a:latin typeface="Californian FB" pitchFamily="18" charset="0"/>
              </a:rPr>
              <a:t>CHANCE</a:t>
            </a:r>
            <a:r>
              <a:rPr lang="en-US" dirty="0" smtClean="0">
                <a:latin typeface="Californian FB" pitchFamily="18" charset="0"/>
              </a:rPr>
              <a:t> </a:t>
            </a:r>
            <a:r>
              <a:rPr lang="en-US" dirty="0" smtClean="0">
                <a:latin typeface="Californian FB" pitchFamily="18" charset="0"/>
              </a:rPr>
              <a:t>a repeat this year?</a:t>
            </a:r>
          </a:p>
          <a:p>
            <a:pPr algn="just"/>
            <a:r>
              <a:rPr lang="en-US" dirty="0" smtClean="0">
                <a:latin typeface="Californian FB" pitchFamily="18" charset="0"/>
              </a:rPr>
              <a:t>c) Call us soon if </a:t>
            </a:r>
            <a:r>
              <a:rPr lang="en-US" b="1" dirty="0" smtClean="0">
                <a:solidFill>
                  <a:srgbClr val="FF0000"/>
                </a:solidFill>
                <a:latin typeface="Californian FB" pitchFamily="18" charset="0"/>
              </a:rPr>
              <a:t>YOU’RE INTERESTED</a:t>
            </a:r>
            <a:r>
              <a:rPr lang="en-US" b="1" dirty="0" smtClean="0">
                <a:solidFill>
                  <a:srgbClr val="FF0000"/>
                </a:solidFill>
                <a:latin typeface="Californian FB" pitchFamily="18" charset="0"/>
              </a:rPr>
              <a:t>.</a:t>
            </a:r>
            <a:endParaRPr lang="en-US" b="1" dirty="0" smtClean="0">
              <a:solidFill>
                <a:srgbClr val="FF0000"/>
              </a:solidFill>
              <a:latin typeface="Californian FB" pitchFamily="18" charset="0"/>
            </a:endParaRPr>
          </a:p>
          <a:p>
            <a:pPr algn="just"/>
            <a:r>
              <a:rPr lang="en-US" dirty="0" smtClean="0">
                <a:latin typeface="Californian FB" pitchFamily="18" charset="0"/>
              </a:rPr>
              <a:t>d) Do you </a:t>
            </a:r>
            <a:r>
              <a:rPr lang="en-US" b="1" dirty="0" smtClean="0">
                <a:solidFill>
                  <a:srgbClr val="FF0000"/>
                </a:solidFill>
                <a:latin typeface="Californian FB" pitchFamily="18" charset="0"/>
              </a:rPr>
              <a:t>THINK YOU COULD </a:t>
            </a:r>
            <a:r>
              <a:rPr lang="en-US" dirty="0" smtClean="0">
                <a:latin typeface="Californian FB" pitchFamily="18" charset="0"/>
              </a:rPr>
              <a:t>do </a:t>
            </a:r>
            <a:r>
              <a:rPr lang="en-US" dirty="0" smtClean="0">
                <a:latin typeface="Californian FB" pitchFamily="18" charset="0"/>
              </a:rPr>
              <a:t>another job for us?</a:t>
            </a:r>
          </a:p>
          <a:p>
            <a:pPr algn="just"/>
            <a:r>
              <a:rPr lang="en-US" dirty="0" smtClean="0">
                <a:latin typeface="Californian FB" pitchFamily="18" charset="0"/>
              </a:rPr>
              <a:t>e) Would </a:t>
            </a:r>
            <a:r>
              <a:rPr lang="en-US" b="1" dirty="0" smtClean="0">
                <a:solidFill>
                  <a:srgbClr val="FF0000"/>
                </a:solidFill>
                <a:latin typeface="Californian FB" pitchFamily="18" charset="0"/>
              </a:rPr>
              <a:t>YOU BE INTERESTED</a:t>
            </a:r>
            <a:r>
              <a:rPr lang="en-US" dirty="0" smtClean="0">
                <a:latin typeface="Californian FB" pitchFamily="18" charset="0"/>
              </a:rPr>
              <a:t>?</a:t>
            </a:r>
            <a:endParaRPr lang="en-US" dirty="0" smtClean="0">
              <a:latin typeface="Californian FB" pitchFamily="18" charset="0"/>
            </a:endParaRPr>
          </a:p>
          <a:p>
            <a:pPr algn="just"/>
            <a:r>
              <a:rPr lang="en-US" dirty="0" smtClean="0">
                <a:latin typeface="Californian FB" pitchFamily="18" charset="0"/>
              </a:rPr>
              <a:t>f) I wanted to </a:t>
            </a:r>
            <a:r>
              <a:rPr lang="en-US" b="1" dirty="0" smtClean="0">
                <a:solidFill>
                  <a:srgbClr val="FF0000"/>
                </a:solidFill>
                <a:latin typeface="Californian FB" pitchFamily="18" charset="0"/>
              </a:rPr>
              <a:t>KNOW WHETHER YOU COULD </a:t>
            </a:r>
            <a:r>
              <a:rPr lang="en-US" dirty="0" smtClean="0">
                <a:latin typeface="Californian FB" pitchFamily="18" charset="0"/>
              </a:rPr>
              <a:t>do </a:t>
            </a:r>
            <a:r>
              <a:rPr lang="en-US" dirty="0" smtClean="0">
                <a:latin typeface="Californian FB" pitchFamily="18" charset="0"/>
              </a:rPr>
              <a:t>a Hampstead Sunday tour for us?</a:t>
            </a:r>
          </a:p>
          <a:p>
            <a:pPr algn="just"/>
            <a:r>
              <a:rPr lang="en-US" dirty="0" smtClean="0">
                <a:latin typeface="Californian FB" pitchFamily="18" charset="0"/>
              </a:rPr>
              <a:t>Which </a:t>
            </a:r>
            <a:r>
              <a:rPr lang="en-US" dirty="0" smtClean="0">
                <a:latin typeface="Californian FB" pitchFamily="18" charset="0"/>
              </a:rPr>
              <a:t>of the expressions are </a:t>
            </a:r>
            <a:r>
              <a:rPr lang="en-US" b="1" u="sng" dirty="0" smtClean="0">
                <a:latin typeface="Californian FB" pitchFamily="18" charset="0"/>
              </a:rPr>
              <a:t>more formal</a:t>
            </a:r>
            <a:r>
              <a:rPr lang="en-US" dirty="0" smtClean="0">
                <a:latin typeface="Californian FB" pitchFamily="18" charset="0"/>
              </a:rPr>
              <a:t>?</a:t>
            </a:r>
            <a:r>
              <a:rPr lang="en-US" dirty="0">
                <a:latin typeface="Californian FB" pitchFamily="18" charset="0"/>
              </a:rPr>
              <a:t> </a:t>
            </a:r>
            <a:r>
              <a:rPr lang="en-US" b="1" dirty="0" smtClean="0">
                <a:solidFill>
                  <a:srgbClr val="FF0000"/>
                </a:solidFill>
                <a:latin typeface="Californian FB" pitchFamily="18" charset="0"/>
              </a:rPr>
              <a:t>a), c), e) f)</a:t>
            </a:r>
            <a:endParaRPr lang="en-US" b="1" dirty="0" smtClean="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2091342"/>
          </a:xfrm>
        </p:spPr>
        <p:txBody>
          <a:bodyPr>
            <a:noAutofit/>
          </a:bodyPr>
          <a:lstStyle/>
          <a:p>
            <a:r>
              <a:rPr lang="en-US" sz="3200" b="1" dirty="0" smtClean="0">
                <a:solidFill>
                  <a:srgbClr val="FF0000"/>
                </a:solidFill>
                <a:latin typeface="Californian FB" pitchFamily="18" charset="0"/>
              </a:rPr>
              <a:t>page 140</a:t>
            </a:r>
            <a:r>
              <a:rPr lang="en-US" sz="3200" dirty="0" smtClean="0">
                <a:latin typeface="Californian FB" pitchFamily="18" charset="0"/>
              </a:rPr>
              <a:t>, </a:t>
            </a:r>
            <a:r>
              <a:rPr lang="en-US" sz="3200" b="1" dirty="0" smtClean="0">
                <a:latin typeface="Californian FB" pitchFamily="18" charset="0"/>
              </a:rPr>
              <a:t>p</a:t>
            </a:r>
            <a:r>
              <a:rPr lang="en-US" sz="3200" b="1" dirty="0" smtClean="0">
                <a:latin typeface="Californian FB" pitchFamily="18" charset="0"/>
              </a:rPr>
              <a:t>ractice</a:t>
            </a:r>
            <a:r>
              <a:rPr lang="en-US" sz="3200" dirty="0" smtClean="0">
                <a:latin typeface="Californian FB" pitchFamily="18" charset="0"/>
              </a:rPr>
              <a:t>: Now Jenny has to confirm whether she can do the jobs or not. Use the information you have on her diary page, and the phrases below, to act out the conversations with a colleague.</a:t>
            </a:r>
            <a:endParaRPr lang="en-US" sz="3200" dirty="0">
              <a:latin typeface="Californian FB" pitchFamily="18" charset="0"/>
            </a:endParaRPr>
          </a:p>
        </p:txBody>
      </p:sp>
      <p:sp>
        <p:nvSpPr>
          <p:cNvPr id="3" name="Content Placeholder 2"/>
          <p:cNvSpPr>
            <a:spLocks noGrp="1"/>
          </p:cNvSpPr>
          <p:nvPr>
            <p:ph idx="1"/>
          </p:nvPr>
        </p:nvSpPr>
        <p:spPr>
          <a:xfrm>
            <a:off x="0" y="2420888"/>
            <a:ext cx="8964488" cy="4248472"/>
          </a:xfrm>
        </p:spPr>
        <p:txBody>
          <a:bodyPr>
            <a:normAutofit lnSpcReduction="10000"/>
          </a:bodyPr>
          <a:lstStyle/>
          <a:p>
            <a:r>
              <a:rPr lang="en-US" sz="3000" i="1" dirty="0" smtClean="0">
                <a:latin typeface="Californian FB" pitchFamily="18" charset="0"/>
              </a:rPr>
              <a:t>This is…</a:t>
            </a:r>
          </a:p>
          <a:p>
            <a:r>
              <a:rPr lang="en-US" sz="3000" i="1" dirty="0" smtClean="0">
                <a:latin typeface="Californian FB" pitchFamily="18" charset="0"/>
              </a:rPr>
              <a:t>I’m returning your call.</a:t>
            </a:r>
          </a:p>
          <a:p>
            <a:r>
              <a:rPr lang="en-US" sz="3000" i="1" dirty="0" smtClean="0">
                <a:latin typeface="Californian FB" pitchFamily="18" charset="0"/>
              </a:rPr>
              <a:t>I just wanted to confirm that I am available for…</a:t>
            </a:r>
          </a:p>
          <a:p>
            <a:r>
              <a:rPr lang="en-US" sz="3000" i="1" dirty="0" smtClean="0">
                <a:latin typeface="Californian FB" pitchFamily="18" charset="0"/>
              </a:rPr>
              <a:t>I’d love to do a job on…</a:t>
            </a:r>
          </a:p>
          <a:p>
            <a:r>
              <a:rPr lang="en-US" sz="3000" i="1" dirty="0" smtClean="0">
                <a:latin typeface="Californian FB" pitchFamily="18" charset="0"/>
              </a:rPr>
              <a:t>Could you give me some more information about…</a:t>
            </a:r>
          </a:p>
          <a:p>
            <a:r>
              <a:rPr lang="en-US" sz="3000" i="1" dirty="0" smtClean="0">
                <a:latin typeface="Californian FB" pitchFamily="18" charset="0"/>
              </a:rPr>
              <a:t>I’m sorry, but I’m afraid I can’t do</a:t>
            </a:r>
          </a:p>
          <a:p>
            <a:r>
              <a:rPr lang="en-US" sz="3000" i="1" dirty="0" smtClean="0">
                <a:latin typeface="Californian FB" pitchFamily="18" charset="0"/>
              </a:rPr>
              <a:t>I’m afraid I’m already booked</a:t>
            </a:r>
          </a:p>
          <a:p>
            <a:r>
              <a:rPr lang="en-US" sz="3000" i="1" dirty="0" smtClean="0">
                <a:latin typeface="Californian FB" pitchFamily="18" charset="0"/>
              </a:rPr>
              <a:t>Unfortunately, I’m doing a…on that day.</a:t>
            </a:r>
            <a:endParaRPr lang="en-US" sz="3000"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OUTPUT TASK</a:t>
            </a:r>
            <a:endParaRPr lang="en-US" dirty="0">
              <a:latin typeface="Californian FB" pitchFamily="18" charset="0"/>
            </a:endParaRPr>
          </a:p>
        </p:txBody>
      </p:sp>
      <p:sp>
        <p:nvSpPr>
          <p:cNvPr id="3" name="Text Placeholder 2"/>
          <p:cNvSpPr>
            <a:spLocks noGrp="1"/>
          </p:cNvSpPr>
          <p:nvPr>
            <p:ph type="body" idx="1"/>
          </p:nvPr>
        </p:nvSpPr>
        <p:spPr/>
        <p:txBody>
          <a:bodyPr>
            <a:normAutofit/>
          </a:bodyPr>
          <a:lstStyle/>
          <a:p>
            <a:r>
              <a:rPr lang="sr-Latn-RS" sz="3200" dirty="0" smtClean="0">
                <a:latin typeface="Californian FB" pitchFamily="18" charset="0"/>
              </a:rPr>
              <a:t>BOOKING A GUIDE, page 141</a:t>
            </a:r>
            <a:endParaRPr lang="en-US" sz="32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sr-Latn-RS" sz="2600" dirty="0" smtClean="0">
                <a:latin typeface="Californian FB" pitchFamily="18" charset="0"/>
              </a:rPr>
              <a:t>Use the language in the previous section to act out the following role-play. One of you is tour operator, the other is a guide</a:t>
            </a:r>
            <a:endParaRPr lang="en-US" sz="2600" dirty="0"/>
          </a:p>
        </p:txBody>
      </p:sp>
      <p:sp>
        <p:nvSpPr>
          <p:cNvPr id="3" name="Text Placeholder 2"/>
          <p:cNvSpPr>
            <a:spLocks noGrp="1"/>
          </p:cNvSpPr>
          <p:nvPr>
            <p:ph type="body" idx="1"/>
          </p:nvPr>
        </p:nvSpPr>
        <p:spPr>
          <a:xfrm>
            <a:off x="0" y="980729"/>
            <a:ext cx="4497388" cy="936104"/>
          </a:xfrm>
        </p:spPr>
        <p:txBody>
          <a:bodyPr>
            <a:normAutofit lnSpcReduction="10000"/>
          </a:bodyPr>
          <a:lstStyle/>
          <a:p>
            <a:pPr algn="ctr"/>
            <a:r>
              <a:rPr lang="sr-Latn-RS" sz="1800" dirty="0" smtClean="0">
                <a:latin typeface="Californian FB" pitchFamily="18" charset="0"/>
              </a:rPr>
              <a:t>TOUR OPERATOR </a:t>
            </a:r>
          </a:p>
          <a:p>
            <a:pPr algn="ctr"/>
            <a:r>
              <a:rPr lang="sr-Latn-RS" sz="1800" dirty="0" smtClean="0">
                <a:latin typeface="Californian FB" pitchFamily="18" charset="0"/>
              </a:rPr>
              <a:t>Think of four jobs you want to offer to a guide for next week and write them down</a:t>
            </a:r>
            <a:endParaRPr lang="en-US" sz="1800" dirty="0">
              <a:latin typeface="Californian FB" pitchFamily="18" charset="0"/>
            </a:endParaRPr>
          </a:p>
        </p:txBody>
      </p:sp>
      <p:sp>
        <p:nvSpPr>
          <p:cNvPr id="5" name="Text Placeholder 4"/>
          <p:cNvSpPr>
            <a:spLocks noGrp="1"/>
          </p:cNvSpPr>
          <p:nvPr>
            <p:ph type="body" sz="quarter" idx="3"/>
          </p:nvPr>
        </p:nvSpPr>
        <p:spPr>
          <a:xfrm>
            <a:off x="4860032" y="908720"/>
            <a:ext cx="4032448" cy="1296144"/>
          </a:xfrm>
        </p:spPr>
        <p:txBody>
          <a:bodyPr>
            <a:normAutofit/>
          </a:bodyPr>
          <a:lstStyle/>
          <a:p>
            <a:pPr algn="ctr"/>
            <a:r>
              <a:rPr lang="sr-Latn-RS" sz="1800" dirty="0" smtClean="0">
                <a:latin typeface="Californian FB" pitchFamily="18" charset="0"/>
              </a:rPr>
              <a:t>TOUR GUIDE</a:t>
            </a:r>
          </a:p>
          <a:p>
            <a:pPr algn="ctr"/>
            <a:r>
              <a:rPr lang="sr-Latn-RS" sz="1800" dirty="0" smtClean="0">
                <a:latin typeface="Californian FB" pitchFamily="18" charset="0"/>
              </a:rPr>
              <a:t>In your diary write down write down three appointments you already made.  </a:t>
            </a:r>
            <a:endParaRPr lang="en-US" sz="1800" dirty="0">
              <a:latin typeface="Californian FB" pitchFamily="18" charset="0"/>
            </a:endParaRPr>
          </a:p>
        </p:txBody>
      </p:sp>
      <p:graphicFrame>
        <p:nvGraphicFramePr>
          <p:cNvPr id="10" name="Content Placeholder 9"/>
          <p:cNvGraphicFramePr>
            <a:graphicFrameLocks noGrp="1"/>
          </p:cNvGraphicFramePr>
          <p:nvPr>
            <p:ph sz="quarter" idx="4"/>
          </p:nvPr>
        </p:nvGraphicFramePr>
        <p:xfrm>
          <a:off x="4645025" y="2420890"/>
          <a:ext cx="4319463" cy="4045413"/>
        </p:xfrm>
        <a:graphic>
          <a:graphicData uri="http://schemas.openxmlformats.org/drawingml/2006/table">
            <a:tbl>
              <a:tblPr firstRow="1" bandRow="1">
                <a:tableStyleId>{D27102A9-8310-4765-A935-A1911B00CA55}</a:tableStyleId>
              </a:tblPr>
              <a:tblGrid>
                <a:gridCol w="4319463"/>
              </a:tblGrid>
              <a:tr h="376372">
                <a:tc>
                  <a:txBody>
                    <a:bodyPr/>
                    <a:lstStyle/>
                    <a:p>
                      <a:r>
                        <a:rPr lang="sr-Latn-RS" dirty="0" smtClean="0">
                          <a:latin typeface="Californian FB" pitchFamily="18" charset="0"/>
                        </a:rPr>
                        <a:t>AUGUST</a:t>
                      </a:r>
                      <a:endParaRPr lang="en-US" dirty="0">
                        <a:latin typeface="Californian FB" pitchFamily="18" charset="0"/>
                      </a:endParaRPr>
                    </a:p>
                  </a:txBody>
                  <a:tcPr/>
                </a:tc>
              </a:tr>
              <a:tr h="449031">
                <a:tc>
                  <a:txBody>
                    <a:bodyPr/>
                    <a:lstStyle/>
                    <a:p>
                      <a:r>
                        <a:rPr lang="sr-Latn-RS" b="1" dirty="0" smtClean="0">
                          <a:latin typeface="Californian FB" pitchFamily="18" charset="0"/>
                        </a:rPr>
                        <a:t>5</a:t>
                      </a:r>
                      <a:r>
                        <a:rPr lang="sr-Latn-RS" dirty="0" smtClean="0">
                          <a:latin typeface="Californian FB" pitchFamily="18" charset="0"/>
                        </a:rPr>
                        <a:t> MONDAY</a:t>
                      </a:r>
                      <a:endParaRPr lang="en-US" dirty="0">
                        <a:latin typeface="Californian FB" pitchFamily="18" charset="0"/>
                      </a:endParaRPr>
                    </a:p>
                  </a:txBody>
                  <a:tcPr/>
                </a:tc>
              </a:tr>
              <a:tr h="4414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b="1" dirty="0" smtClean="0">
                          <a:latin typeface="Californian FB" pitchFamily="18" charset="0"/>
                        </a:rPr>
                        <a:t>6</a:t>
                      </a:r>
                      <a:r>
                        <a:rPr lang="sr-Latn-RS" dirty="0" smtClean="0">
                          <a:latin typeface="Californian FB" pitchFamily="18" charset="0"/>
                        </a:rPr>
                        <a:t> TUESDAY</a:t>
                      </a:r>
                      <a:endParaRPr lang="en-US" dirty="0" smtClean="0">
                        <a:latin typeface="Californian FB" pitchFamily="18" charset="0"/>
                      </a:endParaRPr>
                    </a:p>
                  </a:txBody>
                  <a:tcPr/>
                </a:tc>
              </a:tr>
              <a:tr h="4009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b="1" dirty="0" smtClean="0">
                          <a:latin typeface="Californian FB" pitchFamily="18" charset="0"/>
                        </a:rPr>
                        <a:t>7</a:t>
                      </a:r>
                      <a:r>
                        <a:rPr lang="sr-Latn-RS" dirty="0" smtClean="0">
                          <a:latin typeface="Californian FB" pitchFamily="18" charset="0"/>
                        </a:rPr>
                        <a:t> WEDNESDAY</a:t>
                      </a:r>
                      <a:endParaRPr lang="en-US" dirty="0" smtClean="0">
                        <a:latin typeface="Californian FB" pitchFamily="18" charset="0"/>
                      </a:endParaRPr>
                    </a:p>
                  </a:txBody>
                  <a:tcPr/>
                </a:tc>
              </a:tr>
              <a:tr h="4658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dirty="0" smtClean="0">
                          <a:latin typeface="Californian FB" pitchFamily="18" charset="0"/>
                        </a:rPr>
                        <a:t>8 THURSDAY</a:t>
                      </a:r>
                      <a:endParaRPr lang="en-US" dirty="0" smtClean="0">
                        <a:latin typeface="Californian FB" pitchFamily="18" charset="0"/>
                      </a:endParaRPr>
                    </a:p>
                  </a:txBody>
                  <a:tcPr/>
                </a:tc>
              </a:tr>
              <a:tr h="4751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dirty="0" smtClean="0">
                          <a:latin typeface="Californian FB" pitchFamily="18" charset="0"/>
                        </a:rPr>
                        <a:t>9 FRIDAY</a:t>
                      </a:r>
                      <a:endParaRPr lang="en-US" dirty="0" smtClean="0">
                        <a:latin typeface="Californian FB" pitchFamily="18" charset="0"/>
                      </a:endParaRPr>
                    </a:p>
                  </a:txBody>
                  <a:tcPr/>
                </a:tc>
              </a:tr>
              <a:tr h="718264">
                <a:tc>
                  <a:txBody>
                    <a:bodyPr/>
                    <a:lstStyle/>
                    <a:p>
                      <a:r>
                        <a:rPr lang="sr-Latn-RS" dirty="0" smtClean="0">
                          <a:latin typeface="Californian FB" pitchFamily="18" charset="0"/>
                        </a:rPr>
                        <a:t>10 SATURDAY</a:t>
                      </a:r>
                      <a:endParaRPr lang="en-US" dirty="0">
                        <a:latin typeface="Californian FB" pitchFamily="18" charset="0"/>
                      </a:endParaRPr>
                    </a:p>
                  </a:txBody>
                  <a:tcPr/>
                </a:tc>
              </a:tr>
              <a:tr h="718264">
                <a:tc>
                  <a:txBody>
                    <a:bodyPr/>
                    <a:lstStyle/>
                    <a:p>
                      <a:r>
                        <a:rPr lang="sr-Latn-RS" dirty="0" smtClean="0">
                          <a:latin typeface="Californian FB" pitchFamily="18" charset="0"/>
                        </a:rPr>
                        <a:t>11 SUNDAY</a:t>
                      </a:r>
                      <a:endParaRPr lang="en-US" dirty="0">
                        <a:latin typeface="Californian FB" pitchFamily="18" charset="0"/>
                      </a:endParaRPr>
                    </a:p>
                  </a:txBody>
                  <a:tcPr/>
                </a:tc>
              </a:tr>
            </a:tbl>
          </a:graphicData>
        </a:graphic>
      </p:graphicFrame>
      <p:graphicFrame>
        <p:nvGraphicFramePr>
          <p:cNvPr id="9" name="Content Placeholder 8"/>
          <p:cNvGraphicFramePr>
            <a:graphicFrameLocks noGrp="1"/>
          </p:cNvGraphicFramePr>
          <p:nvPr>
            <p:ph sz="half" idx="2"/>
          </p:nvPr>
        </p:nvGraphicFramePr>
        <p:xfrm>
          <a:off x="179512" y="1916831"/>
          <a:ext cx="4317876" cy="4754880"/>
        </p:xfrm>
        <a:graphic>
          <a:graphicData uri="http://schemas.openxmlformats.org/drawingml/2006/table">
            <a:tbl>
              <a:tblPr firstRow="1" bandRow="1">
                <a:tableStyleId>{3B4B98B0-60AC-42C2-AFA5-B58CD77FA1E5}</a:tableStyleId>
              </a:tblPr>
              <a:tblGrid>
                <a:gridCol w="4317876"/>
              </a:tblGrid>
              <a:tr h="343604">
                <a:tc>
                  <a:txBody>
                    <a:bodyPr/>
                    <a:lstStyle/>
                    <a:p>
                      <a:r>
                        <a:rPr lang="sr-Latn-RS" sz="1800" dirty="0" smtClean="0">
                          <a:latin typeface="Californian FB" pitchFamily="18" charset="0"/>
                        </a:rPr>
                        <a:t>1 day</a:t>
                      </a:r>
                      <a:endParaRPr lang="en-US" sz="1800" dirty="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sz="1800" b="1" dirty="0" smtClean="0">
                          <a:latin typeface="Californian FB" pitchFamily="18" charset="0"/>
                        </a:rPr>
                        <a:t>2 day</a:t>
                      </a:r>
                      <a:endParaRPr lang="en-US" sz="1800" b="1" dirty="0" smtClean="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sz="1800" b="1" dirty="0" smtClean="0">
                          <a:latin typeface="Californian FB" pitchFamily="18" charset="0"/>
                        </a:rPr>
                        <a:t>3 day</a:t>
                      </a:r>
                      <a:endParaRPr lang="en-US" sz="1800" b="1" dirty="0" smtClean="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r-Latn-RS" sz="1800" b="1" dirty="0" smtClean="0">
                          <a:latin typeface="Californian FB" pitchFamily="18" charset="0"/>
                        </a:rPr>
                        <a:t>4 day</a:t>
                      </a:r>
                      <a:endParaRPr lang="en-US" sz="1800" b="1" dirty="0" smtClean="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endParaRPr lang="en-US" sz="1800" dirty="0">
                        <a:latin typeface="Californian FB" pitchFamily="18" charset="0"/>
                      </a:endParaRPr>
                    </a:p>
                  </a:txBody>
                  <a:tcPr/>
                </a:tc>
              </a:tr>
              <a:tr h="343604">
                <a:tc>
                  <a:txBody>
                    <a:bodyPr/>
                    <a:lstStyle/>
                    <a:p>
                      <a:endParaRPr lang="en-US" sz="1800" dirty="0">
                        <a:latin typeface="Californian FB"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20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930226"/>
          </a:xfrm>
        </p:spPr>
        <p:txBody>
          <a:bodyPr>
            <a:noAutofit/>
          </a:bodyPr>
          <a:lstStyle/>
          <a:p>
            <a:r>
              <a:rPr lang="sr-Latn-RS" sz="3600" dirty="0" smtClean="0">
                <a:latin typeface="Californian FB" pitchFamily="18" charset="0"/>
              </a:rPr>
              <a:t>Thank you for your Attention!</a:t>
            </a:r>
            <a:r>
              <a:rPr lang="en-US" sz="3600" dirty="0" smtClean="0">
                <a:latin typeface="Californian FB" pitchFamily="18" charset="0"/>
              </a:rPr>
              <a:t> </a:t>
            </a:r>
            <a:r>
              <a:rPr lang="en-US" sz="3200" dirty="0" smtClean="0">
                <a:latin typeface="Californian FB" pitchFamily="18" charset="0"/>
                <a:hlinkClick r:id="rId2"/>
              </a:rPr>
              <a:t>https://www.toursfrombelgrade.com/</a:t>
            </a:r>
            <a:r>
              <a:rPr lang="sr-Latn-RS" sz="3200" dirty="0" smtClean="0">
                <a:latin typeface="Californian FB" pitchFamily="18" charset="0"/>
              </a:rPr>
              <a:t/>
            </a:r>
            <a:br>
              <a:rPr lang="sr-Latn-RS" sz="3200" dirty="0" smtClean="0">
                <a:latin typeface="Californian FB" pitchFamily="18" charset="0"/>
              </a:rPr>
            </a:br>
            <a:r>
              <a:rPr lang="en-US" sz="3200" dirty="0" smtClean="0">
                <a:latin typeface="Californian FB" pitchFamily="18" charset="0"/>
                <a:hlinkClick r:id="rId3"/>
              </a:rPr>
              <a:t>https://www.nationalgeographic.com/travel/tours/great-tour-guides</a:t>
            </a:r>
            <a:r>
              <a:rPr lang="sr-Latn-RS" sz="3200" dirty="0" smtClean="0">
                <a:latin typeface="Californian FB" pitchFamily="18" charset="0"/>
              </a:rPr>
              <a:t/>
            </a:r>
            <a:br>
              <a:rPr lang="sr-Latn-RS" sz="3200" dirty="0" smtClean="0">
                <a:latin typeface="Californian FB" pitchFamily="18" charset="0"/>
              </a:rPr>
            </a:br>
            <a:endParaRPr lang="en-US" sz="3200" dirty="0">
              <a:latin typeface="Californian FB" pitchFamily="18" charset="0"/>
            </a:endParaRPr>
          </a:p>
        </p:txBody>
      </p:sp>
      <p:pic>
        <p:nvPicPr>
          <p:cNvPr id="1026" name="Picture 2" descr="C:\Users\User\Desktop\ΠΕΤΡΑ-9.jpg"/>
          <p:cNvPicPr>
            <a:picLocks noGrp="1" noChangeAspect="1" noChangeArrowheads="1"/>
          </p:cNvPicPr>
          <p:nvPr>
            <p:ph idx="1"/>
          </p:nvPr>
        </p:nvPicPr>
        <p:blipFill>
          <a:blip r:embed="rId4" cstate="print"/>
          <a:srcRect/>
          <a:stretch>
            <a:fillRect/>
          </a:stretch>
        </p:blipFill>
        <p:spPr bwMode="auto">
          <a:xfrm>
            <a:off x="2101850" y="2420938"/>
            <a:ext cx="4940300" cy="3705225"/>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1606</Words>
  <Application>Microsoft Office PowerPoint</Application>
  <PresentationFormat>On-screen Show (4:3)</PresentationFormat>
  <Paragraphs>262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Voicemail Messages</vt:lpstr>
      <vt:lpstr>Vocabulary</vt:lpstr>
      <vt:lpstr>Here are some words and expressions often used when booking a guide </vt:lpstr>
      <vt:lpstr>Here are some words and expressions often used when booking a guide </vt:lpstr>
      <vt:lpstr>Voicemail messages</vt:lpstr>
      <vt:lpstr>How to Be a Good Guide page 137,</vt:lpstr>
      <vt:lpstr>How to Be a Good Guide page 137,</vt:lpstr>
      <vt:lpstr>How to Be a Good Guide page 137, sample answers</vt:lpstr>
      <vt:lpstr>3. page 137, Read the text again and find words that match the following items.</vt:lpstr>
      <vt:lpstr>3. page 137, answers</vt:lpstr>
      <vt:lpstr>4. page 137, Would you like to be a guide? In what ways do you think it would be a good job or a bad job?</vt:lpstr>
      <vt:lpstr>1. page 139, Here’s Jenny Townsend Diary Pages for the 5th to the 18th of August. She already had some bookings </vt:lpstr>
      <vt:lpstr>Listen to her voicemail messages. Note dates of the job offered. Look at her diary pages (slide 5) and decide if she can do the job.</vt:lpstr>
      <vt:lpstr>Listen to her voicemail messages. Note dates of the job offered. Look at her diary pages (slide 5) and decide if she can do the job.</vt:lpstr>
      <vt:lpstr>Listen again and make more detailed notes about the jobs and who she must contact. You may need to listen the third time.</vt:lpstr>
      <vt:lpstr>answers</vt:lpstr>
      <vt:lpstr>Language focus 1</vt:lpstr>
      <vt:lpstr> 1. page 140, listen again to parts of the voicemail messages and complete the sentences with the expression used to ask if Jenny is available.</vt:lpstr>
      <vt:lpstr>1. page 140 answers</vt:lpstr>
      <vt:lpstr>page 140, practice: Now Jenny has to confirm whether she can do the jobs or not. Use the information you have on her diary page, and the phrases below, to act out the conversations with a colleague.</vt:lpstr>
      <vt:lpstr>OUTPUT TASK</vt:lpstr>
      <vt:lpstr>Use the language in the previous section to act out the following role-play. One of you is tour operator, the other is a guide</vt:lpstr>
      <vt:lpstr>Thank you for your Attention! https://www.toursfrombelgrade.com/ https://www.nationalgeographic.com/travel/tours/great-tour-guides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Voicemail Messages</dc:title>
  <dc:creator>User</dc:creator>
  <cp:lastModifiedBy>User</cp:lastModifiedBy>
  <cp:revision>25</cp:revision>
  <dcterms:created xsi:type="dcterms:W3CDTF">2020-12-01T23:22:07Z</dcterms:created>
  <dcterms:modified xsi:type="dcterms:W3CDTF">2020-12-04T12:42:47Z</dcterms:modified>
</cp:coreProperties>
</file>