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8" r:id="rId7"/>
    <p:sldId id="260" r:id="rId8"/>
    <p:sldId id="263" r:id="rId9"/>
    <p:sldId id="259" r:id="rId10"/>
    <p:sldId id="269" r:id="rId11"/>
    <p:sldId id="271" r:id="rId12"/>
    <p:sldId id="264" r:id="rId13"/>
    <p:sldId id="266" r:id="rId14"/>
    <p:sldId id="265" r:id="rId15"/>
    <p:sldId id="267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0C80-E6C5-4982-9E5F-FCDFA80086F4}" type="datetimeFigureOut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72214-F1B6-46BE-BC9C-9DE024AD8F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urismthailand.org/Destinations/Provinces/Bangkok/21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TIC Advice and Suggestion</a:t>
            </a:r>
            <a:r>
              <a:rPr lang="sr-Latn-RS" dirty="0" smtClean="0">
                <a:latin typeface="Californian FB" pitchFamily="18" charset="0"/>
              </a:rPr>
              <a:t>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Practice</a:t>
            </a:r>
            <a:r>
              <a:rPr lang="sr-Latn-RS" dirty="0" smtClean="0">
                <a:latin typeface="Californian FB" pitchFamily="18" charset="0"/>
              </a:rPr>
              <a:t>, pp 122-125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701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Task 1. Make a list of facilities and attractions that you could expect to find in Bangkok</a:t>
            </a:r>
            <a:endParaRPr lang="en-US" dirty="0">
              <a:latin typeface="Californian FB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2217759"/>
          <a:ext cx="8229600" cy="351549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4800"/>
                <a:gridCol w="4114800"/>
              </a:tblGrid>
              <a:tr h="6489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FACILITIES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ATTRACTIONS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9555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OPEN-AIR</a:t>
                      </a:r>
                      <a:r>
                        <a:rPr lang="en-US" sz="2400" baseline="0" dirty="0" smtClean="0">
                          <a:latin typeface="Californian FB" pitchFamily="18" charset="0"/>
                        </a:rPr>
                        <a:t> MARKETS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WAT</a:t>
                      </a:r>
                      <a:r>
                        <a:rPr lang="en-US" sz="2400" baseline="0" dirty="0" smtClean="0">
                          <a:latin typeface="Californian FB" pitchFamily="18" charset="0"/>
                        </a:rPr>
                        <a:t> ARUN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9555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UPMARKET RESTAURANTS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THE GRAND PALACE</a:t>
                      </a:r>
                      <a:endParaRPr lang="en-US" sz="2400" b="1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  <a:tr h="9555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HIGH-RISE</a:t>
                      </a:r>
                      <a:r>
                        <a:rPr lang="en-US" sz="2400" baseline="0" dirty="0" smtClean="0">
                          <a:latin typeface="Californian FB" pitchFamily="18" charset="0"/>
                        </a:rPr>
                        <a:t> HOTELS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fornian FB" pitchFamily="18" charset="0"/>
                        </a:rPr>
                        <a:t>TUK </a:t>
                      </a:r>
                      <a:r>
                        <a:rPr lang="en-US" sz="2400" dirty="0" err="1" smtClean="0">
                          <a:latin typeface="Californian FB" pitchFamily="18" charset="0"/>
                        </a:rPr>
                        <a:t>TUK</a:t>
                      </a:r>
                      <a:endParaRPr lang="en-US" sz="2400" dirty="0">
                        <a:latin typeface="Californian FB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3384376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Unit 9, Page 125</a:t>
            </a:r>
            <a:r>
              <a:rPr lang="en-US" sz="3600" dirty="0" smtClean="0">
                <a:latin typeface="Californian FB" pitchFamily="18" charset="0"/>
              </a:rPr>
              <a:t>. Exercise 3</a:t>
            </a:r>
            <a:r>
              <a:rPr lang="sr-Latn-RS" sz="3600" dirty="0" smtClean="0">
                <a:latin typeface="Californian FB" pitchFamily="18" charset="0"/>
              </a:rPr>
              <a:t>, Task 2 – 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Make questions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200" dirty="0" smtClean="0">
                <a:solidFill>
                  <a:srgbClr val="FF0000"/>
                </a:solidFill>
                <a:latin typeface="Californian FB" pitchFamily="18" charset="0"/>
              </a:rPr>
              <a:t>Student B – </a:t>
            </a:r>
            <a:r>
              <a:rPr lang="sr-Latn-RS" sz="3200" dirty="0" smtClean="0">
                <a:latin typeface="Californian FB" pitchFamily="18" charset="0"/>
              </a:rPr>
              <a:t>think about the topics ‘</a:t>
            </a:r>
            <a:r>
              <a:rPr lang="sr-Latn-RS" sz="3200" b="1" dirty="0" smtClean="0">
                <a:latin typeface="Californian FB" pitchFamily="18" charset="0"/>
              </a:rPr>
              <a:t>Temples’, ‘Grand Palace&amp;Other Sights’ and ‘The River&amp;Canals’</a:t>
            </a:r>
            <a:r>
              <a:rPr lang="sr-Latn-RS" sz="3200" dirty="0" smtClean="0">
                <a:latin typeface="Californian FB" pitchFamily="18" charset="0"/>
              </a:rPr>
              <a:t> without reading prepare questions that you would ask </a:t>
            </a:r>
            <a:r>
              <a:rPr lang="sr-Latn-RS" sz="3200" dirty="0" smtClean="0">
                <a:solidFill>
                  <a:srgbClr val="0070C0"/>
                </a:solidFill>
                <a:latin typeface="Californian FB" pitchFamily="18" charset="0"/>
              </a:rPr>
              <a:t>Student A</a:t>
            </a:r>
            <a:r>
              <a:rPr lang="sr-Latn-RS" sz="3200" dirty="0" smtClean="0">
                <a:latin typeface="Californian FB" pitchFamily="18" charset="0"/>
              </a:rPr>
              <a:t> if you were a tourist in Bangkok</a:t>
            </a:r>
            <a:r>
              <a:rPr lang="sr-Latn-RS" sz="3600" dirty="0" smtClean="0">
                <a:latin typeface="Californian FB" pitchFamily="18" charset="0"/>
              </a:rPr>
              <a:t/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/>
          </a:p>
        </p:txBody>
      </p:sp>
      <p:pic>
        <p:nvPicPr>
          <p:cNvPr id="205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501008"/>
            <a:ext cx="6480719" cy="3140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Sample Questions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alatino Linotype" pitchFamily="18" charset="0"/>
              </a:rPr>
              <a:t>I’m interested in visiting the major tourist </a:t>
            </a:r>
            <a:r>
              <a:rPr lang="en-US" dirty="0" smtClean="0">
                <a:latin typeface="Palatino Linotype" pitchFamily="18" charset="0"/>
              </a:rPr>
              <a:t>sights, </a:t>
            </a:r>
            <a:r>
              <a:rPr lang="en-US" dirty="0" smtClean="0">
                <a:latin typeface="Palatino Linotype" pitchFamily="18" charset="0"/>
              </a:rPr>
              <a:t>what do you recommend?</a:t>
            </a:r>
          </a:p>
          <a:p>
            <a:r>
              <a:rPr lang="en-US" dirty="0" smtClean="0">
                <a:latin typeface="Palatino Linotype" pitchFamily="18" charset="0"/>
              </a:rPr>
              <a:t>Is there a possibility of experiencing the city from the river side?</a:t>
            </a:r>
          </a:p>
          <a:p>
            <a:r>
              <a:rPr lang="en-US" dirty="0" smtClean="0">
                <a:latin typeface="Palatino Linotype" pitchFamily="18" charset="0"/>
              </a:rPr>
              <a:t>What is the Grand Palace?</a:t>
            </a:r>
          </a:p>
          <a:p>
            <a:r>
              <a:rPr lang="en-US" dirty="0" smtClean="0">
                <a:latin typeface="Palatino Linotype" pitchFamily="18" charset="0"/>
              </a:rPr>
              <a:t>Are there any places to go out/eat out near the river bank?</a:t>
            </a:r>
          </a:p>
          <a:p>
            <a:pPr>
              <a:buNone/>
            </a:pPr>
            <a:r>
              <a:rPr lang="en-US" dirty="0" smtClean="0">
                <a:latin typeface="Palatino Linotype" pitchFamily="18" charset="0"/>
              </a:rPr>
              <a:t> </a:t>
            </a:r>
          </a:p>
          <a:p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4032448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Californian FB" pitchFamily="18" charset="0"/>
              </a:rPr>
              <a:t>Unit 9, Page 125</a:t>
            </a:r>
            <a:r>
              <a:rPr lang="en-US" sz="4000" dirty="0" smtClean="0">
                <a:latin typeface="Californian FB" pitchFamily="18" charset="0"/>
              </a:rPr>
              <a:t>. Exercise 3</a:t>
            </a:r>
            <a:r>
              <a:rPr lang="sr-Latn-RS" sz="4000" dirty="0" smtClean="0">
                <a:latin typeface="Californian FB" pitchFamily="18" charset="0"/>
              </a:rPr>
              <a:t>, Task 1</a:t>
            </a:r>
            <a:r>
              <a:rPr lang="en-US" sz="4000" dirty="0" smtClean="0">
                <a:latin typeface="Californian FB" pitchFamily="18" charset="0"/>
              </a:rPr>
              <a:t/>
            </a:r>
            <a:br>
              <a:rPr lang="en-US" sz="4000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Reading</a:t>
            </a:r>
            <a:br>
              <a:rPr lang="en-US" sz="4000" dirty="0" smtClean="0">
                <a:latin typeface="Californian FB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Californian FB" pitchFamily="18" charset="0"/>
              </a:rPr>
              <a:t>Student A</a:t>
            </a:r>
            <a:r>
              <a:rPr lang="en-US" sz="4000" dirty="0" smtClean="0">
                <a:latin typeface="Californian FB" pitchFamily="18" charset="0"/>
              </a:rPr>
              <a:t> – Read in detail sections about –</a:t>
            </a:r>
            <a:r>
              <a:rPr lang="en-US" sz="4000" b="1" dirty="0" smtClean="0">
                <a:latin typeface="Californian FB" pitchFamily="18" charset="0"/>
              </a:rPr>
              <a:t>Temples, The Grand Palace</a:t>
            </a:r>
            <a:r>
              <a:rPr lang="sr-Latn-RS" sz="4000" b="1" dirty="0" smtClean="0">
                <a:latin typeface="Californian FB" pitchFamily="18" charset="0"/>
              </a:rPr>
              <a:t>&amp;Other Sights and ‘The River&amp;Canals</a:t>
            </a:r>
            <a:r>
              <a:rPr lang="sr-Latn-RS" sz="4000" dirty="0" smtClean="0">
                <a:latin typeface="Californian FB" pitchFamily="18" charset="0"/>
              </a:rPr>
              <a:t>’, make notes so that you answer </a:t>
            </a:r>
            <a:r>
              <a:rPr lang="sr-Latn-RS" sz="4000" dirty="0" smtClean="0">
                <a:solidFill>
                  <a:srgbClr val="FF0000"/>
                </a:solidFill>
                <a:latin typeface="Californian FB" pitchFamily="18" charset="0"/>
              </a:rPr>
              <a:t>Student B’s </a:t>
            </a:r>
            <a:r>
              <a:rPr lang="sr-Latn-RS" sz="4000" dirty="0" smtClean="0">
                <a:latin typeface="Californian FB" pitchFamily="18" charset="0"/>
              </a:rPr>
              <a:t>questions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bangkok-temple-wat-phra-kaew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365104"/>
            <a:ext cx="3131345" cy="2087563"/>
          </a:xfrm>
          <a:prstGeom prst="rect">
            <a:avLst/>
          </a:prstGeom>
          <a:noFill/>
        </p:spPr>
      </p:pic>
      <p:pic>
        <p:nvPicPr>
          <p:cNvPr id="1027" name="Picture 3" descr="C:\Users\User\Desktop\shutterstock_747100138-min-1024x6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293096"/>
            <a:ext cx="3024336" cy="2244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Californian FB" pitchFamily="18" charset="0"/>
              </a:rPr>
              <a:t>Suggestions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>
                <a:latin typeface="Californian FB" pitchFamily="18" charset="0"/>
              </a:rPr>
              <a:t>No doubt, </a:t>
            </a:r>
            <a:r>
              <a:rPr lang="en-US" sz="2800" dirty="0" err="1" smtClean="0">
                <a:latin typeface="Californian FB" pitchFamily="18" charset="0"/>
              </a:rPr>
              <a:t>wats</a:t>
            </a:r>
            <a:r>
              <a:rPr lang="en-US" sz="2800" dirty="0" smtClean="0">
                <a:latin typeface="Californian FB" pitchFamily="18" charset="0"/>
              </a:rPr>
              <a:t> i.e. Thai temples are </a:t>
            </a:r>
            <a:r>
              <a:rPr lang="en-US" sz="2800" b="1" dirty="0" smtClean="0">
                <a:solidFill>
                  <a:srgbClr val="FF0000"/>
                </a:solidFill>
                <a:latin typeface="Californian FB" pitchFamily="18" charset="0"/>
              </a:rPr>
              <a:t>a must </a:t>
            </a:r>
            <a:r>
              <a:rPr lang="en-US" sz="2800" dirty="0" smtClean="0">
                <a:latin typeface="Californian FB" pitchFamily="18" charset="0"/>
              </a:rPr>
              <a:t>in Bangkok</a:t>
            </a:r>
          </a:p>
          <a:p>
            <a:pPr algn="just"/>
            <a:r>
              <a:rPr lang="en-US" sz="2800" i="1" dirty="0" smtClean="0">
                <a:latin typeface="Californian FB" pitchFamily="18" charset="0"/>
              </a:rPr>
              <a:t>If I were you, I’d go </a:t>
            </a:r>
            <a:r>
              <a:rPr lang="en-US" sz="2800" dirty="0" smtClean="0">
                <a:latin typeface="Californian FB" pitchFamily="18" charset="0"/>
              </a:rPr>
              <a:t>on a river trip to experience the fascinating life of the city and observe the glittering Wat </a:t>
            </a:r>
            <a:r>
              <a:rPr lang="en-US" sz="2800" dirty="0" err="1" smtClean="0">
                <a:latin typeface="Californian FB" pitchFamily="18" charset="0"/>
              </a:rPr>
              <a:t>Arun</a:t>
            </a:r>
            <a:endParaRPr lang="en-US" sz="2800" dirty="0" smtClean="0">
              <a:latin typeface="Californian FB" pitchFamily="18" charset="0"/>
            </a:endParaRPr>
          </a:p>
          <a:p>
            <a:pPr algn="just"/>
            <a:r>
              <a:rPr lang="en-US" sz="2800" dirty="0" smtClean="0">
                <a:latin typeface="Californian FB" pitchFamily="18" charset="0"/>
              </a:rPr>
              <a:t>The Grand Palace is a city within a city and </a:t>
            </a:r>
            <a:r>
              <a:rPr lang="en-US" sz="2800" i="1" dirty="0" smtClean="0">
                <a:latin typeface="Californian FB" pitchFamily="18" charset="0"/>
              </a:rPr>
              <a:t>well worth visiting</a:t>
            </a:r>
            <a:r>
              <a:rPr lang="en-US" sz="2800" dirty="0" smtClean="0">
                <a:latin typeface="Californian FB" pitchFamily="18" charset="0"/>
              </a:rPr>
              <a:t> because of its specific architecture (gilded roofs) and the National Museum, a treasure trove of Thai arts and culture. </a:t>
            </a:r>
          </a:p>
          <a:p>
            <a:pPr algn="just"/>
            <a:r>
              <a:rPr lang="en-US" sz="2800" dirty="0" smtClean="0">
                <a:latin typeface="Californian FB" pitchFamily="18" charset="0"/>
              </a:rPr>
              <a:t>In the evening, enjoy in a classy restaurant near the river. 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381642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Californian FB" pitchFamily="18" charset="0"/>
              </a:rPr>
              <a:t>Unit 9, Page 125</a:t>
            </a:r>
            <a:r>
              <a:rPr lang="en-US" sz="3600" dirty="0" smtClean="0">
                <a:latin typeface="Californian FB" pitchFamily="18" charset="0"/>
              </a:rPr>
              <a:t>. Exercise 3</a:t>
            </a:r>
            <a:r>
              <a:rPr lang="sr-Latn-RS" sz="3600" dirty="0" smtClean="0">
                <a:latin typeface="Californian FB" pitchFamily="18" charset="0"/>
              </a:rPr>
              <a:t>, Task 2 – 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Make questions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solidFill>
                  <a:srgbClr val="FF0000"/>
                </a:solidFill>
                <a:latin typeface="Californian FB" pitchFamily="18" charset="0"/>
              </a:rPr>
              <a:t>Student A – </a:t>
            </a:r>
            <a:r>
              <a:rPr lang="sr-Latn-RS" sz="3600" dirty="0" smtClean="0">
                <a:latin typeface="Californian FB" pitchFamily="18" charset="0"/>
              </a:rPr>
              <a:t>think about the topics ‘</a:t>
            </a:r>
            <a:r>
              <a:rPr lang="sr-Latn-RS" sz="3600" b="1" dirty="0" smtClean="0">
                <a:latin typeface="Californian FB" pitchFamily="18" charset="0"/>
              </a:rPr>
              <a:t>Shopping’, ‘Food’ and ‘Night-life’</a:t>
            </a:r>
            <a:r>
              <a:rPr lang="sr-Latn-RS" sz="3600" dirty="0" smtClean="0">
                <a:latin typeface="Californian FB" pitchFamily="18" charset="0"/>
              </a:rPr>
              <a:t> without reading prepare questions that you would ask if you were a tourist in Bangkok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/>
          </a:p>
        </p:txBody>
      </p:sp>
      <p:pic>
        <p:nvPicPr>
          <p:cNvPr id="3074" name="Picture 2" descr="C:\Users\User\Desktop\32455708243_4b8cb8987d_b_201707310109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221088"/>
            <a:ext cx="3744416" cy="2376264"/>
          </a:xfrm>
          <a:prstGeom prst="rect">
            <a:avLst/>
          </a:prstGeom>
          <a:noFill/>
        </p:spPr>
      </p:pic>
      <p:pic>
        <p:nvPicPr>
          <p:cNvPr id="3075" name="Picture 3" descr="C:\Users\User\Desktop\posts_BlogPost28485_1576661553586-shutterstock_586782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09120"/>
            <a:ext cx="3048000" cy="196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Sample Questions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fornian FB" pitchFamily="18" charset="0"/>
              </a:rPr>
              <a:t>I’d like to buy some souvenirs for my family and friends, what do you recommend?</a:t>
            </a:r>
          </a:p>
          <a:p>
            <a:r>
              <a:rPr lang="en-US" dirty="0" smtClean="0">
                <a:latin typeface="Californian FB" pitchFamily="18" charset="0"/>
              </a:rPr>
              <a:t>Where can we go out/eat out in the evening?</a:t>
            </a:r>
          </a:p>
          <a:p>
            <a:r>
              <a:rPr lang="en-US" dirty="0" smtClean="0">
                <a:latin typeface="Californian FB" pitchFamily="18" charset="0"/>
              </a:rPr>
              <a:t>I wonder if there is anything we mustn’t miss?</a:t>
            </a:r>
          </a:p>
          <a:p>
            <a:r>
              <a:rPr lang="en-US" dirty="0" smtClean="0">
                <a:latin typeface="Californian FB" pitchFamily="18" charset="0"/>
              </a:rPr>
              <a:t>Is it safe for solo travelers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to wander the streets alone?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4032448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  <a:t/>
            </a:r>
            <a:br>
              <a:rPr lang="sr-Latn-RS" b="1" dirty="0" smtClean="0">
                <a:solidFill>
                  <a:srgbClr val="FF0000"/>
                </a:solidFill>
                <a:latin typeface="Californian FB" pitchFamily="18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Californian FB" pitchFamily="18" charset="0"/>
              </a:rPr>
              <a:t>Unit 9, Page 125</a:t>
            </a:r>
            <a:r>
              <a:rPr lang="en-US" sz="4000" dirty="0" smtClean="0">
                <a:latin typeface="Californian FB" pitchFamily="18" charset="0"/>
              </a:rPr>
              <a:t>. Exercise 3</a:t>
            </a:r>
            <a:br>
              <a:rPr lang="en-US" sz="4000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Reading</a:t>
            </a:r>
            <a:br>
              <a:rPr lang="en-US" sz="4000" dirty="0" smtClean="0">
                <a:latin typeface="Californian FB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Californian FB" pitchFamily="18" charset="0"/>
              </a:rPr>
              <a:t>Student </a:t>
            </a:r>
            <a:r>
              <a:rPr lang="sr-Latn-RS" sz="4000" dirty="0" smtClean="0">
                <a:solidFill>
                  <a:srgbClr val="FF0000"/>
                </a:solidFill>
                <a:latin typeface="Californian FB" pitchFamily="18" charset="0"/>
              </a:rPr>
              <a:t>B</a:t>
            </a:r>
            <a:r>
              <a:rPr lang="en-US" sz="4000" dirty="0" smtClean="0">
                <a:latin typeface="Californian FB" pitchFamily="18" charset="0"/>
              </a:rPr>
              <a:t> – Read in detail sections about –</a:t>
            </a:r>
            <a:r>
              <a:rPr lang="sr-Latn-RS" sz="4000" dirty="0" smtClean="0">
                <a:latin typeface="Californian FB" pitchFamily="18" charset="0"/>
              </a:rPr>
              <a:t>’</a:t>
            </a:r>
            <a:r>
              <a:rPr lang="sr-Latn-RS" sz="4000" b="1" dirty="0" smtClean="0">
                <a:latin typeface="Californian FB" pitchFamily="18" charset="0"/>
              </a:rPr>
              <a:t>Shopping’</a:t>
            </a:r>
            <a:r>
              <a:rPr lang="en-US" sz="4000" b="1" dirty="0" smtClean="0">
                <a:latin typeface="Californian FB" pitchFamily="18" charset="0"/>
              </a:rPr>
              <a:t>,</a:t>
            </a:r>
            <a:r>
              <a:rPr lang="sr-Latn-RS" sz="4000" b="1" dirty="0" smtClean="0">
                <a:latin typeface="Californian FB" pitchFamily="18" charset="0"/>
              </a:rPr>
              <a:t> ‘Food’, and ‘Night-life</a:t>
            </a:r>
            <a:r>
              <a:rPr lang="sr-Latn-RS" sz="4000" dirty="0" smtClean="0">
                <a:latin typeface="Californian FB" pitchFamily="18" charset="0"/>
              </a:rPr>
              <a:t>’, make notes so that you answer </a:t>
            </a:r>
            <a:r>
              <a:rPr lang="sr-Latn-RS" sz="4000" dirty="0" smtClean="0">
                <a:solidFill>
                  <a:srgbClr val="FF0000"/>
                </a:solidFill>
                <a:latin typeface="Californian FB" pitchFamily="18" charset="0"/>
              </a:rPr>
              <a:t>Student A’s </a:t>
            </a:r>
            <a:r>
              <a:rPr lang="sr-Latn-RS" sz="4000" dirty="0" smtClean="0">
                <a:latin typeface="Californian FB" pitchFamily="18" charset="0"/>
              </a:rPr>
              <a:t>questions</a:t>
            </a:r>
            <a:r>
              <a:rPr lang="en-US" dirty="0" smtClean="0">
                <a:latin typeface="Californian FB" pitchFamily="18" charset="0"/>
              </a:rPr>
              <a:t/>
            </a:r>
            <a:br>
              <a:rPr lang="en-U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soi_cowboy_Bangkok-nightlife-2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365104"/>
            <a:ext cx="3497246" cy="208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Suggestions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89248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If you are souvenir-hunting why not buy some Thai wood carving or perhaps a </a:t>
            </a:r>
            <a:r>
              <a:rPr lang="sr-Latn-RS" dirty="0" smtClean="0">
                <a:latin typeface="Californian FB" pitchFamily="18" charset="0"/>
              </a:rPr>
              <a:t>brightly-coloured </a:t>
            </a:r>
            <a:r>
              <a:rPr lang="en-US" dirty="0" smtClean="0">
                <a:latin typeface="Californian FB" pitchFamily="18" charset="0"/>
              </a:rPr>
              <a:t>sarong?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You can find many clubs, cafes and restaurants.</a:t>
            </a:r>
            <a:r>
              <a:rPr lang="en-U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Actually, the entire place at night is converted into a huge open-air restaurant, so you can taste local dishes such as freshwater crab.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Don’t miss the charming and picturesque floating market</a:t>
            </a:r>
            <a:r>
              <a:rPr lang="sr-Latn-RS" dirty="0" smtClean="0">
                <a:latin typeface="Californian FB" pitchFamily="18" charset="0"/>
              </a:rPr>
              <a:t>, if you are looking for something authentic</a:t>
            </a:r>
            <a:endParaRPr lang="en-U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Be careful at night, the park can be a bit dangerous. Also, the red light district is famous for its sordid nightlife.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Long-tailed Boats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thai-long-tail-boats-water-taxis-island-info-samui-11-1280x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4. Use notes to act out a dialogue between a tourist and TIC officer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416824" cy="33123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30120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latin typeface="Californian FB" pitchFamily="18" charset="0"/>
                <a:hlinkClick r:id="rId3"/>
              </a:rPr>
              <a:t>Visit: 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https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://</a:t>
            </a:r>
            <a:r>
              <a:rPr lang="en-US" sz="2400" dirty="0" smtClean="0">
                <a:latin typeface="Californian FB" pitchFamily="18" charset="0"/>
                <a:hlinkClick r:id="rId3"/>
              </a:rPr>
              <a:t>www.tourismthailand.org/Destinations/Provinces/Bangkok/219</a:t>
            </a:r>
            <a:endParaRPr lang="sr-Latn-RS" sz="2400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Output Task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Palatino Linotype" pitchFamily="18" charset="0"/>
              </a:rPr>
              <a:t>Writing a tourist information leaflet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Palatino Linotype" pitchFamily="18" charset="0"/>
              </a:rPr>
              <a:t>Prepare TIC promotional material (PP presentation) for a city you know well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8435280" cy="4281339"/>
          </a:xfrm>
        </p:spPr>
        <p:txBody>
          <a:bodyPr/>
          <a:lstStyle/>
          <a:p>
            <a:pPr algn="just"/>
            <a:r>
              <a:rPr lang="sr-Latn-RS" dirty="0" smtClean="0">
                <a:latin typeface="Palatino Linotype" pitchFamily="18" charset="0"/>
              </a:rPr>
              <a:t>1. Make a list of all the attractions and facilities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2. Put them into groups under different subheadings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3.  Brainstorm useful expressions or phrase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4. Write a general introductory paragraph</a:t>
            </a:r>
          </a:p>
          <a:p>
            <a:pPr algn="just"/>
            <a:r>
              <a:rPr lang="sr-Latn-RS" dirty="0" smtClean="0">
                <a:latin typeface="Palatino Linotype" pitchFamily="18" charset="0"/>
              </a:rPr>
              <a:t>5. Include practical info  </a:t>
            </a:r>
            <a:endParaRPr lang="en-US" dirty="0">
              <a:latin typeface="Palatino Linotype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Useful </a:t>
            </a:r>
            <a:r>
              <a:rPr lang="en-US" dirty="0" smtClean="0">
                <a:latin typeface="Californian FB" pitchFamily="18" charset="0"/>
              </a:rPr>
              <a:t>Expressions</a:t>
            </a:r>
            <a:r>
              <a:rPr lang="sr-Latn-RS" dirty="0" smtClean="0">
                <a:latin typeface="Californian FB" pitchFamily="18" charset="0"/>
              </a:rPr>
              <a:t> for Presentations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4461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[PLACE] </a:t>
            </a:r>
            <a:r>
              <a:rPr lang="sr-Latn-RS" dirty="0" smtClean="0">
                <a:latin typeface="Californian FB" pitchFamily="18" charset="0"/>
              </a:rPr>
              <a:t>is </a:t>
            </a:r>
            <a:r>
              <a:rPr lang="sr-Latn-RS" dirty="0" smtClean="0">
                <a:latin typeface="Californian FB" pitchFamily="18" charset="0"/>
              </a:rPr>
              <a:t>s</a:t>
            </a:r>
            <a:r>
              <a:rPr lang="en-US" dirty="0" err="1" smtClean="0">
                <a:latin typeface="Californian FB" pitchFamily="18" charset="0"/>
              </a:rPr>
              <a:t>ituated</a:t>
            </a:r>
            <a:r>
              <a:rPr lang="sr-Latn-RS" dirty="0" smtClean="0">
                <a:latin typeface="Californian FB" pitchFamily="18" charset="0"/>
              </a:rPr>
              <a:t>, located, nested, cradled, positioned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 [PLACE</a:t>
            </a:r>
            <a:r>
              <a:rPr lang="sr-Latn-RS" dirty="0" smtClean="0">
                <a:latin typeface="Californian FB" pitchFamily="18" charset="0"/>
              </a:rPr>
              <a:t>] sits, lies at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Are you in pursuit of...?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[PLACE] has it all!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G</a:t>
            </a:r>
            <a:r>
              <a:rPr lang="sr-Latn-RS" dirty="0" smtClean="0">
                <a:latin typeface="Californian FB" pitchFamily="18" charset="0"/>
              </a:rPr>
              <a:t>o off the beaten track, find a perfect get-away, a perfect escape from the hustle&amp;bustle 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I</a:t>
            </a:r>
            <a:r>
              <a:rPr lang="sr-Latn-RS" dirty="0" smtClean="0">
                <a:latin typeface="Californian FB" pitchFamily="18" charset="0"/>
              </a:rPr>
              <a:t>t is a must, it highly recommended, it is well worth visiting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journey like no other, out of this world, where anything is possible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A</a:t>
            </a:r>
            <a:r>
              <a:rPr lang="sr-Latn-RS" dirty="0" smtClean="0">
                <a:latin typeface="Californian FB" pitchFamily="18" charset="0"/>
              </a:rPr>
              <a:t>t its best, at its worst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I</a:t>
            </a:r>
            <a:r>
              <a:rPr lang="sr-Latn-RS" dirty="0" smtClean="0">
                <a:latin typeface="Californian FB" pitchFamily="18" charset="0"/>
              </a:rPr>
              <a:t>t’s legendary, iconic, breathtaking, dazzling, stunning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This is just a glimpse of what [PLACE] has to offer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fornian FB" pitchFamily="18" charset="0"/>
              </a:rPr>
              <a:t>Useful Expressions</a:t>
            </a:r>
            <a:r>
              <a:rPr lang="sr-Latn-RS" dirty="0" smtClean="0">
                <a:latin typeface="Californian FB" pitchFamily="18" charset="0"/>
              </a:rPr>
              <a:t> for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It’s no secret</a:t>
            </a:r>
            <a:r>
              <a:rPr lang="sr-Latn-RS" dirty="0" smtClean="0">
                <a:latin typeface="Californian FB" pitchFamily="18" charset="0"/>
              </a:rPr>
              <a:t> [PLACE]</a:t>
            </a:r>
            <a:r>
              <a:rPr lang="sr-Latn-RS" dirty="0" smtClean="0">
                <a:latin typeface="Californian FB" pitchFamily="18" charset="0"/>
              </a:rPr>
              <a:t> is fascinating, mesmerizing...</a:t>
            </a:r>
          </a:p>
          <a:p>
            <a:r>
              <a:rPr lang="en-US" dirty="0" smtClean="0">
                <a:latin typeface="Californian FB" pitchFamily="18" charset="0"/>
              </a:rPr>
              <a:t>E</a:t>
            </a:r>
            <a:r>
              <a:rPr lang="sr-Latn-RS" dirty="0" smtClean="0">
                <a:latin typeface="Californian FB" pitchFamily="18" charset="0"/>
              </a:rPr>
              <a:t>xperience it at an enjoyable pace</a:t>
            </a:r>
          </a:p>
          <a:p>
            <a:r>
              <a:rPr lang="sr-Latn-RS" dirty="0" smtClean="0">
                <a:latin typeface="Californian FB" pitchFamily="18" charset="0"/>
              </a:rPr>
              <a:t>It’s time to hit the streets of </a:t>
            </a:r>
            <a:r>
              <a:rPr lang="sr-Latn-RS" dirty="0" smtClean="0">
                <a:latin typeface="Californian FB" pitchFamily="18" charset="0"/>
              </a:rPr>
              <a:t>[PLACE</a:t>
            </a:r>
            <a:r>
              <a:rPr lang="sr-Latn-RS" dirty="0" smtClean="0">
                <a:latin typeface="Californian FB" pitchFamily="18" charset="0"/>
              </a:rPr>
              <a:t>]</a:t>
            </a:r>
          </a:p>
          <a:p>
            <a:r>
              <a:rPr lang="sr-Latn-RS" dirty="0" smtClean="0">
                <a:latin typeface="Californian FB" pitchFamily="18" charset="0"/>
              </a:rPr>
              <a:t>You’ll be left in awe by this impressive </a:t>
            </a:r>
            <a:r>
              <a:rPr lang="sr-Latn-RS" dirty="0" smtClean="0">
                <a:latin typeface="Californian FB" pitchFamily="18" charset="0"/>
              </a:rPr>
              <a:t>[PLACE</a:t>
            </a:r>
            <a:r>
              <a:rPr lang="sr-Latn-RS" dirty="0" smtClean="0">
                <a:latin typeface="Californian FB" pitchFamily="18" charset="0"/>
              </a:rPr>
              <a:t>]</a:t>
            </a:r>
          </a:p>
          <a:p>
            <a:r>
              <a:rPr lang="sr-Latn-RS" dirty="0" smtClean="0">
                <a:latin typeface="Californian FB" pitchFamily="18" charset="0"/>
              </a:rPr>
              <a:t>Reward yourself with days well spent by visiting</a:t>
            </a:r>
            <a:r>
              <a:rPr lang="sr-Latn-RS" dirty="0" smtClean="0">
                <a:latin typeface="Californian FB" pitchFamily="18" charset="0"/>
              </a:rPr>
              <a:t> [PLACE]</a:t>
            </a:r>
            <a:r>
              <a:rPr lang="sr-Latn-RS" dirty="0" smtClean="0">
                <a:latin typeface="Californian FB" pitchFamily="18" charset="0"/>
              </a:rPr>
              <a:t> </a:t>
            </a:r>
          </a:p>
          <a:p>
            <a:r>
              <a:rPr lang="en-US" dirty="0" smtClean="0">
                <a:latin typeface="Californian FB" pitchFamily="18" charset="0"/>
              </a:rPr>
              <a:t>U</a:t>
            </a:r>
            <a:r>
              <a:rPr lang="sr-Latn-RS" dirty="0" smtClean="0">
                <a:latin typeface="Californian FB" pitchFamily="18" charset="0"/>
              </a:rPr>
              <a:t>nwind =relax</a:t>
            </a:r>
          </a:p>
          <a:p>
            <a:r>
              <a:rPr lang="sr-Latn-RS" dirty="0" smtClean="0">
                <a:latin typeface="Californian FB" pitchFamily="18" charset="0"/>
              </a:rPr>
              <a:t>Lose yourself in the streets of ....</a:t>
            </a:r>
          </a:p>
          <a:p>
            <a:r>
              <a:rPr lang="sr-Latn-RS" dirty="0" smtClean="0">
                <a:latin typeface="Californian FB" pitchFamily="18" charset="0"/>
              </a:rPr>
              <a:t>Kaleidoscope of contrasts  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594</Words>
  <Application>Microsoft Office PowerPoint</Application>
  <PresentationFormat>On-screen Show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TIC Advice and Suggestions</vt:lpstr>
      <vt:lpstr>Task 1. Make a list of facilities and attractions that you could expect to find in Bangkok</vt:lpstr>
      <vt:lpstr> Unit 9, Page 125. Exercise 3, Task 2 –  Make questions Student B – think about the topics ‘Temples’, ‘Grand Palace&amp;Other Sights’ and ‘The River&amp;Canals’ without reading prepare questions that you would ask Student A if you were a tourist in Bangkok </vt:lpstr>
      <vt:lpstr>Sample Questions</vt:lpstr>
      <vt:lpstr> Unit 9, Page 125. Exercise 3, Task 1 Reading Student A – Read in detail sections about –Temples, The Grand Palace&amp;Other Sights and ‘The River&amp;Canals’, make notes so that you answer Student B’s questions </vt:lpstr>
      <vt:lpstr>Suggestions</vt:lpstr>
      <vt:lpstr> Unit 9, Page 125. Exercise 3, Task 2 –  Make questions Student A – think about the topics ‘Shopping’, ‘Food’ and ‘Night-life’ without reading prepare questions that you would ask if you were a tourist in Bangkok </vt:lpstr>
      <vt:lpstr>Sample Questions</vt:lpstr>
      <vt:lpstr> Unit 9, Page 125. Exercise 3 Reading Student B – Read in detail sections about –’Shopping’, ‘Food’, and ‘Night-life’, make notes so that you answer Student A’s questions </vt:lpstr>
      <vt:lpstr>Suggestions</vt:lpstr>
      <vt:lpstr>Long-tailed Boats</vt:lpstr>
      <vt:lpstr>4. Use notes to act out a dialogue between a tourist and TIC officer</vt:lpstr>
      <vt:lpstr>Output Task</vt:lpstr>
      <vt:lpstr>Prepare TIC promotional material (PP presentation) for a city you know well</vt:lpstr>
      <vt:lpstr>Useful Expressions for Presentations</vt:lpstr>
      <vt:lpstr>Useful Expressions for Presentations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 Advice and Suggestion</dc:title>
  <dc:creator>User</dc:creator>
  <cp:lastModifiedBy>User</cp:lastModifiedBy>
  <cp:revision>17</cp:revision>
  <dcterms:created xsi:type="dcterms:W3CDTF">2020-10-26T17:58:59Z</dcterms:created>
  <dcterms:modified xsi:type="dcterms:W3CDTF">2020-10-28T22:23:27Z</dcterms:modified>
</cp:coreProperties>
</file>