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1" r:id="rId3"/>
    <p:sldId id="259" r:id="rId4"/>
    <p:sldId id="265" r:id="rId5"/>
    <p:sldId id="258" r:id="rId6"/>
    <p:sldId id="257" r:id="rId7"/>
    <p:sldId id="273" r:id="rId8"/>
    <p:sldId id="274" r:id="rId9"/>
    <p:sldId id="263" r:id="rId10"/>
    <p:sldId id="275" r:id="rId11"/>
    <p:sldId id="267" r:id="rId12"/>
    <p:sldId id="277" r:id="rId13"/>
    <p:sldId id="276" r:id="rId14"/>
    <p:sldId id="264" r:id="rId15"/>
    <p:sldId id="266" r:id="rId16"/>
    <p:sldId id="278" r:id="rId17"/>
    <p:sldId id="262" r:id="rId18"/>
    <p:sldId id="261" r:id="rId19"/>
    <p:sldId id="280" r:id="rId20"/>
    <p:sldId id="269" r:id="rId21"/>
    <p:sldId id="260" r:id="rId22"/>
    <p:sldId id="268" r:id="rId23"/>
    <p:sldId id="270" r:id="rId24"/>
    <p:sldId id="281" r:id="rId25"/>
    <p:sldId id="272" r:id="rId26"/>
    <p:sldId id="282" r:id="rId27"/>
    <p:sldId id="283" r:id="rId28"/>
    <p:sldId id="285" r:id="rId29"/>
    <p:sldId id="286" r:id="rId30"/>
    <p:sldId id="296" r:id="rId31"/>
    <p:sldId id="297" r:id="rId32"/>
    <p:sldId id="295" r:id="rId33"/>
    <p:sldId id="294" r:id="rId34"/>
    <p:sldId id="288" r:id="rId35"/>
    <p:sldId id="292" r:id="rId36"/>
    <p:sldId id="289" r:id="rId37"/>
    <p:sldId id="290" r:id="rId38"/>
    <p:sldId id="291" r:id="rId39"/>
    <p:sldId id="287" r:id="rId40"/>
    <p:sldId id="279" r:id="rId41"/>
    <p:sldId id="293" r:id="rId4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50" d="100"/>
          <a:sy n="50" d="100"/>
        </p:scale>
        <p:origin x="-710" y="-67"/>
      </p:cViewPr>
      <p:guideLst>
        <p:guide orient="horz" pos="2160"/>
        <p:guide pos="2880"/>
      </p:guideLst>
    </p:cSldViewPr>
  </p:slideViewPr>
  <p:notesTextViewPr>
    <p:cViewPr>
      <p:scale>
        <a:sx n="100" d="100"/>
        <a:sy n="100" d="100"/>
      </p:scale>
      <p:origin x="0" y="0"/>
    </p:cViewPr>
  </p:notesTextViewPr>
  <p:sorterViewPr>
    <p:cViewPr>
      <p:scale>
        <a:sx n="66" d="100"/>
        <a:sy n="66" d="100"/>
      </p:scale>
      <p:origin x="0" y="3115"/>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08F10C9-3420-48D3-B4DD-C208F3F8D15C}" type="datetimeFigureOut">
              <a:rPr lang="en-US" smtClean="0"/>
              <a:pPr/>
              <a:t>12/9/2020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1E8FA7-AD47-4CEA-9F4B-77FF7DC703B9}"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08F10C9-3420-48D3-B4DD-C208F3F8D15C}" type="datetimeFigureOut">
              <a:rPr lang="en-US" smtClean="0"/>
              <a:pPr/>
              <a:t>12/9/2020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1E8FA7-AD47-4CEA-9F4B-77FF7DC703B9}"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08F10C9-3420-48D3-B4DD-C208F3F8D15C}" type="datetimeFigureOut">
              <a:rPr lang="en-US" smtClean="0"/>
              <a:pPr/>
              <a:t>12/9/2020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1E8FA7-AD47-4CEA-9F4B-77FF7DC703B9}"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08F10C9-3420-48D3-B4DD-C208F3F8D15C}" type="datetimeFigureOut">
              <a:rPr lang="en-US" smtClean="0"/>
              <a:pPr/>
              <a:t>12/9/2020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61E8FA7-AD47-4CEA-9F4B-77FF7DC703B9}"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08F10C9-3420-48D3-B4DD-C208F3F8D15C}" type="datetimeFigureOut">
              <a:rPr lang="en-US" smtClean="0"/>
              <a:pPr/>
              <a:t>12/9/2020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61E8FA7-AD47-4CEA-9F4B-77FF7DC703B9}"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08F10C9-3420-48D3-B4DD-C208F3F8D15C}" type="datetimeFigureOut">
              <a:rPr lang="en-US" smtClean="0"/>
              <a:pPr/>
              <a:t>12/9/2020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61E8FA7-AD47-4CEA-9F4B-77FF7DC703B9}"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08F10C9-3420-48D3-B4DD-C208F3F8D15C}" type="datetimeFigureOut">
              <a:rPr lang="en-US" smtClean="0"/>
              <a:pPr/>
              <a:t>12/9/2020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61E8FA7-AD47-4CEA-9F4B-77FF7DC703B9}"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08F10C9-3420-48D3-B4DD-C208F3F8D15C}" type="datetimeFigureOut">
              <a:rPr lang="en-US" smtClean="0"/>
              <a:pPr/>
              <a:t>12/9/2020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61E8FA7-AD47-4CEA-9F4B-77FF7DC703B9}"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08F10C9-3420-48D3-B4DD-C208F3F8D15C}" type="datetimeFigureOut">
              <a:rPr lang="en-US" smtClean="0"/>
              <a:pPr/>
              <a:t>12/9/2020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61E8FA7-AD47-4CEA-9F4B-77FF7DC703B9}"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08F10C9-3420-48D3-B4DD-C208F3F8D15C}" type="datetimeFigureOut">
              <a:rPr lang="en-US" smtClean="0"/>
              <a:pPr/>
              <a:t>12/9/2020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1E8FA7-AD47-4CEA-9F4B-77FF7DC703B9}"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08F10C9-3420-48D3-B4DD-C208F3F8D15C}" type="datetimeFigureOut">
              <a:rPr lang="en-US" smtClean="0"/>
              <a:pPr/>
              <a:t>12/9/2020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1E8FA7-AD47-4CEA-9F4B-77FF7DC703B9}"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08F10C9-3420-48D3-B4DD-C208F3F8D15C}" type="datetimeFigureOut">
              <a:rPr lang="en-US" smtClean="0"/>
              <a:pPr/>
              <a:t>12/9/2020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61E8FA7-AD47-4CEA-9F4B-77FF7DC703B9}"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http://www.georgehotelofstamford.com/" TargetMode="External"/><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s>
</file>

<file path=ppt/slides/_rels/slide16.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www.lochlomondarmshotel.com/our-lodges" TargetMode="External"/><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2.xml"/><Relationship Id="rId6" Type="http://schemas.openxmlformats.org/officeDocument/2006/relationships/image" Target="../media/image36.jpeg"/><Relationship Id="rId5" Type="http://schemas.openxmlformats.org/officeDocument/2006/relationships/image" Target="../media/image35.jpeg"/><Relationship Id="rId4" Type="http://schemas.openxmlformats.org/officeDocument/2006/relationships/image" Target="../media/image34.jpeg"/></Relationships>
</file>

<file path=ppt/slides/_rels/slide2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8" Type="http://schemas.openxmlformats.org/officeDocument/2006/relationships/hyperlink" Target="https://www.visitcumbria.com/amb/grasmere/" TargetMode="External"/><Relationship Id="rId3" Type="http://schemas.openxmlformats.org/officeDocument/2006/relationships/hyperlink" Target="https://www.georgehotelofstamford.com/" TargetMode="External"/><Relationship Id="rId7" Type="http://schemas.openxmlformats.org/officeDocument/2006/relationships/hyperlink" Target="https://www.visitscotland.com/info/see-do/glenkinchie-distillery-visitor-centre-p418531" TargetMode="External"/><Relationship Id="rId2" Type="http://schemas.openxmlformats.org/officeDocument/2006/relationships/hyperlink" Target="https://www.youtube.com/watch?v=SDBIlIPQMDs" TargetMode="External"/><Relationship Id="rId1" Type="http://schemas.openxmlformats.org/officeDocument/2006/relationships/slideLayout" Target="../slideLayouts/slideLayout2.xml"/><Relationship Id="rId6" Type="http://schemas.openxmlformats.org/officeDocument/2006/relationships/hyperlink" Target="https://www.lochlomond-trossachs.org/things-to-do/walking/hillwalking/ben-lomond/" TargetMode="External"/><Relationship Id="rId5" Type="http://schemas.openxmlformats.org/officeDocument/2006/relationships/hyperlink" Target="https://www.scotsman.com/whats-on/arts-and-entertainment/sad-secrets-glasgows-abandoned-mental-hospital-1439724" TargetMode="External"/><Relationship Id="rId4" Type="http://schemas.openxmlformats.org/officeDocument/2006/relationships/hyperlink" Target="https://www.lochlomondarmshotel.com/our-lodges" TargetMode="External"/></Relationships>
</file>

<file path=ppt/slides/_rels/slide41.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42918"/>
            <a:ext cx="7772400" cy="1357322"/>
          </a:xfrm>
        </p:spPr>
        <p:txBody>
          <a:bodyPr/>
          <a:lstStyle/>
          <a:p>
            <a:r>
              <a:rPr lang="sr-Latn-CS" dirty="0" smtClean="0">
                <a:latin typeface="Palatino Linotype" pitchFamily="18" charset="0"/>
              </a:rPr>
              <a:t>Guide Instructions</a:t>
            </a:r>
            <a:endParaRPr lang="en-US" dirty="0">
              <a:latin typeface="Palatino Linotype" pitchFamily="18" charset="0"/>
            </a:endParaRPr>
          </a:p>
        </p:txBody>
      </p:sp>
      <p:sp>
        <p:nvSpPr>
          <p:cNvPr id="3" name="Subtitle 2"/>
          <p:cNvSpPr>
            <a:spLocks noGrp="1"/>
          </p:cNvSpPr>
          <p:nvPr>
            <p:ph type="subTitle" idx="1"/>
          </p:nvPr>
        </p:nvSpPr>
        <p:spPr>
          <a:xfrm>
            <a:off x="1371600" y="2714620"/>
            <a:ext cx="6400800" cy="1785950"/>
          </a:xfrm>
        </p:spPr>
        <p:txBody>
          <a:bodyPr/>
          <a:lstStyle/>
          <a:p>
            <a:r>
              <a:rPr lang="sr-Latn-CS" dirty="0" smtClean="0">
                <a:latin typeface="Palatino Linotype" pitchFamily="18" charset="0"/>
              </a:rPr>
              <a:t>A Four Day Tour of Scotland and the English Lakes – Lake District</a:t>
            </a:r>
            <a:endParaRPr lang="en-US" dirty="0">
              <a:latin typeface="Palatino Linotype" pitchFamily="18" charset="0"/>
            </a:endParaRPr>
          </a:p>
        </p:txBody>
      </p:sp>
      <p:pic>
        <p:nvPicPr>
          <p:cNvPr id="1026" name="Picture 2" descr="C:\Users\user\Desktop\100_2737.JPG"/>
          <p:cNvPicPr>
            <a:picLocks noChangeAspect="1" noChangeArrowheads="1"/>
          </p:cNvPicPr>
          <p:nvPr/>
        </p:nvPicPr>
        <p:blipFill>
          <a:blip r:embed="rId2"/>
          <a:srcRect/>
          <a:stretch>
            <a:fillRect/>
          </a:stretch>
        </p:blipFill>
        <p:spPr bwMode="auto">
          <a:xfrm>
            <a:off x="1214414" y="4000504"/>
            <a:ext cx="3143240" cy="2428868"/>
          </a:xfrm>
          <a:prstGeom prst="rect">
            <a:avLst/>
          </a:prstGeom>
          <a:noFill/>
        </p:spPr>
      </p:pic>
      <p:pic>
        <p:nvPicPr>
          <p:cNvPr id="1027" name="Picture 3" descr="C:\Users\user\Desktop\lightbox.jpg"/>
          <p:cNvPicPr>
            <a:picLocks noChangeAspect="1" noChangeArrowheads="1"/>
          </p:cNvPicPr>
          <p:nvPr/>
        </p:nvPicPr>
        <p:blipFill>
          <a:blip r:embed="rId3"/>
          <a:srcRect/>
          <a:stretch>
            <a:fillRect/>
          </a:stretch>
        </p:blipFill>
        <p:spPr bwMode="auto">
          <a:xfrm>
            <a:off x="4929190" y="4000504"/>
            <a:ext cx="3929090" cy="250033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0" presetClass="entr" presetSubtype="0" fill="hold" nodeType="clickEffect">
                                  <p:stCondLst>
                                    <p:cond delay="0"/>
                                  </p:stCondLst>
                                  <p:iterate type="lt">
                                    <p:tmPct val="10000"/>
                                  </p:iterate>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1"/>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1026"/>
                                        </p:tgtEl>
                                        <p:attrNameLst>
                                          <p:attrName>style.visibility</p:attrName>
                                        </p:attrNameLst>
                                      </p:cBhvr>
                                      <p:to>
                                        <p:strVal val="visible"/>
                                      </p:to>
                                    </p:set>
                                    <p:animEffect transition="in" filter="wipe(down)">
                                      <p:cBhvr>
                                        <p:cTn id="19" dur="500"/>
                                        <p:tgtEl>
                                          <p:spTgt spid="1026"/>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1027"/>
                                        </p:tgtEl>
                                        <p:attrNameLst>
                                          <p:attrName>style.visibility</p:attrName>
                                        </p:attrNameLst>
                                      </p:cBhvr>
                                      <p:to>
                                        <p:strVal val="visible"/>
                                      </p:to>
                                    </p:set>
                                    <p:animEffect transition="in" filter="fade">
                                      <p:cBhvr>
                                        <p:cTn id="24" dur="2000"/>
                                        <p:tgtEl>
                                          <p:spTgt spid="10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2312" y="4406900"/>
            <a:ext cx="8135967" cy="1362075"/>
          </a:xfrm>
        </p:spPr>
        <p:txBody>
          <a:bodyPr>
            <a:normAutofit fontScale="90000"/>
          </a:bodyPr>
          <a:lstStyle/>
          <a:p>
            <a:r>
              <a:rPr lang="sr-Latn-RS" dirty="0" smtClean="0">
                <a:latin typeface="Californian FB" pitchFamily="18" charset="0"/>
              </a:rPr>
              <a:t>listening: guide instructions, </a:t>
            </a:r>
            <a:r>
              <a:rPr lang="sr-Latn-RS" cap="none" dirty="0" smtClean="0">
                <a:latin typeface="Californian FB" pitchFamily="18" charset="0"/>
              </a:rPr>
              <a:t>page 143, </a:t>
            </a:r>
            <a:r>
              <a:rPr lang="sr-Latn-RS" cap="none" dirty="0" smtClean="0">
                <a:latin typeface="Californian FB" pitchFamily="18" charset="0"/>
              </a:rPr>
              <a:t>Transcript page 195  </a:t>
            </a:r>
            <a:endParaRPr lang="en-US" dirty="0">
              <a:latin typeface="Californian FB" pitchFamily="18" charset="0"/>
            </a:endParaRPr>
          </a:p>
        </p:txBody>
      </p:sp>
      <p:sp>
        <p:nvSpPr>
          <p:cNvPr id="3" name="Text Placeholder 2"/>
          <p:cNvSpPr>
            <a:spLocks noGrp="1"/>
          </p:cNvSpPr>
          <p:nvPr>
            <p:ph type="body" idx="1"/>
          </p:nvPr>
        </p:nvSpPr>
        <p:spPr>
          <a:xfrm>
            <a:off x="722313" y="1500174"/>
            <a:ext cx="7772400" cy="2906727"/>
          </a:xfrm>
        </p:spPr>
        <p:txBody>
          <a:bodyPr>
            <a:normAutofit/>
          </a:bodyPr>
          <a:lstStyle/>
          <a:p>
            <a:pPr algn="just"/>
            <a:r>
              <a:rPr lang="sr-Latn-RS" sz="3200" dirty="0" smtClean="0">
                <a:solidFill>
                  <a:srgbClr val="002060"/>
                </a:solidFill>
                <a:latin typeface="Californian FB" pitchFamily="18" charset="0"/>
              </a:rPr>
              <a:t>1. Imagine you are going to be a guide on the tour. You have been sent the following guide instructions which give more detailed information about the various parts of the tour. Read them through once.</a:t>
            </a:r>
            <a:endParaRPr lang="en-US" sz="3200" dirty="0">
              <a:solidFill>
                <a:srgbClr val="002060"/>
              </a:solidFill>
              <a:latin typeface="Californian FB"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0" presetClass="entr" presetSubtype="0" fill="hold" nodeType="clickEffect">
                                  <p:stCondLst>
                                    <p:cond delay="0"/>
                                  </p:stCondLst>
                                  <p:iterate type="lt">
                                    <p:tmPct val="10000"/>
                                  </p:iterate>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1"/>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2000240"/>
          </a:xfrm>
        </p:spPr>
        <p:txBody>
          <a:bodyPr>
            <a:normAutofit fontScale="90000"/>
          </a:bodyPr>
          <a:lstStyle/>
          <a:p>
            <a:pPr algn="l"/>
            <a:r>
              <a:rPr lang="sr-Latn-CS" sz="3600" b="1" dirty="0" smtClean="0">
                <a:latin typeface="Palatino Linotype" pitchFamily="18" charset="0"/>
              </a:rPr>
              <a:t>Guide Instructions Tour</a:t>
            </a:r>
            <a:r>
              <a:rPr lang="sr-Latn-CS" sz="3600" dirty="0" smtClean="0">
                <a:latin typeface="Palatino Linotype" pitchFamily="18" charset="0"/>
              </a:rPr>
              <a:t>: Scotland and the English Lakes    </a:t>
            </a:r>
            <a:br>
              <a:rPr lang="sr-Latn-CS" sz="3600" dirty="0" smtClean="0">
                <a:latin typeface="Palatino Linotype" pitchFamily="18" charset="0"/>
              </a:rPr>
            </a:br>
            <a:r>
              <a:rPr lang="sr-Latn-CS" sz="3600" dirty="0" smtClean="0">
                <a:latin typeface="Palatino Linotype" pitchFamily="18" charset="0"/>
              </a:rPr>
              <a:t>Sue Jameson is </a:t>
            </a:r>
            <a:r>
              <a:rPr lang="sr-Latn-CS" sz="3600" dirty="0" smtClean="0">
                <a:latin typeface="Palatino Linotype" pitchFamily="18" charset="0"/>
              </a:rPr>
              <a:t>handling </a:t>
            </a:r>
            <a:r>
              <a:rPr lang="sr-Latn-CS" sz="3600" dirty="0" smtClean="0">
                <a:latin typeface="Palatino Linotype" pitchFamily="18" charset="0"/>
              </a:rPr>
              <a:t>this group </a:t>
            </a:r>
            <a:br>
              <a:rPr lang="sr-Latn-CS" sz="3600" dirty="0" smtClean="0">
                <a:latin typeface="Palatino Linotype" pitchFamily="18" charset="0"/>
              </a:rPr>
            </a:br>
            <a:r>
              <a:rPr lang="sr-Latn-CS" sz="3600" dirty="0" smtClean="0">
                <a:latin typeface="Palatino Linotype" pitchFamily="18" charset="0"/>
              </a:rPr>
              <a:t>Office tel. no. 0171 434 6370   </a:t>
            </a:r>
            <a:endParaRPr lang="en-US" sz="3600" dirty="0">
              <a:latin typeface="Palatino Linotype" pitchFamily="18" charset="0"/>
            </a:endParaRPr>
          </a:p>
        </p:txBody>
      </p:sp>
      <p:sp>
        <p:nvSpPr>
          <p:cNvPr id="3" name="Content Placeholder 2"/>
          <p:cNvSpPr>
            <a:spLocks noGrp="1"/>
          </p:cNvSpPr>
          <p:nvPr>
            <p:ph idx="1"/>
          </p:nvPr>
        </p:nvSpPr>
        <p:spPr>
          <a:xfrm>
            <a:off x="0" y="1928802"/>
            <a:ext cx="9144000" cy="4929198"/>
          </a:xfrm>
        </p:spPr>
        <p:txBody>
          <a:bodyPr>
            <a:normAutofit fontScale="85000" lnSpcReduction="10000"/>
          </a:bodyPr>
          <a:lstStyle/>
          <a:p>
            <a:r>
              <a:rPr lang="sr-Latn-CS" dirty="0" smtClean="0">
                <a:latin typeface="Palatino Linotype" pitchFamily="18" charset="0"/>
              </a:rPr>
              <a:t>Dates:  10/1 Friday – 13/1 Monday</a:t>
            </a:r>
          </a:p>
          <a:p>
            <a:r>
              <a:rPr lang="sr-Latn-CS" dirty="0" smtClean="0">
                <a:latin typeface="Palatino Linotype" pitchFamily="18" charset="0"/>
              </a:rPr>
              <a:t>Pick-up point: Victoria Station</a:t>
            </a:r>
          </a:p>
          <a:p>
            <a:r>
              <a:rPr lang="en-US" dirty="0" smtClean="0">
                <a:latin typeface="Palatino Linotype" pitchFamily="18" charset="0"/>
              </a:rPr>
              <a:t>B</a:t>
            </a:r>
            <a:r>
              <a:rPr lang="sr-Latn-RS" dirty="0" smtClean="0">
                <a:latin typeface="Palatino Linotype" pitchFamily="18" charset="0"/>
              </a:rPr>
              <a:t>&amp;B service:</a:t>
            </a:r>
            <a:r>
              <a:rPr lang="sr-Latn-CS" dirty="0" smtClean="0">
                <a:latin typeface="Palatino Linotype" pitchFamily="18" charset="0"/>
              </a:rPr>
              <a:t> 3 overnights +breakfast</a:t>
            </a:r>
            <a:endParaRPr lang="en-US" dirty="0" smtClean="0">
              <a:latin typeface="Palatino Linotype" pitchFamily="18" charset="0"/>
            </a:endParaRPr>
          </a:p>
          <a:p>
            <a:r>
              <a:rPr lang="en-US" dirty="0" smtClean="0">
                <a:latin typeface="Palatino Linotype" pitchFamily="18" charset="0"/>
              </a:rPr>
              <a:t>Meals: </a:t>
            </a:r>
            <a:r>
              <a:rPr lang="sr-Latn-RS" dirty="0" smtClean="0">
                <a:latin typeface="Palatino Linotype" pitchFamily="18" charset="0"/>
              </a:rPr>
              <a:t>coffee break in Stamford, </a:t>
            </a:r>
            <a:r>
              <a:rPr lang="en-US" dirty="0" smtClean="0">
                <a:latin typeface="Palatino Linotype" pitchFamily="18" charset="0"/>
              </a:rPr>
              <a:t>lunch in Hotel Lomond, Scottish evening at George Hotel</a:t>
            </a:r>
            <a:r>
              <a:rPr lang="sr-Latn-CS" dirty="0" smtClean="0">
                <a:latin typeface="Palatino Linotype" pitchFamily="18" charset="0"/>
              </a:rPr>
              <a:t> </a:t>
            </a:r>
            <a:endParaRPr lang="sr-Latn-CS" dirty="0" smtClean="0">
              <a:latin typeface="Palatino Linotype" pitchFamily="18" charset="0"/>
            </a:endParaRPr>
          </a:p>
          <a:p>
            <a:r>
              <a:rPr lang="sr-Latn-CS" dirty="0" smtClean="0">
                <a:latin typeface="Palatino Linotype" pitchFamily="18" charset="0"/>
              </a:rPr>
              <a:t>Pax: 43</a:t>
            </a:r>
          </a:p>
          <a:p>
            <a:r>
              <a:rPr lang="sr-Latn-CS" dirty="0" smtClean="0">
                <a:latin typeface="Palatino Linotype" pitchFamily="18" charset="0"/>
              </a:rPr>
              <a:t>Supplement: Loch cruise (£4)</a:t>
            </a:r>
          </a:p>
          <a:p>
            <a:r>
              <a:rPr lang="sr-Latn-CS" dirty="0" smtClean="0">
                <a:latin typeface="Palatino Linotype" pitchFamily="18" charset="0"/>
              </a:rPr>
              <a:t>Tips for the Driver: £ 8+8+8 = £ 24</a:t>
            </a:r>
          </a:p>
          <a:p>
            <a:r>
              <a:rPr lang="sr-Latn-CS" dirty="0" smtClean="0">
                <a:latin typeface="Palatino Linotype" pitchFamily="18" charset="0"/>
              </a:rPr>
              <a:t>Tips for the Waiter: £10</a:t>
            </a:r>
          </a:p>
          <a:p>
            <a:r>
              <a:rPr lang="sr-Latn-CS" dirty="0" smtClean="0">
                <a:latin typeface="Palatino Linotype" pitchFamily="18" charset="0"/>
              </a:rPr>
              <a:t>Picturesque, quaint towns and villages</a:t>
            </a:r>
          </a:p>
          <a:p>
            <a:r>
              <a:rPr lang="sr-Latn-CS" dirty="0" smtClean="0">
                <a:latin typeface="Palatino Linotype" pitchFamily="18" charset="0"/>
              </a:rPr>
              <a:t>Impressive scenery and pristine nature</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20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20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fade">
                                      <p:cBhvr>
                                        <p:cTn id="32" dur="20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fade">
                                      <p:cBhvr>
                                        <p:cTn id="37" dur="2000"/>
                                        <p:tgtEl>
                                          <p:spTgt spid="3">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fade">
                                      <p:cBhvr>
                                        <p:cTn id="42" dur="2000"/>
                                        <p:tgtEl>
                                          <p:spTgt spid="3">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
                                            <p:txEl>
                                              <p:pRg st="7" end="7"/>
                                            </p:txEl>
                                          </p:spTgt>
                                        </p:tgtEl>
                                        <p:attrNameLst>
                                          <p:attrName>style.visibility</p:attrName>
                                        </p:attrNameLst>
                                      </p:cBhvr>
                                      <p:to>
                                        <p:strVal val="visible"/>
                                      </p:to>
                                    </p:set>
                                    <p:animEffect transition="in" filter="fade">
                                      <p:cBhvr>
                                        <p:cTn id="47" dur="2000"/>
                                        <p:tgtEl>
                                          <p:spTgt spid="3">
                                            <p:txEl>
                                              <p:pRg st="7" end="7"/>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3">
                                            <p:txEl>
                                              <p:pRg st="8" end="8"/>
                                            </p:txEl>
                                          </p:spTgt>
                                        </p:tgtEl>
                                        <p:attrNameLst>
                                          <p:attrName>style.visibility</p:attrName>
                                        </p:attrNameLst>
                                      </p:cBhvr>
                                      <p:to>
                                        <p:strVal val="visible"/>
                                      </p:to>
                                    </p:set>
                                    <p:animEffect transition="in" filter="fade">
                                      <p:cBhvr>
                                        <p:cTn id="52" dur="2000"/>
                                        <p:tgtEl>
                                          <p:spTgt spid="3">
                                            <p:txEl>
                                              <p:pRg st="8" end="8"/>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3">
                                            <p:txEl>
                                              <p:pRg st="9" end="9"/>
                                            </p:txEl>
                                          </p:spTgt>
                                        </p:tgtEl>
                                        <p:attrNameLst>
                                          <p:attrName>style.visibility</p:attrName>
                                        </p:attrNameLst>
                                      </p:cBhvr>
                                      <p:to>
                                        <p:strVal val="visible"/>
                                      </p:to>
                                    </p:set>
                                    <p:animEffect transition="in" filter="fade">
                                      <p:cBhvr>
                                        <p:cTn id="57" dur="20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Autofit/>
          </a:bodyPr>
          <a:lstStyle/>
          <a:p>
            <a:r>
              <a:rPr lang="sr-Latn-CS" sz="3600" dirty="0" smtClean="0">
                <a:latin typeface="Palatino Linotype" pitchFamily="18" charset="0"/>
              </a:rPr>
              <a:t>Itinerary: Day 1 (London-Edinburg</a:t>
            </a:r>
            <a:r>
              <a:rPr lang="sr-Latn-CS" sz="3600" dirty="0" smtClean="0">
                <a:latin typeface="Palatino Linotype" pitchFamily="18" charset="0"/>
              </a:rPr>
              <a:t>)</a:t>
            </a:r>
            <a:br>
              <a:rPr lang="sr-Latn-CS" sz="3600" dirty="0" smtClean="0">
                <a:latin typeface="Palatino Linotype" pitchFamily="18" charset="0"/>
              </a:rPr>
            </a:br>
            <a:r>
              <a:rPr lang="sr-Latn-CS" sz="3600" dirty="0" smtClean="0">
                <a:latin typeface="Palatino Linotype" pitchFamily="18" charset="0"/>
              </a:rPr>
              <a:t>January </a:t>
            </a:r>
            <a:r>
              <a:rPr lang="en-US" sz="3600" dirty="0" smtClean="0">
                <a:latin typeface="Palatino Linotype" pitchFamily="18" charset="0"/>
              </a:rPr>
              <a:t>10</a:t>
            </a:r>
            <a:r>
              <a:rPr lang="en-US" sz="3600" baseline="30000" dirty="0" smtClean="0">
                <a:latin typeface="Palatino Linotype" pitchFamily="18" charset="0"/>
              </a:rPr>
              <a:t>th</a:t>
            </a:r>
            <a:r>
              <a:rPr lang="en-US" sz="3600" dirty="0" smtClean="0">
                <a:latin typeface="Palatino Linotype" pitchFamily="18" charset="0"/>
              </a:rPr>
              <a:t> </a:t>
            </a:r>
            <a:r>
              <a:rPr lang="sr-Latn-CS" sz="3600" dirty="0" smtClean="0">
                <a:latin typeface="Palatino Linotype" pitchFamily="18" charset="0"/>
              </a:rPr>
              <a:t> </a:t>
            </a:r>
            <a:endParaRPr lang="en-US" sz="3600" dirty="0">
              <a:latin typeface="Palatino Linotype" pitchFamily="18" charset="0"/>
            </a:endParaRPr>
          </a:p>
        </p:txBody>
      </p:sp>
      <p:pic>
        <p:nvPicPr>
          <p:cNvPr id="11266" name="Picture 2" descr="C:\Users\user\Desktop\London_Victoria_station_-14Oct2008.jpg"/>
          <p:cNvPicPr>
            <a:picLocks noGrp="1" noChangeAspect="1" noChangeArrowheads="1"/>
          </p:cNvPicPr>
          <p:nvPr>
            <p:ph idx="1"/>
          </p:nvPr>
        </p:nvPicPr>
        <p:blipFill>
          <a:blip r:embed="rId2" cstate="print"/>
          <a:srcRect/>
          <a:stretch>
            <a:fillRect/>
          </a:stretch>
        </p:blipFill>
        <p:spPr bwMode="auto">
          <a:xfrm>
            <a:off x="0" y="1928802"/>
            <a:ext cx="6024576" cy="4240211"/>
          </a:xfrm>
          <a:prstGeom prst="rect">
            <a:avLst/>
          </a:prstGeom>
          <a:noFill/>
        </p:spPr>
      </p:pic>
      <p:sp>
        <p:nvSpPr>
          <p:cNvPr id="4" name="TextBox 3"/>
          <p:cNvSpPr txBox="1"/>
          <p:nvPr/>
        </p:nvSpPr>
        <p:spPr>
          <a:xfrm>
            <a:off x="6286512" y="2285992"/>
            <a:ext cx="2428892" cy="1384995"/>
          </a:xfrm>
          <a:prstGeom prst="rect">
            <a:avLst/>
          </a:prstGeom>
          <a:noFill/>
        </p:spPr>
        <p:txBody>
          <a:bodyPr wrap="square" rtlCol="0">
            <a:spAutoFit/>
          </a:bodyPr>
          <a:lstStyle/>
          <a:p>
            <a:pPr algn="ctr"/>
            <a:r>
              <a:rPr lang="sr-Latn-RS" sz="2800" b="1" dirty="0" smtClean="0">
                <a:latin typeface="Californian FB" pitchFamily="18" charset="0"/>
              </a:rPr>
              <a:t>pick up point</a:t>
            </a:r>
          </a:p>
          <a:p>
            <a:pPr algn="ctr"/>
            <a:r>
              <a:rPr lang="sr-Latn-RS" sz="2800" b="1" dirty="0" smtClean="0">
                <a:latin typeface="Californian FB" pitchFamily="18" charset="0"/>
              </a:rPr>
              <a:t>Victoria Station</a:t>
            </a:r>
            <a:endParaRPr lang="en-US" sz="2800" b="1" dirty="0">
              <a:latin typeface="Californian FB"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266"/>
                                        </p:tgtEl>
                                        <p:attrNameLst>
                                          <p:attrName>style.visibility</p:attrName>
                                        </p:attrNameLst>
                                      </p:cBhvr>
                                      <p:to>
                                        <p:strVal val="visible"/>
                                      </p:to>
                                    </p:set>
                                    <p:animEffect transition="in" filter="fade">
                                      <p:cBhvr>
                                        <p:cTn id="12" dur="2000"/>
                                        <p:tgtEl>
                                          <p:spTgt spid="1126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0" end="0"/>
                                            </p:txEl>
                                          </p:spTgt>
                                        </p:tgtEl>
                                        <p:attrNameLst>
                                          <p:attrName>style.visibility</p:attrName>
                                        </p:attrNameLst>
                                      </p:cBhvr>
                                      <p:to>
                                        <p:strVal val="visible"/>
                                      </p:to>
                                    </p:set>
                                    <p:animEffect transition="in" filter="fade">
                                      <p:cBhvr>
                                        <p:cTn id="17" dur="2000"/>
                                        <p:tgtEl>
                                          <p:spTgt spid="4">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1" end="1"/>
                                            </p:txEl>
                                          </p:spTgt>
                                        </p:tgtEl>
                                        <p:attrNameLst>
                                          <p:attrName>style.visibility</p:attrName>
                                        </p:attrNameLst>
                                      </p:cBhvr>
                                      <p:to>
                                        <p:strVal val="visible"/>
                                      </p:to>
                                    </p:set>
                                    <p:animEffect transition="in" filter="fade">
                                      <p:cBhvr>
                                        <p:cTn id="22" dur="20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68280"/>
          </a:xfrm>
        </p:spPr>
        <p:txBody>
          <a:bodyPr>
            <a:normAutofit fontScale="90000"/>
          </a:bodyPr>
          <a:lstStyle/>
          <a:p>
            <a:r>
              <a:rPr lang="sr-Latn-CS" dirty="0" smtClean="0">
                <a:latin typeface="Palatino Linotype" pitchFamily="18" charset="0"/>
              </a:rPr>
              <a:t>London-Stamford-Edinburgh</a:t>
            </a:r>
            <a:endParaRPr lang="en-US" dirty="0">
              <a:latin typeface="Palatino Linotype" pitchFamily="18" charset="0"/>
            </a:endParaRPr>
          </a:p>
        </p:txBody>
      </p:sp>
      <p:pic>
        <p:nvPicPr>
          <p:cNvPr id="3074" name="Picture 2" descr="C:\Users\user\Desktop\EncJud_England-band6-kolonne749-750-karte.jpg"/>
          <p:cNvPicPr>
            <a:picLocks noGrp="1" noChangeAspect="1" noChangeArrowheads="1"/>
          </p:cNvPicPr>
          <p:nvPr>
            <p:ph idx="1"/>
          </p:nvPr>
        </p:nvPicPr>
        <p:blipFill>
          <a:blip r:embed="rId2"/>
          <a:srcRect/>
          <a:stretch>
            <a:fillRect/>
          </a:stretch>
        </p:blipFill>
        <p:spPr bwMode="auto">
          <a:xfrm>
            <a:off x="1142976" y="642918"/>
            <a:ext cx="6500858" cy="6215082"/>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074"/>
                                        </p:tgtEl>
                                        <p:attrNameLst>
                                          <p:attrName>style.visibility</p:attrName>
                                        </p:attrNameLst>
                                      </p:cBhvr>
                                      <p:to>
                                        <p:strVal val="visible"/>
                                      </p:to>
                                    </p:set>
                                    <p:animEffect transition="in" filter="fade">
                                      <p:cBhvr>
                                        <p:cTn id="12" dur="20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357298"/>
          </a:xfrm>
        </p:spPr>
        <p:txBody>
          <a:bodyPr>
            <a:normAutofit fontScale="90000"/>
          </a:bodyPr>
          <a:lstStyle/>
          <a:p>
            <a:r>
              <a:rPr lang="sr-Latn-RS" sz="2800" dirty="0" smtClean="0">
                <a:latin typeface="Palatino Linotype" pitchFamily="18" charset="0"/>
                <a:hlinkClick r:id="rId2"/>
              </a:rPr>
              <a:t/>
            </a:r>
            <a:br>
              <a:rPr lang="sr-Latn-RS" sz="2800" dirty="0" smtClean="0">
                <a:latin typeface="Palatino Linotype" pitchFamily="18" charset="0"/>
                <a:hlinkClick r:id="rId2"/>
              </a:rPr>
            </a:br>
            <a:r>
              <a:rPr lang="en-US" sz="2800" dirty="0" err="1" smtClean="0">
                <a:latin typeface="Palatino Linotype" pitchFamily="18" charset="0"/>
                <a:hlinkClick r:id="rId2"/>
              </a:rPr>
              <a:t>http://www.georgehotelofstamford.com</a:t>
            </a:r>
            <a:r>
              <a:rPr lang="sr-Latn-RS" sz="2800" dirty="0" smtClean="0">
                <a:latin typeface="Palatino Linotype" pitchFamily="18" charset="0"/>
              </a:rPr>
              <a:t/>
            </a:r>
            <a:br>
              <a:rPr lang="sr-Latn-RS" sz="2800" dirty="0" smtClean="0">
                <a:latin typeface="Palatino Linotype" pitchFamily="18" charset="0"/>
              </a:rPr>
            </a:br>
            <a:r>
              <a:rPr lang="sr-Latn-RS" sz="3600" dirty="0" smtClean="0">
                <a:latin typeface="Palatino Linotype" pitchFamily="18" charset="0"/>
              </a:rPr>
              <a:t>coffee stopin Old Hall: 45 min app; present voucher</a:t>
            </a:r>
            <a:r>
              <a:rPr lang="sr-Latn-RS" sz="2800" dirty="0" smtClean="0">
                <a:latin typeface="Palatino Linotype" pitchFamily="18" charset="0"/>
              </a:rPr>
              <a:t/>
            </a:r>
            <a:br>
              <a:rPr lang="sr-Latn-RS" sz="2800" dirty="0" smtClean="0">
                <a:latin typeface="Palatino Linotype" pitchFamily="18" charset="0"/>
              </a:rPr>
            </a:br>
            <a:endParaRPr lang="en-US" sz="2800" dirty="0">
              <a:latin typeface="Palatino Linotype" pitchFamily="18" charset="0"/>
            </a:endParaRPr>
          </a:p>
        </p:txBody>
      </p:sp>
      <p:pic>
        <p:nvPicPr>
          <p:cNvPr id="2051" name="Picture 3" descr="C:\Users\user\Desktop\IMG_3266_(640x427)1_thumb.jpg"/>
          <p:cNvPicPr>
            <a:picLocks noGrp="1" noChangeAspect="1" noChangeArrowheads="1"/>
          </p:cNvPicPr>
          <p:nvPr>
            <p:ph idx="1"/>
          </p:nvPr>
        </p:nvPicPr>
        <p:blipFill>
          <a:blip r:embed="rId3"/>
          <a:srcRect/>
          <a:stretch>
            <a:fillRect/>
          </a:stretch>
        </p:blipFill>
        <p:spPr bwMode="auto">
          <a:xfrm>
            <a:off x="0" y="1428736"/>
            <a:ext cx="4333875" cy="2457447"/>
          </a:xfrm>
          <a:prstGeom prst="rect">
            <a:avLst/>
          </a:prstGeom>
          <a:noFill/>
        </p:spPr>
      </p:pic>
      <p:pic>
        <p:nvPicPr>
          <p:cNvPr id="2052" name="Picture 4" descr="C:\Users\user\Desktop\george_lounge-708060.jpg"/>
          <p:cNvPicPr>
            <a:picLocks noChangeAspect="1" noChangeArrowheads="1"/>
          </p:cNvPicPr>
          <p:nvPr/>
        </p:nvPicPr>
        <p:blipFill>
          <a:blip r:embed="rId4"/>
          <a:srcRect/>
          <a:stretch>
            <a:fillRect/>
          </a:stretch>
        </p:blipFill>
        <p:spPr bwMode="auto">
          <a:xfrm>
            <a:off x="4286248" y="1500174"/>
            <a:ext cx="4857752" cy="2428892"/>
          </a:xfrm>
          <a:prstGeom prst="rect">
            <a:avLst/>
          </a:prstGeom>
          <a:noFill/>
        </p:spPr>
      </p:pic>
      <p:pic>
        <p:nvPicPr>
          <p:cNvPr id="2053" name="Picture 5" descr="C:\Users\user\Desktop\George-Hotel-Stamford-Oak-Panelled-Restaurant.jpg"/>
          <p:cNvPicPr>
            <a:picLocks noChangeAspect="1" noChangeArrowheads="1"/>
          </p:cNvPicPr>
          <p:nvPr/>
        </p:nvPicPr>
        <p:blipFill>
          <a:blip r:embed="rId5"/>
          <a:srcRect/>
          <a:stretch>
            <a:fillRect/>
          </a:stretch>
        </p:blipFill>
        <p:spPr bwMode="auto">
          <a:xfrm>
            <a:off x="4000496" y="3714752"/>
            <a:ext cx="5143504" cy="3000396"/>
          </a:xfrm>
          <a:prstGeom prst="rect">
            <a:avLst/>
          </a:prstGeom>
          <a:noFill/>
        </p:spPr>
      </p:pic>
      <p:pic>
        <p:nvPicPr>
          <p:cNvPr id="2054" name="Picture 6" descr="C:\Users\user\Desktop\the-george.jpg"/>
          <p:cNvPicPr>
            <a:picLocks noChangeAspect="1" noChangeArrowheads="1"/>
          </p:cNvPicPr>
          <p:nvPr/>
        </p:nvPicPr>
        <p:blipFill>
          <a:blip r:embed="rId6"/>
          <a:srcRect/>
          <a:stretch>
            <a:fillRect/>
          </a:stretch>
        </p:blipFill>
        <p:spPr bwMode="auto">
          <a:xfrm>
            <a:off x="0" y="3857628"/>
            <a:ext cx="4071934" cy="3000372"/>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051"/>
                                        </p:tgtEl>
                                        <p:attrNameLst>
                                          <p:attrName>style.visibility</p:attrName>
                                        </p:attrNameLst>
                                      </p:cBhvr>
                                      <p:to>
                                        <p:strVal val="visible"/>
                                      </p:to>
                                    </p:set>
                                    <p:animEffect transition="in" filter="fade">
                                      <p:cBhvr>
                                        <p:cTn id="12" dur="2000"/>
                                        <p:tgtEl>
                                          <p:spTgt spid="205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052"/>
                                        </p:tgtEl>
                                        <p:attrNameLst>
                                          <p:attrName>style.visibility</p:attrName>
                                        </p:attrNameLst>
                                      </p:cBhvr>
                                      <p:to>
                                        <p:strVal val="visible"/>
                                      </p:to>
                                    </p:set>
                                    <p:animEffect transition="in" filter="fade">
                                      <p:cBhvr>
                                        <p:cTn id="17" dur="2000"/>
                                        <p:tgtEl>
                                          <p:spTgt spid="205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054"/>
                                        </p:tgtEl>
                                        <p:attrNameLst>
                                          <p:attrName>style.visibility</p:attrName>
                                        </p:attrNameLst>
                                      </p:cBhvr>
                                      <p:to>
                                        <p:strVal val="visible"/>
                                      </p:to>
                                    </p:set>
                                    <p:animEffect transition="in" filter="fade">
                                      <p:cBhvr>
                                        <p:cTn id="22" dur="2000"/>
                                        <p:tgtEl>
                                          <p:spTgt spid="205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053"/>
                                        </p:tgtEl>
                                        <p:attrNameLst>
                                          <p:attrName>style.visibility</p:attrName>
                                        </p:attrNameLst>
                                      </p:cBhvr>
                                      <p:to>
                                        <p:strVal val="visible"/>
                                      </p:to>
                                    </p:set>
                                    <p:animEffect transition="in" filter="fade">
                                      <p:cBhvr>
                                        <p:cTn id="27" dur="2000"/>
                                        <p:tgtEl>
                                          <p:spTgt spid="20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368412"/>
          </a:xfrm>
        </p:spPr>
        <p:txBody>
          <a:bodyPr>
            <a:normAutofit/>
          </a:bodyPr>
          <a:lstStyle/>
          <a:p>
            <a:r>
              <a:rPr lang="sr-Latn-RS" sz="3600" dirty="0" smtClean="0">
                <a:latin typeface="Californian FB" pitchFamily="18" charset="0"/>
              </a:rPr>
              <a:t>lunch </a:t>
            </a:r>
            <a:r>
              <a:rPr lang="sr-Latn-RS" sz="3600" i="1" dirty="0" smtClean="0">
                <a:latin typeface="Californian FB" pitchFamily="18" charset="0"/>
              </a:rPr>
              <a:t>en </a:t>
            </a:r>
            <a:r>
              <a:rPr lang="sr-Latn-RS" sz="3600" i="1" dirty="0" smtClean="0">
                <a:latin typeface="Californian FB" pitchFamily="18" charset="0"/>
              </a:rPr>
              <a:t>route </a:t>
            </a:r>
            <a:r>
              <a:rPr lang="sr-Latn-RS" sz="3600" dirty="0" smtClean="0">
                <a:latin typeface="Californian FB" pitchFamily="18" charset="0"/>
              </a:rPr>
              <a:t>(on the way), </a:t>
            </a:r>
            <a:r>
              <a:rPr lang="sr-Latn-RS" sz="3600" dirty="0" smtClean="0">
                <a:latin typeface="Californian FB" pitchFamily="18" charset="0"/>
              </a:rPr>
              <a:t>one hour app</a:t>
            </a:r>
            <a:br>
              <a:rPr lang="sr-Latn-RS" sz="3600" dirty="0" smtClean="0">
                <a:latin typeface="Californian FB" pitchFamily="18" charset="0"/>
              </a:rPr>
            </a:br>
            <a:r>
              <a:rPr lang="sr-Latn-RS" sz="3600" dirty="0" smtClean="0">
                <a:latin typeface="Californian FB" pitchFamily="18" charset="0"/>
              </a:rPr>
              <a:t>lunch is not included in the package</a:t>
            </a:r>
            <a:endParaRPr lang="en-US" sz="3600" dirty="0">
              <a:latin typeface="Californian FB" pitchFamily="18" charset="0"/>
            </a:endParaRPr>
          </a:p>
        </p:txBody>
      </p:sp>
      <p:pic>
        <p:nvPicPr>
          <p:cNvPr id="1026" name="Picture 2" descr="C:\Users\User\Desktop\74940707_420892668809073_4490546261296957737_n.jpg"/>
          <p:cNvPicPr>
            <a:picLocks noGrp="1" noChangeAspect="1" noChangeArrowheads="1"/>
          </p:cNvPicPr>
          <p:nvPr>
            <p:ph idx="1"/>
          </p:nvPr>
        </p:nvPicPr>
        <p:blipFill>
          <a:blip r:embed="rId2"/>
          <a:srcRect/>
          <a:stretch>
            <a:fillRect/>
          </a:stretch>
        </p:blipFill>
        <p:spPr bwMode="auto">
          <a:xfrm>
            <a:off x="1821391" y="2000250"/>
            <a:ext cx="5501217" cy="4125913"/>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26"/>
                                        </p:tgtEl>
                                        <p:attrNameLst>
                                          <p:attrName>style.visibility</p:attrName>
                                        </p:attrNameLst>
                                      </p:cBhvr>
                                      <p:to>
                                        <p:strVal val="visible"/>
                                      </p:to>
                                    </p:set>
                                    <p:animEffect transition="in" filter="fade">
                                      <p:cBhvr>
                                        <p:cTn id="12" dur="2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sr-Latn-RS" dirty="0" smtClean="0">
                <a:latin typeface="Californian FB" pitchFamily="18" charset="0"/>
              </a:rPr>
              <a:t>Scottish border, photo session 15min</a:t>
            </a:r>
            <a:endParaRPr lang="en-US" dirty="0">
              <a:latin typeface="Californian FB" pitchFamily="18" charset="0"/>
            </a:endParaRPr>
          </a:p>
        </p:txBody>
      </p:sp>
      <p:pic>
        <p:nvPicPr>
          <p:cNvPr id="2050" name="Picture 2" descr="C:\Users\User\Desktop\Carters-Bar.jpg"/>
          <p:cNvPicPr>
            <a:picLocks noGrp="1" noChangeAspect="1" noChangeArrowheads="1"/>
          </p:cNvPicPr>
          <p:nvPr>
            <p:ph idx="1"/>
          </p:nvPr>
        </p:nvPicPr>
        <p:blipFill>
          <a:blip r:embed="rId2"/>
          <a:srcRect/>
          <a:stretch>
            <a:fillRect/>
          </a:stretch>
        </p:blipFill>
        <p:spPr bwMode="auto">
          <a:xfrm>
            <a:off x="3063345" y="1600200"/>
            <a:ext cx="3017309" cy="4525963"/>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050"/>
                                        </p:tgtEl>
                                        <p:attrNameLst>
                                          <p:attrName>style.visibility</p:attrName>
                                        </p:attrNameLst>
                                      </p:cBhvr>
                                      <p:to>
                                        <p:strVal val="visible"/>
                                      </p:to>
                                    </p:set>
                                    <p:animEffect transition="in" filter="fade">
                                      <p:cBhvr>
                                        <p:cTn id="12" dur="20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4282" y="0"/>
            <a:ext cx="8929718" cy="2143116"/>
          </a:xfrm>
        </p:spPr>
        <p:txBody>
          <a:bodyPr>
            <a:normAutofit fontScale="90000"/>
          </a:bodyPr>
          <a:lstStyle/>
          <a:p>
            <a:r>
              <a:rPr lang="sr-Latn-CS" sz="3600" dirty="0" smtClean="0">
                <a:latin typeface="Palatino Linotype" pitchFamily="18" charset="0"/>
              </a:rPr>
              <a:t>Edinburgh /edInbrä/</a:t>
            </a:r>
            <a:br>
              <a:rPr lang="sr-Latn-CS" sz="3600" dirty="0" smtClean="0">
                <a:latin typeface="Palatino Linotype" pitchFamily="18" charset="0"/>
              </a:rPr>
            </a:br>
            <a:r>
              <a:rPr lang="sr-Latn-CS" sz="3600" dirty="0" smtClean="0">
                <a:latin typeface="Palatino Linotype" pitchFamily="18" charset="0"/>
              </a:rPr>
              <a:t>info on public transport&amp;sights, check in,</a:t>
            </a:r>
            <a:br>
              <a:rPr lang="sr-Latn-CS" sz="3600" dirty="0" smtClean="0">
                <a:latin typeface="Palatino Linotype" pitchFamily="18" charset="0"/>
              </a:rPr>
            </a:br>
            <a:r>
              <a:rPr lang="sr-Latn-CS" sz="3600" dirty="0" smtClean="0">
                <a:latin typeface="Palatino Linotype" pitchFamily="18" charset="0"/>
              </a:rPr>
              <a:t>pax </a:t>
            </a:r>
            <a:r>
              <a:rPr lang="sr-Latn-CS" sz="3600" b="1" dirty="0" smtClean="0">
                <a:solidFill>
                  <a:srgbClr val="FF0000"/>
                </a:solidFill>
                <a:latin typeface="Palatino Linotype" pitchFamily="18" charset="0"/>
              </a:rPr>
              <a:t>at leisure </a:t>
            </a:r>
            <a:r>
              <a:rPr lang="sr-Latn-CS" sz="3600" dirty="0" smtClean="0">
                <a:latin typeface="Palatino Linotype" pitchFamily="18" charset="0"/>
              </a:rPr>
              <a:t>(=free time, time on your own);</a:t>
            </a:r>
            <a:br>
              <a:rPr lang="sr-Latn-CS" sz="3600" dirty="0" smtClean="0">
                <a:latin typeface="Palatino Linotype" pitchFamily="18" charset="0"/>
              </a:rPr>
            </a:br>
            <a:r>
              <a:rPr lang="sr-Latn-CS" sz="3600" dirty="0" smtClean="0">
                <a:latin typeface="Palatino Linotype" pitchFamily="18" charset="0"/>
              </a:rPr>
              <a:t>arrange </a:t>
            </a:r>
            <a:r>
              <a:rPr lang="sr-Latn-CS" sz="3600" b="1" dirty="0" smtClean="0">
                <a:solidFill>
                  <a:srgbClr val="FF0000"/>
                </a:solidFill>
                <a:latin typeface="Palatino Linotype" pitchFamily="18" charset="0"/>
              </a:rPr>
              <a:t>porterage</a:t>
            </a:r>
            <a:r>
              <a:rPr lang="sr-Latn-CS" sz="3600" dirty="0" smtClean="0">
                <a:latin typeface="Palatino Linotype" pitchFamily="18" charset="0"/>
              </a:rPr>
              <a:t> </a:t>
            </a:r>
            <a:r>
              <a:rPr lang="sr-Latn-CS" sz="3600" dirty="0" smtClean="0">
                <a:latin typeface="Palatino Linotype" pitchFamily="18" charset="0"/>
              </a:rPr>
              <a:t>(carrying luggage) and alarm</a:t>
            </a:r>
            <a:endParaRPr lang="en-US" sz="3600" dirty="0">
              <a:latin typeface="Palatino Linotype" pitchFamily="18" charset="0"/>
            </a:endParaRPr>
          </a:p>
        </p:txBody>
      </p:sp>
      <p:pic>
        <p:nvPicPr>
          <p:cNvPr id="7170" name="Picture 2" descr="C:\Users\user\Desktop\the-balmoral-hotel1.jpg"/>
          <p:cNvPicPr>
            <a:picLocks noGrp="1" noChangeAspect="1" noChangeArrowheads="1"/>
          </p:cNvPicPr>
          <p:nvPr>
            <p:ph idx="1"/>
          </p:nvPr>
        </p:nvPicPr>
        <p:blipFill>
          <a:blip r:embed="rId2"/>
          <a:srcRect/>
          <a:stretch>
            <a:fillRect/>
          </a:stretch>
        </p:blipFill>
        <p:spPr bwMode="auto">
          <a:xfrm>
            <a:off x="857224" y="2143116"/>
            <a:ext cx="6896706" cy="4525963"/>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1"/>
                                          </p:val>
                                        </p:tav>
                                        <p:tav tm="100000">
                                          <p:val>
                                            <p:strVal val="#ppt_x"/>
                                          </p:val>
                                        </p:tav>
                                      </p:tavLst>
                                    </p:anim>
                                    <p:anim calcmode="lin" valueType="num">
                                      <p:cBhvr>
                                        <p:cTn id="9" dur="10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7170"/>
                                        </p:tgtEl>
                                        <p:attrNameLst>
                                          <p:attrName>style.visibility</p:attrName>
                                        </p:attrNameLst>
                                      </p:cBhvr>
                                      <p:to>
                                        <p:strVal val="visible"/>
                                      </p:to>
                                    </p:set>
                                    <p:animEffect transition="in" filter="fade">
                                      <p:cBhvr>
                                        <p:cTn id="14" dur="2000"/>
                                        <p:tgtEl>
                                          <p:spTgt spid="71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17638"/>
          </a:xfrm>
        </p:spPr>
        <p:txBody>
          <a:bodyPr>
            <a:normAutofit/>
          </a:bodyPr>
          <a:lstStyle/>
          <a:p>
            <a:r>
              <a:rPr lang="sr-Latn-RS" sz="3600" dirty="0" smtClean="0">
                <a:latin typeface="Californian FB" pitchFamily="18" charset="0"/>
              </a:rPr>
              <a:t>set up noticeboard in the lobby/pay driver a </a:t>
            </a:r>
            <a:r>
              <a:rPr lang="sr-Latn-RS" sz="3600" b="1" dirty="0" smtClean="0">
                <a:latin typeface="Californian FB" pitchFamily="18" charset="0"/>
              </a:rPr>
              <a:t>grat</a:t>
            </a:r>
            <a:br>
              <a:rPr lang="sr-Latn-RS" sz="3600" b="1" dirty="0" smtClean="0">
                <a:latin typeface="Californian FB" pitchFamily="18" charset="0"/>
              </a:rPr>
            </a:br>
            <a:r>
              <a:rPr lang="sr-Latn-RS" sz="3600" b="1" dirty="0" smtClean="0">
                <a:latin typeface="Californian FB" pitchFamily="18" charset="0"/>
              </a:rPr>
              <a:t>                                                                              tip</a:t>
            </a:r>
            <a:r>
              <a:rPr lang="sr-Latn-RS" sz="3600" dirty="0" smtClean="0">
                <a:latin typeface="Californian FB" pitchFamily="18" charset="0"/>
              </a:rPr>
              <a:t> </a:t>
            </a:r>
            <a:endParaRPr lang="en-US" sz="3600" dirty="0">
              <a:latin typeface="Californian FB" pitchFamily="18" charset="0"/>
            </a:endParaRPr>
          </a:p>
        </p:txBody>
      </p:sp>
      <p:pic>
        <p:nvPicPr>
          <p:cNvPr id="3074" name="Picture 2" descr="C:\Users\User\Desktop\Hotel_Foyer_Board.jpg"/>
          <p:cNvPicPr>
            <a:picLocks noGrp="1" noChangeAspect="1" noChangeArrowheads="1"/>
          </p:cNvPicPr>
          <p:nvPr>
            <p:ph idx="1"/>
          </p:nvPr>
        </p:nvPicPr>
        <p:blipFill>
          <a:blip r:embed="rId2"/>
          <a:srcRect/>
          <a:stretch>
            <a:fillRect/>
          </a:stretch>
        </p:blipFill>
        <p:spPr bwMode="auto">
          <a:xfrm>
            <a:off x="285720" y="1714488"/>
            <a:ext cx="4143404" cy="3857652"/>
          </a:xfrm>
          <a:prstGeom prst="rect">
            <a:avLst/>
          </a:prstGeom>
          <a:noFill/>
        </p:spPr>
      </p:pic>
      <p:pic>
        <p:nvPicPr>
          <p:cNvPr id="3075" name="Picture 3" descr="C:\Users\User\Desktop\taxi-drivers.jpg"/>
          <p:cNvPicPr>
            <a:picLocks noChangeAspect="1" noChangeArrowheads="1"/>
          </p:cNvPicPr>
          <p:nvPr/>
        </p:nvPicPr>
        <p:blipFill>
          <a:blip r:embed="rId3"/>
          <a:srcRect/>
          <a:stretch>
            <a:fillRect/>
          </a:stretch>
        </p:blipFill>
        <p:spPr bwMode="auto">
          <a:xfrm>
            <a:off x="4572000" y="2000240"/>
            <a:ext cx="4167190" cy="3686183"/>
          </a:xfrm>
          <a:prstGeom prst="rect">
            <a:avLst/>
          </a:prstGeom>
          <a:noFill/>
        </p:spPr>
      </p:pic>
      <p:sp>
        <p:nvSpPr>
          <p:cNvPr id="6" name="TextBox 5"/>
          <p:cNvSpPr txBox="1"/>
          <p:nvPr/>
        </p:nvSpPr>
        <p:spPr>
          <a:xfrm>
            <a:off x="4857752" y="5786454"/>
            <a:ext cx="3500462" cy="1077218"/>
          </a:xfrm>
          <a:prstGeom prst="rect">
            <a:avLst/>
          </a:prstGeom>
          <a:noFill/>
        </p:spPr>
        <p:txBody>
          <a:bodyPr wrap="square" rtlCol="0">
            <a:spAutoFit/>
          </a:bodyPr>
          <a:lstStyle/>
          <a:p>
            <a:pPr algn="ctr"/>
            <a:r>
              <a:rPr lang="sr-Latn-RS" sz="3200" b="1" dirty="0" smtClean="0">
                <a:latin typeface="Californian FB" pitchFamily="18" charset="0"/>
              </a:rPr>
              <a:t>gratuity = grat</a:t>
            </a:r>
          </a:p>
          <a:p>
            <a:pPr algn="ctr"/>
            <a:r>
              <a:rPr lang="sr-Latn-RS" sz="3200" b="1" dirty="0" smtClean="0">
                <a:latin typeface="Californian FB" pitchFamily="18" charset="0"/>
              </a:rPr>
              <a:t>napojnica, bakšiš</a:t>
            </a:r>
            <a:endParaRPr lang="en-US" sz="3200" b="1" dirty="0">
              <a:latin typeface="Californian FB"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074"/>
                                        </p:tgtEl>
                                        <p:attrNameLst>
                                          <p:attrName>style.visibility</p:attrName>
                                        </p:attrNameLst>
                                      </p:cBhvr>
                                      <p:to>
                                        <p:strVal val="visible"/>
                                      </p:to>
                                    </p:set>
                                    <p:animEffect transition="in" filter="fade">
                                      <p:cBhvr>
                                        <p:cTn id="12" dur="2000"/>
                                        <p:tgtEl>
                                          <p:spTgt spid="307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075"/>
                                        </p:tgtEl>
                                        <p:attrNameLst>
                                          <p:attrName>style.visibility</p:attrName>
                                        </p:attrNameLst>
                                      </p:cBhvr>
                                      <p:to>
                                        <p:strVal val="visible"/>
                                      </p:to>
                                    </p:set>
                                    <p:animEffect transition="in" filter="fade">
                                      <p:cBhvr>
                                        <p:cTn id="17" dur="2000"/>
                                        <p:tgtEl>
                                          <p:spTgt spid="307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xEl>
                                              <p:pRg st="0" end="0"/>
                                            </p:txEl>
                                          </p:spTgt>
                                        </p:tgtEl>
                                        <p:attrNameLst>
                                          <p:attrName>style.visibility</p:attrName>
                                        </p:attrNameLst>
                                      </p:cBhvr>
                                      <p:to>
                                        <p:strVal val="visible"/>
                                      </p:to>
                                    </p:set>
                                    <p:animEffect transition="in" filter="fade">
                                      <p:cBhvr>
                                        <p:cTn id="22" dur="2000"/>
                                        <p:tgtEl>
                                          <p:spTgt spid="6">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6">
                                            <p:txEl>
                                              <p:pRg st="1" end="1"/>
                                            </p:txEl>
                                          </p:spTgt>
                                        </p:tgtEl>
                                        <p:attrNameLst>
                                          <p:attrName>style.visibility</p:attrName>
                                        </p:attrNameLst>
                                      </p:cBhvr>
                                      <p:to>
                                        <p:strVal val="visible"/>
                                      </p:to>
                                    </p:set>
                                    <p:animEffect transition="in" filter="fade">
                                      <p:cBhvr>
                                        <p:cTn id="27" dur="20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Autofit/>
          </a:bodyPr>
          <a:lstStyle/>
          <a:p>
            <a:r>
              <a:rPr lang="sr-Latn-CS" sz="3600" dirty="0" smtClean="0">
                <a:latin typeface="Palatino Linotype" pitchFamily="18" charset="0"/>
              </a:rPr>
              <a:t>Day 2 (Edinburg – Glenkinchie -Edinburgh</a:t>
            </a:r>
            <a:r>
              <a:rPr lang="sr-Latn-CS" sz="3600" dirty="0" smtClean="0">
                <a:latin typeface="Palatino Linotype" pitchFamily="18" charset="0"/>
              </a:rPr>
              <a:t>)</a:t>
            </a:r>
            <a:br>
              <a:rPr lang="sr-Latn-CS" sz="3600" dirty="0" smtClean="0">
                <a:latin typeface="Palatino Linotype" pitchFamily="18" charset="0"/>
              </a:rPr>
            </a:br>
            <a:r>
              <a:rPr lang="sr-Latn-CS" sz="3600" dirty="0" smtClean="0">
                <a:latin typeface="Palatino Linotype" pitchFamily="18" charset="0"/>
              </a:rPr>
              <a:t>January </a:t>
            </a:r>
            <a:r>
              <a:rPr lang="en-US" sz="3600" dirty="0" smtClean="0">
                <a:latin typeface="Palatino Linotype" pitchFamily="18" charset="0"/>
              </a:rPr>
              <a:t>11</a:t>
            </a:r>
            <a:r>
              <a:rPr lang="en-US" sz="3600" baseline="30000" dirty="0" smtClean="0">
                <a:latin typeface="Palatino Linotype" pitchFamily="18" charset="0"/>
              </a:rPr>
              <a:t>th</a:t>
            </a:r>
            <a:r>
              <a:rPr lang="en-US" sz="3600" dirty="0" smtClean="0">
                <a:latin typeface="Palatino Linotype" pitchFamily="18" charset="0"/>
              </a:rPr>
              <a:t> </a:t>
            </a:r>
            <a:r>
              <a:rPr lang="sr-Latn-CS" sz="3600" dirty="0" smtClean="0">
                <a:latin typeface="Palatino Linotype" pitchFamily="18" charset="0"/>
              </a:rPr>
              <a:t> </a:t>
            </a:r>
            <a:endParaRPr lang="en-US" sz="3600" dirty="0"/>
          </a:p>
        </p:txBody>
      </p:sp>
      <p:pic>
        <p:nvPicPr>
          <p:cNvPr id="14338" name="Picture 2" descr="C:\Users\user\Desktop\the-road-from-inverness.jpg"/>
          <p:cNvPicPr>
            <a:picLocks noGrp="1" noChangeAspect="1" noChangeArrowheads="1"/>
          </p:cNvPicPr>
          <p:nvPr>
            <p:ph idx="1"/>
          </p:nvPr>
        </p:nvPicPr>
        <p:blipFill>
          <a:blip r:embed="rId2"/>
          <a:srcRect/>
          <a:stretch>
            <a:fillRect/>
          </a:stretch>
        </p:blipFill>
        <p:spPr bwMode="auto">
          <a:xfrm>
            <a:off x="1571604" y="2071678"/>
            <a:ext cx="6500858" cy="4214842"/>
          </a:xfrm>
          <a:prstGeom prst="rect">
            <a:avLst/>
          </a:prstGeom>
          <a:noFill/>
        </p:spPr>
      </p:pic>
      <p:sp>
        <p:nvSpPr>
          <p:cNvPr id="4" name="TextBox 3"/>
          <p:cNvSpPr txBox="1"/>
          <p:nvPr/>
        </p:nvSpPr>
        <p:spPr>
          <a:xfrm>
            <a:off x="1571604" y="1428736"/>
            <a:ext cx="6000792" cy="523220"/>
          </a:xfrm>
          <a:prstGeom prst="rect">
            <a:avLst/>
          </a:prstGeom>
          <a:noFill/>
        </p:spPr>
        <p:txBody>
          <a:bodyPr wrap="square" rtlCol="0">
            <a:spAutoFit/>
          </a:bodyPr>
          <a:lstStyle/>
          <a:p>
            <a:pPr algn="ctr"/>
            <a:r>
              <a:rPr lang="sr-Latn-RS" sz="2800" dirty="0" smtClean="0">
                <a:latin typeface="Californian FB" pitchFamily="18" charset="0"/>
              </a:rPr>
              <a:t>approximately = around, about  3 hours</a:t>
            </a:r>
            <a:endParaRPr lang="en-US" sz="2800" dirty="0">
              <a:latin typeface="Californian FB"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338"/>
                                        </p:tgtEl>
                                        <p:attrNameLst>
                                          <p:attrName>style.visibility</p:attrName>
                                        </p:attrNameLst>
                                      </p:cBhvr>
                                      <p:to>
                                        <p:strVal val="visible"/>
                                      </p:to>
                                    </p:set>
                                    <p:animEffect transition="in" filter="fade">
                                      <p:cBhvr>
                                        <p:cTn id="12" dur="2000"/>
                                        <p:tgtEl>
                                          <p:spTgt spid="1433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0" end="0"/>
                                            </p:txEl>
                                          </p:spTgt>
                                        </p:tgtEl>
                                        <p:attrNameLst>
                                          <p:attrName>style.visibility</p:attrName>
                                        </p:attrNameLst>
                                      </p:cBhvr>
                                      <p:to>
                                        <p:strVal val="visible"/>
                                      </p:to>
                                    </p:set>
                                    <p:animEffect transition="in" filter="fade">
                                      <p:cBhvr>
                                        <p:cTn id="17" dur="20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225536"/>
          </a:xfrm>
        </p:spPr>
        <p:txBody>
          <a:bodyPr>
            <a:normAutofit fontScale="90000"/>
          </a:bodyPr>
          <a:lstStyle/>
          <a:p>
            <a:r>
              <a:rPr lang="sr-Latn-RS" sz="3600" dirty="0" smtClean="0">
                <a:latin typeface="Californian FB" pitchFamily="18" charset="0"/>
              </a:rPr>
              <a:t>morning: </a:t>
            </a:r>
            <a:r>
              <a:rPr lang="sr-Latn-RS" sz="3600" dirty="0" smtClean="0">
                <a:latin typeface="Californian FB" pitchFamily="18" charset="0"/>
              </a:rPr>
              <a:t>c</a:t>
            </a:r>
            <a:r>
              <a:rPr lang="sr-Latn-RS" sz="3600" dirty="0" smtClean="0">
                <a:latin typeface="Californian FB" pitchFamily="18" charset="0"/>
              </a:rPr>
              <a:t>ontinental breakfast, </a:t>
            </a:r>
            <a:r>
              <a:rPr lang="sr-Latn-RS" sz="3600" b="1" dirty="0" smtClean="0">
                <a:solidFill>
                  <a:srgbClr val="FF0000"/>
                </a:solidFill>
                <a:latin typeface="Californian FB" pitchFamily="18" charset="0"/>
              </a:rPr>
              <a:t>liaise</a:t>
            </a:r>
            <a:r>
              <a:rPr lang="sr-Latn-RS" sz="3600" dirty="0" smtClean="0">
                <a:latin typeface="Californian FB" pitchFamily="18" charset="0"/>
              </a:rPr>
              <a:t> </a:t>
            </a:r>
            <a:r>
              <a:rPr lang="en-US" sz="3600" dirty="0" smtClean="0">
                <a:latin typeface="Californian FB" pitchFamily="18" charset="0"/>
              </a:rPr>
              <a:t>/</a:t>
            </a:r>
            <a:r>
              <a:rPr lang="en-US" sz="3600" dirty="0" err="1" smtClean="0">
                <a:latin typeface="Californian FB" pitchFamily="18" charset="0"/>
              </a:rPr>
              <a:t>lɪˈeɪz</a:t>
            </a:r>
            <a:r>
              <a:rPr lang="en-US" sz="3600" dirty="0" smtClean="0">
                <a:latin typeface="Californian FB" pitchFamily="18" charset="0"/>
              </a:rPr>
              <a:t>/</a:t>
            </a:r>
            <a:r>
              <a:rPr lang="sr-Latn-RS" sz="3600" dirty="0" smtClean="0">
                <a:latin typeface="Californian FB" pitchFamily="18" charset="0"/>
              </a:rPr>
              <a:t> with the driver and local guide = communicate with  </a:t>
            </a:r>
            <a:endParaRPr lang="en-US" sz="3600" dirty="0">
              <a:latin typeface="Californian FB" pitchFamily="18" charset="0"/>
            </a:endParaRPr>
          </a:p>
        </p:txBody>
      </p:sp>
      <p:pic>
        <p:nvPicPr>
          <p:cNvPr id="2050" name="Picture 2" descr="C:\Users\User\Desktop\44548613-bus-or-coach-driver-and-tourist-guide.jpg"/>
          <p:cNvPicPr>
            <a:picLocks noGrp="1" noChangeAspect="1" noChangeArrowheads="1"/>
          </p:cNvPicPr>
          <p:nvPr>
            <p:ph idx="1"/>
          </p:nvPr>
        </p:nvPicPr>
        <p:blipFill>
          <a:blip r:embed="rId2"/>
          <a:srcRect/>
          <a:stretch>
            <a:fillRect/>
          </a:stretch>
        </p:blipFill>
        <p:spPr bwMode="auto">
          <a:xfrm>
            <a:off x="5181600" y="1857364"/>
            <a:ext cx="3962400" cy="4572032"/>
          </a:xfrm>
          <a:prstGeom prst="rect">
            <a:avLst/>
          </a:prstGeom>
          <a:noFill/>
        </p:spPr>
      </p:pic>
      <p:pic>
        <p:nvPicPr>
          <p:cNvPr id="2051" name="Picture 3" descr="C:\Users\User\Desktop\61563337.jpg"/>
          <p:cNvPicPr>
            <a:picLocks noChangeAspect="1" noChangeArrowheads="1"/>
          </p:cNvPicPr>
          <p:nvPr/>
        </p:nvPicPr>
        <p:blipFill>
          <a:blip r:embed="rId3"/>
          <a:srcRect/>
          <a:stretch>
            <a:fillRect/>
          </a:stretch>
        </p:blipFill>
        <p:spPr bwMode="auto">
          <a:xfrm>
            <a:off x="0" y="1857364"/>
            <a:ext cx="5000628" cy="4572032"/>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1"/>
                                          </p:val>
                                        </p:tav>
                                        <p:tav tm="100000">
                                          <p:val>
                                            <p:strVal val="#ppt_x"/>
                                          </p:val>
                                        </p:tav>
                                      </p:tavLst>
                                    </p:anim>
                                    <p:anim calcmode="lin" valueType="num">
                                      <p:cBhvr>
                                        <p:cTn id="9" dur="10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2051"/>
                                        </p:tgtEl>
                                        <p:attrNameLst>
                                          <p:attrName>style.visibility</p:attrName>
                                        </p:attrNameLst>
                                      </p:cBhvr>
                                      <p:to>
                                        <p:strVal val="visible"/>
                                      </p:to>
                                    </p:set>
                                    <p:animEffect transition="in" filter="fade">
                                      <p:cBhvr>
                                        <p:cTn id="14" dur="2000"/>
                                        <p:tgtEl>
                                          <p:spTgt spid="2051"/>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2050"/>
                                        </p:tgtEl>
                                        <p:attrNameLst>
                                          <p:attrName>style.visibility</p:attrName>
                                        </p:attrNameLst>
                                      </p:cBhvr>
                                      <p:to>
                                        <p:strVal val="visible"/>
                                      </p:to>
                                    </p:set>
                                    <p:animEffect transition="in" filter="fade">
                                      <p:cBhvr>
                                        <p:cTn id="19" dur="20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071546"/>
          </a:xfrm>
        </p:spPr>
        <p:txBody>
          <a:bodyPr>
            <a:noAutofit/>
          </a:bodyPr>
          <a:lstStyle/>
          <a:p>
            <a:r>
              <a:rPr lang="sr-Latn-RS" sz="3600" dirty="0" smtClean="0">
                <a:latin typeface="Californian FB" pitchFamily="18" charset="0"/>
              </a:rPr>
              <a:t>Edinburgh</a:t>
            </a:r>
            <a:br>
              <a:rPr lang="sr-Latn-RS" sz="3600" dirty="0" smtClean="0">
                <a:latin typeface="Californian FB" pitchFamily="18" charset="0"/>
              </a:rPr>
            </a:br>
            <a:r>
              <a:rPr lang="sr-Latn-RS" sz="3600" dirty="0" smtClean="0">
                <a:latin typeface="Californian FB" pitchFamily="18" charset="0"/>
              </a:rPr>
              <a:t>one</a:t>
            </a:r>
            <a:r>
              <a:rPr lang="sr-Latn-RS" sz="3600" dirty="0" smtClean="0">
                <a:latin typeface="Californian FB" pitchFamily="18" charset="0"/>
              </a:rPr>
              <a:t> hour and free time for lunch</a:t>
            </a:r>
            <a:endParaRPr lang="en-US" sz="3600" dirty="0">
              <a:latin typeface="Californian FB" pitchFamily="18" charset="0"/>
            </a:endParaRPr>
          </a:p>
        </p:txBody>
      </p:sp>
      <p:pic>
        <p:nvPicPr>
          <p:cNvPr id="1026" name="Picture 2" descr="C:\Users\User\Desktop\edinburgh-scotland-glance.jpg"/>
          <p:cNvPicPr>
            <a:picLocks noGrp="1" noChangeAspect="1" noChangeArrowheads="1"/>
          </p:cNvPicPr>
          <p:nvPr>
            <p:ph idx="1"/>
          </p:nvPr>
        </p:nvPicPr>
        <p:blipFill>
          <a:blip r:embed="rId2"/>
          <a:srcRect/>
          <a:stretch>
            <a:fillRect/>
          </a:stretch>
        </p:blipFill>
        <p:spPr bwMode="auto">
          <a:xfrm>
            <a:off x="357158" y="1000108"/>
            <a:ext cx="8229600" cy="2428892"/>
          </a:xfrm>
          <a:prstGeom prst="rect">
            <a:avLst/>
          </a:prstGeom>
          <a:noFill/>
        </p:spPr>
      </p:pic>
      <p:pic>
        <p:nvPicPr>
          <p:cNvPr id="1027" name="Picture 3" descr="C:\Users\User\Desktop\image.jpg"/>
          <p:cNvPicPr>
            <a:picLocks noChangeAspect="1" noChangeArrowheads="1"/>
          </p:cNvPicPr>
          <p:nvPr/>
        </p:nvPicPr>
        <p:blipFill>
          <a:blip r:embed="rId3"/>
          <a:srcRect/>
          <a:stretch>
            <a:fillRect/>
          </a:stretch>
        </p:blipFill>
        <p:spPr bwMode="auto">
          <a:xfrm>
            <a:off x="0" y="3429000"/>
            <a:ext cx="7000924" cy="3429000"/>
          </a:xfrm>
          <a:prstGeom prst="rect">
            <a:avLst/>
          </a:prstGeom>
          <a:noFill/>
        </p:spPr>
      </p:pic>
      <p:sp>
        <p:nvSpPr>
          <p:cNvPr id="6" name="TextBox 5"/>
          <p:cNvSpPr txBox="1"/>
          <p:nvPr/>
        </p:nvSpPr>
        <p:spPr>
          <a:xfrm>
            <a:off x="6929454" y="3643314"/>
            <a:ext cx="2214546" cy="1569660"/>
          </a:xfrm>
          <a:prstGeom prst="rect">
            <a:avLst/>
          </a:prstGeom>
          <a:noFill/>
        </p:spPr>
        <p:txBody>
          <a:bodyPr wrap="square" rtlCol="0">
            <a:spAutoFit/>
          </a:bodyPr>
          <a:lstStyle/>
          <a:p>
            <a:pPr algn="ctr"/>
            <a:r>
              <a:rPr lang="sr-Latn-RS" sz="2400" b="1" dirty="0" smtClean="0">
                <a:latin typeface="Californian FB" pitchFamily="18" charset="0"/>
              </a:rPr>
              <a:t>OUR </a:t>
            </a:r>
            <a:r>
              <a:rPr lang="sr-Latn-RS" sz="2400" b="1" dirty="0" smtClean="0">
                <a:solidFill>
                  <a:srgbClr val="FF0000"/>
                </a:solidFill>
                <a:latin typeface="Californian FB" pitchFamily="18" charset="0"/>
              </a:rPr>
              <a:t>PARTY</a:t>
            </a:r>
          </a:p>
          <a:p>
            <a:pPr algn="ctr"/>
            <a:r>
              <a:rPr lang="sr-Latn-RS" sz="2400" b="1" dirty="0" smtClean="0">
                <a:latin typeface="Californian FB" pitchFamily="18" charset="0"/>
              </a:rPr>
              <a:t>=</a:t>
            </a:r>
          </a:p>
          <a:p>
            <a:pPr algn="ctr"/>
            <a:r>
              <a:rPr lang="sr-Latn-RS" sz="2400" b="1" dirty="0" smtClean="0">
                <a:latin typeface="Californian FB" pitchFamily="18" charset="0"/>
              </a:rPr>
              <a:t>OUR </a:t>
            </a:r>
            <a:r>
              <a:rPr lang="sr-Latn-RS" sz="2400" b="1" dirty="0" smtClean="0">
                <a:solidFill>
                  <a:srgbClr val="FF0000"/>
                </a:solidFill>
                <a:latin typeface="Californian FB" pitchFamily="18" charset="0"/>
              </a:rPr>
              <a:t>GROUP OF TOURISTS</a:t>
            </a:r>
            <a:endParaRPr lang="sr-Latn-RS" sz="2400" b="1" dirty="0" smtClean="0">
              <a:solidFill>
                <a:srgbClr val="FF0000"/>
              </a:solidFill>
              <a:latin typeface="Californian FB"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26"/>
                                        </p:tgtEl>
                                        <p:attrNameLst>
                                          <p:attrName>style.visibility</p:attrName>
                                        </p:attrNameLst>
                                      </p:cBhvr>
                                      <p:to>
                                        <p:strVal val="visible"/>
                                      </p:to>
                                    </p:set>
                                    <p:animEffect transition="in" filter="fade">
                                      <p:cBhvr>
                                        <p:cTn id="12" dur="2000"/>
                                        <p:tgtEl>
                                          <p:spTgt spid="102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27"/>
                                        </p:tgtEl>
                                        <p:attrNameLst>
                                          <p:attrName>style.visibility</p:attrName>
                                        </p:attrNameLst>
                                      </p:cBhvr>
                                      <p:to>
                                        <p:strVal val="visible"/>
                                      </p:to>
                                    </p:set>
                                    <p:animEffect transition="in" filter="fade">
                                      <p:cBhvr>
                                        <p:cTn id="17" dur="2000"/>
                                        <p:tgtEl>
                                          <p:spTgt spid="102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xEl>
                                              <p:pRg st="0" end="0"/>
                                            </p:txEl>
                                          </p:spTgt>
                                        </p:tgtEl>
                                        <p:attrNameLst>
                                          <p:attrName>style.visibility</p:attrName>
                                        </p:attrNameLst>
                                      </p:cBhvr>
                                      <p:to>
                                        <p:strVal val="visible"/>
                                      </p:to>
                                    </p:set>
                                    <p:animEffect transition="in" filter="fade">
                                      <p:cBhvr>
                                        <p:cTn id="22" dur="2000"/>
                                        <p:tgtEl>
                                          <p:spTgt spid="6">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6">
                                            <p:txEl>
                                              <p:pRg st="1" end="1"/>
                                            </p:txEl>
                                          </p:spTgt>
                                        </p:tgtEl>
                                        <p:attrNameLst>
                                          <p:attrName>style.visibility</p:attrName>
                                        </p:attrNameLst>
                                      </p:cBhvr>
                                      <p:to>
                                        <p:strVal val="visible"/>
                                      </p:to>
                                    </p:set>
                                    <p:animEffect transition="in" filter="fade">
                                      <p:cBhvr>
                                        <p:cTn id="27" dur="2000"/>
                                        <p:tgtEl>
                                          <p:spTgt spid="6">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6">
                                            <p:txEl>
                                              <p:pRg st="2" end="2"/>
                                            </p:txEl>
                                          </p:spTgt>
                                        </p:tgtEl>
                                        <p:attrNameLst>
                                          <p:attrName>style.visibility</p:attrName>
                                        </p:attrNameLst>
                                      </p:cBhvr>
                                      <p:to>
                                        <p:strVal val="visible"/>
                                      </p:to>
                                    </p:set>
                                    <p:animEffect transition="in" filter="fade">
                                      <p:cBhvr>
                                        <p:cTn id="32" dur="20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r-Latn-CS" sz="3600" dirty="0" smtClean="0">
                <a:latin typeface="Palatino Linotype" pitchFamily="18" charset="0"/>
              </a:rPr>
              <a:t>Glenkinchie Whiskey Distillery</a:t>
            </a:r>
            <a:endParaRPr lang="en-US" sz="3600" dirty="0">
              <a:latin typeface="Palatino Linotype" pitchFamily="18" charset="0"/>
            </a:endParaRPr>
          </a:p>
        </p:txBody>
      </p:sp>
      <p:pic>
        <p:nvPicPr>
          <p:cNvPr id="8194" name="Picture 2" descr="C:\Users\user\Desktop\large_5-Scotline_Tours-Glenkinchie_Whisky_Distillery_DVC_Bar-Scotland-Scottish_Borders_Tour.jpg"/>
          <p:cNvPicPr>
            <a:picLocks noGrp="1" noChangeAspect="1" noChangeArrowheads="1"/>
          </p:cNvPicPr>
          <p:nvPr>
            <p:ph idx="1"/>
          </p:nvPr>
        </p:nvPicPr>
        <p:blipFill>
          <a:blip r:embed="rId2"/>
          <a:srcRect/>
          <a:stretch>
            <a:fillRect/>
          </a:stretch>
        </p:blipFill>
        <p:spPr bwMode="auto">
          <a:xfrm>
            <a:off x="3357522" y="1571612"/>
            <a:ext cx="5786478" cy="4470400"/>
          </a:xfrm>
          <a:prstGeom prst="rect">
            <a:avLst/>
          </a:prstGeom>
          <a:noFill/>
        </p:spPr>
      </p:pic>
      <p:pic>
        <p:nvPicPr>
          <p:cNvPr id="1026" name="Picture 2" descr="C:\Users\user\Desktop\lewis-distillery-4.jpg"/>
          <p:cNvPicPr>
            <a:picLocks noChangeAspect="1" noChangeArrowheads="1"/>
          </p:cNvPicPr>
          <p:nvPr/>
        </p:nvPicPr>
        <p:blipFill>
          <a:blip r:embed="rId3"/>
          <a:srcRect/>
          <a:stretch>
            <a:fillRect/>
          </a:stretch>
        </p:blipFill>
        <p:spPr bwMode="auto">
          <a:xfrm>
            <a:off x="0" y="1428736"/>
            <a:ext cx="3500430" cy="4643470"/>
          </a:xfrm>
          <a:prstGeom prst="rect">
            <a:avLst/>
          </a:prstGeom>
          <a:noFill/>
        </p:spPr>
      </p:pic>
      <p:sp>
        <p:nvSpPr>
          <p:cNvPr id="5" name="TextBox 4"/>
          <p:cNvSpPr txBox="1"/>
          <p:nvPr/>
        </p:nvSpPr>
        <p:spPr>
          <a:xfrm>
            <a:off x="3071802" y="6072206"/>
            <a:ext cx="6072198" cy="523220"/>
          </a:xfrm>
          <a:prstGeom prst="rect">
            <a:avLst/>
          </a:prstGeom>
          <a:noFill/>
        </p:spPr>
        <p:txBody>
          <a:bodyPr wrap="square" rtlCol="0">
            <a:spAutoFit/>
          </a:bodyPr>
          <a:lstStyle/>
          <a:p>
            <a:pPr algn="ctr"/>
            <a:r>
              <a:rPr lang="sr-Latn-RS" sz="2800" b="1" dirty="0" smtClean="0">
                <a:solidFill>
                  <a:srgbClr val="FF0000"/>
                </a:solidFill>
              </a:rPr>
              <a:t>BE PUNCTUAL, the tour starts at 13:45!</a:t>
            </a:r>
            <a:endParaRPr lang="en-US" sz="2800" b="1"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26"/>
                                        </p:tgtEl>
                                        <p:attrNameLst>
                                          <p:attrName>style.visibility</p:attrName>
                                        </p:attrNameLst>
                                      </p:cBhvr>
                                      <p:to>
                                        <p:strVal val="visible"/>
                                      </p:to>
                                    </p:set>
                                    <p:animEffect transition="in" filter="fade">
                                      <p:cBhvr>
                                        <p:cTn id="12" dur="2000"/>
                                        <p:tgtEl>
                                          <p:spTgt spid="102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194"/>
                                        </p:tgtEl>
                                        <p:attrNameLst>
                                          <p:attrName>style.visibility</p:attrName>
                                        </p:attrNameLst>
                                      </p:cBhvr>
                                      <p:to>
                                        <p:strVal val="visible"/>
                                      </p:to>
                                    </p:set>
                                    <p:animEffect transition="in" filter="fade">
                                      <p:cBhvr>
                                        <p:cTn id="17" dur="2000"/>
                                        <p:tgtEl>
                                          <p:spTgt spid="819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0" end="0"/>
                                            </p:txEl>
                                          </p:spTgt>
                                        </p:tgtEl>
                                        <p:attrNameLst>
                                          <p:attrName>style.visibility</p:attrName>
                                        </p:attrNameLst>
                                      </p:cBhvr>
                                      <p:to>
                                        <p:strVal val="visible"/>
                                      </p:to>
                                    </p:set>
                                    <p:animEffect transition="in" filter="fade">
                                      <p:cBhvr>
                                        <p:cTn id="22" dur="20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4282" y="274638"/>
            <a:ext cx="4143404" cy="1143000"/>
          </a:xfrm>
        </p:spPr>
        <p:txBody>
          <a:bodyPr/>
          <a:lstStyle/>
          <a:p>
            <a:endParaRPr lang="en-US" dirty="0"/>
          </a:p>
        </p:txBody>
      </p:sp>
      <p:pic>
        <p:nvPicPr>
          <p:cNvPr id="9218" name="Picture 2" descr="C:\Users\user\Desktop\edinburgh-woolen-mill-shop-lincoln-web_610_375_70_c1_c_c_0_0_1.jpg"/>
          <p:cNvPicPr>
            <a:picLocks noGrp="1" noChangeAspect="1" noChangeArrowheads="1"/>
          </p:cNvPicPr>
          <p:nvPr>
            <p:ph idx="1"/>
          </p:nvPr>
        </p:nvPicPr>
        <p:blipFill>
          <a:blip r:embed="rId2"/>
          <a:srcRect/>
          <a:stretch>
            <a:fillRect/>
          </a:stretch>
        </p:blipFill>
        <p:spPr bwMode="auto">
          <a:xfrm>
            <a:off x="0" y="1643050"/>
            <a:ext cx="4500562" cy="4429156"/>
          </a:xfrm>
          <a:prstGeom prst="rect">
            <a:avLst/>
          </a:prstGeom>
          <a:noFill/>
        </p:spPr>
      </p:pic>
      <p:pic>
        <p:nvPicPr>
          <p:cNvPr id="9219" name="Picture 3" descr="C:\Users\user\Desktop\TartanTextiles_nav.jpg"/>
          <p:cNvPicPr>
            <a:picLocks noChangeAspect="1" noChangeArrowheads="1"/>
          </p:cNvPicPr>
          <p:nvPr/>
        </p:nvPicPr>
        <p:blipFill>
          <a:blip r:embed="rId3"/>
          <a:srcRect/>
          <a:stretch>
            <a:fillRect/>
          </a:stretch>
        </p:blipFill>
        <p:spPr bwMode="auto">
          <a:xfrm>
            <a:off x="7429520" y="0"/>
            <a:ext cx="1714480" cy="2928934"/>
          </a:xfrm>
          <a:prstGeom prst="rect">
            <a:avLst/>
          </a:prstGeom>
          <a:noFill/>
        </p:spPr>
      </p:pic>
      <p:pic>
        <p:nvPicPr>
          <p:cNvPr id="9220" name="Picture 4" descr="C:\Users\user\Desktop\LadiesHarrisTweed.jpg"/>
          <p:cNvPicPr>
            <a:picLocks noChangeAspect="1" noChangeArrowheads="1"/>
          </p:cNvPicPr>
          <p:nvPr/>
        </p:nvPicPr>
        <p:blipFill>
          <a:blip r:embed="rId4"/>
          <a:srcRect/>
          <a:stretch>
            <a:fillRect/>
          </a:stretch>
        </p:blipFill>
        <p:spPr bwMode="auto">
          <a:xfrm>
            <a:off x="3714744" y="0"/>
            <a:ext cx="3748101" cy="2928958"/>
          </a:xfrm>
          <a:prstGeom prst="rect">
            <a:avLst/>
          </a:prstGeom>
          <a:noFill/>
        </p:spPr>
      </p:pic>
      <p:pic>
        <p:nvPicPr>
          <p:cNvPr id="9222" name="Picture 6" descr="C:\Users\user\Desktop\DSC02023.JPG"/>
          <p:cNvPicPr>
            <a:picLocks noChangeAspect="1" noChangeArrowheads="1"/>
          </p:cNvPicPr>
          <p:nvPr/>
        </p:nvPicPr>
        <p:blipFill>
          <a:blip r:embed="rId5" cstate="print"/>
          <a:srcRect/>
          <a:stretch>
            <a:fillRect/>
          </a:stretch>
        </p:blipFill>
        <p:spPr bwMode="auto">
          <a:xfrm>
            <a:off x="4500562" y="2928934"/>
            <a:ext cx="4643438" cy="3571900"/>
          </a:xfrm>
          <a:prstGeom prst="rect">
            <a:avLst/>
          </a:prstGeom>
          <a:noFill/>
        </p:spPr>
      </p:pic>
      <p:pic>
        <p:nvPicPr>
          <p:cNvPr id="9223" name="Picture 7" descr="C:\Users\user\Desktop\pringle.jpg"/>
          <p:cNvPicPr>
            <a:picLocks noChangeAspect="1" noChangeArrowheads="1"/>
          </p:cNvPicPr>
          <p:nvPr/>
        </p:nvPicPr>
        <p:blipFill>
          <a:blip r:embed="rId6"/>
          <a:srcRect/>
          <a:stretch>
            <a:fillRect/>
          </a:stretch>
        </p:blipFill>
        <p:spPr bwMode="auto">
          <a:xfrm>
            <a:off x="0" y="0"/>
            <a:ext cx="3643306" cy="2071678"/>
          </a:xfrm>
          <a:prstGeom prst="rect">
            <a:avLst/>
          </a:prstGeom>
          <a:noFill/>
        </p:spPr>
      </p:pic>
      <p:sp>
        <p:nvSpPr>
          <p:cNvPr id="8" name="TextBox 7"/>
          <p:cNvSpPr txBox="1"/>
          <p:nvPr/>
        </p:nvSpPr>
        <p:spPr>
          <a:xfrm>
            <a:off x="0" y="6072206"/>
            <a:ext cx="4572000" cy="461665"/>
          </a:xfrm>
          <a:prstGeom prst="rect">
            <a:avLst/>
          </a:prstGeom>
          <a:noFill/>
        </p:spPr>
        <p:txBody>
          <a:bodyPr wrap="square" rtlCol="0">
            <a:spAutoFit/>
          </a:bodyPr>
          <a:lstStyle/>
          <a:p>
            <a:pPr algn="ctr"/>
            <a:r>
              <a:rPr lang="sr-Latn-RS" sz="2400" b="1" dirty="0" smtClean="0"/>
              <a:t>en route, 30 minutes for shopping</a:t>
            </a:r>
            <a:endParaRPr lang="en-US" sz="24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223"/>
                                        </p:tgtEl>
                                        <p:attrNameLst>
                                          <p:attrName>style.visibility</p:attrName>
                                        </p:attrNameLst>
                                      </p:cBhvr>
                                      <p:to>
                                        <p:strVal val="visible"/>
                                      </p:to>
                                    </p:set>
                                    <p:animEffect transition="in" filter="fade">
                                      <p:cBhvr>
                                        <p:cTn id="7" dur="2000"/>
                                        <p:tgtEl>
                                          <p:spTgt spid="922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220"/>
                                        </p:tgtEl>
                                        <p:attrNameLst>
                                          <p:attrName>style.visibility</p:attrName>
                                        </p:attrNameLst>
                                      </p:cBhvr>
                                      <p:to>
                                        <p:strVal val="visible"/>
                                      </p:to>
                                    </p:set>
                                    <p:animEffect transition="in" filter="fade">
                                      <p:cBhvr>
                                        <p:cTn id="12" dur="2000"/>
                                        <p:tgtEl>
                                          <p:spTgt spid="922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218"/>
                                        </p:tgtEl>
                                        <p:attrNameLst>
                                          <p:attrName>style.visibility</p:attrName>
                                        </p:attrNameLst>
                                      </p:cBhvr>
                                      <p:to>
                                        <p:strVal val="visible"/>
                                      </p:to>
                                    </p:set>
                                    <p:animEffect transition="in" filter="fade">
                                      <p:cBhvr>
                                        <p:cTn id="17" dur="2000"/>
                                        <p:tgtEl>
                                          <p:spTgt spid="921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9222"/>
                                        </p:tgtEl>
                                        <p:attrNameLst>
                                          <p:attrName>style.visibility</p:attrName>
                                        </p:attrNameLst>
                                      </p:cBhvr>
                                      <p:to>
                                        <p:strVal val="visible"/>
                                      </p:to>
                                    </p:set>
                                    <p:animEffect transition="in" filter="fade">
                                      <p:cBhvr>
                                        <p:cTn id="22" dur="2000"/>
                                        <p:tgtEl>
                                          <p:spTgt spid="922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8">
                                            <p:txEl>
                                              <p:pRg st="0" end="0"/>
                                            </p:txEl>
                                          </p:spTgt>
                                        </p:tgtEl>
                                        <p:attrNameLst>
                                          <p:attrName>style.visibility</p:attrName>
                                        </p:attrNameLst>
                                      </p:cBhvr>
                                      <p:to>
                                        <p:strVal val="visible"/>
                                      </p:to>
                                    </p:set>
                                    <p:animEffect transition="in" filter="fade">
                                      <p:cBhvr>
                                        <p:cTn id="27" dur="2000"/>
                                        <p:tgtEl>
                                          <p:spTgt spid="8">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9219"/>
                                        </p:tgtEl>
                                        <p:attrNameLst>
                                          <p:attrName>style.visibility</p:attrName>
                                        </p:attrNameLst>
                                      </p:cBhvr>
                                      <p:to>
                                        <p:strVal val="visible"/>
                                      </p:to>
                                    </p:set>
                                    <p:animEffect transition="in" filter="fade">
                                      <p:cBhvr>
                                        <p:cTn id="32" dur="2000"/>
                                        <p:tgtEl>
                                          <p:spTgt spid="92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allAtOnce"/>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sr-Latn-RS" sz="3600" dirty="0" smtClean="0">
                <a:latin typeface="Californian FB" pitchFamily="18" charset="0"/>
              </a:rPr>
              <a:t>Evening: arrive at hotel, recommend a restaurant, </a:t>
            </a:r>
            <a:r>
              <a:rPr lang="sr-Latn-RS" sz="3600" b="1" dirty="0" smtClean="0">
                <a:latin typeface="Californian FB" pitchFamily="18" charset="0"/>
              </a:rPr>
              <a:t>pax at leisure</a:t>
            </a:r>
            <a:endParaRPr lang="en-US" sz="3600" b="1" dirty="0">
              <a:latin typeface="Californian FB" pitchFamily="18" charset="0"/>
            </a:endParaRPr>
          </a:p>
        </p:txBody>
      </p:sp>
      <p:pic>
        <p:nvPicPr>
          <p:cNvPr id="3074" name="Picture 2" descr="C:\Users\User\Desktop\images.jpg"/>
          <p:cNvPicPr>
            <a:picLocks noGrp="1" noChangeAspect="1" noChangeArrowheads="1"/>
          </p:cNvPicPr>
          <p:nvPr>
            <p:ph idx="1"/>
          </p:nvPr>
        </p:nvPicPr>
        <p:blipFill>
          <a:blip r:embed="rId2"/>
          <a:srcRect/>
          <a:stretch>
            <a:fillRect/>
          </a:stretch>
        </p:blipFill>
        <p:spPr bwMode="auto">
          <a:xfrm>
            <a:off x="785786" y="1785926"/>
            <a:ext cx="6643734" cy="4143404"/>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1"/>
                                          </p:val>
                                        </p:tav>
                                        <p:tav tm="100000">
                                          <p:val>
                                            <p:strVal val="#ppt_x"/>
                                          </p:val>
                                        </p:tav>
                                      </p:tavLst>
                                    </p:anim>
                                    <p:anim calcmode="lin" valueType="num">
                                      <p:cBhvr>
                                        <p:cTn id="9" dur="10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3074"/>
                                        </p:tgtEl>
                                        <p:attrNameLst>
                                          <p:attrName>style.visibility</p:attrName>
                                        </p:attrNameLst>
                                      </p:cBhvr>
                                      <p:to>
                                        <p:strVal val="visible"/>
                                      </p:to>
                                    </p:set>
                                    <p:animEffect transition="in" filter="fade">
                                      <p:cBhvr>
                                        <p:cTn id="14" dur="20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fontScale="90000"/>
          </a:bodyPr>
          <a:lstStyle/>
          <a:p>
            <a:r>
              <a:rPr lang="sr-Latn-CS" sz="3600" dirty="0" smtClean="0">
                <a:latin typeface="Palatino Linotype" pitchFamily="18" charset="0"/>
              </a:rPr>
              <a:t>Day 3 (Edinburg – Trossachs - Edinburgh</a:t>
            </a:r>
            <a:r>
              <a:rPr lang="sr-Latn-CS" sz="3600" dirty="0" smtClean="0">
                <a:latin typeface="Palatino Linotype" pitchFamily="18" charset="0"/>
              </a:rPr>
              <a:t>)</a:t>
            </a:r>
            <a:r>
              <a:rPr lang="en-US" sz="3600" dirty="0" smtClean="0">
                <a:latin typeface="Palatino Linotype" pitchFamily="18" charset="0"/>
              </a:rPr>
              <a:t/>
            </a:r>
            <a:br>
              <a:rPr lang="en-US" sz="3600" dirty="0" smtClean="0">
                <a:latin typeface="Palatino Linotype" pitchFamily="18" charset="0"/>
              </a:rPr>
            </a:br>
            <a:r>
              <a:rPr lang="en-US" sz="3600" dirty="0" smtClean="0">
                <a:latin typeface="Palatino Linotype" pitchFamily="18" charset="0"/>
              </a:rPr>
              <a:t>January 12</a:t>
            </a:r>
            <a:r>
              <a:rPr lang="en-US" sz="3600" baseline="30000" dirty="0" smtClean="0">
                <a:latin typeface="Palatino Linotype" pitchFamily="18" charset="0"/>
              </a:rPr>
              <a:t>th</a:t>
            </a:r>
            <a:r>
              <a:rPr lang="en-US" sz="3600" dirty="0" smtClean="0">
                <a:latin typeface="Palatino Linotype" pitchFamily="18" charset="0"/>
              </a:rPr>
              <a:t> </a:t>
            </a:r>
            <a:endParaRPr lang="en-US" sz="3600" dirty="0"/>
          </a:p>
        </p:txBody>
      </p:sp>
      <p:pic>
        <p:nvPicPr>
          <p:cNvPr id="6146" name="Picture 2" descr="C:\Users\user\Desktop\loch-achray-trossachs-national-park_30903_600x450.jpg"/>
          <p:cNvPicPr>
            <a:picLocks noGrp="1" noChangeAspect="1" noChangeArrowheads="1"/>
          </p:cNvPicPr>
          <p:nvPr>
            <p:ph idx="1"/>
          </p:nvPr>
        </p:nvPicPr>
        <p:blipFill>
          <a:blip r:embed="rId2"/>
          <a:srcRect/>
          <a:stretch>
            <a:fillRect/>
          </a:stretch>
        </p:blipFill>
        <p:spPr bwMode="auto">
          <a:xfrm>
            <a:off x="0" y="1643050"/>
            <a:ext cx="4572000" cy="4286250"/>
          </a:xfrm>
          <a:prstGeom prst="rect">
            <a:avLst/>
          </a:prstGeom>
          <a:noFill/>
        </p:spPr>
      </p:pic>
      <p:pic>
        <p:nvPicPr>
          <p:cNvPr id="6147" name="Picture 3" descr="C:\Users\user\Desktop\LLNP-rear.jpg"/>
          <p:cNvPicPr>
            <a:picLocks noChangeAspect="1" noChangeArrowheads="1"/>
          </p:cNvPicPr>
          <p:nvPr/>
        </p:nvPicPr>
        <p:blipFill>
          <a:blip r:embed="rId3"/>
          <a:srcRect/>
          <a:stretch>
            <a:fillRect/>
          </a:stretch>
        </p:blipFill>
        <p:spPr bwMode="auto">
          <a:xfrm>
            <a:off x="4643438" y="1643050"/>
            <a:ext cx="4500562" cy="4214842"/>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147"/>
                                        </p:tgtEl>
                                        <p:attrNameLst>
                                          <p:attrName>style.visibility</p:attrName>
                                        </p:attrNameLst>
                                      </p:cBhvr>
                                      <p:to>
                                        <p:strVal val="visible"/>
                                      </p:to>
                                    </p:set>
                                    <p:animEffect transition="in" filter="fade">
                                      <p:cBhvr>
                                        <p:cTn id="12" dur="2000"/>
                                        <p:tgtEl>
                                          <p:spTgt spid="614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146"/>
                                        </p:tgtEl>
                                        <p:attrNameLst>
                                          <p:attrName>style.visibility</p:attrName>
                                        </p:attrNameLst>
                                      </p:cBhvr>
                                      <p:to>
                                        <p:strVal val="visible"/>
                                      </p:to>
                                    </p:set>
                                    <p:animEffect transition="in" filter="fade">
                                      <p:cBhvr>
                                        <p:cTn id="17" dur="2000"/>
                                        <p:tgtEl>
                                          <p:spTgt spid="61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4346" y="0"/>
            <a:ext cx="9358346" cy="1214422"/>
          </a:xfrm>
        </p:spPr>
        <p:txBody>
          <a:bodyPr>
            <a:normAutofit fontScale="90000"/>
          </a:bodyPr>
          <a:lstStyle/>
          <a:p>
            <a:r>
              <a:rPr lang="en-US" sz="3200" dirty="0" smtClean="0">
                <a:latin typeface="Palatino Linotype" pitchFamily="18" charset="0"/>
              </a:rPr>
              <a:t>o</a:t>
            </a:r>
            <a:r>
              <a:rPr lang="sr-Latn-CS" sz="3200" dirty="0" smtClean="0">
                <a:latin typeface="Palatino Linotype" pitchFamily="18" charset="0"/>
              </a:rPr>
              <a:t>ptional </a:t>
            </a:r>
            <a:r>
              <a:rPr lang="en-US" sz="3200" dirty="0" smtClean="0">
                <a:latin typeface="Palatino Linotype" pitchFamily="18" charset="0"/>
              </a:rPr>
              <a:t>b</a:t>
            </a:r>
            <a:r>
              <a:rPr lang="sr-Latn-CS" sz="3200" dirty="0" smtClean="0">
                <a:latin typeface="Palatino Linotype" pitchFamily="18" charset="0"/>
              </a:rPr>
              <a:t>oat </a:t>
            </a:r>
            <a:r>
              <a:rPr lang="en-US" sz="3200" dirty="0" smtClean="0">
                <a:latin typeface="Palatino Linotype" pitchFamily="18" charset="0"/>
              </a:rPr>
              <a:t>c</a:t>
            </a:r>
            <a:r>
              <a:rPr lang="sr-Latn-CS" sz="3200" dirty="0" smtClean="0">
                <a:latin typeface="Palatino Linotype" pitchFamily="18" charset="0"/>
              </a:rPr>
              <a:t>ruise </a:t>
            </a:r>
            <a:r>
              <a:rPr lang="sr-Latn-CS" sz="3200" dirty="0" smtClean="0">
                <a:latin typeface="Palatino Linotype" pitchFamily="18" charset="0"/>
              </a:rPr>
              <a:t>on Loch </a:t>
            </a:r>
            <a:r>
              <a:rPr lang="sr-Latn-CS" sz="3200" dirty="0" smtClean="0">
                <a:latin typeface="Palatino Linotype" pitchFamily="18" charset="0"/>
              </a:rPr>
              <a:t>Lomond</a:t>
            </a:r>
            <a:r>
              <a:rPr lang="en-US" sz="3200" dirty="0" smtClean="0">
                <a:latin typeface="Palatino Linotype" pitchFamily="18" charset="0"/>
              </a:rPr>
              <a:t>, 4£</a:t>
            </a:r>
            <a:br>
              <a:rPr lang="en-US" sz="3200" dirty="0" smtClean="0">
                <a:latin typeface="Palatino Linotype" pitchFamily="18" charset="0"/>
              </a:rPr>
            </a:br>
            <a:r>
              <a:rPr lang="en-US" sz="3200" dirty="0" smtClean="0">
                <a:latin typeface="Palatino Linotype" pitchFamily="18" charset="0"/>
              </a:rPr>
              <a:t>at </a:t>
            </a:r>
            <a:r>
              <a:rPr lang="en-US" sz="3200" dirty="0" smtClean="0">
                <a:latin typeface="Palatino Linotype" pitchFamily="18" charset="0"/>
              </a:rPr>
              <a:t>12 p.m. or walk or sit in Lomond hotel, lunch 2 p.m.</a:t>
            </a:r>
            <a:r>
              <a:rPr lang="sr-Latn-RS" sz="3200" dirty="0" smtClean="0">
                <a:latin typeface="Palatino Linotype" pitchFamily="18" charset="0"/>
              </a:rPr>
              <a:t> present voucher</a:t>
            </a:r>
            <a:endParaRPr lang="en-US" sz="3200" dirty="0">
              <a:latin typeface="Palatino Linotype" pitchFamily="18" charset="0"/>
            </a:endParaRPr>
          </a:p>
        </p:txBody>
      </p:sp>
      <p:pic>
        <p:nvPicPr>
          <p:cNvPr id="5122" name="Picture 2" descr="C:\Users\user\Desktop\1286463414holidaymakerslocal.jpg"/>
          <p:cNvPicPr>
            <a:picLocks noGrp="1" noChangeAspect="1" noChangeArrowheads="1"/>
          </p:cNvPicPr>
          <p:nvPr>
            <p:ph idx="1"/>
          </p:nvPr>
        </p:nvPicPr>
        <p:blipFill>
          <a:blip r:embed="rId2"/>
          <a:srcRect/>
          <a:stretch>
            <a:fillRect/>
          </a:stretch>
        </p:blipFill>
        <p:spPr bwMode="auto">
          <a:xfrm>
            <a:off x="1214414" y="1214422"/>
            <a:ext cx="6762750" cy="5072074"/>
          </a:xfrm>
          <a:prstGeom prst="rect">
            <a:avLst/>
          </a:prstGeom>
          <a:noFill/>
        </p:spPr>
      </p:pic>
      <p:sp>
        <p:nvSpPr>
          <p:cNvPr id="4" name="TextBox 3"/>
          <p:cNvSpPr txBox="1"/>
          <p:nvPr/>
        </p:nvSpPr>
        <p:spPr>
          <a:xfrm>
            <a:off x="928662" y="6215082"/>
            <a:ext cx="7286676" cy="830997"/>
          </a:xfrm>
          <a:prstGeom prst="rect">
            <a:avLst/>
          </a:prstGeom>
          <a:noFill/>
        </p:spPr>
        <p:txBody>
          <a:bodyPr wrap="square" rtlCol="0">
            <a:spAutoFit/>
          </a:bodyPr>
          <a:lstStyle/>
          <a:p>
            <a:pPr algn="ctr"/>
            <a:r>
              <a:rPr lang="en-US" sz="2400" b="1" dirty="0" smtClean="0">
                <a:hlinkClick r:id="rId3"/>
              </a:rPr>
              <a:t>     https</a:t>
            </a:r>
            <a:r>
              <a:rPr lang="en-US" sz="2400" b="1" dirty="0" smtClean="0">
                <a:hlinkClick r:id="rId3"/>
              </a:rPr>
              <a:t>://</a:t>
            </a:r>
            <a:r>
              <a:rPr lang="en-US" sz="2400" b="1" dirty="0" err="1" smtClean="0">
                <a:hlinkClick r:id="rId3"/>
              </a:rPr>
              <a:t>www.lochlomondarmshotel.com</a:t>
            </a:r>
            <a:r>
              <a:rPr lang="en-US" sz="2400" b="1" dirty="0" smtClean="0">
                <a:hlinkClick r:id="rId3"/>
              </a:rPr>
              <a:t>/our-lodges</a:t>
            </a:r>
            <a:endParaRPr lang="en-US" sz="2400" b="1" dirty="0" smtClean="0"/>
          </a:p>
          <a:p>
            <a:pPr algn="ctr"/>
            <a:endParaRPr lang="en-US" sz="24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1"/>
                                          </p:val>
                                        </p:tav>
                                        <p:tav tm="100000">
                                          <p:val>
                                            <p:strVal val="#ppt_x"/>
                                          </p:val>
                                        </p:tav>
                                      </p:tavLst>
                                    </p:anim>
                                    <p:anim calcmode="lin" valueType="num">
                                      <p:cBhvr>
                                        <p:cTn id="9" dur="10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Effect transition="in" filter="fade">
                                      <p:cBhvr>
                                        <p:cTn id="14" dur="2000"/>
                                        <p:tgtEl>
                                          <p:spTgt spid="4">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5122"/>
                                        </p:tgtEl>
                                        <p:attrNameLst>
                                          <p:attrName>style.visibility</p:attrName>
                                        </p:attrNameLst>
                                      </p:cBhvr>
                                      <p:to>
                                        <p:strVal val="visible"/>
                                      </p:to>
                                    </p:set>
                                    <p:animEffect transition="in" filter="fade">
                                      <p:cBhvr>
                                        <p:cTn id="19" dur="2000"/>
                                        <p:tgtEl>
                                          <p:spTgt spid="5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85728"/>
            <a:ext cx="9144000" cy="1368412"/>
          </a:xfrm>
        </p:spPr>
        <p:txBody>
          <a:bodyPr>
            <a:noAutofit/>
          </a:bodyPr>
          <a:lstStyle/>
          <a:p>
            <a:r>
              <a:rPr lang="en-US" sz="3600" dirty="0" smtClean="0">
                <a:latin typeface="Californian FB" pitchFamily="18" charset="0"/>
              </a:rPr>
              <a:t>Evening: must return by 5 p.m.</a:t>
            </a:r>
            <a:br>
              <a:rPr lang="en-US" sz="3600" dirty="0" smtClean="0">
                <a:latin typeface="Californian FB" pitchFamily="18" charset="0"/>
              </a:rPr>
            </a:br>
            <a:r>
              <a:rPr lang="en-US" sz="3600" dirty="0" smtClean="0">
                <a:latin typeface="Californian FB" pitchFamily="18" charset="0"/>
              </a:rPr>
              <a:t>Scottish evening at </a:t>
            </a:r>
            <a:r>
              <a:rPr lang="sr-Latn-RS" sz="3600" dirty="0" smtClean="0">
                <a:latin typeface="Californian FB" pitchFamily="18" charset="0"/>
              </a:rPr>
              <a:t>the </a:t>
            </a:r>
            <a:r>
              <a:rPr lang="en-US" sz="3600" dirty="0" smtClean="0">
                <a:latin typeface="Californian FB" pitchFamily="18" charset="0"/>
              </a:rPr>
              <a:t>George Hotel</a:t>
            </a:r>
            <a:r>
              <a:rPr lang="en-US" sz="3600" dirty="0" smtClean="0">
                <a:latin typeface="Californian FB" pitchFamily="18" charset="0"/>
              </a:rPr>
              <a:t/>
            </a:r>
            <a:br>
              <a:rPr lang="en-US" sz="3600" dirty="0" smtClean="0">
                <a:latin typeface="Californian FB" pitchFamily="18" charset="0"/>
              </a:rPr>
            </a:br>
            <a:r>
              <a:rPr lang="en-US" sz="3600" dirty="0" smtClean="0">
                <a:latin typeface="Californian FB" pitchFamily="18" charset="0"/>
              </a:rPr>
              <a:t>prepare vouchers</a:t>
            </a:r>
            <a:endParaRPr lang="en-US" sz="3600" dirty="0">
              <a:latin typeface="Californian FB" pitchFamily="18" charset="0"/>
            </a:endParaRPr>
          </a:p>
        </p:txBody>
      </p:sp>
      <p:pic>
        <p:nvPicPr>
          <p:cNvPr id="4098" name="Picture 2" descr="C:\Users\User\Desktop\intercontinental-edinburgh-6122795604-4x3.jpg"/>
          <p:cNvPicPr>
            <a:picLocks noGrp="1" noChangeAspect="1" noChangeArrowheads="1"/>
          </p:cNvPicPr>
          <p:nvPr>
            <p:ph idx="1"/>
          </p:nvPr>
        </p:nvPicPr>
        <p:blipFill>
          <a:blip r:embed="rId2" cstate="print"/>
          <a:srcRect/>
          <a:stretch>
            <a:fillRect/>
          </a:stretch>
        </p:blipFill>
        <p:spPr bwMode="auto">
          <a:xfrm>
            <a:off x="1643042" y="2000240"/>
            <a:ext cx="5406429" cy="4054475"/>
          </a:xfrm>
          <a:prstGeom prst="rect">
            <a:avLst/>
          </a:prstGeom>
          <a:noFill/>
        </p:spPr>
      </p:pic>
      <p:pic>
        <p:nvPicPr>
          <p:cNvPr id="4099" name="Picture 3" descr="C:\Users\User\Desktop\jamie-s-scottish-evening.jpg"/>
          <p:cNvPicPr>
            <a:picLocks noChangeAspect="1" noChangeArrowheads="1"/>
          </p:cNvPicPr>
          <p:nvPr/>
        </p:nvPicPr>
        <p:blipFill>
          <a:blip r:embed="rId3"/>
          <a:srcRect/>
          <a:stretch>
            <a:fillRect/>
          </a:stretch>
        </p:blipFill>
        <p:spPr bwMode="auto">
          <a:xfrm>
            <a:off x="1952625" y="1676400"/>
            <a:ext cx="5238750" cy="35052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098"/>
                                        </p:tgtEl>
                                        <p:attrNameLst>
                                          <p:attrName>style.visibility</p:attrName>
                                        </p:attrNameLst>
                                      </p:cBhvr>
                                      <p:to>
                                        <p:strVal val="visible"/>
                                      </p:to>
                                    </p:set>
                                    <p:animEffect transition="in" filter="fade">
                                      <p:cBhvr>
                                        <p:cTn id="12" dur="2000"/>
                                        <p:tgtEl>
                                          <p:spTgt spid="409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099"/>
                                        </p:tgtEl>
                                        <p:attrNameLst>
                                          <p:attrName>style.visibility</p:attrName>
                                        </p:attrNameLst>
                                      </p:cBhvr>
                                      <p:to>
                                        <p:strVal val="visible"/>
                                      </p:to>
                                    </p:set>
                                    <p:animEffect transition="in" filter="fade">
                                      <p:cBhvr>
                                        <p:cTn id="17" dur="2000"/>
                                        <p:tgtEl>
                                          <p:spTgt spid="40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10242" name="Picture 2" descr="C:\Users\user\Desktop\exps634_TH1306_C27B.jpg"/>
          <p:cNvPicPr>
            <a:picLocks noGrp="1" noChangeAspect="1" noChangeArrowheads="1"/>
          </p:cNvPicPr>
          <p:nvPr>
            <p:ph idx="1"/>
          </p:nvPr>
        </p:nvPicPr>
        <p:blipFill>
          <a:blip r:embed="rId2"/>
          <a:srcRect/>
          <a:stretch>
            <a:fillRect/>
          </a:stretch>
        </p:blipFill>
        <p:spPr bwMode="auto">
          <a:xfrm>
            <a:off x="0" y="0"/>
            <a:ext cx="3357554" cy="3643314"/>
          </a:xfrm>
          <a:prstGeom prst="rect">
            <a:avLst/>
          </a:prstGeom>
          <a:noFill/>
        </p:spPr>
      </p:pic>
      <p:pic>
        <p:nvPicPr>
          <p:cNvPr id="10243" name="Picture 3" descr="C:\Users\user\Desktop\2011-04-25 Haggis, Neeps and Tatties.JPG"/>
          <p:cNvPicPr>
            <a:picLocks noChangeAspect="1" noChangeArrowheads="1"/>
          </p:cNvPicPr>
          <p:nvPr/>
        </p:nvPicPr>
        <p:blipFill>
          <a:blip r:embed="rId3"/>
          <a:srcRect/>
          <a:stretch>
            <a:fillRect/>
          </a:stretch>
        </p:blipFill>
        <p:spPr bwMode="auto">
          <a:xfrm>
            <a:off x="3286116" y="0"/>
            <a:ext cx="3286148" cy="3571876"/>
          </a:xfrm>
          <a:prstGeom prst="rect">
            <a:avLst/>
          </a:prstGeom>
          <a:noFill/>
        </p:spPr>
      </p:pic>
      <p:pic>
        <p:nvPicPr>
          <p:cNvPr id="10245" name="Picture 5" descr="C:\Users\user\Desktop\195557-trifle.jpg"/>
          <p:cNvPicPr>
            <a:picLocks noChangeAspect="1" noChangeArrowheads="1"/>
          </p:cNvPicPr>
          <p:nvPr/>
        </p:nvPicPr>
        <p:blipFill>
          <a:blip r:embed="rId4"/>
          <a:srcRect/>
          <a:stretch>
            <a:fillRect/>
          </a:stretch>
        </p:blipFill>
        <p:spPr bwMode="auto">
          <a:xfrm>
            <a:off x="0" y="3643314"/>
            <a:ext cx="3429024" cy="3214686"/>
          </a:xfrm>
          <a:prstGeom prst="rect">
            <a:avLst/>
          </a:prstGeom>
          <a:noFill/>
        </p:spPr>
      </p:pic>
      <p:pic>
        <p:nvPicPr>
          <p:cNvPr id="10246" name="Picture 6" descr="C:\Users\user\Desktop\IMG_1552.JPG"/>
          <p:cNvPicPr>
            <a:picLocks noChangeAspect="1" noChangeArrowheads="1"/>
          </p:cNvPicPr>
          <p:nvPr/>
        </p:nvPicPr>
        <p:blipFill>
          <a:blip r:embed="rId5" cstate="print"/>
          <a:srcRect/>
          <a:stretch>
            <a:fillRect/>
          </a:stretch>
        </p:blipFill>
        <p:spPr bwMode="auto">
          <a:xfrm>
            <a:off x="3500430" y="3643290"/>
            <a:ext cx="3214710" cy="3214710"/>
          </a:xfrm>
          <a:prstGeom prst="rect">
            <a:avLst/>
          </a:prstGeom>
          <a:noFill/>
        </p:spPr>
      </p:pic>
      <p:pic>
        <p:nvPicPr>
          <p:cNvPr id="10247" name="Picture 7" descr="C:\Users\user\Desktop\glass_and_jug_of_ice_water_1574R-016044.jpg"/>
          <p:cNvPicPr>
            <a:picLocks noChangeAspect="1" noChangeArrowheads="1"/>
          </p:cNvPicPr>
          <p:nvPr/>
        </p:nvPicPr>
        <p:blipFill>
          <a:blip r:embed="rId6"/>
          <a:srcRect/>
          <a:stretch>
            <a:fillRect/>
          </a:stretch>
        </p:blipFill>
        <p:spPr bwMode="auto">
          <a:xfrm>
            <a:off x="6500826" y="0"/>
            <a:ext cx="2643174" cy="68580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42"/>
                                        </p:tgtEl>
                                        <p:attrNameLst>
                                          <p:attrName>style.visibility</p:attrName>
                                        </p:attrNameLst>
                                      </p:cBhvr>
                                      <p:to>
                                        <p:strVal val="visible"/>
                                      </p:to>
                                    </p:set>
                                    <p:animEffect transition="in" filter="fade">
                                      <p:cBhvr>
                                        <p:cTn id="7" dur="2000"/>
                                        <p:tgtEl>
                                          <p:spTgt spid="1024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243"/>
                                        </p:tgtEl>
                                        <p:attrNameLst>
                                          <p:attrName>style.visibility</p:attrName>
                                        </p:attrNameLst>
                                      </p:cBhvr>
                                      <p:to>
                                        <p:strVal val="visible"/>
                                      </p:to>
                                    </p:set>
                                    <p:animEffect transition="in" filter="fade">
                                      <p:cBhvr>
                                        <p:cTn id="12" dur="2000"/>
                                        <p:tgtEl>
                                          <p:spTgt spid="1024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245"/>
                                        </p:tgtEl>
                                        <p:attrNameLst>
                                          <p:attrName>style.visibility</p:attrName>
                                        </p:attrNameLst>
                                      </p:cBhvr>
                                      <p:to>
                                        <p:strVal val="visible"/>
                                      </p:to>
                                    </p:set>
                                    <p:animEffect transition="in" filter="fade">
                                      <p:cBhvr>
                                        <p:cTn id="17" dur="2000"/>
                                        <p:tgtEl>
                                          <p:spTgt spid="1024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246"/>
                                        </p:tgtEl>
                                        <p:attrNameLst>
                                          <p:attrName>style.visibility</p:attrName>
                                        </p:attrNameLst>
                                      </p:cBhvr>
                                      <p:to>
                                        <p:strVal val="visible"/>
                                      </p:to>
                                    </p:set>
                                    <p:animEffect transition="in" filter="fade">
                                      <p:cBhvr>
                                        <p:cTn id="22" dur="2000"/>
                                        <p:tgtEl>
                                          <p:spTgt spid="1024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0247"/>
                                        </p:tgtEl>
                                        <p:attrNameLst>
                                          <p:attrName>style.visibility</p:attrName>
                                        </p:attrNameLst>
                                      </p:cBhvr>
                                      <p:to>
                                        <p:strVal val="visible"/>
                                      </p:to>
                                    </p:set>
                                    <p:animEffect transition="in" filter="fade">
                                      <p:cBhvr>
                                        <p:cTn id="27" dur="2000"/>
                                        <p:tgtEl>
                                          <p:spTgt spid="102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2357430"/>
          </a:xfrm>
        </p:spPr>
        <p:txBody>
          <a:bodyPr>
            <a:noAutofit/>
          </a:bodyPr>
          <a:lstStyle/>
          <a:p>
            <a:r>
              <a:rPr lang="sr-Latn-CS" sz="3200" dirty="0" smtClean="0">
                <a:latin typeface="Palatino Linotype" pitchFamily="18" charset="0"/>
              </a:rPr>
              <a:t>Day 4 – </a:t>
            </a:r>
            <a:r>
              <a:rPr lang="sr-Latn-CS" sz="3200" dirty="0" smtClean="0">
                <a:latin typeface="Palatino Linotype" pitchFamily="18" charset="0"/>
              </a:rPr>
              <a:t>Edinburgh</a:t>
            </a:r>
            <a:r>
              <a:rPr lang="en-US" sz="3200" dirty="0" smtClean="0">
                <a:latin typeface="Palatino Linotype" pitchFamily="18" charset="0"/>
              </a:rPr>
              <a:t>, baggage </a:t>
            </a:r>
            <a:r>
              <a:rPr lang="en-US" sz="3200" b="1" dirty="0" smtClean="0">
                <a:latin typeface="Palatino Linotype" pitchFamily="18" charset="0"/>
              </a:rPr>
              <a:t>pull</a:t>
            </a:r>
            <a:r>
              <a:rPr lang="en-US" sz="3200" dirty="0" smtClean="0">
                <a:latin typeface="Palatino Linotype" pitchFamily="18" charset="0"/>
              </a:rPr>
              <a:t> (removal) by 7, check out, pay </a:t>
            </a:r>
            <a:r>
              <a:rPr lang="en-US" sz="3200" b="1" dirty="0" smtClean="0">
                <a:latin typeface="Palatino Linotype" pitchFamily="18" charset="0"/>
              </a:rPr>
              <a:t>porterage</a:t>
            </a:r>
            <a:r>
              <a:rPr lang="en-US" sz="3200" dirty="0" smtClean="0">
                <a:latin typeface="Palatino Linotype" pitchFamily="18" charset="0"/>
              </a:rPr>
              <a:t> from </a:t>
            </a:r>
            <a:r>
              <a:rPr lang="en-US" sz="3200" dirty="0" smtClean="0">
                <a:latin typeface="Palatino Linotype" pitchFamily="18" charset="0"/>
              </a:rPr>
              <a:t>y</a:t>
            </a:r>
            <a:r>
              <a:rPr lang="en-US" sz="3200" dirty="0" smtClean="0">
                <a:latin typeface="Palatino Linotype" pitchFamily="18" charset="0"/>
              </a:rPr>
              <a:t>our </a:t>
            </a:r>
            <a:r>
              <a:rPr lang="en-US" sz="3200" b="1" dirty="0" smtClean="0">
                <a:latin typeface="Palatino Linotype" pitchFamily="18" charset="0"/>
              </a:rPr>
              <a:t>float</a:t>
            </a:r>
            <a:r>
              <a:rPr lang="sr-Latn-CS" sz="3200" dirty="0" smtClean="0">
                <a:latin typeface="Palatino Linotype" pitchFamily="18" charset="0"/>
              </a:rPr>
              <a:t> </a:t>
            </a:r>
            <a:r>
              <a:rPr lang="en-US" sz="3200" dirty="0" smtClean="0">
                <a:latin typeface="Palatino Linotype" pitchFamily="18" charset="0"/>
              </a:rPr>
              <a:t>(</a:t>
            </a:r>
            <a:r>
              <a:rPr lang="en-US" sz="3200" i="1" dirty="0" err="1" smtClean="0">
                <a:latin typeface="Palatino Linotype" pitchFamily="18" charset="0"/>
              </a:rPr>
              <a:t>iz</a:t>
            </a:r>
            <a:r>
              <a:rPr lang="en-US" sz="3200" i="1" dirty="0" smtClean="0">
                <a:latin typeface="Palatino Linotype" pitchFamily="18" charset="0"/>
              </a:rPr>
              <a:t> </a:t>
            </a:r>
            <a:r>
              <a:rPr lang="en-US" sz="3200" i="1" dirty="0" err="1" smtClean="0">
                <a:latin typeface="Palatino Linotype" pitchFamily="18" charset="0"/>
              </a:rPr>
              <a:t>svoje</a:t>
            </a:r>
            <a:r>
              <a:rPr lang="en-US" sz="3200" i="1" dirty="0" smtClean="0">
                <a:latin typeface="Palatino Linotype" pitchFamily="18" charset="0"/>
              </a:rPr>
              <a:t> </a:t>
            </a:r>
            <a:r>
              <a:rPr lang="en-US" sz="3200" i="1" dirty="0" err="1" smtClean="0">
                <a:latin typeface="Palatino Linotype" pitchFamily="18" charset="0"/>
              </a:rPr>
              <a:t>kase</a:t>
            </a:r>
            <a:r>
              <a:rPr lang="en-US" sz="3200" i="1" dirty="0" smtClean="0">
                <a:latin typeface="Palatino Linotype" pitchFamily="18" charset="0"/>
              </a:rPr>
              <a:t>, </a:t>
            </a:r>
            <a:r>
              <a:rPr lang="en-US" sz="3200" i="1" dirty="0" err="1" smtClean="0">
                <a:latin typeface="Palatino Linotype" pitchFamily="18" charset="0"/>
              </a:rPr>
              <a:t>od</a:t>
            </a:r>
            <a:r>
              <a:rPr lang="en-US" sz="3200" i="1" dirty="0" smtClean="0">
                <a:latin typeface="Palatino Linotype" pitchFamily="18" charset="0"/>
              </a:rPr>
              <a:t> </a:t>
            </a:r>
            <a:r>
              <a:rPr lang="en-US" sz="3200" i="1" dirty="0" err="1" smtClean="0">
                <a:latin typeface="Palatino Linotype" pitchFamily="18" charset="0"/>
              </a:rPr>
              <a:t>slu</a:t>
            </a:r>
            <a:r>
              <a:rPr lang="sr-Latn-RS" sz="3200" i="1" dirty="0" smtClean="0">
                <a:latin typeface="Palatino Linotype" pitchFamily="18" charset="0"/>
              </a:rPr>
              <a:t>žbenog novca</a:t>
            </a:r>
            <a:r>
              <a:rPr lang="en-US" sz="3200" dirty="0" smtClean="0">
                <a:latin typeface="Palatino Linotype" pitchFamily="18" charset="0"/>
              </a:rPr>
              <a:t>)</a:t>
            </a:r>
            <a:r>
              <a:rPr lang="sr-Latn-CS" sz="3200" dirty="0" smtClean="0">
                <a:latin typeface="Palatino Linotype" pitchFamily="18" charset="0"/>
              </a:rPr>
              <a:t>– </a:t>
            </a:r>
            <a:r>
              <a:rPr lang="sr-Latn-CS" sz="3200" u="sng" dirty="0" smtClean="0">
                <a:latin typeface="Palatino Linotype" pitchFamily="18" charset="0"/>
              </a:rPr>
              <a:t>Moffat</a:t>
            </a:r>
            <a:r>
              <a:rPr lang="en-US" sz="3200" u="sng" dirty="0" smtClean="0">
                <a:latin typeface="Palatino Linotype" pitchFamily="18" charset="0"/>
              </a:rPr>
              <a:t> </a:t>
            </a:r>
            <a:r>
              <a:rPr lang="en-US" sz="3200" dirty="0" smtClean="0">
                <a:latin typeface="Palatino Linotype" pitchFamily="18" charset="0"/>
              </a:rPr>
              <a:t>(coffee break </a:t>
            </a:r>
            <a:r>
              <a:rPr lang="en-US" sz="3200" dirty="0" err="1" smtClean="0">
                <a:latin typeface="Palatino Linotype" pitchFamily="18" charset="0"/>
              </a:rPr>
              <a:t>30min</a:t>
            </a:r>
            <a:r>
              <a:rPr lang="en-US" sz="3200" dirty="0" smtClean="0">
                <a:latin typeface="Palatino Linotype" pitchFamily="18" charset="0"/>
              </a:rPr>
              <a:t>)</a:t>
            </a:r>
            <a:r>
              <a:rPr lang="sr-Latn-CS" sz="3200" dirty="0" smtClean="0">
                <a:latin typeface="Palatino Linotype" pitchFamily="18" charset="0"/>
              </a:rPr>
              <a:t> </a:t>
            </a:r>
            <a:r>
              <a:rPr lang="sr-Latn-CS" sz="3200" dirty="0" smtClean="0">
                <a:latin typeface="Palatino Linotype" pitchFamily="18" charset="0"/>
              </a:rPr>
              <a:t>– Grasmere </a:t>
            </a:r>
            <a:r>
              <a:rPr lang="sr-Latn-CS" sz="3200" dirty="0" smtClean="0">
                <a:latin typeface="Palatino Linotype" pitchFamily="18" charset="0"/>
              </a:rPr>
              <a:t>- London</a:t>
            </a:r>
            <a:br>
              <a:rPr lang="sr-Latn-CS" sz="3200" dirty="0" smtClean="0">
                <a:latin typeface="Palatino Linotype" pitchFamily="18" charset="0"/>
              </a:rPr>
            </a:br>
            <a:r>
              <a:rPr lang="sr-Latn-CS" sz="3200" dirty="0" smtClean="0">
                <a:latin typeface="Palatino Linotype" pitchFamily="18" charset="0"/>
              </a:rPr>
              <a:t>January </a:t>
            </a:r>
            <a:r>
              <a:rPr lang="en-US" sz="3200" dirty="0" smtClean="0">
                <a:latin typeface="Palatino Linotype" pitchFamily="18" charset="0"/>
              </a:rPr>
              <a:t>13</a:t>
            </a:r>
            <a:r>
              <a:rPr lang="en-US" sz="3200" baseline="30000" dirty="0" smtClean="0">
                <a:latin typeface="Palatino Linotype" pitchFamily="18" charset="0"/>
              </a:rPr>
              <a:t>th</a:t>
            </a:r>
            <a:r>
              <a:rPr lang="en-US" sz="3200" dirty="0" smtClean="0">
                <a:latin typeface="Palatino Linotype" pitchFamily="18" charset="0"/>
              </a:rPr>
              <a:t> </a:t>
            </a:r>
            <a:endParaRPr lang="en-US" sz="3200" dirty="0">
              <a:latin typeface="Palatino Linotype" pitchFamily="18" charset="0"/>
            </a:endParaRPr>
          </a:p>
        </p:txBody>
      </p:sp>
      <p:pic>
        <p:nvPicPr>
          <p:cNvPr id="4098" name="Picture 2" descr="C:\Users\user\Desktop\image.asp.jpg"/>
          <p:cNvPicPr>
            <a:picLocks noGrp="1" noChangeAspect="1" noChangeArrowheads="1"/>
          </p:cNvPicPr>
          <p:nvPr>
            <p:ph idx="1"/>
          </p:nvPr>
        </p:nvPicPr>
        <p:blipFill>
          <a:blip r:embed="rId2"/>
          <a:srcRect/>
          <a:stretch>
            <a:fillRect/>
          </a:stretch>
        </p:blipFill>
        <p:spPr bwMode="auto">
          <a:xfrm>
            <a:off x="0" y="2428868"/>
            <a:ext cx="4786314" cy="4429132"/>
          </a:xfrm>
          <a:prstGeom prst="rect">
            <a:avLst/>
          </a:prstGeom>
          <a:noFill/>
        </p:spPr>
      </p:pic>
      <p:pic>
        <p:nvPicPr>
          <p:cNvPr id="4100" name="Picture 4" descr="C:\Users\user\Desktop\41828.jpg"/>
          <p:cNvPicPr>
            <a:picLocks noChangeAspect="1" noChangeArrowheads="1"/>
          </p:cNvPicPr>
          <p:nvPr/>
        </p:nvPicPr>
        <p:blipFill>
          <a:blip r:embed="rId3"/>
          <a:srcRect/>
          <a:stretch>
            <a:fillRect/>
          </a:stretch>
        </p:blipFill>
        <p:spPr bwMode="auto">
          <a:xfrm>
            <a:off x="4714876" y="2428868"/>
            <a:ext cx="4429124" cy="4429132"/>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1"/>
                                          </p:val>
                                        </p:tav>
                                        <p:tav tm="100000">
                                          <p:val>
                                            <p:strVal val="#ppt_x"/>
                                          </p:val>
                                        </p:tav>
                                      </p:tavLst>
                                    </p:anim>
                                    <p:anim calcmode="lin" valueType="num">
                                      <p:cBhvr>
                                        <p:cTn id="9" dur="10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4098"/>
                                        </p:tgtEl>
                                        <p:attrNameLst>
                                          <p:attrName>style.visibility</p:attrName>
                                        </p:attrNameLst>
                                      </p:cBhvr>
                                      <p:to>
                                        <p:strVal val="visible"/>
                                      </p:to>
                                    </p:set>
                                    <p:animEffect transition="in" filter="fade">
                                      <p:cBhvr>
                                        <p:cTn id="14" dur="2000"/>
                                        <p:tgtEl>
                                          <p:spTgt spid="4098"/>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4100"/>
                                        </p:tgtEl>
                                        <p:attrNameLst>
                                          <p:attrName>style.visibility</p:attrName>
                                        </p:attrNameLst>
                                      </p:cBhvr>
                                      <p:to>
                                        <p:strVal val="visible"/>
                                      </p:to>
                                    </p:set>
                                    <p:animEffect transition="in" filter="fade">
                                      <p:cBhvr>
                                        <p:cTn id="19" dur="2000"/>
                                        <p:tgtEl>
                                          <p:spTgt spid="4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fontScale="90000"/>
          </a:bodyPr>
          <a:lstStyle/>
          <a:p>
            <a:r>
              <a:rPr lang="sr-Latn-CS" sz="3600" dirty="0" smtClean="0">
                <a:latin typeface="Palatino Linotype" pitchFamily="18" charset="0"/>
              </a:rPr>
              <a:t>Lake District </a:t>
            </a:r>
            <a:r>
              <a:rPr lang="sr-Latn-CS" sz="3600" dirty="0" smtClean="0">
                <a:latin typeface="Palatino Linotype" pitchFamily="18" charset="0"/>
              </a:rPr>
              <a:t>– Grasmere</a:t>
            </a:r>
            <a:r>
              <a:rPr lang="en-US" sz="3600" dirty="0" smtClean="0">
                <a:latin typeface="Palatino Linotype" pitchFamily="18" charset="0"/>
              </a:rPr>
              <a:t/>
            </a:r>
            <a:br>
              <a:rPr lang="en-US" sz="3600" dirty="0" smtClean="0">
                <a:latin typeface="Palatino Linotype" pitchFamily="18" charset="0"/>
              </a:rPr>
            </a:br>
            <a:r>
              <a:rPr lang="en-US" sz="3600" dirty="0" smtClean="0">
                <a:latin typeface="Palatino Linotype" pitchFamily="18" charset="0"/>
              </a:rPr>
              <a:t>two hours free time for </a:t>
            </a:r>
            <a:r>
              <a:rPr lang="en-US" sz="3600" dirty="0" smtClean="0">
                <a:latin typeface="Palatino Linotype" pitchFamily="18" charset="0"/>
              </a:rPr>
              <a:t>lunch and sightseeing</a:t>
            </a:r>
            <a:endParaRPr lang="en-US" sz="3600" dirty="0">
              <a:latin typeface="Palatino Linotype" pitchFamily="18" charset="0"/>
            </a:endParaRPr>
          </a:p>
        </p:txBody>
      </p:sp>
      <p:pic>
        <p:nvPicPr>
          <p:cNvPr id="12290" name="Picture 2" descr="C:\Users\user\Desktop\Grasmere_Lake_2007.jpg"/>
          <p:cNvPicPr>
            <a:picLocks noGrp="1" noChangeAspect="1" noChangeArrowheads="1"/>
          </p:cNvPicPr>
          <p:nvPr>
            <p:ph idx="1"/>
          </p:nvPr>
        </p:nvPicPr>
        <p:blipFill>
          <a:blip r:embed="rId2" cstate="print"/>
          <a:srcRect/>
          <a:stretch>
            <a:fillRect/>
          </a:stretch>
        </p:blipFill>
        <p:spPr bwMode="auto">
          <a:xfrm>
            <a:off x="0" y="1500174"/>
            <a:ext cx="5072066" cy="4525963"/>
          </a:xfrm>
          <a:prstGeom prst="rect">
            <a:avLst/>
          </a:prstGeom>
          <a:noFill/>
        </p:spPr>
      </p:pic>
      <p:pic>
        <p:nvPicPr>
          <p:cNvPr id="12291" name="Picture 3" descr="C:\Users\user\Desktop\images.jpg"/>
          <p:cNvPicPr>
            <a:picLocks noChangeAspect="1" noChangeArrowheads="1"/>
          </p:cNvPicPr>
          <p:nvPr/>
        </p:nvPicPr>
        <p:blipFill>
          <a:blip r:embed="rId3"/>
          <a:srcRect/>
          <a:stretch>
            <a:fillRect/>
          </a:stretch>
        </p:blipFill>
        <p:spPr bwMode="auto">
          <a:xfrm>
            <a:off x="5143504" y="1500174"/>
            <a:ext cx="4000496" cy="4572032"/>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290"/>
                                        </p:tgtEl>
                                        <p:attrNameLst>
                                          <p:attrName>style.visibility</p:attrName>
                                        </p:attrNameLst>
                                      </p:cBhvr>
                                      <p:to>
                                        <p:strVal val="visible"/>
                                      </p:to>
                                    </p:set>
                                    <p:animEffect transition="in" filter="fade">
                                      <p:cBhvr>
                                        <p:cTn id="12" dur="2000"/>
                                        <p:tgtEl>
                                          <p:spTgt spid="1229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2291"/>
                                        </p:tgtEl>
                                        <p:attrNameLst>
                                          <p:attrName>style.visibility</p:attrName>
                                        </p:attrNameLst>
                                      </p:cBhvr>
                                      <p:to>
                                        <p:strVal val="visible"/>
                                      </p:to>
                                    </p:set>
                                    <p:animEffect transition="in" filter="fade">
                                      <p:cBhvr>
                                        <p:cTn id="17" dur="2000"/>
                                        <p:tgtEl>
                                          <p:spTgt spid="122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dirty="0" smtClean="0">
                <a:latin typeface="Palatino Linotype" pitchFamily="18" charset="0"/>
              </a:rPr>
              <a:t>t</a:t>
            </a:r>
            <a:r>
              <a:rPr lang="sr-Latn-CS" sz="3600" dirty="0" smtClean="0">
                <a:latin typeface="Palatino Linotype" pitchFamily="18" charset="0"/>
              </a:rPr>
              <a:t>ea </a:t>
            </a:r>
            <a:r>
              <a:rPr lang="sr-Latn-CS" sz="3600" i="1" dirty="0">
                <a:latin typeface="Palatino Linotype" pitchFamily="18" charset="0"/>
              </a:rPr>
              <a:t>e</a:t>
            </a:r>
            <a:r>
              <a:rPr lang="sr-Latn-CS" sz="3600" i="1" dirty="0" smtClean="0">
                <a:latin typeface="Palatino Linotype" pitchFamily="18" charset="0"/>
              </a:rPr>
              <a:t>n</a:t>
            </a:r>
            <a:r>
              <a:rPr lang="sr-Latn-CS" sz="3600" dirty="0" smtClean="0">
                <a:latin typeface="Palatino Linotype" pitchFamily="18" charset="0"/>
              </a:rPr>
              <a:t> </a:t>
            </a:r>
            <a:r>
              <a:rPr lang="sr-Latn-CS" sz="3600" i="1" dirty="0" smtClean="0">
                <a:latin typeface="Palatino Linotype" pitchFamily="18" charset="0"/>
              </a:rPr>
              <a:t>r</a:t>
            </a:r>
            <a:r>
              <a:rPr lang="sr-Latn-CS" sz="3600" i="1" dirty="0" smtClean="0">
                <a:latin typeface="Palatino Linotype" pitchFamily="18" charset="0"/>
              </a:rPr>
              <a:t>oute</a:t>
            </a:r>
            <a:r>
              <a:rPr lang="sr-Latn-CS" sz="3600" dirty="0" smtClean="0">
                <a:latin typeface="Palatino Linotype" pitchFamily="18" charset="0"/>
              </a:rPr>
              <a:t> </a:t>
            </a:r>
            <a:r>
              <a:rPr lang="sr-Latn-CS" sz="3600" dirty="0" smtClean="0">
                <a:latin typeface="Palatino Linotype" pitchFamily="18" charset="0"/>
              </a:rPr>
              <a:t>to </a:t>
            </a:r>
            <a:r>
              <a:rPr lang="sr-Latn-CS" sz="3600" dirty="0" smtClean="0">
                <a:latin typeface="Palatino Linotype" pitchFamily="18" charset="0"/>
              </a:rPr>
              <a:t>London</a:t>
            </a:r>
            <a:r>
              <a:rPr lang="en-US" sz="3600" dirty="0" smtClean="0">
                <a:latin typeface="Palatino Linotype" pitchFamily="18" charset="0"/>
              </a:rPr>
              <a:t/>
            </a:r>
            <a:br>
              <a:rPr lang="en-US" sz="3600" dirty="0" smtClean="0">
                <a:latin typeface="Palatino Linotype" pitchFamily="18" charset="0"/>
              </a:rPr>
            </a:br>
            <a:r>
              <a:rPr lang="en-US" sz="3600" dirty="0" err="1" smtClean="0">
                <a:latin typeface="Palatino Linotype" pitchFamily="18" charset="0"/>
              </a:rPr>
              <a:t>45min</a:t>
            </a:r>
            <a:endParaRPr lang="en-US" sz="3600" dirty="0">
              <a:latin typeface="Palatino Linotype" pitchFamily="18" charset="0"/>
            </a:endParaRPr>
          </a:p>
        </p:txBody>
      </p:sp>
      <p:pic>
        <p:nvPicPr>
          <p:cNvPr id="13314" name="Picture 2" descr="C:\Users\user\Desktop\Peridot---formatted.jpg"/>
          <p:cNvPicPr>
            <a:picLocks noGrp="1" noChangeAspect="1" noChangeArrowheads="1"/>
          </p:cNvPicPr>
          <p:nvPr>
            <p:ph idx="1"/>
          </p:nvPr>
        </p:nvPicPr>
        <p:blipFill>
          <a:blip r:embed="rId2"/>
          <a:srcRect/>
          <a:stretch>
            <a:fillRect/>
          </a:stretch>
        </p:blipFill>
        <p:spPr bwMode="auto">
          <a:xfrm>
            <a:off x="1714500" y="1962944"/>
            <a:ext cx="5715000" cy="3800475"/>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314"/>
                                        </p:tgtEl>
                                        <p:attrNameLst>
                                          <p:attrName>style.visibility</p:attrName>
                                        </p:attrNameLst>
                                      </p:cBhvr>
                                      <p:to>
                                        <p:strVal val="visible"/>
                                      </p:to>
                                    </p:set>
                                    <p:animEffect transition="in" filter="fade">
                                      <p:cBhvr>
                                        <p:cTn id="12" dur="2000"/>
                                        <p:tgtEl>
                                          <p:spTgt spid="133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dirty="0" smtClean="0">
                <a:latin typeface="Californian FB" pitchFamily="18" charset="0"/>
              </a:rPr>
              <a:t>London, arrive at 19.30</a:t>
            </a:r>
            <a:br>
              <a:rPr lang="en-US" sz="4000" dirty="0" smtClean="0">
                <a:latin typeface="Californian FB" pitchFamily="18" charset="0"/>
              </a:rPr>
            </a:br>
            <a:r>
              <a:rPr lang="en-US" sz="4000" dirty="0" smtClean="0">
                <a:latin typeface="Californian FB" pitchFamily="18" charset="0"/>
              </a:rPr>
              <a:t>drop off?</a:t>
            </a:r>
            <a:endParaRPr lang="en-US" sz="4000" dirty="0">
              <a:latin typeface="Californian FB" pitchFamily="18" charset="0"/>
            </a:endParaRPr>
          </a:p>
        </p:txBody>
      </p:sp>
      <p:pic>
        <p:nvPicPr>
          <p:cNvPr id="5122" name="Picture 2" descr="C:\Users\User\Desktop\baker-street-2.jpg"/>
          <p:cNvPicPr>
            <a:picLocks noGrp="1" noChangeAspect="1" noChangeArrowheads="1"/>
          </p:cNvPicPr>
          <p:nvPr>
            <p:ph idx="1"/>
          </p:nvPr>
        </p:nvPicPr>
        <p:blipFill>
          <a:blip r:embed="rId2"/>
          <a:srcRect/>
          <a:stretch>
            <a:fillRect/>
          </a:stretch>
        </p:blipFill>
        <p:spPr bwMode="auto">
          <a:xfrm>
            <a:off x="1905000" y="2194401"/>
            <a:ext cx="5334000" cy="333756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122"/>
                                        </p:tgtEl>
                                        <p:attrNameLst>
                                          <p:attrName>style.visibility</p:attrName>
                                        </p:attrNameLst>
                                      </p:cBhvr>
                                      <p:to>
                                        <p:strVal val="visible"/>
                                      </p:to>
                                    </p:set>
                                    <p:animEffect transition="in" filter="fade">
                                      <p:cBhvr>
                                        <p:cTn id="12" dur="2000"/>
                                        <p:tgtEl>
                                          <p:spTgt spid="5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2071678"/>
          </a:xfrm>
        </p:spPr>
        <p:txBody>
          <a:bodyPr>
            <a:normAutofit fontScale="90000"/>
          </a:bodyPr>
          <a:lstStyle/>
          <a:p>
            <a:r>
              <a:rPr lang="sr-Latn-RS" sz="3600" dirty="0" smtClean="0">
                <a:latin typeface="Californian FB" pitchFamily="18" charset="0"/>
              </a:rPr>
              <a:t>2. </a:t>
            </a:r>
            <a:r>
              <a:rPr lang="sr-Latn-RS" sz="3600" b="1" dirty="0" smtClean="0">
                <a:solidFill>
                  <a:srgbClr val="FF0000"/>
                </a:solidFill>
                <a:latin typeface="Californian FB" pitchFamily="18" charset="0"/>
              </a:rPr>
              <a:t>page 143</a:t>
            </a:r>
            <a:r>
              <a:rPr lang="sr-Latn-RS" sz="3600" dirty="0" smtClean="0">
                <a:latin typeface="Californian FB" pitchFamily="18" charset="0"/>
              </a:rPr>
              <a:t>, Unfortunately there have been some last-minute alterations. Listen to the audio (Listening on the website) and make the necessary changes to the instructions.</a:t>
            </a:r>
            <a:endParaRPr lang="en-US" sz="3600" dirty="0">
              <a:latin typeface="Californian FB" pitchFamily="18" charset="0"/>
            </a:endParaRPr>
          </a:p>
        </p:txBody>
      </p:sp>
      <p:sp>
        <p:nvSpPr>
          <p:cNvPr id="3" name="Content Placeholder 2"/>
          <p:cNvSpPr>
            <a:spLocks noGrp="1"/>
          </p:cNvSpPr>
          <p:nvPr>
            <p:ph idx="1"/>
          </p:nvPr>
        </p:nvSpPr>
        <p:spPr>
          <a:xfrm>
            <a:off x="0" y="1928802"/>
            <a:ext cx="9144000" cy="4929198"/>
          </a:xfrm>
        </p:spPr>
        <p:txBody>
          <a:bodyPr>
            <a:normAutofit lnSpcReduction="10000"/>
          </a:bodyPr>
          <a:lstStyle/>
          <a:p>
            <a:r>
              <a:rPr lang="sr-Latn-CS" dirty="0" smtClean="0">
                <a:latin typeface="Palatino Linotype" pitchFamily="18" charset="0"/>
              </a:rPr>
              <a:t>office </a:t>
            </a:r>
            <a:r>
              <a:rPr lang="sr-Latn-CS" dirty="0" smtClean="0">
                <a:latin typeface="Palatino Linotype" pitchFamily="18" charset="0"/>
              </a:rPr>
              <a:t>tel. no. 0171 434 </a:t>
            </a:r>
            <a:r>
              <a:rPr lang="sr-Latn-CS" b="1" dirty="0" smtClean="0">
                <a:solidFill>
                  <a:srgbClr val="FF0000"/>
                </a:solidFill>
                <a:latin typeface="Palatino Linotype" pitchFamily="18" charset="0"/>
              </a:rPr>
              <a:t>63</a:t>
            </a:r>
            <a:r>
              <a:rPr lang="sr-Latn-RS" b="1" dirty="0" smtClean="0">
                <a:solidFill>
                  <a:srgbClr val="FF0000"/>
                </a:solidFill>
                <a:latin typeface="Palatino Linotype" pitchFamily="18" charset="0"/>
              </a:rPr>
              <a:t>07</a:t>
            </a:r>
          </a:p>
          <a:p>
            <a:r>
              <a:rPr lang="sr-Latn-RS" dirty="0" smtClean="0">
                <a:latin typeface="Palatino Linotype" pitchFamily="18" charset="0"/>
              </a:rPr>
              <a:t>pax: </a:t>
            </a:r>
            <a:r>
              <a:rPr lang="sr-Latn-RS" b="1" dirty="0" smtClean="0">
                <a:solidFill>
                  <a:srgbClr val="FF0000"/>
                </a:solidFill>
                <a:latin typeface="Palatino Linotype" pitchFamily="18" charset="0"/>
              </a:rPr>
              <a:t>41</a:t>
            </a:r>
            <a:r>
              <a:rPr lang="sr-Latn-RS" dirty="0" smtClean="0">
                <a:latin typeface="Palatino Linotype" pitchFamily="18" charset="0"/>
              </a:rPr>
              <a:t>, revised passenger list!</a:t>
            </a:r>
          </a:p>
          <a:p>
            <a:r>
              <a:rPr lang="sr-Latn-RS" dirty="0" smtClean="0">
                <a:latin typeface="Palatino Linotype" pitchFamily="18" charset="0"/>
              </a:rPr>
              <a:t>a client wants to leave earlier, </a:t>
            </a:r>
            <a:r>
              <a:rPr lang="sr-Latn-RS" b="1" dirty="0" smtClean="0">
                <a:solidFill>
                  <a:srgbClr val="FF0000"/>
                </a:solidFill>
                <a:latin typeface="Palatino Linotype" pitchFamily="18" charset="0"/>
              </a:rPr>
              <a:t>8.15</a:t>
            </a:r>
            <a:r>
              <a:rPr lang="sr-Latn-RS" dirty="0" smtClean="0">
                <a:latin typeface="Palatino Linotype" pitchFamily="18" charset="0"/>
              </a:rPr>
              <a:t>,</a:t>
            </a:r>
            <a:r>
              <a:rPr lang="sr-Latn-RS" b="1" dirty="0" smtClean="0">
                <a:latin typeface="Palatino Linotype" pitchFamily="18" charset="0"/>
              </a:rPr>
              <a:t> sharp </a:t>
            </a:r>
            <a:r>
              <a:rPr lang="sr-Latn-RS" dirty="0" smtClean="0">
                <a:latin typeface="Palatino Linotype" pitchFamily="18" charset="0"/>
              </a:rPr>
              <a:t>(exactly at 8.15)</a:t>
            </a:r>
            <a:r>
              <a:rPr lang="sr-Latn-RS" dirty="0" smtClean="0">
                <a:latin typeface="Palatino Linotype" pitchFamily="18" charset="0"/>
              </a:rPr>
              <a:t> time has shifted in day one </a:t>
            </a:r>
          </a:p>
          <a:p>
            <a:pPr>
              <a:buNone/>
            </a:pPr>
            <a:r>
              <a:rPr lang="sr-Latn-RS" b="1" dirty="0" smtClean="0">
                <a:solidFill>
                  <a:srgbClr val="FF0000"/>
                </a:solidFill>
                <a:latin typeface="Palatino Linotype" pitchFamily="18" charset="0"/>
              </a:rPr>
              <a:t>10.45</a:t>
            </a:r>
            <a:r>
              <a:rPr lang="sr-Latn-RS" dirty="0" smtClean="0">
                <a:latin typeface="Palatino Linotype" pitchFamily="18" charset="0"/>
              </a:rPr>
              <a:t> </a:t>
            </a:r>
            <a:r>
              <a:rPr lang="sr-Latn-RS" i="1" dirty="0" smtClean="0">
                <a:latin typeface="Palatino Linotype" pitchFamily="18" charset="0"/>
              </a:rPr>
              <a:t>Hotel George</a:t>
            </a:r>
            <a:r>
              <a:rPr lang="sr-Latn-RS" dirty="0" smtClean="0">
                <a:latin typeface="Palatino Linotype" pitchFamily="18" charset="0"/>
              </a:rPr>
              <a:t>, Stamford, coffee break </a:t>
            </a:r>
            <a:r>
              <a:rPr lang="sr-Latn-RS" b="1" dirty="0" smtClean="0">
                <a:solidFill>
                  <a:srgbClr val="FF0000"/>
                </a:solidFill>
                <a:latin typeface="Palatino Linotype" pitchFamily="18" charset="0"/>
              </a:rPr>
              <a:t>30min</a:t>
            </a:r>
          </a:p>
          <a:p>
            <a:pPr>
              <a:buNone/>
            </a:pPr>
            <a:r>
              <a:rPr lang="sr-Latn-RS" i="1" dirty="0" smtClean="0">
                <a:latin typeface="Palatino Linotype" pitchFamily="18" charset="0"/>
              </a:rPr>
              <a:t>(tight schedule – full of activities for a shord period of time), </a:t>
            </a:r>
            <a:r>
              <a:rPr lang="sr-Latn-RS" dirty="0" smtClean="0">
                <a:latin typeface="Palatino Linotype" pitchFamily="18" charset="0"/>
              </a:rPr>
              <a:t>1.30 p.m lunch (</a:t>
            </a:r>
            <a:r>
              <a:rPr lang="sr-Latn-RS" i="1" dirty="0" smtClean="0">
                <a:latin typeface="Palatino Linotype" pitchFamily="18" charset="0"/>
              </a:rPr>
              <a:t>a place where they </a:t>
            </a:r>
            <a:r>
              <a:rPr lang="sr-Latn-RS" b="1" i="1" dirty="0" smtClean="0">
                <a:latin typeface="Palatino Linotype" pitchFamily="18" charset="0"/>
              </a:rPr>
              <a:t>get you through</a:t>
            </a:r>
            <a:r>
              <a:rPr lang="sr-Latn-RS" i="1" dirty="0" smtClean="0">
                <a:latin typeface="Palatino Linotype" pitchFamily="18" charset="0"/>
              </a:rPr>
              <a:t> quickly quickly = finish quickly)</a:t>
            </a:r>
          </a:p>
          <a:p>
            <a:pPr>
              <a:buNone/>
            </a:pPr>
            <a:r>
              <a:rPr lang="sr-Latn-RS" dirty="0" smtClean="0">
                <a:latin typeface="Palatino Linotype" pitchFamily="18" charset="0"/>
              </a:rPr>
              <a:t>arrive in Edinburgh much </a:t>
            </a:r>
            <a:r>
              <a:rPr lang="sr-Latn-RS" b="1" dirty="0" smtClean="0">
                <a:latin typeface="Palatino Linotype" pitchFamily="18" charset="0"/>
              </a:rPr>
              <a:t>earlier</a:t>
            </a:r>
            <a:endParaRPr lang="en-US" b="1" dirty="0">
              <a:latin typeface="Palatino Linotype" pitchFamily="18" charset="0"/>
            </a:endParaRPr>
          </a:p>
        </p:txBody>
      </p:sp>
      <p:cxnSp>
        <p:nvCxnSpPr>
          <p:cNvPr id="10" name="Straight Arrow Connector 9"/>
          <p:cNvCxnSpPr/>
          <p:nvPr/>
        </p:nvCxnSpPr>
        <p:spPr>
          <a:xfrm>
            <a:off x="8286776" y="3643314"/>
            <a:ext cx="642942"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1"/>
                                          </p:val>
                                        </p:tav>
                                        <p:tav tm="100000">
                                          <p:val>
                                            <p:strVal val="#ppt_x"/>
                                          </p:val>
                                        </p:tav>
                                      </p:tavLst>
                                    </p:anim>
                                    <p:anim calcmode="lin" valueType="num">
                                      <p:cBhvr>
                                        <p:cTn id="9" dur="10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20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2000"/>
                                        <p:tgtEl>
                                          <p:spTgt spid="3">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fade">
                                      <p:cBhvr>
                                        <p:cTn id="24" dur="2000"/>
                                        <p:tgtEl>
                                          <p:spTgt spid="3">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Effect transition="in" filter="fade">
                                      <p:cBhvr>
                                        <p:cTn id="29" dur="2000"/>
                                        <p:tgtEl>
                                          <p:spTgt spid="3">
                                            <p:txEl>
                                              <p:pRg st="3" end="3"/>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3">
                                            <p:txEl>
                                              <p:pRg st="4" end="4"/>
                                            </p:txEl>
                                          </p:spTgt>
                                        </p:tgtEl>
                                        <p:attrNameLst>
                                          <p:attrName>style.visibility</p:attrName>
                                        </p:attrNameLst>
                                      </p:cBhvr>
                                      <p:to>
                                        <p:strVal val="visible"/>
                                      </p:to>
                                    </p:set>
                                    <p:animEffect transition="in" filter="fade">
                                      <p:cBhvr>
                                        <p:cTn id="34" dur="2000"/>
                                        <p:tgtEl>
                                          <p:spTgt spid="3">
                                            <p:txEl>
                                              <p:pRg st="4" end="4"/>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3">
                                            <p:txEl>
                                              <p:pRg st="5" end="5"/>
                                            </p:txEl>
                                          </p:spTgt>
                                        </p:tgtEl>
                                        <p:attrNameLst>
                                          <p:attrName>style.visibility</p:attrName>
                                        </p:attrNameLst>
                                      </p:cBhvr>
                                      <p:to>
                                        <p:strVal val="visible"/>
                                      </p:to>
                                    </p:set>
                                    <p:animEffect transition="in" filter="fade">
                                      <p:cBhvr>
                                        <p:cTn id="39"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929718" cy="1357298"/>
          </a:xfrm>
        </p:spPr>
        <p:txBody>
          <a:bodyPr>
            <a:noAutofit/>
          </a:bodyPr>
          <a:lstStyle/>
          <a:p>
            <a:r>
              <a:rPr lang="sr-Latn-RS" sz="2800" dirty="0" smtClean="0">
                <a:latin typeface="Californian FB" pitchFamily="18" charset="0"/>
              </a:rPr>
              <a:t>2. </a:t>
            </a:r>
            <a:r>
              <a:rPr lang="sr-Latn-RS" sz="2800" b="1" dirty="0" smtClean="0">
                <a:solidFill>
                  <a:srgbClr val="FF0000"/>
                </a:solidFill>
                <a:latin typeface="Californian FB" pitchFamily="18" charset="0"/>
              </a:rPr>
              <a:t>page 143</a:t>
            </a:r>
            <a:r>
              <a:rPr lang="sr-Latn-RS" sz="2800" dirty="0" smtClean="0">
                <a:latin typeface="Californian FB" pitchFamily="18" charset="0"/>
              </a:rPr>
              <a:t>, Unfortunately there have been some last-minute alterations. Listen to the </a:t>
            </a:r>
            <a:r>
              <a:rPr lang="sr-Latn-RS" sz="2800" b="1" dirty="0" smtClean="0">
                <a:latin typeface="Californian FB" pitchFamily="18" charset="0"/>
              </a:rPr>
              <a:t>audio </a:t>
            </a:r>
            <a:r>
              <a:rPr lang="sr-Latn-RS" sz="2800" dirty="0" smtClean="0">
                <a:latin typeface="Californian FB" pitchFamily="18" charset="0"/>
              </a:rPr>
              <a:t>(Listening on the website) and make the necessary changes to the instructions.</a:t>
            </a:r>
            <a:endParaRPr lang="en-US" sz="2800" dirty="0"/>
          </a:p>
        </p:txBody>
      </p:sp>
      <p:sp>
        <p:nvSpPr>
          <p:cNvPr id="3" name="Content Placeholder 2"/>
          <p:cNvSpPr>
            <a:spLocks noGrp="1"/>
          </p:cNvSpPr>
          <p:nvPr>
            <p:ph idx="1"/>
          </p:nvPr>
        </p:nvSpPr>
        <p:spPr>
          <a:xfrm>
            <a:off x="0" y="1428736"/>
            <a:ext cx="9144000" cy="5429264"/>
          </a:xfrm>
        </p:spPr>
        <p:txBody>
          <a:bodyPr/>
          <a:lstStyle/>
          <a:p>
            <a:pPr algn="just"/>
            <a:r>
              <a:rPr lang="sr-Latn-RS" dirty="0" smtClean="0">
                <a:latin typeface="Californian FB" pitchFamily="18" charset="0"/>
              </a:rPr>
              <a:t>day 2 – no changes, get to the distillery at 1.45 </a:t>
            </a:r>
            <a:r>
              <a:rPr lang="sr-Latn-RS" b="1" dirty="0" smtClean="0">
                <a:solidFill>
                  <a:srgbClr val="FF0000"/>
                </a:solidFill>
                <a:latin typeface="Californian FB" pitchFamily="18" charset="0"/>
              </a:rPr>
              <a:t>at the latest </a:t>
            </a:r>
            <a:r>
              <a:rPr lang="sr-Latn-RS" dirty="0" smtClean="0">
                <a:latin typeface="Californian FB" pitchFamily="18" charset="0"/>
              </a:rPr>
              <a:t>(=not later than)</a:t>
            </a:r>
          </a:p>
          <a:p>
            <a:pPr algn="just"/>
            <a:r>
              <a:rPr lang="sr-Latn-RS" dirty="0" smtClean="0">
                <a:latin typeface="Californian FB" pitchFamily="18" charset="0"/>
              </a:rPr>
              <a:t>day 3 – Loch Lomond </a:t>
            </a:r>
            <a:r>
              <a:rPr lang="sr-Latn-RS" b="1" dirty="0" smtClean="0">
                <a:solidFill>
                  <a:srgbClr val="FF0000"/>
                </a:solidFill>
                <a:latin typeface="Californian FB" pitchFamily="18" charset="0"/>
              </a:rPr>
              <a:t>cruise at 1 p.m. </a:t>
            </a:r>
            <a:r>
              <a:rPr lang="sr-Latn-RS" dirty="0" smtClean="0">
                <a:latin typeface="Californian FB" pitchFamily="18" charset="0"/>
              </a:rPr>
              <a:t>(early lunch, phone the company about the number)</a:t>
            </a:r>
          </a:p>
          <a:p>
            <a:pPr algn="just"/>
            <a:r>
              <a:rPr lang="sr-Latn-RS" dirty="0" smtClean="0">
                <a:latin typeface="Californian FB" pitchFamily="18" charset="0"/>
              </a:rPr>
              <a:t>day 4 – the client wants to have </a:t>
            </a:r>
            <a:r>
              <a:rPr lang="sr-Latn-RS" b="1" dirty="0" smtClean="0">
                <a:solidFill>
                  <a:srgbClr val="FF0000"/>
                </a:solidFill>
                <a:latin typeface="Californian FB" pitchFamily="18" charset="0"/>
              </a:rPr>
              <a:t>more time in Lake District</a:t>
            </a:r>
            <a:r>
              <a:rPr lang="sr-Latn-RS" dirty="0" smtClean="0">
                <a:latin typeface="Californian FB" pitchFamily="18" charset="0"/>
              </a:rPr>
              <a:t> on the way back, </a:t>
            </a:r>
            <a:r>
              <a:rPr lang="sr-Latn-RS" b="1" dirty="0" smtClean="0">
                <a:solidFill>
                  <a:srgbClr val="FF0000"/>
                </a:solidFill>
                <a:latin typeface="Californian FB" pitchFamily="18" charset="0"/>
              </a:rPr>
              <a:t>8 a.m</a:t>
            </a:r>
            <a:r>
              <a:rPr lang="sr-Latn-RS" dirty="0" smtClean="0">
                <a:latin typeface="Californian FB" pitchFamily="18" charset="0"/>
              </a:rPr>
              <a:t>. </a:t>
            </a:r>
            <a:r>
              <a:rPr lang="sr-Latn-RS" b="1" dirty="0" smtClean="0">
                <a:solidFill>
                  <a:srgbClr val="FF0000"/>
                </a:solidFill>
                <a:latin typeface="Californian FB" pitchFamily="18" charset="0"/>
              </a:rPr>
              <a:t>departure, 7 a.m breakfast, bags 6.30</a:t>
            </a:r>
            <a:r>
              <a:rPr lang="sr-Latn-RS" dirty="0" smtClean="0">
                <a:latin typeface="Californian FB" pitchFamily="18" charset="0"/>
              </a:rPr>
              <a:t>) </a:t>
            </a:r>
          </a:p>
          <a:p>
            <a:pPr algn="just">
              <a:buNone/>
            </a:pPr>
            <a:r>
              <a:rPr lang="sr-Latn-RS" dirty="0" smtClean="0">
                <a:latin typeface="Californian FB" pitchFamily="18" charset="0"/>
              </a:rPr>
              <a:t>(</a:t>
            </a:r>
            <a:r>
              <a:rPr lang="sr-Latn-RS" i="1" dirty="0" smtClean="0">
                <a:latin typeface="Californian FB" pitchFamily="18" charset="0"/>
              </a:rPr>
              <a:t>sleepy heads </a:t>
            </a:r>
            <a:r>
              <a:rPr lang="sr-Latn-RS" dirty="0" smtClean="0">
                <a:latin typeface="Californian FB" pitchFamily="18" charset="0"/>
              </a:rPr>
              <a:t>after the Scottish night)</a:t>
            </a:r>
          </a:p>
          <a:p>
            <a:pPr algn="just"/>
            <a:r>
              <a:rPr lang="sr-Latn-RS" dirty="0" smtClean="0">
                <a:latin typeface="Californian FB" pitchFamily="18" charset="0"/>
              </a:rPr>
              <a:t>Grasmere </a:t>
            </a:r>
            <a:r>
              <a:rPr lang="sr-Latn-RS" b="1" dirty="0" smtClean="0">
                <a:solidFill>
                  <a:srgbClr val="FF0000"/>
                </a:solidFill>
                <a:latin typeface="Californian FB" pitchFamily="18" charset="0"/>
              </a:rPr>
              <a:t>1 p.m. drive around the lakes, </a:t>
            </a:r>
            <a:r>
              <a:rPr lang="sr-Latn-RS" dirty="0" smtClean="0">
                <a:latin typeface="Californian FB" pitchFamily="18" charset="0"/>
              </a:rPr>
              <a:t>keep the </a:t>
            </a:r>
            <a:r>
              <a:rPr lang="sr-Latn-RS" b="1" dirty="0" smtClean="0">
                <a:solidFill>
                  <a:srgbClr val="FF0000"/>
                </a:solidFill>
                <a:latin typeface="Californian FB" pitchFamily="18" charset="0"/>
              </a:rPr>
              <a:t>tea stop to 30min </a:t>
            </a:r>
            <a:endParaRPr lang="en-US" b="1" dirty="0">
              <a:solidFill>
                <a:srgbClr val="FF0000"/>
              </a:solidFill>
              <a:latin typeface="Californian FB"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20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20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fade">
                                      <p:cBhvr>
                                        <p:cTn id="32"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Latn-RS" dirty="0" smtClean="0">
                <a:latin typeface="Palatino Linotype" pitchFamily="18" charset="0"/>
              </a:rPr>
              <a:t>OUTput task: SPEAKING, </a:t>
            </a:r>
            <a:r>
              <a:rPr lang="sr-Latn-RS" sz="3200" cap="none" dirty="0" smtClean="0">
                <a:latin typeface="Palatino Linotype" pitchFamily="18" charset="0"/>
              </a:rPr>
              <a:t>page 144</a:t>
            </a:r>
            <a:endParaRPr lang="en-US" sz="3200" dirty="0">
              <a:latin typeface="Palatino Linotype" pitchFamily="18" charset="0"/>
            </a:endParaRPr>
          </a:p>
        </p:txBody>
      </p:sp>
      <p:sp>
        <p:nvSpPr>
          <p:cNvPr id="3" name="Text Placeholder 2"/>
          <p:cNvSpPr>
            <a:spLocks noGrp="1"/>
          </p:cNvSpPr>
          <p:nvPr>
            <p:ph type="body" idx="1"/>
          </p:nvPr>
        </p:nvSpPr>
        <p:spPr/>
        <p:txBody>
          <a:bodyPr>
            <a:normAutofit/>
          </a:bodyPr>
          <a:lstStyle/>
          <a:p>
            <a:r>
              <a:rPr lang="sr-Latn-RS" sz="3200" dirty="0" smtClean="0">
                <a:latin typeface="Palatino Linotype" pitchFamily="18" charset="0"/>
              </a:rPr>
              <a:t>ADDITIONAL ARRANGEMENTS</a:t>
            </a:r>
            <a:endParaRPr lang="en-US" sz="3200" dirty="0">
              <a:latin typeface="Palatino Linotype"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nodeType="clickEffect">
                                  <p:stCondLst>
                                    <p:cond delay="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1"/>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0" presetClass="entr" presetSubtype="0" fill="hold" grpId="0" nodeType="clickEffect">
                                  <p:stCondLst>
                                    <p:cond delay="0"/>
                                  </p:stCondLst>
                                  <p:iterate type="lt">
                                    <p:tmPct val="10000"/>
                                  </p:iterate>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1"/>
                                          </p:val>
                                        </p:tav>
                                        <p:tav tm="100000">
                                          <p:val>
                                            <p:strVal val="#ppt_x"/>
                                          </p:val>
                                        </p:tav>
                                      </p:tavLst>
                                    </p:anim>
                                    <p:anim calcmode="lin" valueType="num">
                                      <p:cBhvr>
                                        <p:cTn id="16" dur="10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643050"/>
          </a:xfrm>
        </p:spPr>
        <p:txBody>
          <a:bodyPr>
            <a:noAutofit/>
          </a:bodyPr>
          <a:lstStyle/>
          <a:p>
            <a:r>
              <a:rPr lang="sr-Latn-RS" sz="2800" b="1" dirty="0" smtClean="0">
                <a:solidFill>
                  <a:srgbClr val="FF0000"/>
                </a:solidFill>
                <a:effectLst>
                  <a:outerShdw blurRad="38100" dist="38100" dir="2700000" algn="tl">
                    <a:srgbClr val="000000">
                      <a:alpha val="43137"/>
                    </a:srgbClr>
                  </a:outerShdw>
                </a:effectLst>
                <a:latin typeface="Californian FB" pitchFamily="18" charset="0"/>
              </a:rPr>
              <a:t>page 144</a:t>
            </a:r>
            <a:r>
              <a:rPr lang="sr-Latn-RS" sz="2800" dirty="0" smtClean="0">
                <a:latin typeface="Californian FB" pitchFamily="18" charset="0"/>
              </a:rPr>
              <a:t>, Work in pairs. The guide (student A) and the representative (student B) of the various companies and services used or visited  on the tour should look at the information below.</a:t>
            </a:r>
            <a:endParaRPr lang="en-US" sz="2800" dirty="0">
              <a:latin typeface="Californian FB" pitchFamily="18" charset="0"/>
            </a:endParaRPr>
          </a:p>
        </p:txBody>
      </p:sp>
      <p:sp>
        <p:nvSpPr>
          <p:cNvPr id="3" name="Text Placeholder 2"/>
          <p:cNvSpPr>
            <a:spLocks noGrp="1"/>
          </p:cNvSpPr>
          <p:nvPr>
            <p:ph type="body" idx="1"/>
          </p:nvPr>
        </p:nvSpPr>
        <p:spPr>
          <a:xfrm>
            <a:off x="457200" y="1643050"/>
            <a:ext cx="4040188" cy="500066"/>
          </a:xfrm>
        </p:spPr>
        <p:txBody>
          <a:bodyPr>
            <a:normAutofit/>
          </a:bodyPr>
          <a:lstStyle/>
          <a:p>
            <a:pPr algn="ctr"/>
            <a:r>
              <a:rPr lang="sr-Latn-RS" dirty="0" smtClean="0">
                <a:latin typeface="Californian FB" pitchFamily="18" charset="0"/>
              </a:rPr>
              <a:t>STUDENT A: GUIDE</a:t>
            </a:r>
            <a:endParaRPr lang="en-US" dirty="0">
              <a:latin typeface="Californian FB" pitchFamily="18" charset="0"/>
            </a:endParaRPr>
          </a:p>
        </p:txBody>
      </p:sp>
      <p:sp>
        <p:nvSpPr>
          <p:cNvPr id="4" name="Content Placeholder 3"/>
          <p:cNvSpPr>
            <a:spLocks noGrp="1"/>
          </p:cNvSpPr>
          <p:nvPr>
            <p:ph sz="half" idx="2"/>
          </p:nvPr>
        </p:nvSpPr>
        <p:spPr>
          <a:xfrm>
            <a:off x="0" y="2285992"/>
            <a:ext cx="4497388" cy="3840171"/>
          </a:xfrm>
        </p:spPr>
        <p:txBody>
          <a:bodyPr>
            <a:normAutofit/>
          </a:bodyPr>
          <a:lstStyle/>
          <a:p>
            <a:pPr algn="just"/>
            <a:r>
              <a:rPr lang="sr-Latn-RS" sz="2800" dirty="0" smtClean="0">
                <a:latin typeface="Californian FB" pitchFamily="18" charset="0"/>
              </a:rPr>
              <a:t>You want to confirm the arrangements on your guide instructions and also find out additional information about the services offered</a:t>
            </a:r>
            <a:endParaRPr lang="en-US" sz="2800" dirty="0">
              <a:latin typeface="Californian FB" pitchFamily="18" charset="0"/>
            </a:endParaRPr>
          </a:p>
        </p:txBody>
      </p:sp>
      <p:sp>
        <p:nvSpPr>
          <p:cNvPr id="5" name="Text Placeholder 4"/>
          <p:cNvSpPr>
            <a:spLocks noGrp="1"/>
          </p:cNvSpPr>
          <p:nvPr>
            <p:ph type="body" sz="quarter" idx="3"/>
          </p:nvPr>
        </p:nvSpPr>
        <p:spPr>
          <a:xfrm>
            <a:off x="4645025" y="1785926"/>
            <a:ext cx="4284693" cy="1214446"/>
          </a:xfrm>
        </p:spPr>
        <p:txBody>
          <a:bodyPr>
            <a:noAutofit/>
          </a:bodyPr>
          <a:lstStyle/>
          <a:p>
            <a:pPr algn="ctr"/>
            <a:r>
              <a:rPr lang="sr-Latn-RS" dirty="0" smtClean="0">
                <a:latin typeface="Californian FB" pitchFamily="18" charset="0"/>
              </a:rPr>
              <a:t>STUDENT B: TOURIST COMPANY REPRESENTATIVE</a:t>
            </a:r>
            <a:endParaRPr lang="en-US" dirty="0">
              <a:latin typeface="Californian FB" pitchFamily="18" charset="0"/>
            </a:endParaRPr>
          </a:p>
        </p:txBody>
      </p:sp>
      <p:sp>
        <p:nvSpPr>
          <p:cNvPr id="6" name="Content Placeholder 5"/>
          <p:cNvSpPr>
            <a:spLocks noGrp="1"/>
          </p:cNvSpPr>
          <p:nvPr>
            <p:ph sz="quarter" idx="4"/>
          </p:nvPr>
        </p:nvSpPr>
        <p:spPr>
          <a:xfrm>
            <a:off x="4645025" y="3143248"/>
            <a:ext cx="4041775" cy="2982915"/>
          </a:xfrm>
        </p:spPr>
        <p:txBody>
          <a:bodyPr/>
          <a:lstStyle/>
          <a:p>
            <a:r>
              <a:rPr lang="sr-Latn-RS" sz="2800" dirty="0" smtClean="0">
                <a:latin typeface="Californian FB" pitchFamily="18" charset="0"/>
              </a:rPr>
              <a:t>Look at the information on page 182. </a:t>
            </a:r>
            <a:endParaRPr lang="en-US" sz="2800" dirty="0">
              <a:latin typeface="Californian FB"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1"/>
                                          </p:val>
                                        </p:tav>
                                        <p:tav tm="100000">
                                          <p:val>
                                            <p:strVal val="#ppt_x"/>
                                          </p:val>
                                        </p:tav>
                                      </p:tavLst>
                                    </p:anim>
                                    <p:anim calcmode="lin" valueType="num">
                                      <p:cBhvr>
                                        <p:cTn id="9" dur="10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20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40" presetClass="entr" presetSubtype="0" fill="hold" nodeType="clickEffect">
                                  <p:stCondLst>
                                    <p:cond delay="0"/>
                                  </p:stCondLst>
                                  <p:iterate type="lt">
                                    <p:tmPct val="10000"/>
                                  </p:iterate>
                                  <p:childTnLst>
                                    <p:set>
                                      <p:cBhvr>
                                        <p:cTn id="18" dur="1" fill="hold">
                                          <p:stCondLst>
                                            <p:cond delay="0"/>
                                          </p:stCondLst>
                                        </p:cTn>
                                        <p:tgtEl>
                                          <p:spTgt spid="4">
                                            <p:txEl>
                                              <p:pRg st="0" end="0"/>
                                            </p:txEl>
                                          </p:spTgt>
                                        </p:tgtEl>
                                        <p:attrNameLst>
                                          <p:attrName>style.visibility</p:attrName>
                                        </p:attrNameLst>
                                      </p:cBhvr>
                                      <p:to>
                                        <p:strVal val="visible"/>
                                      </p:to>
                                    </p:set>
                                    <p:animEffect transition="in" filter="fade">
                                      <p:cBhvr>
                                        <p:cTn id="19" dur="1000"/>
                                        <p:tgtEl>
                                          <p:spTgt spid="4">
                                            <p:txEl>
                                              <p:pRg st="0" end="0"/>
                                            </p:txEl>
                                          </p:spTgt>
                                        </p:tgtEl>
                                      </p:cBhvr>
                                    </p:animEffect>
                                    <p:anim calcmode="lin" valueType="num">
                                      <p:cBhvr>
                                        <p:cTn id="20" dur="1000" fill="hold"/>
                                        <p:tgtEl>
                                          <p:spTgt spid="4">
                                            <p:txEl>
                                              <p:pRg st="0" end="0"/>
                                            </p:txEl>
                                          </p:spTgt>
                                        </p:tgtEl>
                                        <p:attrNameLst>
                                          <p:attrName>ppt_x</p:attrName>
                                        </p:attrNameLst>
                                      </p:cBhvr>
                                      <p:tavLst>
                                        <p:tav tm="0">
                                          <p:val>
                                            <p:strVal val="#ppt_x-.1"/>
                                          </p:val>
                                        </p:tav>
                                        <p:tav tm="100000">
                                          <p:val>
                                            <p:strVal val="#ppt_x"/>
                                          </p:val>
                                        </p:tav>
                                      </p:tavLst>
                                    </p:anim>
                                    <p:anim calcmode="lin" valueType="num">
                                      <p:cBhvr>
                                        <p:cTn id="21" dur="1000" fill="hold"/>
                                        <p:tgtEl>
                                          <p:spTgt spid="4">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5">
                                            <p:txEl>
                                              <p:pRg st="0" end="0"/>
                                            </p:txEl>
                                          </p:spTgt>
                                        </p:tgtEl>
                                        <p:attrNameLst>
                                          <p:attrName>style.visibility</p:attrName>
                                        </p:attrNameLst>
                                      </p:cBhvr>
                                      <p:to>
                                        <p:strVal val="visible"/>
                                      </p:to>
                                    </p:set>
                                    <p:animEffect transition="in" filter="fade">
                                      <p:cBhvr>
                                        <p:cTn id="26" dur="2000"/>
                                        <p:tgtEl>
                                          <p:spTgt spid="5">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6">
                                            <p:txEl>
                                              <p:pRg st="0" end="0"/>
                                            </p:txEl>
                                          </p:spTgt>
                                        </p:tgtEl>
                                        <p:attrNameLst>
                                          <p:attrName>style.visibility</p:attrName>
                                        </p:attrNameLst>
                                      </p:cBhvr>
                                      <p:to>
                                        <p:strVal val="visible"/>
                                      </p:to>
                                    </p:set>
                                    <p:animEffect transition="in" filter="fade">
                                      <p:cBhvr>
                                        <p:cTn id="31" dur="20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5" grpId="0" build="allAtOnce"/>
      <p:bldP spid="6"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2984"/>
          </a:xfrm>
        </p:spPr>
        <p:txBody>
          <a:bodyPr>
            <a:noAutofit/>
          </a:bodyPr>
          <a:lstStyle/>
          <a:p>
            <a:r>
              <a:rPr lang="sr-Latn-RS" sz="2400" dirty="0" smtClean="0">
                <a:latin typeface="Californian FB" pitchFamily="18" charset="0"/>
              </a:rPr>
              <a:t>Work in pairs. The guide (student A) and the representative (student B) of the various companies and services used or visited  on the tour should look at the information below.</a:t>
            </a:r>
            <a:endParaRPr lang="en-US" sz="2400" dirty="0">
              <a:latin typeface="Californian FB" pitchFamily="18" charset="0"/>
            </a:endParaRPr>
          </a:p>
        </p:txBody>
      </p:sp>
      <p:sp>
        <p:nvSpPr>
          <p:cNvPr id="3" name="Text Placeholder 2"/>
          <p:cNvSpPr>
            <a:spLocks noGrp="1"/>
          </p:cNvSpPr>
          <p:nvPr>
            <p:ph type="body" idx="1"/>
          </p:nvPr>
        </p:nvSpPr>
        <p:spPr>
          <a:xfrm>
            <a:off x="0" y="1142984"/>
            <a:ext cx="3857620" cy="785818"/>
          </a:xfrm>
        </p:spPr>
        <p:txBody>
          <a:bodyPr>
            <a:normAutofit fontScale="92500" lnSpcReduction="10000"/>
          </a:bodyPr>
          <a:lstStyle/>
          <a:p>
            <a:pPr algn="ctr"/>
            <a:r>
              <a:rPr lang="sr-Latn-RS" dirty="0" smtClean="0">
                <a:latin typeface="Californian FB" pitchFamily="18" charset="0"/>
              </a:rPr>
              <a:t>STUDENT A: GUIDE</a:t>
            </a:r>
          </a:p>
          <a:p>
            <a:pPr algn="ctr"/>
            <a:r>
              <a:rPr lang="sr-Latn-RS" dirty="0" smtClean="0">
                <a:latin typeface="Californian FB" pitchFamily="18" charset="0"/>
              </a:rPr>
              <a:t>ask about:</a:t>
            </a:r>
            <a:endParaRPr lang="en-US" dirty="0">
              <a:latin typeface="Californian FB" pitchFamily="18" charset="0"/>
            </a:endParaRPr>
          </a:p>
        </p:txBody>
      </p:sp>
      <p:sp>
        <p:nvSpPr>
          <p:cNvPr id="4" name="Content Placeholder 3"/>
          <p:cNvSpPr>
            <a:spLocks noGrp="1"/>
          </p:cNvSpPr>
          <p:nvPr>
            <p:ph sz="half" idx="2"/>
          </p:nvPr>
        </p:nvSpPr>
        <p:spPr>
          <a:xfrm>
            <a:off x="0" y="1857364"/>
            <a:ext cx="3357554" cy="2857521"/>
          </a:xfrm>
        </p:spPr>
        <p:txBody>
          <a:bodyPr>
            <a:normAutofit/>
          </a:bodyPr>
          <a:lstStyle/>
          <a:p>
            <a:pPr algn="just"/>
            <a:r>
              <a:rPr lang="sr-Latn-RS" b="1" u="sng" dirty="0" smtClean="0">
                <a:latin typeface="Californian FB" pitchFamily="18" charset="0"/>
              </a:rPr>
              <a:t>The George Hotel, Stamford</a:t>
            </a:r>
          </a:p>
          <a:p>
            <a:pPr algn="just"/>
            <a:r>
              <a:rPr lang="sr-Latn-RS" dirty="0" smtClean="0">
                <a:latin typeface="Californian FB" pitchFamily="18" charset="0"/>
              </a:rPr>
              <a:t>1. information about the hotel</a:t>
            </a:r>
          </a:p>
          <a:p>
            <a:pPr algn="just"/>
            <a:r>
              <a:rPr lang="sr-Latn-RS" dirty="0" smtClean="0">
                <a:latin typeface="Californian FB" pitchFamily="18" charset="0"/>
              </a:rPr>
              <a:t>2. </a:t>
            </a:r>
            <a:r>
              <a:rPr lang="sr-Latn-RS" dirty="0" smtClean="0">
                <a:latin typeface="Californian FB" pitchFamily="18" charset="0"/>
              </a:rPr>
              <a:t>w</a:t>
            </a:r>
            <a:r>
              <a:rPr lang="sr-Latn-RS" dirty="0" smtClean="0">
                <a:latin typeface="Californian FB" pitchFamily="18" charset="0"/>
              </a:rPr>
              <a:t>hat is included</a:t>
            </a:r>
          </a:p>
          <a:p>
            <a:pPr algn="just"/>
            <a:r>
              <a:rPr lang="sr-Latn-RS" dirty="0" smtClean="0">
                <a:latin typeface="Californian FB" pitchFamily="18" charset="0"/>
              </a:rPr>
              <a:t>3. private room?</a:t>
            </a:r>
            <a:endParaRPr lang="en-US" dirty="0">
              <a:latin typeface="Californian FB" pitchFamily="18" charset="0"/>
            </a:endParaRPr>
          </a:p>
        </p:txBody>
      </p:sp>
      <p:sp>
        <p:nvSpPr>
          <p:cNvPr id="5" name="Text Placeholder 4"/>
          <p:cNvSpPr>
            <a:spLocks noGrp="1"/>
          </p:cNvSpPr>
          <p:nvPr>
            <p:ph type="body" sz="quarter" idx="3"/>
          </p:nvPr>
        </p:nvSpPr>
        <p:spPr>
          <a:xfrm>
            <a:off x="4214811" y="1071546"/>
            <a:ext cx="4643470" cy="785818"/>
          </a:xfrm>
        </p:spPr>
        <p:txBody>
          <a:bodyPr>
            <a:normAutofit/>
          </a:bodyPr>
          <a:lstStyle/>
          <a:p>
            <a:pPr algn="ctr"/>
            <a:r>
              <a:rPr lang="sr-Latn-RS" sz="2200" dirty="0" smtClean="0">
                <a:latin typeface="Californian FB" pitchFamily="18" charset="0"/>
              </a:rPr>
              <a:t>STUDENT B: TOURIST COMPANY REPRESENTATIVE</a:t>
            </a:r>
            <a:endParaRPr lang="en-US" sz="2200" dirty="0">
              <a:latin typeface="Californian FB" pitchFamily="18" charset="0"/>
            </a:endParaRPr>
          </a:p>
        </p:txBody>
      </p:sp>
      <p:sp>
        <p:nvSpPr>
          <p:cNvPr id="6" name="Content Placeholder 5"/>
          <p:cNvSpPr>
            <a:spLocks noGrp="1"/>
          </p:cNvSpPr>
          <p:nvPr>
            <p:ph sz="quarter" idx="4"/>
          </p:nvPr>
        </p:nvSpPr>
        <p:spPr>
          <a:xfrm>
            <a:off x="3643306" y="1785926"/>
            <a:ext cx="5500694" cy="5072074"/>
          </a:xfrm>
        </p:spPr>
        <p:txBody>
          <a:bodyPr>
            <a:normAutofit fontScale="92500" lnSpcReduction="20000"/>
          </a:bodyPr>
          <a:lstStyle/>
          <a:p>
            <a:pPr algn="ctr"/>
            <a:r>
              <a:rPr lang="sr-Latn-RS" sz="2800" u="sng" dirty="0" smtClean="0">
                <a:latin typeface="Lucida Handwriting" pitchFamily="66" charset="0"/>
              </a:rPr>
              <a:t>The George of Stamford</a:t>
            </a:r>
          </a:p>
          <a:p>
            <a:pPr algn="just"/>
            <a:r>
              <a:rPr lang="sr-Latn-RS" sz="2800" dirty="0" smtClean="0">
                <a:latin typeface="Californian FB" pitchFamily="18" charset="0"/>
              </a:rPr>
              <a:t>Period charm and modern comfort come in equal measure at this delightful eighteen century </a:t>
            </a:r>
            <a:r>
              <a:rPr lang="sr-Latn-RS" sz="2800" b="1" dirty="0" smtClean="0">
                <a:latin typeface="Californian FB" pitchFamily="18" charset="0"/>
              </a:rPr>
              <a:t>coaching-inn</a:t>
            </a:r>
            <a:r>
              <a:rPr lang="sr-Latn-RS" sz="2800" dirty="0" smtClean="0">
                <a:latin typeface="Californian FB" pitchFamily="18" charset="0"/>
              </a:rPr>
              <a:t>, where a </a:t>
            </a:r>
            <a:r>
              <a:rPr lang="sr-Latn-RS" sz="2800" b="1" dirty="0" smtClean="0">
                <a:latin typeface="Californian FB" pitchFamily="18" charset="0"/>
              </a:rPr>
              <a:t>gallows sign </a:t>
            </a:r>
            <a:r>
              <a:rPr lang="sr-Latn-RS" sz="2800" dirty="0" smtClean="0">
                <a:latin typeface="Californian FB" pitchFamily="18" charset="0"/>
              </a:rPr>
              <a:t>across the road offers a warning to any </a:t>
            </a:r>
            <a:r>
              <a:rPr lang="sr-Latn-RS" sz="2800" b="1" dirty="0" smtClean="0">
                <a:latin typeface="Californian FB" pitchFamily="18" charset="0"/>
              </a:rPr>
              <a:t>prospective highwaymen. Characterful</a:t>
            </a:r>
            <a:r>
              <a:rPr lang="sr-Latn-RS" sz="2800" dirty="0" smtClean="0">
                <a:latin typeface="Californian FB" pitchFamily="18" charset="0"/>
              </a:rPr>
              <a:t> public rooms include two inviting </a:t>
            </a:r>
            <a:r>
              <a:rPr lang="sr-Latn-RS" sz="2800" b="1" dirty="0" smtClean="0">
                <a:latin typeface="Californian FB" pitchFamily="18" charset="0"/>
              </a:rPr>
              <a:t>lounges</a:t>
            </a:r>
            <a:r>
              <a:rPr lang="sr-Latn-RS" sz="2800" dirty="0" smtClean="0">
                <a:latin typeface="Californian FB" pitchFamily="18" charset="0"/>
              </a:rPr>
              <a:t>, one </a:t>
            </a:r>
            <a:r>
              <a:rPr lang="sr-Latn-RS" sz="2800" b="1" dirty="0" smtClean="0">
                <a:latin typeface="Californian FB" pitchFamily="18" charset="0"/>
              </a:rPr>
              <a:t>conservatory-style</a:t>
            </a:r>
            <a:r>
              <a:rPr lang="sr-Latn-RS" sz="2800" dirty="0" smtClean="0">
                <a:latin typeface="Californian FB" pitchFamily="18" charset="0"/>
              </a:rPr>
              <a:t> with exotic plants, a stylish cocktail bar, and a </a:t>
            </a:r>
            <a:r>
              <a:rPr lang="sr-Latn-RS" sz="2800" b="1" dirty="0" smtClean="0">
                <a:latin typeface="Californian FB" pitchFamily="18" charset="0"/>
              </a:rPr>
              <a:t>cosy</a:t>
            </a:r>
            <a:r>
              <a:rPr lang="sr-Latn-RS" sz="2800" dirty="0" smtClean="0">
                <a:latin typeface="Californian FB" pitchFamily="18" charset="0"/>
              </a:rPr>
              <a:t> little </a:t>
            </a:r>
            <a:r>
              <a:rPr lang="sr-Latn-RS" sz="2800" b="1" dirty="0" smtClean="0">
                <a:latin typeface="Californian FB" pitchFamily="18" charset="0"/>
              </a:rPr>
              <a:t>beamed snug</a:t>
            </a:r>
            <a:r>
              <a:rPr lang="sr-Latn-RS" sz="2800" dirty="0" smtClean="0">
                <a:latin typeface="Californian FB" pitchFamily="18" charset="0"/>
              </a:rPr>
              <a:t>. The pretty walled garden is just the place for sitting in summer.</a:t>
            </a:r>
            <a:endParaRPr lang="en-US" sz="2800" dirty="0">
              <a:latin typeface="Californian FB" pitchFamily="18" charset="0"/>
            </a:endParaRPr>
          </a:p>
        </p:txBody>
      </p:sp>
      <p:sp>
        <p:nvSpPr>
          <p:cNvPr id="8" name="TextBox 7"/>
          <p:cNvSpPr txBox="1"/>
          <p:nvPr/>
        </p:nvSpPr>
        <p:spPr>
          <a:xfrm>
            <a:off x="214282" y="4357694"/>
            <a:ext cx="3429024" cy="2431435"/>
          </a:xfrm>
          <a:prstGeom prst="rect">
            <a:avLst/>
          </a:prstGeom>
          <a:noFill/>
        </p:spPr>
        <p:txBody>
          <a:bodyPr wrap="square" rtlCol="0">
            <a:spAutoFit/>
          </a:bodyPr>
          <a:lstStyle/>
          <a:p>
            <a:pPr algn="ctr"/>
            <a:r>
              <a:rPr lang="sr-Latn-RS" sz="2400" b="1" dirty="0" smtClean="0"/>
              <a:t>GROUPS CATERED FOR PRIVATELY</a:t>
            </a:r>
            <a:endParaRPr lang="sr-Latn-RS" sz="2400" b="1" dirty="0" smtClean="0"/>
          </a:p>
          <a:p>
            <a:pPr algn="ctr"/>
            <a:r>
              <a:rPr lang="sr-Latn-RS" sz="2400" b="1" dirty="0" smtClean="0"/>
              <a:t>T</a:t>
            </a:r>
            <a:r>
              <a:rPr lang="sr-Latn-RS" sz="2400" b="1" dirty="0" smtClean="0"/>
              <a:t>ry our NEW coffee shop! Fresh coffee and home-made biscuits</a:t>
            </a:r>
          </a:p>
          <a:p>
            <a:pPr algn="ctr"/>
            <a:r>
              <a:rPr lang="sr-Latn-RS" sz="3200" b="1" dirty="0" smtClean="0">
                <a:effectLst>
                  <a:outerShdw blurRad="38100" dist="38100" dir="2700000" algn="tl">
                    <a:srgbClr val="000000">
                      <a:alpha val="43137"/>
                    </a:srgbClr>
                  </a:outerShdw>
                </a:effectLst>
              </a:rPr>
              <a:t>£1.50</a:t>
            </a:r>
            <a:endParaRPr lang="en-US" sz="3200" b="1" dirty="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0" end="0"/>
                                            </p:txEl>
                                          </p:spTgt>
                                        </p:tgtEl>
                                        <p:attrNameLst>
                                          <p:attrName>style.visibility</p:attrName>
                                        </p:attrNameLst>
                                      </p:cBhvr>
                                      <p:to>
                                        <p:strVal val="visible"/>
                                      </p:to>
                                    </p:set>
                                    <p:animEffect transition="in" filter="fade">
                                      <p:cBhvr>
                                        <p:cTn id="22" dur="2000"/>
                                        <p:tgtEl>
                                          <p:spTgt spid="4">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xEl>
                                              <p:pRg st="1" end="1"/>
                                            </p:txEl>
                                          </p:spTgt>
                                        </p:tgtEl>
                                        <p:attrNameLst>
                                          <p:attrName>style.visibility</p:attrName>
                                        </p:attrNameLst>
                                      </p:cBhvr>
                                      <p:to>
                                        <p:strVal val="visible"/>
                                      </p:to>
                                    </p:set>
                                    <p:animEffect transition="in" filter="fade">
                                      <p:cBhvr>
                                        <p:cTn id="27" dur="2000"/>
                                        <p:tgtEl>
                                          <p:spTgt spid="4">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txEl>
                                              <p:pRg st="2" end="2"/>
                                            </p:txEl>
                                          </p:spTgt>
                                        </p:tgtEl>
                                        <p:attrNameLst>
                                          <p:attrName>style.visibility</p:attrName>
                                        </p:attrNameLst>
                                      </p:cBhvr>
                                      <p:to>
                                        <p:strVal val="visible"/>
                                      </p:to>
                                    </p:set>
                                    <p:animEffect transition="in" filter="fade">
                                      <p:cBhvr>
                                        <p:cTn id="32" dur="2000"/>
                                        <p:tgtEl>
                                          <p:spTgt spid="4">
                                            <p:txEl>
                                              <p:pRg st="2" end="2"/>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
                                            <p:txEl>
                                              <p:pRg st="3" end="3"/>
                                            </p:txEl>
                                          </p:spTgt>
                                        </p:tgtEl>
                                        <p:attrNameLst>
                                          <p:attrName>style.visibility</p:attrName>
                                        </p:attrNameLst>
                                      </p:cBhvr>
                                      <p:to>
                                        <p:strVal val="visible"/>
                                      </p:to>
                                    </p:set>
                                    <p:animEffect transition="in" filter="fade">
                                      <p:cBhvr>
                                        <p:cTn id="37" dur="2000"/>
                                        <p:tgtEl>
                                          <p:spTgt spid="4">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8">
                                            <p:txEl>
                                              <p:pRg st="0" end="0"/>
                                            </p:txEl>
                                          </p:spTgt>
                                        </p:tgtEl>
                                        <p:attrNameLst>
                                          <p:attrName>style.visibility</p:attrName>
                                        </p:attrNameLst>
                                      </p:cBhvr>
                                      <p:to>
                                        <p:strVal val="visible"/>
                                      </p:to>
                                    </p:set>
                                    <p:animEffect transition="in" filter="fade">
                                      <p:cBhvr>
                                        <p:cTn id="42" dur="2000"/>
                                        <p:tgtEl>
                                          <p:spTgt spid="8">
                                            <p:txEl>
                                              <p:pRg st="0" end="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8">
                                            <p:txEl>
                                              <p:pRg st="1" end="1"/>
                                            </p:txEl>
                                          </p:spTgt>
                                        </p:tgtEl>
                                        <p:attrNameLst>
                                          <p:attrName>style.visibility</p:attrName>
                                        </p:attrNameLst>
                                      </p:cBhvr>
                                      <p:to>
                                        <p:strVal val="visible"/>
                                      </p:to>
                                    </p:set>
                                    <p:animEffect transition="in" filter="fade">
                                      <p:cBhvr>
                                        <p:cTn id="47" dur="2000"/>
                                        <p:tgtEl>
                                          <p:spTgt spid="8">
                                            <p:txEl>
                                              <p:pRg st="1" end="1"/>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8">
                                            <p:txEl>
                                              <p:pRg st="2" end="2"/>
                                            </p:txEl>
                                          </p:spTgt>
                                        </p:tgtEl>
                                        <p:attrNameLst>
                                          <p:attrName>style.visibility</p:attrName>
                                        </p:attrNameLst>
                                      </p:cBhvr>
                                      <p:to>
                                        <p:strVal val="visible"/>
                                      </p:to>
                                    </p:set>
                                    <p:animEffect transition="in" filter="fade">
                                      <p:cBhvr>
                                        <p:cTn id="52" dur="2000"/>
                                        <p:tgtEl>
                                          <p:spTgt spid="8">
                                            <p:txEl>
                                              <p:pRg st="2" end="2"/>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5">
                                            <p:txEl>
                                              <p:pRg st="0" end="0"/>
                                            </p:txEl>
                                          </p:spTgt>
                                        </p:tgtEl>
                                        <p:attrNameLst>
                                          <p:attrName>style.visibility</p:attrName>
                                        </p:attrNameLst>
                                      </p:cBhvr>
                                      <p:to>
                                        <p:strVal val="visible"/>
                                      </p:to>
                                    </p:set>
                                    <p:animEffect transition="in" filter="fade">
                                      <p:cBhvr>
                                        <p:cTn id="57" dur="2000"/>
                                        <p:tgtEl>
                                          <p:spTgt spid="5">
                                            <p:txEl>
                                              <p:pRg st="0" end="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40" presetClass="entr" presetSubtype="0" fill="hold" nodeType="clickEffect">
                                  <p:stCondLst>
                                    <p:cond delay="0"/>
                                  </p:stCondLst>
                                  <p:iterate type="lt">
                                    <p:tmPct val="10000"/>
                                  </p:iterate>
                                  <p:childTnLst>
                                    <p:set>
                                      <p:cBhvr>
                                        <p:cTn id="61" dur="1" fill="hold">
                                          <p:stCondLst>
                                            <p:cond delay="0"/>
                                          </p:stCondLst>
                                        </p:cTn>
                                        <p:tgtEl>
                                          <p:spTgt spid="6">
                                            <p:txEl>
                                              <p:pRg st="0" end="0"/>
                                            </p:txEl>
                                          </p:spTgt>
                                        </p:tgtEl>
                                        <p:attrNameLst>
                                          <p:attrName>style.visibility</p:attrName>
                                        </p:attrNameLst>
                                      </p:cBhvr>
                                      <p:to>
                                        <p:strVal val="visible"/>
                                      </p:to>
                                    </p:set>
                                    <p:animEffect transition="in" filter="fade">
                                      <p:cBhvr>
                                        <p:cTn id="62" dur="1000"/>
                                        <p:tgtEl>
                                          <p:spTgt spid="6">
                                            <p:txEl>
                                              <p:pRg st="0" end="0"/>
                                            </p:txEl>
                                          </p:spTgt>
                                        </p:tgtEl>
                                      </p:cBhvr>
                                    </p:animEffect>
                                    <p:anim calcmode="lin" valueType="num">
                                      <p:cBhvr>
                                        <p:cTn id="63" dur="1000" fill="hold"/>
                                        <p:tgtEl>
                                          <p:spTgt spid="6">
                                            <p:txEl>
                                              <p:pRg st="0" end="0"/>
                                            </p:txEl>
                                          </p:spTgt>
                                        </p:tgtEl>
                                        <p:attrNameLst>
                                          <p:attrName>ppt_x</p:attrName>
                                        </p:attrNameLst>
                                      </p:cBhvr>
                                      <p:tavLst>
                                        <p:tav tm="0">
                                          <p:val>
                                            <p:strVal val="#ppt_x-.1"/>
                                          </p:val>
                                        </p:tav>
                                        <p:tav tm="100000">
                                          <p:val>
                                            <p:strVal val="#ppt_x"/>
                                          </p:val>
                                        </p:tav>
                                      </p:tavLst>
                                    </p:anim>
                                    <p:anim calcmode="lin" valueType="num">
                                      <p:cBhvr>
                                        <p:cTn id="64" dur="1000" fill="hold"/>
                                        <p:tgtEl>
                                          <p:spTgt spid="6">
                                            <p:txEl>
                                              <p:pRg st="0" end="0"/>
                                            </p:txEl>
                                          </p:spTgt>
                                        </p:tgtEl>
                                        <p:attrNameLst>
                                          <p:attrName>ppt_y</p:attrName>
                                        </p:attrNameLst>
                                      </p:cBhvr>
                                      <p:tavLst>
                                        <p:tav tm="0">
                                          <p:val>
                                            <p:strVal val="#ppt_y"/>
                                          </p:val>
                                        </p:tav>
                                        <p:tav tm="100000">
                                          <p:val>
                                            <p:strVal val="#ppt_y"/>
                                          </p:val>
                                        </p:tav>
                                      </p:tavLst>
                                    </p:anim>
                                  </p:childTnLst>
                                </p:cTn>
                              </p:par>
                              <p:par>
                                <p:cTn id="65" presetID="40" presetClass="entr" presetSubtype="0" fill="hold" nodeType="withEffect">
                                  <p:stCondLst>
                                    <p:cond delay="0"/>
                                  </p:stCondLst>
                                  <p:iterate type="lt">
                                    <p:tmPct val="10000"/>
                                  </p:iterate>
                                  <p:childTnLst>
                                    <p:set>
                                      <p:cBhvr>
                                        <p:cTn id="66" dur="1" fill="hold">
                                          <p:stCondLst>
                                            <p:cond delay="0"/>
                                          </p:stCondLst>
                                        </p:cTn>
                                        <p:tgtEl>
                                          <p:spTgt spid="6">
                                            <p:txEl>
                                              <p:pRg st="1" end="1"/>
                                            </p:txEl>
                                          </p:spTgt>
                                        </p:tgtEl>
                                        <p:attrNameLst>
                                          <p:attrName>style.visibility</p:attrName>
                                        </p:attrNameLst>
                                      </p:cBhvr>
                                      <p:to>
                                        <p:strVal val="visible"/>
                                      </p:to>
                                    </p:set>
                                    <p:animEffect transition="in" filter="fade">
                                      <p:cBhvr>
                                        <p:cTn id="67" dur="1000"/>
                                        <p:tgtEl>
                                          <p:spTgt spid="6">
                                            <p:txEl>
                                              <p:pRg st="1" end="1"/>
                                            </p:txEl>
                                          </p:spTgt>
                                        </p:tgtEl>
                                      </p:cBhvr>
                                    </p:animEffect>
                                    <p:anim calcmode="lin" valueType="num">
                                      <p:cBhvr>
                                        <p:cTn id="68" dur="1000" fill="hold"/>
                                        <p:tgtEl>
                                          <p:spTgt spid="6">
                                            <p:txEl>
                                              <p:pRg st="1" end="1"/>
                                            </p:txEl>
                                          </p:spTgt>
                                        </p:tgtEl>
                                        <p:attrNameLst>
                                          <p:attrName>ppt_x</p:attrName>
                                        </p:attrNameLst>
                                      </p:cBhvr>
                                      <p:tavLst>
                                        <p:tav tm="0">
                                          <p:val>
                                            <p:strVal val="#ppt_x-.1"/>
                                          </p:val>
                                        </p:tav>
                                        <p:tav tm="100000">
                                          <p:val>
                                            <p:strVal val="#ppt_x"/>
                                          </p:val>
                                        </p:tav>
                                      </p:tavLst>
                                    </p:anim>
                                    <p:anim calcmode="lin" valueType="num">
                                      <p:cBhvr>
                                        <p:cTn id="69" dur="1000" fill="hold"/>
                                        <p:tgtEl>
                                          <p:spTgt spid="6">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build="p"/>
      <p:bldP spid="5" grpId="0" build="p"/>
      <p:bldP spid="8"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r-Latn-RS" sz="3600" dirty="0" smtClean="0">
                <a:latin typeface="Californian FB" pitchFamily="18" charset="0"/>
              </a:rPr>
              <a:t>gallows sign – hanging sign </a:t>
            </a:r>
            <a:endParaRPr lang="en-US" sz="3600" dirty="0">
              <a:latin typeface="Californian FB" pitchFamily="18" charset="0"/>
            </a:endParaRPr>
          </a:p>
        </p:txBody>
      </p:sp>
      <p:pic>
        <p:nvPicPr>
          <p:cNvPr id="13314" name="Picture 2" descr="C:\Users\User\Desktop\uk-england-lincolnshire-stamford-the-george-inn-gallows-sign-above-EEGPF0.jpg"/>
          <p:cNvPicPr>
            <a:picLocks noGrp="1" noChangeAspect="1" noChangeArrowheads="1"/>
          </p:cNvPicPr>
          <p:nvPr>
            <p:ph idx="1"/>
          </p:nvPr>
        </p:nvPicPr>
        <p:blipFill>
          <a:blip r:embed="rId2"/>
          <a:srcRect/>
          <a:stretch>
            <a:fillRect/>
          </a:stretch>
        </p:blipFill>
        <p:spPr bwMode="auto">
          <a:xfrm>
            <a:off x="1494724" y="1600200"/>
            <a:ext cx="6154552" cy="4525963"/>
          </a:xfrm>
          <a:prstGeom prst="rect">
            <a:avLst/>
          </a:prstGeom>
          <a:noFill/>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654164"/>
          </a:xfrm>
        </p:spPr>
        <p:txBody>
          <a:bodyPr>
            <a:normAutofit fontScale="90000"/>
          </a:bodyPr>
          <a:lstStyle/>
          <a:p>
            <a:r>
              <a:rPr lang="sr-Latn-RS" sz="3600" dirty="0" smtClean="0">
                <a:latin typeface="Californian FB" pitchFamily="18" charset="0"/>
              </a:rPr>
              <a:t>highwaymen, pl.n. – desperado, bandit (</a:t>
            </a:r>
            <a:r>
              <a:rPr lang="sr-Latn-RS" sz="3600" i="1" dirty="0" smtClean="0">
                <a:latin typeface="Californian FB" pitchFamily="18" charset="0"/>
              </a:rPr>
              <a:t>bukvalno drumski razbojnik, ovde je metaforička upotreba u značenju pustolov) </a:t>
            </a:r>
            <a:r>
              <a:rPr lang="sr-Latn-RS" sz="3600" dirty="0" smtClean="0">
                <a:latin typeface="Californian FB" pitchFamily="18" charset="0"/>
              </a:rPr>
              <a:t/>
            </a:r>
            <a:br>
              <a:rPr lang="sr-Latn-RS" sz="3600" dirty="0" smtClean="0">
                <a:latin typeface="Californian FB" pitchFamily="18" charset="0"/>
              </a:rPr>
            </a:br>
            <a:r>
              <a:rPr lang="sr-Latn-RS" sz="3600" dirty="0" smtClean="0">
                <a:latin typeface="Californian FB" pitchFamily="18" charset="0"/>
              </a:rPr>
              <a:t>prospective – potential, accidental</a:t>
            </a:r>
            <a:endParaRPr lang="en-US" sz="3600" dirty="0">
              <a:latin typeface="Californian FB" pitchFamily="18" charset="0"/>
            </a:endParaRPr>
          </a:p>
        </p:txBody>
      </p:sp>
      <p:pic>
        <p:nvPicPr>
          <p:cNvPr id="14338" name="Picture 2" descr="C:\Users\User\Desktop\Dickturpin.jpg"/>
          <p:cNvPicPr>
            <a:picLocks noGrp="1" noChangeAspect="1" noChangeArrowheads="1"/>
          </p:cNvPicPr>
          <p:nvPr>
            <p:ph idx="1"/>
          </p:nvPr>
        </p:nvPicPr>
        <p:blipFill>
          <a:blip r:embed="rId2"/>
          <a:srcRect/>
          <a:stretch>
            <a:fillRect/>
          </a:stretch>
        </p:blipFill>
        <p:spPr bwMode="auto">
          <a:xfrm>
            <a:off x="2285984" y="2643182"/>
            <a:ext cx="4910158" cy="3643338"/>
          </a:xfrm>
          <a:prstGeom prst="rect">
            <a:avLst/>
          </a:prstGeom>
          <a:noFill/>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sr-Latn-RS" sz="3600" b="1" dirty="0" smtClean="0">
                <a:latin typeface="Californian FB" pitchFamily="18" charset="0"/>
              </a:rPr>
              <a:t>conservatory-style</a:t>
            </a:r>
            <a:r>
              <a:rPr lang="sr-Latn-RS" sz="3600" dirty="0" smtClean="0">
                <a:latin typeface="Californian FB" pitchFamily="18" charset="0"/>
              </a:rPr>
              <a:t> lounge= </a:t>
            </a:r>
            <a:r>
              <a:rPr lang="en-US" sz="3600" dirty="0" smtClean="0">
                <a:latin typeface="Californian FB" pitchFamily="18" charset="0"/>
              </a:rPr>
              <a:t>a </a:t>
            </a:r>
            <a:r>
              <a:rPr lang="en-US" sz="3600" dirty="0" smtClean="0">
                <a:latin typeface="Californian FB" pitchFamily="18" charset="0"/>
              </a:rPr>
              <a:t>room or building with glass walls and a glass </a:t>
            </a:r>
            <a:r>
              <a:rPr lang="en-US" sz="3600" dirty="0" smtClean="0">
                <a:latin typeface="Californian FB" pitchFamily="18" charset="0"/>
              </a:rPr>
              <a:t>roof</a:t>
            </a:r>
            <a:endParaRPr lang="en-US" sz="3600" dirty="0">
              <a:latin typeface="Californian FB" pitchFamily="18" charset="0"/>
            </a:endParaRPr>
          </a:p>
        </p:txBody>
      </p:sp>
      <p:pic>
        <p:nvPicPr>
          <p:cNvPr id="12290" name="Picture 2" descr="C:\Users\User\Desktop\HotelSt.GeorgeWintergarden2000px.jpg"/>
          <p:cNvPicPr>
            <a:picLocks noGrp="1" noChangeAspect="1" noChangeArrowheads="1"/>
          </p:cNvPicPr>
          <p:nvPr>
            <p:ph idx="1"/>
          </p:nvPr>
        </p:nvPicPr>
        <p:blipFill>
          <a:blip r:embed="rId2"/>
          <a:srcRect/>
          <a:stretch>
            <a:fillRect/>
          </a:stretch>
        </p:blipFill>
        <p:spPr bwMode="auto">
          <a:xfrm>
            <a:off x="1125835" y="1600200"/>
            <a:ext cx="6892329" cy="4525963"/>
          </a:xfrm>
          <a:prstGeom prst="rect">
            <a:avLst/>
          </a:prstGeom>
          <a:noFill/>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571612"/>
          </a:xfrm>
        </p:spPr>
        <p:txBody>
          <a:bodyPr>
            <a:noAutofit/>
          </a:bodyPr>
          <a:lstStyle/>
          <a:p>
            <a:r>
              <a:rPr lang="sr-Latn-RS" sz="3600" dirty="0" smtClean="0">
                <a:latin typeface="Californian FB" pitchFamily="18" charset="0"/>
              </a:rPr>
              <a:t>a traditional </a:t>
            </a:r>
            <a:r>
              <a:rPr lang="sr-Latn-RS" sz="3600" b="1" dirty="0" smtClean="0">
                <a:latin typeface="Californian FB" pitchFamily="18" charset="0"/>
              </a:rPr>
              <a:t>beamed</a:t>
            </a:r>
            <a:r>
              <a:rPr lang="sr-Latn-RS" sz="3600" dirty="0" smtClean="0">
                <a:latin typeface="Californian FB" pitchFamily="18" charset="0"/>
              </a:rPr>
              <a:t> </a:t>
            </a:r>
            <a:r>
              <a:rPr lang="sr-Latn-RS" sz="3600" b="1" dirty="0" smtClean="0">
                <a:latin typeface="Californian FB" pitchFamily="18" charset="0"/>
              </a:rPr>
              <a:t>snug (</a:t>
            </a:r>
            <a:r>
              <a:rPr lang="en-US" sz="3600" dirty="0" smtClean="0">
                <a:latin typeface="Californian FB" pitchFamily="18" charset="0"/>
              </a:rPr>
              <a:t>a small, comfortable public room in a pub or </a:t>
            </a:r>
            <a:r>
              <a:rPr lang="en-US" sz="3600" dirty="0" smtClean="0">
                <a:latin typeface="Californian FB" pitchFamily="18" charset="0"/>
              </a:rPr>
              <a:t>inn</a:t>
            </a:r>
            <a:r>
              <a:rPr lang="sr-Latn-RS" sz="3600" dirty="0" smtClean="0">
                <a:latin typeface="Californian FB" pitchFamily="18" charset="0"/>
              </a:rPr>
              <a:t>)</a:t>
            </a:r>
            <a:r>
              <a:rPr lang="sr-Latn-RS" sz="3600" b="1" dirty="0" smtClean="0">
                <a:latin typeface="Californian FB" pitchFamily="18" charset="0"/>
              </a:rPr>
              <a:t/>
            </a:r>
            <a:br>
              <a:rPr lang="sr-Latn-RS" sz="3600" b="1" dirty="0" smtClean="0">
                <a:latin typeface="Californian FB" pitchFamily="18" charset="0"/>
              </a:rPr>
            </a:br>
            <a:r>
              <a:rPr lang="sr-Latn-RS" sz="3600" b="1" dirty="0" smtClean="0">
                <a:latin typeface="Californian FB" pitchFamily="18" charset="0"/>
              </a:rPr>
              <a:t>beam</a:t>
            </a:r>
            <a:r>
              <a:rPr lang="sr-Latn-RS" sz="3600" dirty="0" smtClean="0">
                <a:latin typeface="Californian FB" pitchFamily="18" charset="0"/>
              </a:rPr>
              <a:t> = </a:t>
            </a:r>
            <a:r>
              <a:rPr lang="sr-Latn-RS" sz="3600" i="1" dirty="0" smtClean="0">
                <a:latin typeface="Californian FB" pitchFamily="18" charset="0"/>
              </a:rPr>
              <a:t>greda</a:t>
            </a:r>
            <a:endParaRPr lang="en-US" sz="3600" i="1" dirty="0">
              <a:latin typeface="Californian FB" pitchFamily="18" charset="0"/>
            </a:endParaRPr>
          </a:p>
        </p:txBody>
      </p:sp>
      <p:pic>
        <p:nvPicPr>
          <p:cNvPr id="11266" name="Picture 2" descr="C:\Users\User\Desktop\b5fd6a65c0e3a580d66e1924eef3619d.jpg"/>
          <p:cNvPicPr>
            <a:picLocks noGrp="1" noChangeAspect="1" noChangeArrowheads="1"/>
          </p:cNvPicPr>
          <p:nvPr>
            <p:ph idx="1"/>
          </p:nvPr>
        </p:nvPicPr>
        <p:blipFill>
          <a:blip r:embed="rId2"/>
          <a:srcRect/>
          <a:stretch>
            <a:fillRect/>
          </a:stretch>
        </p:blipFill>
        <p:spPr bwMode="auto">
          <a:xfrm>
            <a:off x="2285984" y="1785926"/>
            <a:ext cx="4532258" cy="4525963"/>
          </a:xfrm>
          <a:prstGeom prst="rect">
            <a:avLst/>
          </a:prstGeom>
          <a:noFill/>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2984"/>
          </a:xfrm>
        </p:spPr>
        <p:txBody>
          <a:bodyPr>
            <a:noAutofit/>
          </a:bodyPr>
          <a:lstStyle/>
          <a:p>
            <a:r>
              <a:rPr lang="sr-Latn-RS" sz="2400" dirty="0" smtClean="0">
                <a:latin typeface="Californian FB" pitchFamily="18" charset="0"/>
              </a:rPr>
              <a:t>Work in pairs. The guide (student A) and the representative (student B) of the various companies and services used or visited  on the tour should look at the information below.</a:t>
            </a:r>
            <a:endParaRPr lang="en-US" sz="2400" dirty="0">
              <a:latin typeface="Californian FB" pitchFamily="18" charset="0"/>
            </a:endParaRPr>
          </a:p>
        </p:txBody>
      </p:sp>
      <p:sp>
        <p:nvSpPr>
          <p:cNvPr id="3" name="Text Placeholder 2"/>
          <p:cNvSpPr>
            <a:spLocks noGrp="1"/>
          </p:cNvSpPr>
          <p:nvPr>
            <p:ph type="body" idx="1"/>
          </p:nvPr>
        </p:nvSpPr>
        <p:spPr>
          <a:xfrm>
            <a:off x="0" y="1142984"/>
            <a:ext cx="2714612" cy="1143008"/>
          </a:xfrm>
        </p:spPr>
        <p:txBody>
          <a:bodyPr>
            <a:normAutofit fontScale="92500" lnSpcReduction="10000"/>
          </a:bodyPr>
          <a:lstStyle/>
          <a:p>
            <a:pPr algn="ctr"/>
            <a:r>
              <a:rPr lang="sr-Latn-RS" dirty="0" smtClean="0">
                <a:latin typeface="Californian FB" pitchFamily="18" charset="0"/>
              </a:rPr>
              <a:t>STUDENT A: GUIDE</a:t>
            </a:r>
          </a:p>
          <a:p>
            <a:pPr algn="ctr"/>
            <a:r>
              <a:rPr lang="sr-Latn-RS" dirty="0" smtClean="0">
                <a:latin typeface="Californian FB" pitchFamily="18" charset="0"/>
              </a:rPr>
              <a:t>ask about:</a:t>
            </a:r>
            <a:endParaRPr lang="en-US" dirty="0">
              <a:latin typeface="Californian FB" pitchFamily="18" charset="0"/>
            </a:endParaRPr>
          </a:p>
        </p:txBody>
      </p:sp>
      <p:sp>
        <p:nvSpPr>
          <p:cNvPr id="4" name="Content Placeholder 3"/>
          <p:cNvSpPr>
            <a:spLocks noGrp="1"/>
          </p:cNvSpPr>
          <p:nvPr>
            <p:ph sz="half" idx="2"/>
          </p:nvPr>
        </p:nvSpPr>
        <p:spPr>
          <a:xfrm>
            <a:off x="0" y="2285992"/>
            <a:ext cx="1857356" cy="3840171"/>
          </a:xfrm>
        </p:spPr>
        <p:txBody>
          <a:bodyPr>
            <a:normAutofit/>
          </a:bodyPr>
          <a:lstStyle/>
          <a:p>
            <a:pPr algn="just"/>
            <a:r>
              <a:rPr lang="sr-Latn-RS" b="1" u="sng" dirty="0" smtClean="0">
                <a:latin typeface="Californian FB" pitchFamily="18" charset="0"/>
              </a:rPr>
              <a:t>Glenkinchie Distillery</a:t>
            </a:r>
          </a:p>
          <a:p>
            <a:r>
              <a:rPr lang="sr-Latn-RS" dirty="0" smtClean="0">
                <a:latin typeface="Californian FB" pitchFamily="18" charset="0"/>
              </a:rPr>
              <a:t>1. facts about distillery?</a:t>
            </a:r>
          </a:p>
          <a:p>
            <a:r>
              <a:rPr lang="sr-Latn-RS" dirty="0" smtClean="0">
                <a:latin typeface="Californian FB" pitchFamily="18" charset="0"/>
              </a:rPr>
              <a:t>2. free tastings?</a:t>
            </a:r>
          </a:p>
        </p:txBody>
      </p:sp>
      <p:sp>
        <p:nvSpPr>
          <p:cNvPr id="5" name="Text Placeholder 4"/>
          <p:cNvSpPr>
            <a:spLocks noGrp="1"/>
          </p:cNvSpPr>
          <p:nvPr>
            <p:ph type="body" sz="quarter" idx="3"/>
          </p:nvPr>
        </p:nvSpPr>
        <p:spPr>
          <a:xfrm>
            <a:off x="3428992" y="1142984"/>
            <a:ext cx="5429289" cy="857256"/>
          </a:xfrm>
        </p:spPr>
        <p:txBody>
          <a:bodyPr>
            <a:normAutofit/>
          </a:bodyPr>
          <a:lstStyle/>
          <a:p>
            <a:pPr algn="ctr"/>
            <a:r>
              <a:rPr lang="sr-Latn-RS" dirty="0" smtClean="0">
                <a:latin typeface="Californian FB" pitchFamily="18" charset="0"/>
              </a:rPr>
              <a:t>STUDENT B: TOURIST COMPANY REPRESENTATIVE</a:t>
            </a:r>
            <a:endParaRPr lang="en-US" dirty="0">
              <a:latin typeface="Californian FB" pitchFamily="18" charset="0"/>
            </a:endParaRPr>
          </a:p>
        </p:txBody>
      </p:sp>
      <p:sp>
        <p:nvSpPr>
          <p:cNvPr id="6" name="Content Placeholder 5"/>
          <p:cNvSpPr>
            <a:spLocks noGrp="1"/>
          </p:cNvSpPr>
          <p:nvPr>
            <p:ph sz="quarter" idx="4"/>
          </p:nvPr>
        </p:nvSpPr>
        <p:spPr>
          <a:xfrm>
            <a:off x="2357422" y="1928802"/>
            <a:ext cx="6786578" cy="4929198"/>
          </a:xfrm>
        </p:spPr>
        <p:txBody>
          <a:bodyPr>
            <a:normAutofit lnSpcReduction="10000"/>
          </a:bodyPr>
          <a:lstStyle/>
          <a:p>
            <a:pPr algn="ctr"/>
            <a:r>
              <a:rPr lang="sr-Latn-RS" sz="2800" b="1" u="sng" dirty="0" smtClean="0">
                <a:latin typeface="Californian FB" pitchFamily="18" charset="0"/>
              </a:rPr>
              <a:t>DISTILLERY TOURS</a:t>
            </a:r>
          </a:p>
          <a:p>
            <a:pPr algn="just"/>
            <a:r>
              <a:rPr lang="sr-Latn-RS" dirty="0" smtClean="0">
                <a:latin typeface="Californian FB" pitchFamily="18" charset="0"/>
              </a:rPr>
              <a:t>Enjoy fascinating guided tour GLENKINCHIE DISTILLERY and sample its unique </a:t>
            </a:r>
            <a:r>
              <a:rPr lang="sr-Latn-RS" b="1" dirty="0" smtClean="0">
                <a:latin typeface="Californian FB" pitchFamily="18" charset="0"/>
              </a:rPr>
              <a:t>single malt whisky</a:t>
            </a:r>
            <a:r>
              <a:rPr lang="sr-Latn-RS" dirty="0" smtClean="0">
                <a:latin typeface="Californian FB" pitchFamily="18" charset="0"/>
              </a:rPr>
              <a:t>. Our </a:t>
            </a:r>
            <a:r>
              <a:rPr lang="sr-Latn-RS" b="1" dirty="0" smtClean="0">
                <a:latin typeface="Californian FB" pitchFamily="18" charset="0"/>
              </a:rPr>
              <a:t>superb </a:t>
            </a:r>
            <a:r>
              <a:rPr lang="sr-Latn-RS" dirty="0" smtClean="0">
                <a:latin typeface="Californian FB" pitchFamily="18" charset="0"/>
              </a:rPr>
              <a:t>distillery museum is open through the year.*</a:t>
            </a:r>
          </a:p>
          <a:p>
            <a:pPr algn="ctr"/>
            <a:r>
              <a:rPr lang="sr-Latn-RS" dirty="0" smtClean="0">
                <a:latin typeface="Californian FB" pitchFamily="18" charset="0"/>
              </a:rPr>
              <a:t>*Free tours*Visitor centre*Car parking* Shop*Distillery museum*</a:t>
            </a:r>
            <a:r>
              <a:rPr lang="sr-Latn-RS" b="1" dirty="0" smtClean="0">
                <a:latin typeface="Californian FB" pitchFamily="18" charset="0"/>
              </a:rPr>
              <a:t>Bowling green</a:t>
            </a:r>
            <a:r>
              <a:rPr lang="sr-Latn-RS" dirty="0" smtClean="0">
                <a:latin typeface="Californian FB" pitchFamily="18" charset="0"/>
              </a:rPr>
              <a:t>*Picnic site</a:t>
            </a:r>
          </a:p>
          <a:p>
            <a:pPr algn="ctr"/>
            <a:r>
              <a:rPr lang="sr-Latn-RS" dirty="0" smtClean="0">
                <a:latin typeface="Californian FB" pitchFamily="18" charset="0"/>
              </a:rPr>
              <a:t>Guided tours Mon-Fri, 9:30 – 16:30 (other times by appointment </a:t>
            </a:r>
          </a:p>
          <a:p>
            <a:pPr algn="ctr"/>
            <a:r>
              <a:rPr lang="sr-Latn-RS" dirty="0" smtClean="0">
                <a:latin typeface="Californian FB" pitchFamily="18" charset="0"/>
              </a:rPr>
              <a:t>NB For group visits please arrange in advance</a:t>
            </a:r>
          </a:p>
          <a:p>
            <a:pPr algn="ctr"/>
            <a:r>
              <a:rPr lang="sr-Latn-RS" sz="2800" dirty="0" smtClean="0">
                <a:latin typeface="Californian FB" pitchFamily="18" charset="0"/>
              </a:rPr>
              <a:t>FREE </a:t>
            </a:r>
            <a:r>
              <a:rPr lang="sr-Latn-RS" sz="2800" b="1" dirty="0" smtClean="0">
                <a:latin typeface="Californian FB" pitchFamily="18" charset="0"/>
              </a:rPr>
              <a:t>TASTINGS</a:t>
            </a:r>
            <a:r>
              <a:rPr lang="sr-Latn-RS" sz="2800" dirty="0" smtClean="0">
                <a:latin typeface="Californian FB" pitchFamily="18" charset="0"/>
              </a:rPr>
              <a:t>!</a:t>
            </a:r>
            <a:endParaRPr lang="en-US" sz="2800" dirty="0">
              <a:latin typeface="Californian FB" pitchFamily="18"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14290"/>
            <a:ext cx="9144000" cy="1203348"/>
          </a:xfrm>
        </p:spPr>
        <p:txBody>
          <a:bodyPr>
            <a:normAutofit fontScale="90000"/>
          </a:bodyPr>
          <a:lstStyle/>
          <a:p>
            <a:r>
              <a:rPr lang="sr-Latn-RS" dirty="0" smtClean="0">
                <a:latin typeface="Californian FB" pitchFamily="18" charset="0"/>
              </a:rPr>
              <a:t>single </a:t>
            </a:r>
            <a:r>
              <a:rPr lang="sr-Latn-RS" b="1" dirty="0" smtClean="0">
                <a:latin typeface="Californian FB" pitchFamily="18" charset="0"/>
              </a:rPr>
              <a:t>malt</a:t>
            </a:r>
            <a:r>
              <a:rPr lang="sr-Latn-RS" dirty="0" smtClean="0">
                <a:latin typeface="Californian FB" pitchFamily="18" charset="0"/>
              </a:rPr>
              <a:t> Scotch (=slad)</a:t>
            </a:r>
            <a:br>
              <a:rPr lang="sr-Latn-RS" dirty="0" smtClean="0">
                <a:latin typeface="Californian FB" pitchFamily="18" charset="0"/>
              </a:rPr>
            </a:br>
            <a:r>
              <a:rPr lang="sr-Latn-RS" dirty="0" smtClean="0">
                <a:latin typeface="Californian FB" pitchFamily="18" charset="0"/>
              </a:rPr>
              <a:t>single distillery whisky, made of </a:t>
            </a:r>
            <a:r>
              <a:rPr lang="sr-Latn-RS" b="1" dirty="0" smtClean="0">
                <a:latin typeface="Californian FB" pitchFamily="18" charset="0"/>
              </a:rPr>
              <a:t>barley</a:t>
            </a:r>
            <a:r>
              <a:rPr lang="sr-Latn-RS" dirty="0" smtClean="0">
                <a:latin typeface="Californian FB" pitchFamily="18" charset="0"/>
              </a:rPr>
              <a:t> (</a:t>
            </a:r>
            <a:r>
              <a:rPr lang="sr-Latn-RS" i="1" dirty="0" smtClean="0">
                <a:latin typeface="Californian FB" pitchFamily="18" charset="0"/>
              </a:rPr>
              <a:t>ječam</a:t>
            </a:r>
            <a:r>
              <a:rPr lang="sr-Latn-RS" dirty="0" smtClean="0">
                <a:latin typeface="Californian FB" pitchFamily="18" charset="0"/>
              </a:rPr>
              <a:t>)</a:t>
            </a:r>
            <a:endParaRPr lang="en-US" dirty="0">
              <a:latin typeface="Californian FB" pitchFamily="18" charset="0"/>
            </a:endParaRPr>
          </a:p>
        </p:txBody>
      </p:sp>
      <p:pic>
        <p:nvPicPr>
          <p:cNvPr id="9218" name="Picture 2" descr="C:\Users\User\Desktop\whisky-expressions-tour-and-30113820.jpg"/>
          <p:cNvPicPr>
            <a:picLocks noGrp="1" noChangeAspect="1" noChangeArrowheads="1"/>
          </p:cNvPicPr>
          <p:nvPr>
            <p:ph idx="1"/>
          </p:nvPr>
        </p:nvPicPr>
        <p:blipFill>
          <a:blip r:embed="rId2"/>
          <a:srcRect/>
          <a:stretch>
            <a:fillRect/>
          </a:stretch>
        </p:blipFill>
        <p:spPr bwMode="auto">
          <a:xfrm>
            <a:off x="1477565" y="2000250"/>
            <a:ext cx="6188870" cy="4125913"/>
          </a:xfrm>
          <a:prstGeom prst="rect">
            <a:avLst/>
          </a:prstGeom>
          <a:noFill/>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sr-Latn-RS" dirty="0" smtClean="0">
                <a:latin typeface="Californian FB" pitchFamily="18" charset="0"/>
              </a:rPr>
              <a:t>bowling green</a:t>
            </a:r>
            <a:br>
              <a:rPr lang="sr-Latn-RS" dirty="0" smtClean="0">
                <a:latin typeface="Californian FB" pitchFamily="18" charset="0"/>
              </a:rPr>
            </a:br>
            <a:r>
              <a:rPr lang="sr-Latn-RS" dirty="0" smtClean="0">
                <a:latin typeface="Californian FB" pitchFamily="18" charset="0"/>
              </a:rPr>
              <a:t>boćanje na travi</a:t>
            </a:r>
            <a:endParaRPr lang="en-US" dirty="0">
              <a:latin typeface="Californian FB" pitchFamily="18" charset="0"/>
            </a:endParaRPr>
          </a:p>
        </p:txBody>
      </p:sp>
      <p:pic>
        <p:nvPicPr>
          <p:cNvPr id="6146" name="Picture 2" descr="C:\Users\User\Desktop\bowling-green-1.jpg"/>
          <p:cNvPicPr>
            <a:picLocks noGrp="1" noChangeAspect="1" noChangeArrowheads="1"/>
          </p:cNvPicPr>
          <p:nvPr>
            <p:ph idx="1"/>
          </p:nvPr>
        </p:nvPicPr>
        <p:blipFill>
          <a:blip r:embed="rId2"/>
          <a:srcRect/>
          <a:stretch>
            <a:fillRect/>
          </a:stretch>
        </p:blipFill>
        <p:spPr bwMode="auto">
          <a:xfrm>
            <a:off x="2133600" y="2125821"/>
            <a:ext cx="4876800" cy="3474720"/>
          </a:xfrm>
          <a:prstGeom prst="rect">
            <a:avLst/>
          </a:prstGeom>
          <a:noFill/>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857364"/>
          </a:xfrm>
        </p:spPr>
        <p:txBody>
          <a:bodyPr>
            <a:noAutofit/>
          </a:bodyPr>
          <a:lstStyle/>
          <a:p>
            <a:r>
              <a:rPr lang="sr-Latn-RS" sz="3600" b="1" dirty="0" smtClean="0">
                <a:latin typeface="Californian FB" pitchFamily="18" charset="0"/>
              </a:rPr>
              <a:t>picnic</a:t>
            </a:r>
            <a:r>
              <a:rPr lang="sr-Latn-RS" sz="3600" dirty="0" smtClean="0">
                <a:latin typeface="Californian FB" pitchFamily="18" charset="0"/>
              </a:rPr>
              <a:t/>
            </a:r>
            <a:br>
              <a:rPr lang="sr-Latn-RS" sz="3600" dirty="0" smtClean="0">
                <a:latin typeface="Californian FB" pitchFamily="18" charset="0"/>
              </a:rPr>
            </a:br>
            <a:r>
              <a:rPr lang="en-US" sz="3600" dirty="0" smtClean="0">
                <a:latin typeface="Californian FB" pitchFamily="18" charset="0"/>
              </a:rPr>
              <a:t>an </a:t>
            </a:r>
            <a:r>
              <a:rPr lang="en-US" sz="3600" dirty="0" smtClean="0">
                <a:latin typeface="Californian FB" pitchFamily="18" charset="0"/>
              </a:rPr>
              <a:t>occasion when a packed meal is eaten outdoors, especially during an </a:t>
            </a:r>
            <a:r>
              <a:rPr lang="en-US" sz="3600" b="1" dirty="0" smtClean="0">
                <a:latin typeface="Californian FB" pitchFamily="18" charset="0"/>
              </a:rPr>
              <a:t>outing </a:t>
            </a:r>
            <a:r>
              <a:rPr lang="en-US" sz="3600" dirty="0" smtClean="0">
                <a:latin typeface="Californian FB" pitchFamily="18" charset="0"/>
              </a:rPr>
              <a:t>to the countryside.</a:t>
            </a:r>
            <a:endParaRPr lang="en-US" sz="3600" dirty="0">
              <a:latin typeface="Californian FB" pitchFamily="18" charset="0"/>
            </a:endParaRPr>
          </a:p>
        </p:txBody>
      </p:sp>
      <p:pic>
        <p:nvPicPr>
          <p:cNvPr id="7170" name="Picture 2" descr="C:\Users\User\Desktop\Group Picnic Event.jpg"/>
          <p:cNvPicPr>
            <a:picLocks noGrp="1" noChangeAspect="1" noChangeArrowheads="1"/>
          </p:cNvPicPr>
          <p:nvPr>
            <p:ph idx="1"/>
          </p:nvPr>
        </p:nvPicPr>
        <p:blipFill>
          <a:blip r:embed="rId2"/>
          <a:srcRect/>
          <a:stretch>
            <a:fillRect/>
          </a:stretch>
        </p:blipFill>
        <p:spPr bwMode="auto">
          <a:xfrm>
            <a:off x="0" y="1928802"/>
            <a:ext cx="5214974" cy="4525963"/>
          </a:xfrm>
          <a:prstGeom prst="rect">
            <a:avLst/>
          </a:prstGeom>
          <a:noFill/>
        </p:spPr>
      </p:pic>
      <p:pic>
        <p:nvPicPr>
          <p:cNvPr id="7171" name="Picture 3" descr="C:\Users\User\Desktop\sjm-l-picnic-0611-02.jpg"/>
          <p:cNvPicPr>
            <a:picLocks noChangeAspect="1" noChangeArrowheads="1"/>
          </p:cNvPicPr>
          <p:nvPr/>
        </p:nvPicPr>
        <p:blipFill>
          <a:blip r:embed="rId3" cstate="print"/>
          <a:srcRect/>
          <a:stretch>
            <a:fillRect/>
          </a:stretch>
        </p:blipFill>
        <p:spPr bwMode="auto">
          <a:xfrm>
            <a:off x="4714844" y="1928802"/>
            <a:ext cx="4429156" cy="4351314"/>
          </a:xfrm>
          <a:prstGeom prst="rect">
            <a:avLst/>
          </a:prstGeom>
          <a:noFill/>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r-Latn-RS" sz="3600" dirty="0" smtClean="0">
                <a:latin typeface="Californian FB" pitchFamily="18" charset="0"/>
              </a:rPr>
              <a:t>tastings = degustacija</a:t>
            </a:r>
            <a:endParaRPr lang="en-US" sz="3600" dirty="0">
              <a:latin typeface="Californian FB" pitchFamily="18" charset="0"/>
            </a:endParaRPr>
          </a:p>
        </p:txBody>
      </p:sp>
      <p:pic>
        <p:nvPicPr>
          <p:cNvPr id="8194" name="Picture 2" descr="C:\Users\User\Desktop\retailer-wine-tasting.jpg"/>
          <p:cNvPicPr>
            <a:picLocks noGrp="1" noChangeAspect="1" noChangeArrowheads="1"/>
          </p:cNvPicPr>
          <p:nvPr>
            <p:ph idx="1"/>
          </p:nvPr>
        </p:nvPicPr>
        <p:blipFill>
          <a:blip r:embed="rId2"/>
          <a:srcRect/>
          <a:stretch>
            <a:fillRect/>
          </a:stretch>
        </p:blipFill>
        <p:spPr bwMode="auto">
          <a:xfrm>
            <a:off x="1071538" y="1643050"/>
            <a:ext cx="6858048" cy="4786346"/>
          </a:xfrm>
          <a:prstGeom prst="rect">
            <a:avLst/>
          </a:prstGeom>
          <a:noFill/>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2984"/>
          </a:xfrm>
        </p:spPr>
        <p:txBody>
          <a:bodyPr>
            <a:noAutofit/>
          </a:bodyPr>
          <a:lstStyle/>
          <a:p>
            <a:r>
              <a:rPr lang="sr-Latn-RS" sz="2400" dirty="0" smtClean="0">
                <a:latin typeface="Californian FB" pitchFamily="18" charset="0"/>
              </a:rPr>
              <a:t>Work in pairs. The guide (student A) and the representative (student B) of the various companies and services used or visited  on the tour should look at the information below.</a:t>
            </a:r>
            <a:endParaRPr lang="en-US" sz="2400" dirty="0">
              <a:latin typeface="Californian FB" pitchFamily="18" charset="0"/>
            </a:endParaRPr>
          </a:p>
        </p:txBody>
      </p:sp>
      <p:sp>
        <p:nvSpPr>
          <p:cNvPr id="3" name="Text Placeholder 2"/>
          <p:cNvSpPr>
            <a:spLocks noGrp="1"/>
          </p:cNvSpPr>
          <p:nvPr>
            <p:ph type="body" idx="1"/>
          </p:nvPr>
        </p:nvSpPr>
        <p:spPr>
          <a:xfrm>
            <a:off x="457200" y="1357298"/>
            <a:ext cx="4040188" cy="928694"/>
          </a:xfrm>
        </p:spPr>
        <p:txBody>
          <a:bodyPr>
            <a:normAutofit/>
          </a:bodyPr>
          <a:lstStyle/>
          <a:p>
            <a:pPr algn="ctr"/>
            <a:r>
              <a:rPr lang="sr-Latn-RS" dirty="0" smtClean="0">
                <a:latin typeface="Californian FB" pitchFamily="18" charset="0"/>
              </a:rPr>
              <a:t>STUDENT A: GUIDE</a:t>
            </a:r>
          </a:p>
          <a:p>
            <a:pPr algn="ctr"/>
            <a:r>
              <a:rPr lang="sr-Latn-RS" dirty="0" smtClean="0">
                <a:latin typeface="Californian FB" pitchFamily="18" charset="0"/>
              </a:rPr>
              <a:t>ask about:</a:t>
            </a:r>
            <a:endParaRPr lang="en-US" dirty="0">
              <a:latin typeface="Californian FB" pitchFamily="18" charset="0"/>
            </a:endParaRPr>
          </a:p>
        </p:txBody>
      </p:sp>
      <p:sp>
        <p:nvSpPr>
          <p:cNvPr id="4" name="Content Placeholder 3"/>
          <p:cNvSpPr>
            <a:spLocks noGrp="1"/>
          </p:cNvSpPr>
          <p:nvPr>
            <p:ph sz="half" idx="2"/>
          </p:nvPr>
        </p:nvSpPr>
        <p:spPr>
          <a:xfrm>
            <a:off x="0" y="2285992"/>
            <a:ext cx="3714744" cy="3840171"/>
          </a:xfrm>
        </p:spPr>
        <p:txBody>
          <a:bodyPr>
            <a:normAutofit/>
          </a:bodyPr>
          <a:lstStyle/>
          <a:p>
            <a:pPr algn="just"/>
            <a:r>
              <a:rPr lang="sr-Latn-RS" sz="2800" b="1" u="sng" dirty="0" smtClean="0">
                <a:latin typeface="Californian FB" pitchFamily="18" charset="0"/>
              </a:rPr>
              <a:t>Loch Lomond Boat Tours</a:t>
            </a:r>
          </a:p>
          <a:p>
            <a:pPr algn="just"/>
            <a:r>
              <a:rPr lang="sr-Latn-RS" sz="2800" dirty="0" smtClean="0">
                <a:latin typeface="Californian FB" pitchFamily="18" charset="0"/>
              </a:rPr>
              <a:t>1. how long?</a:t>
            </a:r>
          </a:p>
          <a:p>
            <a:pPr algn="just"/>
            <a:r>
              <a:rPr lang="sr-Latn-RS" sz="2800" dirty="0" smtClean="0">
                <a:latin typeface="Californian FB" pitchFamily="18" charset="0"/>
              </a:rPr>
              <a:t>2. </a:t>
            </a:r>
            <a:r>
              <a:rPr lang="sr-Latn-RS" sz="2800" dirty="0" smtClean="0">
                <a:latin typeface="Californian FB" pitchFamily="18" charset="0"/>
              </a:rPr>
              <a:t>w</a:t>
            </a:r>
            <a:r>
              <a:rPr lang="sr-Latn-RS" sz="2800" dirty="0" smtClean="0">
                <a:latin typeface="Californian FB" pitchFamily="18" charset="0"/>
              </a:rPr>
              <a:t>hat will we see?</a:t>
            </a:r>
          </a:p>
          <a:p>
            <a:pPr algn="just"/>
            <a:r>
              <a:rPr lang="sr-Latn-RS" sz="2800" dirty="0" smtClean="0">
                <a:latin typeface="Californian FB" pitchFamily="18" charset="0"/>
              </a:rPr>
              <a:t>3. commission?</a:t>
            </a:r>
            <a:endParaRPr lang="en-US" sz="2800" dirty="0">
              <a:latin typeface="Californian FB" pitchFamily="18" charset="0"/>
            </a:endParaRPr>
          </a:p>
        </p:txBody>
      </p:sp>
      <p:sp>
        <p:nvSpPr>
          <p:cNvPr id="5" name="Text Placeholder 4"/>
          <p:cNvSpPr>
            <a:spLocks noGrp="1"/>
          </p:cNvSpPr>
          <p:nvPr>
            <p:ph type="body" sz="quarter" idx="3"/>
          </p:nvPr>
        </p:nvSpPr>
        <p:spPr>
          <a:xfrm>
            <a:off x="4645025" y="1142984"/>
            <a:ext cx="4213255" cy="857256"/>
          </a:xfrm>
        </p:spPr>
        <p:txBody>
          <a:bodyPr>
            <a:normAutofit fontScale="92500"/>
          </a:bodyPr>
          <a:lstStyle/>
          <a:p>
            <a:pPr algn="ctr"/>
            <a:r>
              <a:rPr lang="sr-Latn-RS" dirty="0" smtClean="0">
                <a:latin typeface="Californian FB" pitchFamily="18" charset="0"/>
              </a:rPr>
              <a:t>STUDENT B: TOURIST COMPANY REPRESENTATIVE</a:t>
            </a:r>
            <a:endParaRPr lang="en-US" dirty="0">
              <a:latin typeface="Californian FB" pitchFamily="18" charset="0"/>
            </a:endParaRPr>
          </a:p>
        </p:txBody>
      </p:sp>
      <p:sp>
        <p:nvSpPr>
          <p:cNvPr id="6" name="Content Placeholder 5"/>
          <p:cNvSpPr>
            <a:spLocks noGrp="1"/>
          </p:cNvSpPr>
          <p:nvPr>
            <p:ph sz="quarter" idx="4"/>
          </p:nvPr>
        </p:nvSpPr>
        <p:spPr>
          <a:xfrm>
            <a:off x="3786182" y="2071678"/>
            <a:ext cx="5357818" cy="4786322"/>
          </a:xfrm>
        </p:spPr>
        <p:txBody>
          <a:bodyPr>
            <a:normAutofit fontScale="92500"/>
          </a:bodyPr>
          <a:lstStyle/>
          <a:p>
            <a:pPr algn="ctr"/>
            <a:r>
              <a:rPr lang="sr-Latn-RS" sz="2800" b="1" u="sng" dirty="0" smtClean="0">
                <a:latin typeface="Californian FB" pitchFamily="18" charset="0"/>
              </a:rPr>
              <a:t>LOCH LOMOND</a:t>
            </a:r>
          </a:p>
          <a:p>
            <a:pPr algn="just"/>
            <a:r>
              <a:rPr lang="sr-Latn-RS" sz="2800" dirty="0" smtClean="0">
                <a:latin typeface="Californian FB" pitchFamily="18" charset="0"/>
              </a:rPr>
              <a:t>Why not bring your group on a romantic </a:t>
            </a:r>
            <a:r>
              <a:rPr lang="sr-Latn-RS" sz="2800" b="1" dirty="0" smtClean="0">
                <a:latin typeface="Californian FB" pitchFamily="18" charset="0"/>
              </a:rPr>
              <a:t>steamer</a:t>
            </a:r>
            <a:r>
              <a:rPr lang="sr-Latn-RS" sz="2800" dirty="0" smtClean="0">
                <a:latin typeface="Californian FB" pitchFamily="18" charset="0"/>
              </a:rPr>
              <a:t> cruise? Enjoy the </a:t>
            </a:r>
            <a:r>
              <a:rPr lang="sr-Latn-RS" sz="2800" b="1" dirty="0" smtClean="0">
                <a:latin typeface="Californian FB" pitchFamily="18" charset="0"/>
              </a:rPr>
              <a:t>scenic beauty </a:t>
            </a:r>
            <a:r>
              <a:rPr lang="sr-Latn-RS" sz="2800" dirty="0" smtClean="0">
                <a:latin typeface="Californian FB" pitchFamily="18" charset="0"/>
              </a:rPr>
              <a:t>of Loch Lomond, ‘Queen of Scottish Lakes’, 24 miles long. See the </a:t>
            </a:r>
            <a:r>
              <a:rPr lang="sr-Latn-RS" sz="2800" b="1" dirty="0" smtClean="0">
                <a:latin typeface="Californian FB" pitchFamily="18" charset="0"/>
              </a:rPr>
              <a:t>haunting beauty </a:t>
            </a:r>
            <a:r>
              <a:rPr lang="sr-Latn-RS" sz="2800" dirty="0" smtClean="0">
                <a:latin typeface="Californian FB" pitchFamily="18" charset="0"/>
              </a:rPr>
              <a:t>of Lennox Castle! </a:t>
            </a:r>
            <a:r>
              <a:rPr lang="sr-Latn-RS" sz="2800" b="1" dirty="0" smtClean="0">
                <a:latin typeface="Californian FB" pitchFamily="18" charset="0"/>
              </a:rPr>
              <a:t>Gaze at </a:t>
            </a:r>
            <a:r>
              <a:rPr lang="sr-Latn-RS" sz="2800" dirty="0" smtClean="0">
                <a:latin typeface="Californian FB" pitchFamily="18" charset="0"/>
              </a:rPr>
              <a:t>the height of Ben Lomond!</a:t>
            </a:r>
          </a:p>
          <a:p>
            <a:pPr algn="just"/>
            <a:r>
              <a:rPr lang="sr-Latn-RS" sz="2800" dirty="0" smtClean="0">
                <a:latin typeface="Californian FB" pitchFamily="18" charset="0"/>
              </a:rPr>
              <a:t>The one-hour cruise costs £4.00, and we pay 10% </a:t>
            </a:r>
            <a:r>
              <a:rPr lang="sr-Latn-RS" sz="2800" b="1" dirty="0" smtClean="0">
                <a:latin typeface="Californian FB" pitchFamily="18" charset="0"/>
              </a:rPr>
              <a:t>commission </a:t>
            </a:r>
            <a:r>
              <a:rPr lang="sr-Latn-RS" sz="2800" dirty="0" smtClean="0">
                <a:latin typeface="Californian FB" pitchFamily="18" charset="0"/>
              </a:rPr>
              <a:t>on  pre-booked tours of 20 or more.</a:t>
            </a:r>
            <a:endParaRPr lang="en-US" sz="2800" dirty="0">
              <a:latin typeface="Californian FB" pitchFamily="18" charset="0"/>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28670"/>
          </a:xfrm>
        </p:spPr>
        <p:txBody>
          <a:bodyPr>
            <a:normAutofit/>
          </a:bodyPr>
          <a:lstStyle/>
          <a:p>
            <a:r>
              <a:rPr lang="sr-Latn-RS" sz="3600" dirty="0" smtClean="0">
                <a:latin typeface="Californian FB" pitchFamily="18" charset="0"/>
              </a:rPr>
              <a:t>References</a:t>
            </a:r>
            <a:endParaRPr lang="en-US" sz="3600" dirty="0">
              <a:latin typeface="Californian FB" pitchFamily="18" charset="0"/>
            </a:endParaRPr>
          </a:p>
        </p:txBody>
      </p:sp>
      <p:sp>
        <p:nvSpPr>
          <p:cNvPr id="3" name="Content Placeholder 2"/>
          <p:cNvSpPr>
            <a:spLocks noGrp="1"/>
          </p:cNvSpPr>
          <p:nvPr>
            <p:ph idx="1"/>
          </p:nvPr>
        </p:nvSpPr>
        <p:spPr>
          <a:xfrm>
            <a:off x="0" y="714356"/>
            <a:ext cx="9144000" cy="6143644"/>
          </a:xfrm>
        </p:spPr>
        <p:txBody>
          <a:bodyPr>
            <a:normAutofit/>
          </a:bodyPr>
          <a:lstStyle/>
          <a:p>
            <a:pPr algn="just"/>
            <a:r>
              <a:rPr lang="en-US" dirty="0" err="1" smtClean="0">
                <a:latin typeface="Californian FB" pitchFamily="18" charset="0"/>
                <a:hlinkClick r:id="rId2"/>
              </a:rPr>
              <a:t>https://</a:t>
            </a:r>
            <a:r>
              <a:rPr lang="en-US" dirty="0" err="1" smtClean="0">
                <a:latin typeface="Californian FB" pitchFamily="18" charset="0"/>
                <a:hlinkClick r:id="rId2"/>
              </a:rPr>
              <a:t>www.youtube.com/watch?v=SDBIlIPQMDs</a:t>
            </a:r>
            <a:endParaRPr lang="sr-Latn-RS" dirty="0" smtClean="0">
              <a:latin typeface="Californian FB" pitchFamily="18" charset="0"/>
            </a:endParaRPr>
          </a:p>
          <a:p>
            <a:pPr algn="just"/>
            <a:r>
              <a:rPr lang="en-US" dirty="0" err="1" smtClean="0">
                <a:latin typeface="Californian FB" pitchFamily="18" charset="0"/>
                <a:hlinkClick r:id="rId3"/>
              </a:rPr>
              <a:t>https://www.georgehotelofstamford.com</a:t>
            </a:r>
            <a:r>
              <a:rPr lang="en-US" dirty="0" err="1" smtClean="0">
                <a:latin typeface="Californian FB" pitchFamily="18" charset="0"/>
                <a:hlinkClick r:id="rId3"/>
              </a:rPr>
              <a:t>/</a:t>
            </a:r>
            <a:endParaRPr lang="sr-Latn-RS" dirty="0" smtClean="0">
              <a:latin typeface="Californian FB" pitchFamily="18" charset="0"/>
            </a:endParaRPr>
          </a:p>
          <a:p>
            <a:pPr algn="just"/>
            <a:r>
              <a:rPr lang="en-US" dirty="0" smtClean="0">
                <a:latin typeface="Californian FB" pitchFamily="18" charset="0"/>
                <a:hlinkClick r:id="rId4"/>
              </a:rPr>
              <a:t> </a:t>
            </a:r>
            <a:r>
              <a:rPr lang="en-US" dirty="0" smtClean="0">
                <a:latin typeface="Californian FB" pitchFamily="18" charset="0"/>
                <a:hlinkClick r:id="rId4"/>
              </a:rPr>
              <a:t>https://</a:t>
            </a:r>
            <a:r>
              <a:rPr lang="en-US" dirty="0" err="1" smtClean="0">
                <a:latin typeface="Californian FB" pitchFamily="18" charset="0"/>
                <a:hlinkClick r:id="rId4"/>
              </a:rPr>
              <a:t>www.lochlomondarmshotel.com</a:t>
            </a:r>
            <a:r>
              <a:rPr lang="en-US" dirty="0" smtClean="0">
                <a:latin typeface="Californian FB" pitchFamily="18" charset="0"/>
                <a:hlinkClick r:id="rId4"/>
              </a:rPr>
              <a:t>/our-lodges</a:t>
            </a:r>
            <a:endParaRPr lang="sr-Latn-RS" dirty="0" smtClean="0">
              <a:latin typeface="Californian FB" pitchFamily="18" charset="0"/>
            </a:endParaRPr>
          </a:p>
          <a:p>
            <a:pPr algn="just"/>
            <a:r>
              <a:rPr lang="en-US" dirty="0" smtClean="0">
                <a:latin typeface="Californian FB" pitchFamily="18" charset="0"/>
                <a:hlinkClick r:id="rId5"/>
              </a:rPr>
              <a:t>https://</a:t>
            </a:r>
            <a:r>
              <a:rPr lang="en-US" dirty="0" err="1" smtClean="0">
                <a:latin typeface="Californian FB" pitchFamily="18" charset="0"/>
                <a:hlinkClick r:id="rId5"/>
              </a:rPr>
              <a:t>www.scotsman.com</a:t>
            </a:r>
            <a:r>
              <a:rPr lang="en-US" dirty="0" smtClean="0">
                <a:latin typeface="Californian FB" pitchFamily="18" charset="0"/>
                <a:hlinkClick r:id="rId5"/>
              </a:rPr>
              <a:t>/</a:t>
            </a:r>
            <a:r>
              <a:rPr lang="en-US" dirty="0" err="1" smtClean="0">
                <a:latin typeface="Californian FB" pitchFamily="18" charset="0"/>
                <a:hlinkClick r:id="rId5"/>
              </a:rPr>
              <a:t>whats</a:t>
            </a:r>
            <a:r>
              <a:rPr lang="en-US" dirty="0" smtClean="0">
                <a:latin typeface="Californian FB" pitchFamily="18" charset="0"/>
                <a:hlinkClick r:id="rId5"/>
              </a:rPr>
              <a:t>-on/arts-and-entertainment/sad-secrets-</a:t>
            </a:r>
            <a:r>
              <a:rPr lang="en-US" dirty="0" err="1" smtClean="0">
                <a:latin typeface="Californian FB" pitchFamily="18" charset="0"/>
                <a:hlinkClick r:id="rId5"/>
              </a:rPr>
              <a:t>glasgows</a:t>
            </a:r>
            <a:r>
              <a:rPr lang="en-US" dirty="0" smtClean="0">
                <a:latin typeface="Californian FB" pitchFamily="18" charset="0"/>
                <a:hlinkClick r:id="rId5"/>
              </a:rPr>
              <a:t>-abandoned-mental-hospital-1439724</a:t>
            </a:r>
            <a:endParaRPr lang="sr-Latn-RS" dirty="0" smtClean="0">
              <a:latin typeface="Californian FB" pitchFamily="18" charset="0"/>
            </a:endParaRPr>
          </a:p>
          <a:p>
            <a:pPr algn="just"/>
            <a:r>
              <a:rPr lang="en-US" dirty="0" smtClean="0">
                <a:latin typeface="Californian FB" pitchFamily="18" charset="0"/>
                <a:hlinkClick r:id="rId6"/>
              </a:rPr>
              <a:t>https://</a:t>
            </a:r>
            <a:r>
              <a:rPr lang="en-US" dirty="0" err="1" smtClean="0">
                <a:latin typeface="Californian FB" pitchFamily="18" charset="0"/>
                <a:hlinkClick r:id="rId6"/>
              </a:rPr>
              <a:t>www.lochlomond-trossachs.org</a:t>
            </a:r>
            <a:r>
              <a:rPr lang="en-US" dirty="0" smtClean="0">
                <a:latin typeface="Californian FB" pitchFamily="18" charset="0"/>
                <a:hlinkClick r:id="rId6"/>
              </a:rPr>
              <a:t>/things-to-do/walking/</a:t>
            </a:r>
            <a:r>
              <a:rPr lang="en-US" dirty="0" err="1" smtClean="0">
                <a:latin typeface="Californian FB" pitchFamily="18" charset="0"/>
                <a:hlinkClick r:id="rId6"/>
              </a:rPr>
              <a:t>hillwalking</a:t>
            </a:r>
            <a:r>
              <a:rPr lang="en-US" dirty="0" smtClean="0">
                <a:latin typeface="Californian FB" pitchFamily="18" charset="0"/>
                <a:hlinkClick r:id="rId6"/>
              </a:rPr>
              <a:t>/</a:t>
            </a:r>
            <a:r>
              <a:rPr lang="en-US" dirty="0" err="1" smtClean="0">
                <a:latin typeface="Californian FB" pitchFamily="18" charset="0"/>
                <a:hlinkClick r:id="rId6"/>
              </a:rPr>
              <a:t>ben-lomond</a:t>
            </a:r>
            <a:r>
              <a:rPr lang="en-US" dirty="0" smtClean="0">
                <a:latin typeface="Californian FB" pitchFamily="18" charset="0"/>
                <a:hlinkClick r:id="rId6"/>
              </a:rPr>
              <a:t>/</a:t>
            </a:r>
            <a:endParaRPr lang="sr-Latn-RS" dirty="0" smtClean="0">
              <a:latin typeface="Californian FB" pitchFamily="18" charset="0"/>
            </a:endParaRPr>
          </a:p>
          <a:p>
            <a:pPr algn="just"/>
            <a:r>
              <a:rPr lang="en-US" dirty="0" smtClean="0">
                <a:latin typeface="Californian FB" pitchFamily="18" charset="0"/>
                <a:hlinkClick r:id="rId7"/>
              </a:rPr>
              <a:t>https://</a:t>
            </a:r>
            <a:r>
              <a:rPr lang="en-US" dirty="0" err="1" smtClean="0">
                <a:latin typeface="Californian FB" pitchFamily="18" charset="0"/>
                <a:hlinkClick r:id="rId7"/>
              </a:rPr>
              <a:t>www.visitscotland.com</a:t>
            </a:r>
            <a:r>
              <a:rPr lang="en-US" dirty="0" smtClean="0">
                <a:latin typeface="Californian FB" pitchFamily="18" charset="0"/>
                <a:hlinkClick r:id="rId7"/>
              </a:rPr>
              <a:t>/info/see-do/</a:t>
            </a:r>
            <a:r>
              <a:rPr lang="en-US" dirty="0" err="1" smtClean="0">
                <a:latin typeface="Californian FB" pitchFamily="18" charset="0"/>
                <a:hlinkClick r:id="rId7"/>
              </a:rPr>
              <a:t>glenkinchie</a:t>
            </a:r>
            <a:r>
              <a:rPr lang="en-US" dirty="0" smtClean="0">
                <a:latin typeface="Californian FB" pitchFamily="18" charset="0"/>
                <a:hlinkClick r:id="rId7"/>
              </a:rPr>
              <a:t>-distillery-visitor-centre-</a:t>
            </a:r>
            <a:r>
              <a:rPr lang="en-US" dirty="0" err="1" smtClean="0">
                <a:latin typeface="Californian FB" pitchFamily="18" charset="0"/>
                <a:hlinkClick r:id="rId7"/>
              </a:rPr>
              <a:t>p418531</a:t>
            </a:r>
            <a:endParaRPr lang="sr-Latn-RS" dirty="0" smtClean="0">
              <a:latin typeface="Californian FB" pitchFamily="18" charset="0"/>
            </a:endParaRPr>
          </a:p>
          <a:p>
            <a:pPr algn="just"/>
            <a:r>
              <a:rPr lang="en-US" dirty="0" err="1" smtClean="0">
                <a:latin typeface="Californian FB" pitchFamily="18" charset="0"/>
                <a:hlinkClick r:id="rId8"/>
              </a:rPr>
              <a:t>https://www.visitcumbria.com/amb/grasmere</a:t>
            </a:r>
            <a:r>
              <a:rPr lang="en-US" dirty="0" err="1" smtClean="0">
                <a:latin typeface="Californian FB" pitchFamily="18" charset="0"/>
                <a:hlinkClick r:id="rId8"/>
              </a:rPr>
              <a:t>/</a:t>
            </a:r>
            <a:endParaRPr lang="sr-Latn-RS" dirty="0" smtClean="0">
              <a:latin typeface="Californian FB" pitchFamily="18" charset="0"/>
            </a:endParaRPr>
          </a:p>
          <a:p>
            <a:pPr algn="just">
              <a:buNone/>
            </a:pPr>
            <a:endParaRPr lang="en-US" dirty="0">
              <a:latin typeface="Californian FB" pitchFamily="18" charset="0"/>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Latn-RS" dirty="0" smtClean="0">
                <a:latin typeface="Californian FB" pitchFamily="18" charset="0"/>
              </a:rPr>
              <a:t>Thank you for your Attention!</a:t>
            </a:r>
            <a:endParaRPr lang="en-US" dirty="0">
              <a:latin typeface="Californian FB" pitchFamily="18" charset="0"/>
            </a:endParaRPr>
          </a:p>
        </p:txBody>
      </p:sp>
      <p:pic>
        <p:nvPicPr>
          <p:cNvPr id="10242" name="Picture 2" descr="C:\Users\User\Desktop\COME-AND-PLAY-come-and-conquer-english-1-3_slika_O_91512781.jpg"/>
          <p:cNvPicPr>
            <a:picLocks noGrp="1" noChangeAspect="1" noChangeArrowheads="1"/>
          </p:cNvPicPr>
          <p:nvPr>
            <p:ph idx="1"/>
          </p:nvPr>
        </p:nvPicPr>
        <p:blipFill>
          <a:blip r:embed="rId2"/>
          <a:srcRect/>
          <a:stretch>
            <a:fillRect/>
          </a:stretch>
        </p:blipFill>
        <p:spPr bwMode="auto">
          <a:xfrm>
            <a:off x="457200" y="1571612"/>
            <a:ext cx="8229600" cy="4929221"/>
          </a:xfrm>
          <a:prstGeom prst="rect">
            <a:avLst/>
          </a:prstGeom>
          <a:noFill/>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902</TotalTime>
  <Words>1212</Words>
  <Application>Microsoft Office PowerPoint</Application>
  <PresentationFormat>On-screen Show (4:3)</PresentationFormat>
  <Paragraphs>119</Paragraphs>
  <Slides>41</Slides>
  <Notes>0</Notes>
  <HiddenSlides>0</HiddenSlides>
  <MMClips>0</MMClips>
  <ScaleCrop>false</ScaleCrop>
  <HeadingPairs>
    <vt:vector size="4" baseType="variant">
      <vt:variant>
        <vt:lpstr>Theme</vt:lpstr>
      </vt:variant>
      <vt:variant>
        <vt:i4>1</vt:i4>
      </vt:variant>
      <vt:variant>
        <vt:lpstr>Slide Titles</vt:lpstr>
      </vt:variant>
      <vt:variant>
        <vt:i4>41</vt:i4>
      </vt:variant>
    </vt:vector>
  </HeadingPairs>
  <TitlesOfParts>
    <vt:vector size="42" baseType="lpstr">
      <vt:lpstr>Office Theme</vt:lpstr>
      <vt:lpstr>Guide Instructions</vt:lpstr>
      <vt:lpstr>listening: guide instructions, page 143, Transcript page 195  </vt:lpstr>
      <vt:lpstr>Guide Instructions Tour: Scotland and the English Lakes     Sue Jameson is handling this group  Office tel. no. 0171 434 6370   </vt:lpstr>
      <vt:lpstr>Itinerary: Day 1 (London-Edinburg) January 10th  </vt:lpstr>
      <vt:lpstr>London-Stamford-Edinburgh</vt:lpstr>
      <vt:lpstr> http://www.georgehotelofstamford.com coffee stopin Old Hall: 45 min app; present voucher </vt:lpstr>
      <vt:lpstr>lunch en route (on the way), one hour app lunch is not included in the package</vt:lpstr>
      <vt:lpstr>Scottish border, photo session 15min</vt:lpstr>
      <vt:lpstr>Edinburgh /edInbrä/ info on public transport&amp;sights, check in, pax at leisure (=free time, time on your own); arrange porterage (carrying luggage) and alarm</vt:lpstr>
      <vt:lpstr>set up noticeboard in the lobby/pay driver a grat                                                                               tip </vt:lpstr>
      <vt:lpstr>Day 2 (Edinburg – Glenkinchie -Edinburgh) January 11th  </vt:lpstr>
      <vt:lpstr>morning: continental breakfast, liaise /lɪˈeɪz/ with the driver and local guide = communicate with  </vt:lpstr>
      <vt:lpstr>Edinburgh one hour and free time for lunch</vt:lpstr>
      <vt:lpstr>Glenkinchie Whiskey Distillery</vt:lpstr>
      <vt:lpstr>Slide 15</vt:lpstr>
      <vt:lpstr>Evening: arrive at hotel, recommend a restaurant, pax at leisure</vt:lpstr>
      <vt:lpstr>Day 3 (Edinburg – Trossachs - Edinburgh) January 12th </vt:lpstr>
      <vt:lpstr>optional boat cruise on Loch Lomond, 4£ at 12 p.m. or walk or sit in Lomond hotel, lunch 2 p.m. present voucher</vt:lpstr>
      <vt:lpstr>Evening: must return by 5 p.m. Scottish evening at the George Hotel prepare vouchers</vt:lpstr>
      <vt:lpstr>Slide 20</vt:lpstr>
      <vt:lpstr>Day 4 – Edinburgh, baggage pull (removal) by 7, check out, pay porterage from your float (iz svoje kase, od službenog novca)– Moffat (coffee break 30min) – Grasmere - London January 13th </vt:lpstr>
      <vt:lpstr>Lake District – Grasmere two hours free time for lunch and sightseeing</vt:lpstr>
      <vt:lpstr>tea en route to London 45min</vt:lpstr>
      <vt:lpstr>London, arrive at 19.30 drop off?</vt:lpstr>
      <vt:lpstr>2. page 143, Unfortunately there have been some last-minute alterations. Listen to the audio (Listening on the website) and make the necessary changes to the instructions.</vt:lpstr>
      <vt:lpstr>2. page 143, Unfortunately there have been some last-minute alterations. Listen to the audio (Listening on the website) and make the necessary changes to the instructions.</vt:lpstr>
      <vt:lpstr>OUTput task: SPEAKING, page 144</vt:lpstr>
      <vt:lpstr>page 144, Work in pairs. The guide (student A) and the representative (student B) of the various companies and services used or visited  on the tour should look at the information below.</vt:lpstr>
      <vt:lpstr>Work in pairs. The guide (student A) and the representative (student B) of the various companies and services used or visited  on the tour should look at the information below.</vt:lpstr>
      <vt:lpstr>gallows sign – hanging sign </vt:lpstr>
      <vt:lpstr>highwaymen, pl.n. – desperado, bandit (bukvalno drumski razbojnik, ovde je metaforička upotreba u značenju pustolov)  prospective – potential, accidental</vt:lpstr>
      <vt:lpstr>conservatory-style lounge= a room or building with glass walls and a glass roof</vt:lpstr>
      <vt:lpstr>a traditional beamed snug (a small, comfortable public room in a pub or inn) beam = greda</vt:lpstr>
      <vt:lpstr>Work in pairs. The guide (student A) and the representative (student B) of the various companies and services used or visited  on the tour should look at the information below.</vt:lpstr>
      <vt:lpstr>single malt Scotch (=slad) single distillery whisky, made of barley (ječam)</vt:lpstr>
      <vt:lpstr>bowling green boćanje na travi</vt:lpstr>
      <vt:lpstr>picnic an occasion when a packed meal is eaten outdoors, especially during an outing to the countryside.</vt:lpstr>
      <vt:lpstr>tastings = degustacija</vt:lpstr>
      <vt:lpstr>Work in pairs. The guide (student A) and the representative (student B) of the various companies and services used or visited  on the tour should look at the information below.</vt:lpstr>
      <vt:lpstr>References</vt:lpstr>
      <vt:lpstr>Thank you for your Attention!</vt:lpstr>
    </vt:vector>
  </TitlesOfParts>
  <Company>HP</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Guide Instructions</dc:title>
  <dc:creator>user</dc:creator>
  <cp:lastModifiedBy>User</cp:lastModifiedBy>
  <cp:revision>72</cp:revision>
  <dcterms:created xsi:type="dcterms:W3CDTF">2014-11-16T21:30:05Z</dcterms:created>
  <dcterms:modified xsi:type="dcterms:W3CDTF">2020-12-10T00:47:54Z</dcterms:modified>
</cp:coreProperties>
</file>