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59" r:id="rId7"/>
    <p:sldId id="261" r:id="rId8"/>
    <p:sldId id="262" r:id="rId9"/>
    <p:sldId id="267" r:id="rId10"/>
    <p:sldId id="268" r:id="rId11"/>
    <p:sldId id="270" r:id="rId12"/>
    <p:sldId id="271" r:id="rId13"/>
    <p:sldId id="275" r:id="rId14"/>
    <p:sldId id="281" r:id="rId15"/>
    <p:sldId id="276" r:id="rId16"/>
    <p:sldId id="277" r:id="rId17"/>
    <p:sldId id="272" r:id="rId18"/>
    <p:sldId id="273" r:id="rId19"/>
    <p:sldId id="278" r:id="rId20"/>
    <p:sldId id="280" r:id="rId21"/>
    <p:sldId id="269" r:id="rId22"/>
    <p:sldId id="263" r:id="rId23"/>
    <p:sldId id="274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5CDB5-C20E-4D57-BE91-BE3ACB6704FE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AD44C-A3AE-4972-9141-2BEC13713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424936" cy="1470025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PRACTICE 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Describing </a:t>
            </a:r>
            <a:r>
              <a:rPr lang="sr-Latn-RS" dirty="0" smtClean="0">
                <a:latin typeface="Californian FB" pitchFamily="18" charset="0"/>
              </a:rPr>
              <a:t>C</a:t>
            </a:r>
            <a:r>
              <a:rPr lang="en-US" dirty="0" err="1" smtClean="0">
                <a:latin typeface="Californian FB" pitchFamily="18" charset="0"/>
              </a:rPr>
              <a:t>ities</a:t>
            </a:r>
            <a:r>
              <a:rPr lang="en-US" dirty="0" smtClean="0">
                <a:latin typeface="Californian FB" pitchFamily="18" charset="0"/>
              </a:rPr>
              <a:t>, </a:t>
            </a:r>
            <a:r>
              <a:rPr lang="sr-Latn-RS" dirty="0" smtClean="0">
                <a:latin typeface="Californian FB" pitchFamily="18" charset="0"/>
              </a:rPr>
              <a:t>B</a:t>
            </a:r>
            <a:r>
              <a:rPr lang="en-US" dirty="0" err="1" smtClean="0">
                <a:latin typeface="Californian FB" pitchFamily="18" charset="0"/>
              </a:rPr>
              <a:t>uildings</a:t>
            </a:r>
            <a:r>
              <a:rPr lang="sr-Latn-RS" dirty="0" smtClean="0">
                <a:latin typeface="Californian FB" pitchFamily="18" charset="0"/>
              </a:rPr>
              <a:t>&amp;</a:t>
            </a:r>
            <a:r>
              <a:rPr lang="sr-Latn-RS" dirty="0">
                <a:latin typeface="Californian FB" pitchFamily="18" charset="0"/>
              </a:rPr>
              <a:t>P</a:t>
            </a:r>
            <a:r>
              <a:rPr lang="en-US" dirty="0" err="1" smtClean="0">
                <a:latin typeface="Californian FB" pitchFamily="18" charset="0"/>
              </a:rPr>
              <a:t>eople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SECTION 3 On a Tour, pages </a:t>
            </a:r>
            <a:r>
              <a:rPr lang="en-US" dirty="0" smtClean="0">
                <a:latin typeface="Californian FB" pitchFamily="18" charset="0"/>
              </a:rPr>
              <a:t>143-144</a:t>
            </a:r>
          </a:p>
          <a:p>
            <a:r>
              <a:rPr lang="en-US" dirty="0" smtClean="0">
                <a:latin typeface="Californian FB" pitchFamily="18" charset="0"/>
              </a:rPr>
              <a:t>Listening </a:t>
            </a:r>
            <a:r>
              <a:rPr lang="sr-Latn-RS" dirty="0" smtClean="0">
                <a:latin typeface="Californian FB" pitchFamily="18" charset="0"/>
              </a:rPr>
              <a:t>5</a:t>
            </a:r>
            <a:r>
              <a:rPr lang="en-US" dirty="0" smtClean="0">
                <a:latin typeface="Californian FB" pitchFamily="18" charset="0"/>
              </a:rPr>
              <a:t>, page ‘</a:t>
            </a:r>
            <a:r>
              <a:rPr lang="en-US" dirty="0" err="1" smtClean="0">
                <a:latin typeface="Californian FB" pitchFamily="18" charset="0"/>
              </a:rPr>
              <a:t>Predmeti</a:t>
            </a:r>
            <a:r>
              <a:rPr lang="en-US" dirty="0" smtClean="0">
                <a:latin typeface="Californian FB" pitchFamily="18" charset="0"/>
              </a:rPr>
              <a:t>’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58417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1</a:t>
            </a:r>
            <a:r>
              <a:rPr lang="en-US" sz="3600" dirty="0" smtClean="0">
                <a:latin typeface="Californian FB" pitchFamily="18" charset="0"/>
              </a:rPr>
              <a:t>.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14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4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Rome is a </a:t>
            </a:r>
            <a:r>
              <a:rPr lang="en-US" sz="3600" i="1" dirty="0" smtClean="0">
                <a:latin typeface="Californian FB" pitchFamily="18" charset="0"/>
              </a:rPr>
              <a:t>nice</a:t>
            </a:r>
            <a:r>
              <a:rPr lang="en-US" sz="3600" dirty="0" smtClean="0">
                <a:latin typeface="Californian FB" pitchFamily="18" charset="0"/>
              </a:rPr>
              <a:t> city. How many positive words can you think of the word nice in the sentence. Make a list</a:t>
            </a:r>
            <a:r>
              <a:rPr lang="sr-Latn-RS" sz="3600" dirty="0" smtClean="0">
                <a:latin typeface="Californian FB" pitchFamily="18" charset="0"/>
              </a:rPr>
              <a:t>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8024" y="2348880"/>
            <a:ext cx="35283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3600" dirty="0" smtClean="0">
                <a:latin typeface="Californian FB" pitchFamily="18" charset="0"/>
              </a:rPr>
              <a:t> spectacular</a:t>
            </a:r>
            <a:endParaRPr lang="en-US" sz="3600" dirty="0" smtClean="0">
              <a:latin typeface="Californian FB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>
                <a:latin typeface="Californian FB" pitchFamily="18" charset="0"/>
              </a:rPr>
              <a:t> breathtaking</a:t>
            </a:r>
            <a:endParaRPr lang="en-US" sz="3600" dirty="0" smtClean="0">
              <a:latin typeface="Californian FB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>
                <a:latin typeface="Californian FB" pitchFamily="18" charset="0"/>
              </a:rPr>
              <a:t> amazing</a:t>
            </a:r>
            <a:endParaRPr lang="en-US" sz="3600" dirty="0" smtClean="0">
              <a:latin typeface="Californian FB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>
                <a:latin typeface="Californian FB" pitchFamily="18" charset="0"/>
              </a:rPr>
              <a:t> beautiful</a:t>
            </a:r>
            <a:endParaRPr lang="en-US" sz="3600" dirty="0" smtClean="0">
              <a:latin typeface="Californian FB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>
                <a:latin typeface="Californian FB" pitchFamily="18" charset="0"/>
              </a:rPr>
              <a:t> exciting</a:t>
            </a:r>
            <a:r>
              <a:rPr lang="en-US" sz="3600" dirty="0" smtClean="0">
                <a:latin typeface="Californian FB" pitchFamily="18" charset="0"/>
              </a:rPr>
              <a:t>…</a:t>
            </a:r>
          </a:p>
          <a:p>
            <a:pPr algn="ctr"/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4864"/>
            <a:ext cx="3683000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r>
              <a:rPr lang="en-US" sz="3100" dirty="0" smtClean="0">
                <a:latin typeface="Californian FB" pitchFamily="18" charset="0"/>
              </a:rPr>
              <a:t>2</a:t>
            </a:r>
            <a:r>
              <a:rPr lang="en-US" sz="3100" dirty="0" smtClean="0">
                <a:latin typeface="Californian FB" pitchFamily="18" charset="0"/>
              </a:rPr>
              <a:t>. </a:t>
            </a:r>
            <a:r>
              <a:rPr lang="sr-Latn-RS" sz="3100" b="1" dirty="0">
                <a:solidFill>
                  <a:srgbClr val="FF0000"/>
                </a:solidFill>
                <a:latin typeface="Californian FB" pitchFamily="18" charset="0"/>
              </a:rPr>
              <a:t>p</a:t>
            </a:r>
            <a:r>
              <a:rPr lang="en-US" sz="3100" b="1" dirty="0" smtClean="0">
                <a:solidFill>
                  <a:srgbClr val="FF0000"/>
                </a:solidFill>
                <a:latin typeface="Californian FB" pitchFamily="18" charset="0"/>
              </a:rPr>
              <a:t>age </a:t>
            </a:r>
            <a:r>
              <a:rPr lang="en-US" sz="3100" b="1" dirty="0" smtClean="0">
                <a:solidFill>
                  <a:srgbClr val="FF0000"/>
                </a:solidFill>
                <a:latin typeface="Californian FB" pitchFamily="18" charset="0"/>
              </a:rPr>
              <a:t>14</a:t>
            </a:r>
            <a:r>
              <a:rPr lang="sr-Latn-RS" sz="3100" b="1" dirty="0" smtClean="0">
                <a:solidFill>
                  <a:srgbClr val="FF0000"/>
                </a:solidFill>
                <a:latin typeface="Californian FB" pitchFamily="18" charset="0"/>
              </a:rPr>
              <a:t>4</a:t>
            </a:r>
            <a:r>
              <a:rPr lang="en-US" sz="3100" b="1" dirty="0" smtClean="0">
                <a:solidFill>
                  <a:srgbClr val="FF0000"/>
                </a:solidFill>
                <a:latin typeface="Californian FB" pitchFamily="18" charset="0"/>
              </a:rPr>
              <a:t>, Listening </a:t>
            </a:r>
            <a:r>
              <a:rPr lang="sr-Latn-RS" sz="3100" b="1" dirty="0" smtClean="0">
                <a:solidFill>
                  <a:srgbClr val="FF0000"/>
                </a:solidFill>
                <a:latin typeface="Californian FB" pitchFamily="18" charset="0"/>
              </a:rPr>
              <a:t>5</a:t>
            </a:r>
            <a:r>
              <a:rPr lang="sr-Latn-RS" sz="3100" dirty="0" smtClean="0">
                <a:latin typeface="Californian FB" pitchFamily="18" charset="0"/>
              </a:rPr>
              <a:t>,</a:t>
            </a:r>
            <a:r>
              <a:rPr lang="en-US" sz="3100" dirty="0" smtClean="0">
                <a:latin typeface="Californian FB" pitchFamily="18" charset="0"/>
              </a:rPr>
              <a:t> </a:t>
            </a:r>
            <a:r>
              <a:rPr lang="en-US" sz="3100" dirty="0" smtClean="0">
                <a:latin typeface="Californian FB" pitchFamily="18" charset="0"/>
              </a:rPr>
              <a:t>Complete </a:t>
            </a:r>
            <a:r>
              <a:rPr lang="en-US" sz="3100" dirty="0" err="1" smtClean="0">
                <a:latin typeface="Californian FB" pitchFamily="18" charset="0"/>
              </a:rPr>
              <a:t>th</a:t>
            </a:r>
            <a:r>
              <a:rPr lang="sr-Latn-RS" sz="3100" dirty="0" smtClean="0">
                <a:latin typeface="Californian FB" pitchFamily="18" charset="0"/>
              </a:rPr>
              <a:t>e</a:t>
            </a:r>
            <a:r>
              <a:rPr lang="en-US" sz="3100" dirty="0" smtClean="0">
                <a:latin typeface="Californian FB" pitchFamily="18" charset="0"/>
              </a:rPr>
              <a:t> </a:t>
            </a:r>
            <a:r>
              <a:rPr lang="en-US" sz="3100" dirty="0" smtClean="0">
                <a:latin typeface="Californian FB" pitchFamily="18" charset="0"/>
              </a:rPr>
              <a:t>chart by ticking the boxes to indicate which adjective can be used with the nouns </a:t>
            </a:r>
            <a:endParaRPr lang="en-US" sz="31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03538"/>
          <a:ext cx="9144000" cy="55349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91680"/>
                <a:gridCol w="1008112"/>
                <a:gridCol w="1584176"/>
                <a:gridCol w="1368152"/>
                <a:gridCol w="3491880"/>
              </a:tblGrid>
              <a:tr h="615449"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Californian FB" pitchFamily="18" charset="0"/>
                        </a:rPr>
                        <a:t>CITIES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BUILDINGS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PEOPLE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fornian FB" pitchFamily="18" charset="0"/>
                        </a:rPr>
                        <a:t>NIGHT</a:t>
                      </a:r>
                      <a:r>
                        <a:rPr lang="sr-Latn-RS" b="1" dirty="0" smtClean="0">
                          <a:latin typeface="Californian FB" pitchFamily="18" charset="0"/>
                        </a:rPr>
                        <a:t>&amp;</a:t>
                      </a:r>
                      <a:r>
                        <a:rPr lang="en-US" b="1" dirty="0" smtClean="0">
                          <a:latin typeface="Californian FB" pitchFamily="18" charset="0"/>
                        </a:rPr>
                        <a:t> LIFE ENTERTAINMENT</a:t>
                      </a:r>
                      <a:endParaRPr lang="en-US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ANCIENT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ELEGANT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FAMOUS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FINE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GLORIOUS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IMPORTANT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LOVELY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1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lifornian FB" pitchFamily="18" charset="0"/>
                        </a:rPr>
                        <a:t>MAGNIFICENT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3760">
                <a:tc>
                  <a:txBody>
                    <a:bodyPr/>
                    <a:lstStyle/>
                    <a:p>
                      <a:pPr algn="ctr"/>
                      <a:r>
                        <a:rPr lang="sr-Latn-RS" sz="1600" b="1" dirty="0" smtClean="0">
                          <a:latin typeface="Californian FB" pitchFamily="18" charset="0"/>
                        </a:rPr>
                        <a:t>POWERFUL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3760">
                <a:tc>
                  <a:txBody>
                    <a:bodyPr/>
                    <a:lstStyle/>
                    <a:p>
                      <a:pPr algn="ctr"/>
                      <a:r>
                        <a:rPr lang="sr-Latn-RS" sz="1600" b="1" dirty="0" smtClean="0">
                          <a:latin typeface="Californian FB" pitchFamily="18" charset="0"/>
                        </a:rPr>
                        <a:t>PROUD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3760">
                <a:tc>
                  <a:txBody>
                    <a:bodyPr/>
                    <a:lstStyle/>
                    <a:p>
                      <a:pPr algn="ctr"/>
                      <a:r>
                        <a:rPr lang="sr-Latn-RS" sz="1600" b="1" dirty="0" smtClean="0">
                          <a:latin typeface="Californian FB" pitchFamily="18" charset="0"/>
                        </a:rPr>
                        <a:t>SPLENDID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3760">
                <a:tc>
                  <a:txBody>
                    <a:bodyPr/>
                    <a:lstStyle/>
                    <a:p>
                      <a:pPr algn="ctr"/>
                      <a:r>
                        <a:rPr lang="sr-Latn-RS" sz="1600" b="1" dirty="0" smtClean="0">
                          <a:latin typeface="Californian FB" pitchFamily="18" charset="0"/>
                        </a:rPr>
                        <a:t>SUPERB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3760">
                <a:tc>
                  <a:txBody>
                    <a:bodyPr/>
                    <a:lstStyle/>
                    <a:p>
                      <a:pPr algn="ctr"/>
                      <a:r>
                        <a:rPr lang="sr-Latn-RS" sz="1600" b="1" dirty="0" smtClean="0">
                          <a:latin typeface="Californian FB" pitchFamily="18" charset="0"/>
                        </a:rPr>
                        <a:t>WONDERFUL</a:t>
                      </a:r>
                      <a:endParaRPr lang="en-US" sz="16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3. Guide </a:t>
            </a:r>
            <a:r>
              <a:rPr lang="sr-Latn-RS" dirty="0" smtClean="0">
                <a:latin typeface="Californian FB" pitchFamily="18" charset="0"/>
              </a:rPr>
              <a:t>Commentaries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b="1" dirty="0" smtClean="0">
                <a:latin typeface="Californian FB" pitchFamily="18" charset="0"/>
              </a:rPr>
              <a:t>Listening </a:t>
            </a:r>
            <a:r>
              <a:rPr lang="sr-Latn-RS" sz="2800" b="1" dirty="0" smtClean="0">
                <a:latin typeface="Californian FB" pitchFamily="18" charset="0"/>
              </a:rPr>
              <a:t>5, page 145 </a:t>
            </a:r>
            <a:endParaRPr lang="en-US" sz="28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commentary</a:t>
            </a:r>
            <a:r>
              <a:rPr lang="en-US" sz="3600" dirty="0" smtClean="0">
                <a:latin typeface="Californian FB" pitchFamily="18" charset="0"/>
              </a:rPr>
              <a:t> /ˈ</a:t>
            </a:r>
            <a:r>
              <a:rPr lang="en-US" sz="3600" dirty="0" err="1" smtClean="0">
                <a:latin typeface="Californian FB" pitchFamily="18" charset="0"/>
              </a:rPr>
              <a:t>kɒmənt</a:t>
            </a:r>
            <a:r>
              <a:rPr lang="en-US" sz="3600" dirty="0" smtClean="0">
                <a:latin typeface="Californian FB" pitchFamily="18" charset="0"/>
              </a:rPr>
              <a:t>(ə)</a:t>
            </a:r>
            <a:r>
              <a:rPr lang="en-US" sz="3600" dirty="0" err="1" smtClean="0">
                <a:latin typeface="Californian FB" pitchFamily="18" charset="0"/>
              </a:rPr>
              <a:t>ri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= account, explanation, expressing opinion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916832"/>
            <a:ext cx="4597102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892480" cy="864096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1. Here are the pictures of 12 famous places. Can you identify them and say which cities countries are they in?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1_Saint_Basils_Cathedr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2771800" cy="1944216"/>
          </a:xfrm>
          <a:prstGeom prst="rect">
            <a:avLst/>
          </a:prstGeom>
          <a:noFill/>
        </p:spPr>
      </p:pic>
      <p:pic>
        <p:nvPicPr>
          <p:cNvPr id="1027" name="Picture 3" descr="C:\Users\User\Desktop\i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96952"/>
            <a:ext cx="2808312" cy="1743075"/>
          </a:xfrm>
          <a:prstGeom prst="rect">
            <a:avLst/>
          </a:prstGeom>
          <a:noFill/>
        </p:spPr>
      </p:pic>
      <p:pic>
        <p:nvPicPr>
          <p:cNvPr id="1028" name="Picture 4" descr="C:\Users\User\Desktop\greece-attica-athens-acropolis-listed-as-world-heritage-by-unesco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25144"/>
            <a:ext cx="2880320" cy="1916832"/>
          </a:xfrm>
          <a:prstGeom prst="rect">
            <a:avLst/>
          </a:prstGeom>
          <a:noFill/>
        </p:spPr>
      </p:pic>
      <p:pic>
        <p:nvPicPr>
          <p:cNvPr id="1029" name="Picture 5" descr="C:\Users\User\Desktop\a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1052736"/>
            <a:ext cx="2376264" cy="1872208"/>
          </a:xfrm>
          <a:prstGeom prst="rect">
            <a:avLst/>
          </a:prstGeom>
          <a:noFill/>
        </p:spPr>
      </p:pic>
      <p:pic>
        <p:nvPicPr>
          <p:cNvPr id="1030" name="Picture 6" descr="C:\Users\User\Desktop\index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2996952"/>
            <a:ext cx="2376264" cy="1743075"/>
          </a:xfrm>
          <a:prstGeom prst="rect">
            <a:avLst/>
          </a:prstGeom>
          <a:noFill/>
        </p:spPr>
      </p:pic>
      <p:pic>
        <p:nvPicPr>
          <p:cNvPr id="1031" name="Picture 7" descr="C:\Users\User\Desktop\eiffe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4725144"/>
            <a:ext cx="2592288" cy="1916832"/>
          </a:xfrm>
          <a:prstGeom prst="rect">
            <a:avLst/>
          </a:prstGeom>
          <a:noFill/>
        </p:spPr>
      </p:pic>
      <p:pic>
        <p:nvPicPr>
          <p:cNvPr id="1032" name="Picture 8" descr="C:\Users\User\Desktop\12721289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1124744"/>
            <a:ext cx="2448272" cy="1800200"/>
          </a:xfrm>
          <a:prstGeom prst="rect">
            <a:avLst/>
          </a:prstGeom>
          <a:noFill/>
        </p:spPr>
      </p:pic>
      <p:pic>
        <p:nvPicPr>
          <p:cNvPr id="1033" name="Picture 9" descr="C:\Users\User\Desktop\53845866-great-colloseum-rom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2924944"/>
            <a:ext cx="2304256" cy="1800200"/>
          </a:xfrm>
          <a:prstGeom prst="rect">
            <a:avLst/>
          </a:prstGeom>
          <a:noFill/>
        </p:spPr>
      </p:pic>
      <p:pic>
        <p:nvPicPr>
          <p:cNvPr id="1034" name="Picture 10" descr="C:\Users\User\Desktop\1 EFXXj66_mpdQ63BQZt821A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63272" y="1052736"/>
            <a:ext cx="1980728" cy="1872208"/>
          </a:xfrm>
          <a:prstGeom prst="rect">
            <a:avLst/>
          </a:prstGeom>
          <a:noFill/>
        </p:spPr>
      </p:pic>
      <p:pic>
        <p:nvPicPr>
          <p:cNvPr id="1035" name="Picture 11" descr="C:\Users\User\Desktop\image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92280" y="2924944"/>
            <a:ext cx="2051720" cy="1872208"/>
          </a:xfrm>
          <a:prstGeom prst="rect">
            <a:avLst/>
          </a:prstGeom>
          <a:noFill/>
        </p:spPr>
      </p:pic>
      <p:pic>
        <p:nvPicPr>
          <p:cNvPr id="1036" name="Picture 12" descr="C:\Users\User\Desktop\Taj-Mahal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36096" y="4653136"/>
            <a:ext cx="1800200" cy="2204864"/>
          </a:xfrm>
          <a:prstGeom prst="rect">
            <a:avLst/>
          </a:prstGeom>
          <a:noFill/>
        </p:spPr>
      </p:pic>
      <p:pic>
        <p:nvPicPr>
          <p:cNvPr id="1037" name="Picture 13" descr="C:\Users\User\Desktop\index 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36296" y="4797152"/>
            <a:ext cx="2051720" cy="206084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51520" y="1484784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87824" y="1700808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508104" y="1484784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24328" y="1412776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403648" y="3429000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131840" y="3284984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28184" y="3212976"/>
            <a:ext cx="256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316416" y="378904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95536" y="5085184"/>
            <a:ext cx="266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347864" y="5301208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J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652120" y="5157192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K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596336" y="522920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1. </a:t>
            </a:r>
            <a:r>
              <a:rPr lang="sr-Latn-RS" sz="3600" b="1" dirty="0">
                <a:solidFill>
                  <a:srgbClr val="FF0000"/>
                </a:solidFill>
                <a:latin typeface="Californian FB" pitchFamily="18" charset="0"/>
              </a:rPr>
              <a:t>p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age 145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Listening 5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dirty="0" smtClean="0">
                <a:latin typeface="Californian FB" pitchFamily="18" charset="0"/>
              </a:rPr>
              <a:t>Fill in the first two columns of the table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0" y="1600200"/>
          <a:ext cx="8784980" cy="4846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6066"/>
                <a:gridCol w="1800200"/>
                <a:gridCol w="2376264"/>
                <a:gridCol w="2275454"/>
                <a:gridCol w="175699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PLACE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CITY/COUNTRY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COMMENTARY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NOTES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answers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0" y="1600200"/>
          <a:ext cx="8784980" cy="487473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6066"/>
                <a:gridCol w="2232248"/>
                <a:gridCol w="2304256"/>
                <a:gridCol w="2232248"/>
                <a:gridCol w="144016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PLACE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CITY/COUNTRY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COMMENTARY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NOTES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St.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Basil’s</a:t>
                      </a:r>
                      <a:endParaRPr lang="sr-Latn-RS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Moscow/Russia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Sistine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Chapel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Vatican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City/Vatican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Sacre Coeur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Paris/France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Sphinx/Pyramids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Cairo/Egypt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White House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Washington DC/USA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Sydney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Opera House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Sydney/Australia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Colloseum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Rome/Italy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Golden Gate Bridge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San F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r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ancisco/USA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Acropolis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Athens/Greece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9256">
                <a:tc>
                  <a:txBody>
                    <a:bodyPr/>
                    <a:lstStyle/>
                    <a:p>
                      <a:r>
                        <a:rPr lang="sr-Latn-RS" dirty="0" smtClean="0"/>
                        <a:t>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Eiffel Tower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Californian FB" pitchFamily="18" charset="0"/>
                        </a:rPr>
                        <a:t>Paris/France</a:t>
                      </a:r>
                      <a:endParaRPr lang="en-US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Taj Mahal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Agra/India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mtClean="0"/>
                        <a:t>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Wat Arun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a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t Arun/Thailand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2.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page 145</a:t>
            </a:r>
            <a:r>
              <a:rPr lang="sr-Latn-RS" sz="2800" dirty="0" smtClean="0">
                <a:latin typeface="Californian FB" pitchFamily="18" charset="0"/>
              </a:rPr>
              <a:t>,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Listening 5</a:t>
            </a:r>
            <a:r>
              <a:rPr lang="sr-Latn-RS" sz="2800" dirty="0" smtClean="0">
                <a:latin typeface="Californian FB" pitchFamily="18" charset="0"/>
              </a:rPr>
              <a:t>, You </a:t>
            </a:r>
            <a:r>
              <a:rPr lang="sr-Latn-RS" sz="2800" dirty="0" smtClean="0">
                <a:latin typeface="Californian FB" pitchFamily="18" charset="0"/>
              </a:rPr>
              <a:t>will hear seven guides each giving a commentary at one of the places. Can you identify which ones they are talking about? </a:t>
            </a:r>
            <a:r>
              <a:rPr lang="sr-Latn-RS" sz="2800" b="1" dirty="0" smtClean="0">
                <a:latin typeface="Californian FB" pitchFamily="18" charset="0"/>
              </a:rPr>
              <a:t>Write numbers 1 – 7 in the third column of the table. 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0" y="1689576"/>
          <a:ext cx="8784980" cy="47853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6066"/>
                <a:gridCol w="2232248"/>
                <a:gridCol w="2304256"/>
                <a:gridCol w="2232248"/>
                <a:gridCol w="1440162"/>
              </a:tblGrid>
              <a:tr h="3704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PLACE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CITY/COUNTRY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COMMENTARY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NOTES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St.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Basil’s</a:t>
                      </a:r>
                      <a:endParaRPr lang="sr-Latn-RS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Moscow/Russia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Sistine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Chapel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Vatican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City/Vatican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Sacre Coeur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Paris/France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Sphinx/Pyramids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Cairo/Egypt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White House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Washington DC/USA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Sydney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Opera House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Sydney/Australia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Colloseum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Rome/Italy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Golden Gate Bridge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San F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r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ancisco/USA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Acropolis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Athens/Greece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54352">
                <a:tc>
                  <a:txBody>
                    <a:bodyPr/>
                    <a:lstStyle/>
                    <a:p>
                      <a:r>
                        <a:rPr lang="sr-Latn-RS" dirty="0" smtClean="0"/>
                        <a:t>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Eiffel Tower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Californian FB" pitchFamily="18" charset="0"/>
                        </a:rPr>
                        <a:t>Paris/France</a:t>
                      </a:r>
                      <a:endParaRPr lang="en-US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Taj Mahal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Agra/India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1937">
                <a:tc>
                  <a:txBody>
                    <a:bodyPr/>
                    <a:lstStyle/>
                    <a:p>
                      <a:r>
                        <a:rPr lang="sr-Latn-RS" smtClean="0"/>
                        <a:t>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Wat Arun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a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t Arun/Thailand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answers</a:t>
            </a:r>
            <a:endParaRPr lang="en-US" sz="40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0" y="1268758"/>
          <a:ext cx="8784980" cy="523583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6066"/>
                <a:gridCol w="2232248"/>
                <a:gridCol w="2304256"/>
                <a:gridCol w="2232248"/>
                <a:gridCol w="1440162"/>
              </a:tblGrid>
              <a:tr h="4309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PLACE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CITY/COUNTRY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COMMENTARY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NOTES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St.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Basil’s</a:t>
                      </a:r>
                      <a:endParaRPr lang="sr-Latn-RS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Moscow/Russia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b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Sistine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Chapel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Vatican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City/Vatican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4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c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Sacre Coeur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Paris/France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d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Sphinx/Pyramids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Cairo/Egypt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13292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White House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Washington DC/USA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1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f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Sydney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Opera House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Sydney/Australia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g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Colloseum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Rome/Italy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7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h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Golden Gate Bridge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San F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r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ancisco/USA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6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i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Acropolis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Athens/Greece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5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j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Eiffel Tower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Californian FB" pitchFamily="18" charset="0"/>
                        </a:rPr>
                        <a:t>Paris/France</a:t>
                      </a:r>
                      <a:endParaRPr lang="en-US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3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13292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k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Taj Mahal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Agra/India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2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97827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Wat Arun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a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t Arun/Thailand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5436096" cy="864096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Californian FB" pitchFamily="18" charset="0"/>
              </a:rPr>
              <a:t>lawn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lɔːn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i="1" dirty="0" err="1" smtClean="0">
                <a:latin typeface="Californian FB" pitchFamily="18" charset="0"/>
              </a:rPr>
              <a:t>travnjak</a:t>
            </a:r>
            <a:r>
              <a:rPr lang="en-US" sz="3600" i="1" dirty="0" smtClean="0">
                <a:latin typeface="Californian FB" pitchFamily="18" charset="0"/>
              </a:rPr>
              <a:t/>
            </a:r>
            <a:br>
              <a:rPr lang="en-US" sz="3600" i="1" dirty="0" smtClean="0">
                <a:latin typeface="Californian FB" pitchFamily="18" charset="0"/>
              </a:rPr>
            </a:br>
            <a:r>
              <a:rPr lang="en-US" sz="3600" b="1" dirty="0" smtClean="0">
                <a:latin typeface="Californian FB" pitchFamily="18" charset="0"/>
              </a:rPr>
              <a:t>to m</a:t>
            </a:r>
            <a:r>
              <a:rPr lang="sr-Latn-RS" sz="3600" b="1" dirty="0" smtClean="0">
                <a:latin typeface="Californian FB" pitchFamily="18" charset="0"/>
              </a:rPr>
              <a:t>ow</a:t>
            </a:r>
            <a:r>
              <a:rPr lang="en-US" sz="3600" b="1" dirty="0" smtClean="0">
                <a:latin typeface="Californian FB" pitchFamily="18" charset="0"/>
              </a:rPr>
              <a:t> 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en-US" sz="3200" dirty="0" err="1" smtClean="0">
                <a:latin typeface="Californian FB" pitchFamily="18" charset="0"/>
              </a:rPr>
              <a:t>məʊ</a:t>
            </a:r>
            <a:r>
              <a:rPr lang="en-US" sz="3200" dirty="0" smtClean="0">
                <a:latin typeface="Californian FB" pitchFamily="18" charset="0"/>
              </a:rPr>
              <a:t>/ </a:t>
            </a:r>
            <a:r>
              <a:rPr lang="en-US" sz="3600" dirty="0" smtClean="0">
                <a:latin typeface="Californian FB" pitchFamily="18" charset="0"/>
              </a:rPr>
              <a:t>the lawn</a:t>
            </a:r>
            <a:r>
              <a:rPr lang="sr-Latn-RS" sz="3600" dirty="0" smtClean="0">
                <a:latin typeface="Californian FB" pitchFamily="18" charset="0"/>
              </a:rPr>
              <a:t> - kositi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717032"/>
            <a:ext cx="5364088" cy="314096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Californian FB" pitchFamily="18" charset="0"/>
              </a:rPr>
              <a:t>It was </a:t>
            </a:r>
            <a:r>
              <a:rPr lang="en-US" b="1" dirty="0" smtClean="0">
                <a:latin typeface="Californian FB" pitchFamily="18" charset="0"/>
              </a:rPr>
              <a:t>designed</a:t>
            </a:r>
            <a:r>
              <a:rPr lang="en-US" dirty="0" smtClean="0">
                <a:latin typeface="Californian FB" pitchFamily="18" charset="0"/>
              </a:rPr>
              <a:t> by James Hoban</a:t>
            </a:r>
            <a:r>
              <a:rPr lang="sr-Latn-RS" dirty="0" smtClean="0">
                <a:latin typeface="Californian FB" pitchFamily="18" charset="0"/>
              </a:rPr>
              <a:t> (=</a:t>
            </a:r>
            <a:r>
              <a:rPr lang="sr-Latn-RS" i="1" dirty="0" smtClean="0">
                <a:latin typeface="Californian FB" pitchFamily="18" charset="0"/>
              </a:rPr>
              <a:t>projektovao ju je...)</a:t>
            </a:r>
            <a:endParaRPr lang="en-US" i="1" dirty="0" smtClean="0">
              <a:latin typeface="Californian FB" pitchFamily="18" charset="0"/>
            </a:endParaRPr>
          </a:p>
          <a:p>
            <a:r>
              <a:rPr lang="en-US" dirty="0" smtClean="0">
                <a:latin typeface="Californian FB" pitchFamily="18" charset="0"/>
              </a:rPr>
              <a:t>The </a:t>
            </a:r>
            <a:r>
              <a:rPr lang="en-US" b="1" dirty="0" smtClean="0">
                <a:latin typeface="Californian FB" pitchFamily="18" charset="0"/>
              </a:rPr>
              <a:t>site</a:t>
            </a:r>
            <a:r>
              <a:rPr lang="en-US" dirty="0" smtClean="0">
                <a:latin typeface="Californian FB" pitchFamily="18" charset="0"/>
              </a:rPr>
              <a:t> was chosen by</a:t>
            </a:r>
            <a:r>
              <a:rPr lang="sr-Latn-RS" dirty="0" smtClean="0">
                <a:latin typeface="Californian FB" pitchFamily="18" charset="0"/>
              </a:rPr>
              <a:t> (=lot, </a:t>
            </a:r>
            <a:r>
              <a:rPr lang="sr-Latn-RS" i="1" dirty="0" smtClean="0">
                <a:latin typeface="Californian FB" pitchFamily="18" charset="0"/>
              </a:rPr>
              <a:t>plac</a:t>
            </a:r>
            <a:r>
              <a:rPr lang="sr-Latn-RS" dirty="0" smtClean="0">
                <a:latin typeface="Californian FB" pitchFamily="18" charset="0"/>
              </a:rPr>
              <a:t>)</a:t>
            </a:r>
            <a:r>
              <a:rPr lang="en-US" dirty="0" smtClean="0">
                <a:latin typeface="Californian FB" pitchFamily="18" charset="0"/>
              </a:rPr>
              <a:t> George Washington.</a:t>
            </a:r>
          </a:p>
          <a:p>
            <a:r>
              <a:rPr lang="en-US" dirty="0" smtClean="0">
                <a:latin typeface="Californian FB" pitchFamily="18" charset="0"/>
              </a:rPr>
              <a:t>It was </a:t>
            </a:r>
            <a:r>
              <a:rPr lang="en-US" b="1" dirty="0" smtClean="0">
                <a:latin typeface="Californian FB" pitchFamily="18" charset="0"/>
              </a:rPr>
              <a:t>burned </a:t>
            </a:r>
            <a:r>
              <a:rPr lang="en-US" dirty="0" smtClean="0">
                <a:latin typeface="Californian FB" pitchFamily="18" charset="0"/>
              </a:rPr>
              <a:t>and later </a:t>
            </a:r>
            <a:r>
              <a:rPr lang="en-US" b="1" dirty="0" smtClean="0">
                <a:latin typeface="Californian FB" pitchFamily="18" charset="0"/>
              </a:rPr>
              <a:t>restored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(=rebuilt, reconstructed).</a:t>
            </a:r>
          </a:p>
          <a:p>
            <a:r>
              <a:rPr lang="sr-Latn-RS" b="1" dirty="0" smtClean="0">
                <a:latin typeface="Californian FB" pitchFamily="18" charset="0"/>
              </a:rPr>
              <a:t>b</a:t>
            </a:r>
            <a:r>
              <a:rPr lang="sr-Latn-RS" b="1" dirty="0" smtClean="0">
                <a:latin typeface="Californian FB" pitchFamily="18" charset="0"/>
              </a:rPr>
              <a:t>urn – burned – burned</a:t>
            </a:r>
          </a:p>
          <a:p>
            <a:r>
              <a:rPr lang="sr-Latn-RS" b="1" dirty="0" smtClean="0">
                <a:latin typeface="Californian FB" pitchFamily="18" charset="0"/>
              </a:rPr>
              <a:t>b</a:t>
            </a:r>
            <a:r>
              <a:rPr lang="sr-Latn-RS" b="1" dirty="0" smtClean="0">
                <a:latin typeface="Californian FB" pitchFamily="18" charset="0"/>
              </a:rPr>
              <a:t>urn – burnt – burnt </a:t>
            </a:r>
          </a:p>
          <a:p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1981-Todestag-von-James-Hoban-IR00159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45919">
            <a:off x="5283129" y="640958"/>
            <a:ext cx="3589734" cy="3835292"/>
          </a:xfrm>
          <a:prstGeom prst="rect">
            <a:avLst/>
          </a:prstGeom>
          <a:noFill/>
        </p:spPr>
      </p:pic>
      <p:pic>
        <p:nvPicPr>
          <p:cNvPr id="1027" name="Picture 3" descr="C:\Users\User\Desktop\Stuart-george-washington-constable-17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30323">
            <a:off x="5880956" y="967450"/>
            <a:ext cx="2960761" cy="4163427"/>
          </a:xfrm>
          <a:prstGeom prst="rect">
            <a:avLst/>
          </a:prstGeom>
          <a:noFill/>
        </p:spPr>
      </p:pic>
      <p:pic>
        <p:nvPicPr>
          <p:cNvPr id="1028" name="Picture 4" descr="C:\Users\User\Desktop\UK_advice-lawn-care-7-lawn-care-tips_ma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052736"/>
            <a:ext cx="3366120" cy="2524590"/>
          </a:xfrm>
          <a:prstGeom prst="rect">
            <a:avLst/>
          </a:prstGeom>
          <a:noFill/>
        </p:spPr>
      </p:pic>
      <p:pic>
        <p:nvPicPr>
          <p:cNvPr id="1029" name="Picture 5" descr="C:\Users\User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933056"/>
            <a:ext cx="1933575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1287016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Californian FB" pitchFamily="18" charset="0"/>
              </a:rPr>
              <a:t>mausoleum</a:t>
            </a:r>
            <a:r>
              <a:rPr lang="en-US" sz="3200" dirty="0" smtClean="0">
                <a:latin typeface="Californian FB" pitchFamily="18" charset="0"/>
              </a:rPr>
              <a:t>/ˌ</a:t>
            </a:r>
            <a:r>
              <a:rPr lang="en-US" sz="3200" dirty="0" err="1" smtClean="0">
                <a:latin typeface="Californian FB" pitchFamily="18" charset="0"/>
              </a:rPr>
              <a:t>mɔːsəˈlɪəm,ˌmɔːzəˈlɪəm</a:t>
            </a:r>
            <a:r>
              <a:rPr lang="en-US" sz="3200" dirty="0" smtClean="0">
                <a:latin typeface="Californian FB" pitchFamily="18" charset="0"/>
              </a:rPr>
              <a:t>/, a tomb, a burial place usu. of </a:t>
            </a:r>
            <a:r>
              <a:rPr lang="en-US" sz="3200" dirty="0" err="1" smtClean="0">
                <a:latin typeface="Californian FB" pitchFamily="18" charset="0"/>
              </a:rPr>
              <a:t>importan</a:t>
            </a:r>
            <a:r>
              <a:rPr lang="en-US" sz="3200" dirty="0" smtClean="0">
                <a:latin typeface="Californian FB" pitchFamily="18" charset="0"/>
              </a:rPr>
              <a:t> historical significance</a:t>
            </a:r>
            <a:br>
              <a:rPr lang="en-US" sz="3200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</a:rPr>
              <a:t>the Mausoleum </a:t>
            </a:r>
            <a:r>
              <a:rPr lang="en-US" sz="3200" dirty="0" smtClean="0">
                <a:latin typeface="Californian FB" pitchFamily="18" charset="0"/>
              </a:rPr>
              <a:t>at </a:t>
            </a:r>
            <a:r>
              <a:rPr lang="en-US" sz="3200" dirty="0" smtClean="0">
                <a:latin typeface="Californian FB" pitchFamily="18" charset="0"/>
              </a:rPr>
              <a:t>Halicarnassus, Asia Minor (</a:t>
            </a:r>
            <a:r>
              <a:rPr lang="en-US" sz="3200" dirty="0" err="1" smtClean="0">
                <a:latin typeface="Californian FB" pitchFamily="18" charset="0"/>
              </a:rPr>
              <a:t>Mausolus</a:t>
            </a:r>
            <a:r>
              <a:rPr lang="en-US" sz="3200" dirty="0" smtClean="0">
                <a:latin typeface="Californian FB" pitchFamily="18" charset="0"/>
              </a:rPr>
              <a:t>)</a:t>
            </a:r>
            <a:endParaRPr lang="en-US" sz="32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5xnt3od1i93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916832"/>
            <a:ext cx="4687966" cy="3127752"/>
          </a:xfrm>
          <a:prstGeom prst="rect">
            <a:avLst/>
          </a:prstGeom>
          <a:noFill/>
        </p:spPr>
      </p:pic>
      <p:pic>
        <p:nvPicPr>
          <p:cNvPr id="2051" name="Picture 3" descr="C:\Users\User\Desktop\Njegosev-mauzolej-Nacionalni-park-Lovcen_f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740395">
            <a:off x="-167139" y="2616790"/>
            <a:ext cx="4289518" cy="2639703"/>
          </a:xfrm>
          <a:prstGeom prst="rect">
            <a:avLst/>
          </a:prstGeom>
          <a:noFill/>
        </p:spPr>
      </p:pic>
      <p:pic>
        <p:nvPicPr>
          <p:cNvPr id="2052" name="Picture 4" descr="C:\Users\User\Desktop\300px-Wiki_Šumadija_V_Church_of_St._George_in_Topola_4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89040"/>
            <a:ext cx="3810000" cy="2540000"/>
          </a:xfrm>
          <a:prstGeom prst="rect">
            <a:avLst/>
          </a:prstGeom>
          <a:noFill/>
        </p:spPr>
      </p:pic>
      <p:pic>
        <p:nvPicPr>
          <p:cNvPr id="2053" name="Picture 5" descr="C:\Users\User\Desktop\inde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060848"/>
            <a:ext cx="3816424" cy="43204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427984" y="5085184"/>
            <a:ext cx="4716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Californian FB" pitchFamily="18" charset="0"/>
              </a:rPr>
              <a:t>m</a:t>
            </a:r>
            <a:r>
              <a:rPr lang="en-US" sz="2400" b="1" dirty="0" err="1" smtClean="0">
                <a:latin typeface="Californian FB" pitchFamily="18" charset="0"/>
              </a:rPr>
              <a:t>arble</a:t>
            </a:r>
            <a:r>
              <a:rPr lang="en-US" sz="2400" b="1" dirty="0" smtClean="0">
                <a:latin typeface="Californian FB" pitchFamily="18" charset="0"/>
              </a:rPr>
              <a:t> exterior</a:t>
            </a:r>
            <a:r>
              <a:rPr lang="sr-Latn-RS" sz="2400" b="1" dirty="0" smtClean="0">
                <a:latin typeface="Californian FB" pitchFamily="18" charset="0"/>
              </a:rPr>
              <a:t> (on the outside)</a:t>
            </a:r>
            <a:endParaRPr lang="en-US" sz="2400" b="1" dirty="0" smtClean="0">
              <a:latin typeface="Californian FB" pitchFamily="18" charset="0"/>
            </a:endParaRPr>
          </a:p>
          <a:p>
            <a:pPr algn="ctr"/>
            <a:r>
              <a:rPr lang="sr-Latn-RS" sz="2400" b="1" dirty="0" smtClean="0">
                <a:latin typeface="Californian FB" pitchFamily="18" charset="0"/>
              </a:rPr>
              <a:t>m</a:t>
            </a:r>
            <a:r>
              <a:rPr lang="en-US" sz="2400" b="1" dirty="0" err="1" smtClean="0">
                <a:latin typeface="Californian FB" pitchFamily="18" charset="0"/>
              </a:rPr>
              <a:t>arble</a:t>
            </a:r>
            <a:r>
              <a:rPr lang="en-US" sz="2400" b="1" dirty="0" smtClean="0">
                <a:latin typeface="Californian FB" pitchFamily="18" charset="0"/>
              </a:rPr>
              <a:t> interior</a:t>
            </a:r>
            <a:r>
              <a:rPr lang="sr-Latn-RS" sz="2400" b="1" dirty="0" smtClean="0">
                <a:latin typeface="Californian FB" pitchFamily="18" charset="0"/>
              </a:rPr>
              <a:t> (on the </a:t>
            </a:r>
            <a:r>
              <a:rPr lang="sr-Latn-RS" sz="2400" b="1" dirty="0" smtClean="0">
                <a:latin typeface="Californian FB" pitchFamily="18" charset="0"/>
              </a:rPr>
              <a:t>inside</a:t>
            </a:r>
            <a:r>
              <a:rPr lang="sr-Latn-RS" sz="2400" b="1" dirty="0" smtClean="0">
                <a:latin typeface="Californian FB" pitchFamily="18" charset="0"/>
              </a:rPr>
              <a:t>)</a:t>
            </a:r>
            <a:endParaRPr lang="sr-Latn-RS" sz="2400" b="1" dirty="0" smtClean="0">
              <a:latin typeface="Californian FB" pitchFamily="18" charset="0"/>
            </a:endParaRPr>
          </a:p>
          <a:p>
            <a:pPr algn="ctr"/>
            <a:r>
              <a:rPr lang="sr-Latn-RS" sz="2400" b="1" dirty="0" smtClean="0">
                <a:latin typeface="Californian FB" pitchFamily="18" charset="0"/>
              </a:rPr>
              <a:t>m</a:t>
            </a:r>
            <a:r>
              <a:rPr lang="sr-Latn-RS" sz="2400" b="1" dirty="0" smtClean="0">
                <a:latin typeface="Californian FB" pitchFamily="18" charset="0"/>
              </a:rPr>
              <a:t>arble – white smooth stone (=</a:t>
            </a:r>
            <a:r>
              <a:rPr lang="sr-Latn-RS" sz="2400" b="1" i="1" dirty="0" smtClean="0">
                <a:latin typeface="Californian FB" pitchFamily="18" charset="0"/>
              </a:rPr>
              <a:t>mermer</a:t>
            </a:r>
            <a:r>
              <a:rPr lang="sr-Latn-RS" sz="2400" b="1" dirty="0" smtClean="0">
                <a:latin typeface="Californian FB" pitchFamily="18" charset="0"/>
              </a:rPr>
              <a:t>)</a:t>
            </a:r>
            <a:endParaRPr lang="en-US" sz="24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Californian FB" pitchFamily="18" charset="0"/>
              </a:rPr>
              <a:t>Sistine Chapel </a:t>
            </a:r>
            <a:r>
              <a:rPr lang="en-US" sz="3600" b="1" dirty="0" smtClean="0">
                <a:latin typeface="Californian FB" pitchFamily="18" charset="0"/>
              </a:rPr>
              <a:t>ceiling</a:t>
            </a:r>
            <a:r>
              <a:rPr lang="en-US" sz="3200" dirty="0" smtClean="0"/>
              <a:t> </a:t>
            </a:r>
            <a:r>
              <a:rPr lang="en-US" sz="3200" dirty="0" smtClean="0">
                <a:latin typeface="Californian FB" pitchFamily="18" charset="0"/>
              </a:rPr>
              <a:t>/ˈ</a:t>
            </a:r>
            <a:r>
              <a:rPr lang="en-US" sz="3200" dirty="0" err="1" smtClean="0">
                <a:latin typeface="Californian FB" pitchFamily="18" charset="0"/>
              </a:rPr>
              <a:t>siːlɪŋ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sr-Latn-RS" sz="3200" i="1" dirty="0" smtClean="0">
                <a:latin typeface="Californian FB" pitchFamily="18" charset="0"/>
              </a:rPr>
              <a:t>(=</a:t>
            </a:r>
            <a:r>
              <a:rPr lang="sr-Latn-RS" sz="3200" b="1" i="1" dirty="0" smtClean="0">
                <a:latin typeface="Californian FB" pitchFamily="18" charset="0"/>
              </a:rPr>
              <a:t>tavanica</a:t>
            </a:r>
            <a:r>
              <a:rPr lang="sr-Latn-RS" sz="3200" i="1" dirty="0" smtClean="0">
                <a:latin typeface="Californian FB" pitchFamily="18" charset="0"/>
              </a:rPr>
              <a:t>, plafon</a:t>
            </a:r>
            <a:r>
              <a:rPr lang="sr-Latn-RS" sz="3200" dirty="0" smtClean="0">
                <a:latin typeface="Californian FB" pitchFamily="18" charset="0"/>
              </a:rPr>
              <a:t>)</a:t>
            </a:r>
            <a:r>
              <a:rPr lang="en-US" sz="3200" dirty="0" smtClean="0"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Bramante, Michelangelo, </a:t>
            </a:r>
            <a:r>
              <a:rPr lang="en-US" sz="3600" dirty="0" err="1" smtClean="0">
                <a:latin typeface="Californian FB" pitchFamily="18" charset="0"/>
              </a:rPr>
              <a:t>Raffaello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St. Peter-s </a:t>
            </a:r>
            <a:r>
              <a:rPr lang="en-US" sz="3600" b="1" dirty="0" smtClean="0">
                <a:latin typeface="Californian FB" pitchFamily="18" charset="0"/>
              </a:rPr>
              <a:t>dome</a:t>
            </a:r>
            <a:r>
              <a:rPr lang="en-US" sz="3200" dirty="0" smtClean="0"/>
              <a:t> 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en-US" sz="3200" dirty="0" err="1" smtClean="0">
                <a:latin typeface="Californian FB" pitchFamily="18" charset="0"/>
              </a:rPr>
              <a:t>dəʊm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sr-Latn-RS" sz="3600" b="1" dirty="0" smtClean="0">
                <a:latin typeface="Californian FB" pitchFamily="18" charset="0"/>
              </a:rPr>
              <a:t> – </a:t>
            </a:r>
            <a:r>
              <a:rPr lang="sr-Latn-RS" sz="3600" dirty="0" smtClean="0">
                <a:latin typeface="Californian FB" pitchFamily="18" charset="0"/>
              </a:rPr>
              <a:t>round roof on the top of the church</a:t>
            </a:r>
            <a:r>
              <a:rPr lang="sr-Latn-RS" sz="3600" b="1" dirty="0" smtClean="0">
                <a:latin typeface="Californian FB" pitchFamily="18" charset="0"/>
              </a:rPr>
              <a:t> </a:t>
            </a:r>
            <a:r>
              <a:rPr lang="sr-Latn-RS" sz="3600" i="1" dirty="0" smtClean="0">
                <a:latin typeface="Californian FB" pitchFamily="18" charset="0"/>
              </a:rPr>
              <a:t>(= </a:t>
            </a:r>
            <a:r>
              <a:rPr lang="sr-Latn-RS" sz="3600" b="1" i="1" dirty="0" smtClean="0">
                <a:latin typeface="Californian FB" pitchFamily="18" charset="0"/>
              </a:rPr>
              <a:t>kupola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7947700150_d0f5e2cd30_o-3a55vmhk2xjfqgpynce03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916832"/>
            <a:ext cx="4797875" cy="4525963"/>
          </a:xfrm>
          <a:prstGeom prst="rect">
            <a:avLst/>
          </a:prstGeom>
          <a:noFill/>
        </p:spPr>
      </p:pic>
      <p:pic>
        <p:nvPicPr>
          <p:cNvPr id="3075" name="Picture 3" descr="C:\Users\User\Desktop\Donato-Braman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34693">
            <a:off x="761575" y="2119938"/>
            <a:ext cx="2448272" cy="3875584"/>
          </a:xfrm>
          <a:prstGeom prst="rect">
            <a:avLst/>
          </a:prstGeom>
          <a:noFill/>
        </p:spPr>
      </p:pic>
      <p:pic>
        <p:nvPicPr>
          <p:cNvPr id="3076" name="Picture 4" descr="C:\Users\User\Desktop\220px-Michelangelo_Daniele_da_Volterra_(dettaglio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068960"/>
            <a:ext cx="2794000" cy="3238500"/>
          </a:xfrm>
          <a:prstGeom prst="rect">
            <a:avLst/>
          </a:prstGeom>
          <a:noFill/>
        </p:spPr>
      </p:pic>
      <p:pic>
        <p:nvPicPr>
          <p:cNvPr id="3077" name="Picture 5" descr="C:\Users\User\Desktop\220px-Raffaello_Sanzio_-_Guidobaldo_da_Montefeltro_-_WGA186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132856"/>
            <a:ext cx="2095500" cy="2952750"/>
          </a:xfrm>
          <a:prstGeom prst="rect">
            <a:avLst/>
          </a:prstGeom>
          <a:noFill/>
        </p:spPr>
      </p:pic>
      <p:pic>
        <p:nvPicPr>
          <p:cNvPr id="3078" name="Picture 6" descr="C:\Users\User\Desktop\f1105f0d0213391bf3f7ed5e6d3403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3089920"/>
            <a:ext cx="3140067" cy="3768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</a:t>
            </a:r>
            <a:r>
              <a:rPr lang="sr-Latn-RS" sz="3600" dirty="0" smtClean="0">
                <a:latin typeface="Californian FB" pitchFamily="18" charset="0"/>
              </a:rPr>
              <a:t>o feel fit = </a:t>
            </a:r>
            <a:r>
              <a:rPr lang="sr-Latn-RS" sz="3600" i="1" dirty="0" smtClean="0">
                <a:latin typeface="Californian FB" pitchFamily="18" charset="0"/>
              </a:rPr>
              <a:t>u kondiciji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to be in good shape, in good condition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98884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568952" cy="220486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Californian FB" pitchFamily="18" charset="0"/>
              </a:rPr>
              <a:t>a</a:t>
            </a:r>
            <a:r>
              <a:rPr lang="en-US" sz="3600" b="1" dirty="0" smtClean="0">
                <a:latin typeface="Californian FB" pitchFamily="18" charset="0"/>
              </a:rPr>
              <a:t>dvanced  </a:t>
            </a:r>
            <a:r>
              <a:rPr lang="sr-Latn-RS" sz="3600" b="1" dirty="0" smtClean="0">
                <a:latin typeface="Californian FB" pitchFamily="18" charset="0"/>
              </a:rPr>
              <a:t>=</a:t>
            </a:r>
            <a:r>
              <a:rPr lang="en-US" sz="3600" b="1" dirty="0" smtClean="0"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state-of-the art, cutting edge design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b="1" dirty="0" smtClean="0">
                <a:latin typeface="Californian FB" pitchFamily="18" charset="0"/>
              </a:rPr>
              <a:t>masterpiece</a:t>
            </a:r>
            <a:r>
              <a:rPr lang="en-US" sz="3600" dirty="0" smtClean="0">
                <a:latin typeface="Californian FB" pitchFamily="18" charset="0"/>
              </a:rPr>
              <a:t> of architecture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b="1" dirty="0" smtClean="0">
                <a:latin typeface="Californian FB" pitchFamily="18" charset="0"/>
              </a:rPr>
              <a:t>to reflect</a:t>
            </a:r>
            <a:r>
              <a:rPr lang="en-US" sz="3600" dirty="0" smtClean="0">
                <a:latin typeface="Californian FB" pitchFamily="18" charset="0"/>
              </a:rPr>
              <a:t> – reflecting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the goddess </a:t>
            </a:r>
            <a:r>
              <a:rPr lang="en-US" sz="3200" i="1" dirty="0" smtClean="0">
                <a:latin typeface="Californian FB" pitchFamily="18" charset="0"/>
              </a:rPr>
              <a:t>Athena</a:t>
            </a:r>
            <a:r>
              <a:rPr lang="en-US" sz="3200" dirty="0" smtClean="0"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/</a:t>
            </a:r>
            <a:r>
              <a:rPr lang="en-US" sz="2800" dirty="0" smtClean="0">
                <a:latin typeface="Californian FB" pitchFamily="18" charset="0"/>
              </a:rPr>
              <a:t>ə</a:t>
            </a:r>
            <a:r>
              <a:rPr lang="en-US" sz="2800" dirty="0" smtClean="0">
                <a:latin typeface="Californian FB" pitchFamily="18" charset="0"/>
              </a:rPr>
              <a:t>ˈ</a:t>
            </a:r>
            <a:r>
              <a:rPr lang="el-GR" sz="2800" dirty="0" smtClean="0"/>
              <a:t>θ</a:t>
            </a:r>
            <a:r>
              <a:rPr lang="en-US" sz="2800" dirty="0" err="1" smtClean="0">
                <a:latin typeface="Californian FB" pitchFamily="18" charset="0"/>
              </a:rPr>
              <a:t>iːnə</a:t>
            </a:r>
            <a:r>
              <a:rPr lang="sr-Latn-RS" sz="2800" dirty="0" smtClean="0">
                <a:latin typeface="Californian FB" pitchFamily="18" charset="0"/>
              </a:rPr>
              <a:t>/</a:t>
            </a:r>
            <a:r>
              <a:rPr lang="en-US" sz="3200" dirty="0" smtClean="0">
                <a:latin typeface="Californian FB" pitchFamily="18" charset="0"/>
              </a:rPr>
              <a:t>or </a:t>
            </a:r>
            <a:r>
              <a:rPr lang="en-US" sz="3200" i="1" dirty="0" err="1" smtClean="0">
                <a:latin typeface="Californian FB" pitchFamily="18" charset="0"/>
              </a:rPr>
              <a:t>Athene</a:t>
            </a:r>
            <a:r>
              <a:rPr lang="sr-Latn-RS" sz="3200" i="1" dirty="0" smtClean="0">
                <a:latin typeface="Californian FB" pitchFamily="18" charset="0"/>
              </a:rPr>
              <a:t> /</a:t>
            </a:r>
            <a:r>
              <a:rPr lang="en-US" sz="2800" dirty="0" smtClean="0">
                <a:latin typeface="Californian FB" pitchFamily="18" charset="0"/>
              </a:rPr>
              <a:t>ə</a:t>
            </a:r>
            <a:r>
              <a:rPr lang="en-US" sz="2800" dirty="0" smtClean="0">
                <a:latin typeface="Californian FB" pitchFamily="18" charset="0"/>
              </a:rPr>
              <a:t>ˈ</a:t>
            </a:r>
            <a:r>
              <a:rPr lang="el-GR" sz="2800" dirty="0" smtClean="0"/>
              <a:t>θ</a:t>
            </a:r>
            <a:r>
              <a:rPr lang="en-US" sz="2800" dirty="0" err="1" smtClean="0">
                <a:latin typeface="Californian FB" pitchFamily="18" charset="0"/>
              </a:rPr>
              <a:t>iːnɪ</a:t>
            </a:r>
            <a:r>
              <a:rPr lang="sr-Latn-RS" sz="2800" dirty="0" smtClean="0">
                <a:latin typeface="Californian FB" pitchFamily="18" charset="0"/>
              </a:rPr>
              <a:t>/</a:t>
            </a:r>
            <a:r>
              <a:rPr lang="en-US" sz="3200" dirty="0" smtClean="0">
                <a:latin typeface="Californian FB" pitchFamily="18" charset="0"/>
              </a:rPr>
              <a:t>, the capital of Greece – </a:t>
            </a:r>
            <a:r>
              <a:rPr lang="en-US" sz="3200" i="1" dirty="0" smtClean="0">
                <a:latin typeface="Californian FB" pitchFamily="18" charset="0"/>
              </a:rPr>
              <a:t>Athens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vi-VN" sz="3200" dirty="0" smtClean="0"/>
              <a:t>ăth′ənz</a:t>
            </a:r>
            <a:r>
              <a:rPr lang="en-US" sz="3200" dirty="0" smtClean="0">
                <a:latin typeface="Californian FB" pitchFamily="18" charset="0"/>
              </a:rPr>
              <a:t>/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220px-Mattei_Athena_Louvre_Ma530_n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64904"/>
            <a:ext cx="2736304" cy="3384376"/>
          </a:xfrm>
          <a:prstGeom prst="rect">
            <a:avLst/>
          </a:prstGeom>
          <a:noFill/>
        </p:spPr>
      </p:pic>
      <p:pic>
        <p:nvPicPr>
          <p:cNvPr id="4099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564904"/>
            <a:ext cx="4680520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884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suspension (</a:t>
            </a:r>
            <a:r>
              <a:rPr lang="sr-Latn-RS" sz="3600" i="1" dirty="0" smtClean="0">
                <a:latin typeface="Californian FB" pitchFamily="18" charset="0"/>
              </a:rPr>
              <a:t>hanging</a:t>
            </a:r>
            <a:r>
              <a:rPr lang="sr-Latn-RS" sz="3600" dirty="0" smtClean="0">
                <a:latin typeface="Californian FB" pitchFamily="18" charset="0"/>
              </a:rPr>
              <a:t>) bridge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(= viseći most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span - stretch, extent(= </a:t>
            </a:r>
            <a:r>
              <a:rPr lang="sr-Latn-RS" sz="3600" i="1" dirty="0" smtClean="0">
                <a:latin typeface="Californian FB" pitchFamily="18" charset="0"/>
              </a:rPr>
              <a:t>rastojanje, razmak, raspon)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cross the bridge, go across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5377780" cy="39604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64088" y="2780928"/>
            <a:ext cx="3779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b</a:t>
            </a:r>
            <a:r>
              <a:rPr lang="sr-Latn-RS" sz="2800" dirty="0" smtClean="0">
                <a:latin typeface="Californian FB" pitchFamily="18" charset="0"/>
              </a:rPr>
              <a:t>lue </a:t>
            </a:r>
            <a:r>
              <a:rPr lang="sr-Latn-RS" sz="2800" b="1" dirty="0" smtClean="0">
                <a:latin typeface="Californian FB" pitchFamily="18" charset="0"/>
              </a:rPr>
              <a:t>horizon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/</a:t>
            </a:r>
            <a:r>
              <a:rPr lang="en-US" sz="2800" dirty="0" err="1" smtClean="0">
                <a:latin typeface="Californian FB" pitchFamily="18" charset="0"/>
              </a:rPr>
              <a:t>həˈ</a:t>
            </a:r>
            <a:r>
              <a:rPr lang="en-US" sz="2800" dirty="0" err="1" smtClean="0">
                <a:latin typeface="Californian FB" pitchFamily="18" charset="0"/>
              </a:rPr>
              <a:t>rʌɪzn</a:t>
            </a:r>
            <a:r>
              <a:rPr lang="en-US" sz="2800" dirty="0" smtClean="0">
                <a:latin typeface="Californian FB" pitchFamily="18" charset="0"/>
              </a:rPr>
              <a:t>/</a:t>
            </a:r>
            <a:r>
              <a:rPr lang="sr-Latn-RS" sz="2800" dirty="0" smtClean="0">
                <a:latin typeface="Californian FB" pitchFamily="18" charset="0"/>
              </a:rPr>
              <a:t> = </a:t>
            </a:r>
            <a:r>
              <a:rPr lang="sr-Latn-RS" sz="2800" i="1" dirty="0" smtClean="0">
                <a:latin typeface="Californian FB" pitchFamily="18" charset="0"/>
              </a:rPr>
              <a:t>horizont</a:t>
            </a:r>
          </a:p>
          <a:p>
            <a:endParaRPr lang="sr-Latn-RS" sz="2800" i="1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b</a:t>
            </a:r>
            <a:r>
              <a:rPr lang="sr-Latn-RS" sz="2800" dirty="0" smtClean="0">
                <a:latin typeface="Californian FB" pitchFamily="18" charset="0"/>
              </a:rPr>
              <a:t>ay</a:t>
            </a:r>
            <a:r>
              <a:rPr lang="sr-Latn-RS" sz="2800" i="1" dirty="0" smtClean="0">
                <a:latin typeface="Californian FB" pitchFamily="18" charset="0"/>
              </a:rPr>
              <a:t> - zaliv</a:t>
            </a:r>
            <a:endParaRPr lang="en-US" sz="28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to gaze</a:t>
            </a:r>
            <a:r>
              <a:rPr lang="sr-Latn-RS" sz="3600" dirty="0" smtClean="0">
                <a:latin typeface="Californian FB" pitchFamily="18" charset="0"/>
              </a:rPr>
              <a:t> at= </a:t>
            </a:r>
            <a:r>
              <a:rPr lang="en-US" sz="3600" dirty="0" smtClean="0">
                <a:latin typeface="Californian FB" pitchFamily="18" charset="0"/>
              </a:rPr>
              <a:t>look </a:t>
            </a:r>
            <a:r>
              <a:rPr lang="en-US" sz="3600" dirty="0" smtClean="0">
                <a:latin typeface="Californian FB" pitchFamily="18" charset="0"/>
              </a:rPr>
              <a:t>steadily and intently, especially in admiration, surprise, or thought.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1462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28800"/>
            <a:ext cx="4146376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</a:t>
            </a:r>
            <a:r>
              <a:rPr lang="en-US" sz="3600" dirty="0" smtClean="0">
                <a:latin typeface="Californian FB" pitchFamily="18" charset="0"/>
              </a:rPr>
              <a:t>o look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68863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skim and scan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glimpse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glance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</a:t>
            </a:r>
            <a:r>
              <a:rPr lang="sr-Latn-RS" dirty="0" smtClean="0">
                <a:latin typeface="Californian FB" pitchFamily="18" charset="0"/>
              </a:rPr>
              <a:t>eep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peek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</a:t>
            </a:r>
            <a:r>
              <a:rPr lang="sr-Latn-RS" dirty="0" smtClean="0">
                <a:latin typeface="Californian FB" pitchFamily="18" charset="0"/>
              </a:rPr>
              <a:t>aze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gape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goggle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stare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g</a:t>
            </a:r>
            <a:r>
              <a:rPr lang="sr-Latn-RS" dirty="0" smtClean="0">
                <a:latin typeface="Californian FB" pitchFamily="18" charset="0"/>
              </a:rPr>
              <a:t>lare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o</a:t>
            </a:r>
            <a:r>
              <a:rPr lang="sr-Latn-RS" dirty="0" smtClean="0">
                <a:latin typeface="Californian FB" pitchFamily="18" charset="0"/>
              </a:rPr>
              <a:t>bserve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watch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loo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132856"/>
            <a:ext cx="2905125" cy="3238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42617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g</a:t>
            </a:r>
            <a:r>
              <a:rPr lang="sr-Latn-RS" sz="3200" dirty="0" smtClean="0">
                <a:latin typeface="Californian FB" pitchFamily="18" charset="0"/>
              </a:rPr>
              <a:t>ladiator /</a:t>
            </a:r>
            <a:r>
              <a:rPr lang="en-US" sz="3200" dirty="0" smtClean="0">
                <a:latin typeface="Californian FB" pitchFamily="18" charset="0"/>
              </a:rPr>
              <a:t>ˈ</a:t>
            </a:r>
            <a:r>
              <a:rPr lang="en-US" sz="3200" dirty="0" err="1" smtClean="0">
                <a:latin typeface="Californian FB" pitchFamily="18" charset="0"/>
              </a:rPr>
              <a:t>ɡladɪeɪtə</a:t>
            </a:r>
            <a:r>
              <a:rPr lang="en-US" sz="3200" dirty="0" smtClean="0">
                <a:latin typeface="Californian FB" pitchFamily="18" charset="0"/>
              </a:rPr>
              <a:t>/ (in ancient Rome) a man trained to fight with weapons against other men or wild animals in an arena.</a:t>
            </a:r>
            <a:endParaRPr lang="en-US" sz="3200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B005DNO7MQ_gladiator_UXPA1._SX1080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2348880"/>
            <a:ext cx="4608512" cy="355099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4048" y="1988840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t</a:t>
            </a:r>
            <a:r>
              <a:rPr lang="sr-Latn-RS" sz="2400" dirty="0" smtClean="0">
                <a:latin typeface="Californian FB" pitchFamily="18" charset="0"/>
              </a:rPr>
              <a:t>o seek favour of their emperor = to ask for mercy (</a:t>
            </a:r>
            <a:r>
              <a:rPr lang="sr-Latn-RS" sz="2400" i="1" dirty="0" smtClean="0">
                <a:latin typeface="Californian FB" pitchFamily="18" charset="0"/>
              </a:rPr>
              <a:t>tražiti naklonost cara</a:t>
            </a:r>
            <a:r>
              <a:rPr lang="sr-Latn-RS" sz="2400" dirty="0" smtClean="0">
                <a:latin typeface="Californian FB" pitchFamily="18" charset="0"/>
              </a:rPr>
              <a:t>)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9219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941168"/>
            <a:ext cx="2847975" cy="1600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27984" y="3861048"/>
            <a:ext cx="47160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>
                <a:latin typeface="Californian FB" pitchFamily="18" charset="0"/>
              </a:rPr>
              <a:t>cruelty</a:t>
            </a:r>
            <a:r>
              <a:rPr lang="sr-Latn-R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/</a:t>
            </a:r>
            <a:r>
              <a:rPr lang="en-US" sz="2800" dirty="0" smtClean="0">
                <a:latin typeface="Californian FB" pitchFamily="18" charset="0"/>
              </a:rPr>
              <a:t>ˈ</a:t>
            </a:r>
            <a:r>
              <a:rPr lang="en-US" sz="2800" dirty="0" err="1" smtClean="0">
                <a:latin typeface="Californian FB" pitchFamily="18" charset="0"/>
              </a:rPr>
              <a:t>krʊəlti</a:t>
            </a:r>
            <a:r>
              <a:rPr lang="en-US" sz="2800" dirty="0" smtClean="0">
                <a:latin typeface="Californian FB" pitchFamily="18" charset="0"/>
              </a:rPr>
              <a:t>/</a:t>
            </a:r>
            <a:r>
              <a:rPr lang="sr-Latn-RS" sz="2800" dirty="0" smtClean="0">
                <a:latin typeface="Californian FB" pitchFamily="18" charset="0"/>
              </a:rPr>
              <a:t> brutality</a:t>
            </a:r>
          </a:p>
          <a:p>
            <a:r>
              <a:rPr lang="sr-Latn-RS" sz="2800" dirty="0" smtClean="0">
                <a:latin typeface="Californian FB" pitchFamily="18" charset="0"/>
              </a:rPr>
              <a:t>c</a:t>
            </a:r>
            <a:r>
              <a:rPr lang="sr-Latn-RS" sz="2800" dirty="0" smtClean="0">
                <a:latin typeface="Californian FB" pitchFamily="18" charset="0"/>
              </a:rPr>
              <a:t>ruel, adj. – ohol, surov</a:t>
            </a:r>
            <a:endParaRPr lang="en-US" sz="2800" dirty="0" smtClean="0">
              <a:latin typeface="Californian FB" pitchFamily="18" charset="0"/>
            </a:endParaRPr>
          </a:p>
          <a:p>
            <a:endParaRPr lang="en-US" sz="2800" dirty="0" smtClean="0">
              <a:latin typeface="Californian FB" pitchFamily="18" charset="0"/>
            </a:endParaRPr>
          </a:p>
          <a:p>
            <a:r>
              <a:rPr lang="en-US" sz="2800" dirty="0" smtClean="0">
                <a:latin typeface="Californian FB" pitchFamily="18" charset="0"/>
              </a:rPr>
              <a:t>  </a:t>
            </a:r>
            <a:r>
              <a:rPr lang="en-US" sz="2800" b="1" dirty="0" err="1" smtClean="0">
                <a:latin typeface="Californian FB" pitchFamily="18" charset="0"/>
              </a:rPr>
              <a:t>fight</a:t>
            </a:r>
            <a:r>
              <a:rPr lang="en-US" sz="2800" dirty="0" err="1" smtClean="0">
                <a:latin typeface="Californian FB" pitchFamily="18" charset="0"/>
              </a:rPr>
              <a:t>,v</a:t>
            </a:r>
            <a:r>
              <a:rPr lang="en-US" sz="2800" dirty="0" smtClean="0">
                <a:latin typeface="Californian FB" pitchFamily="18" charset="0"/>
              </a:rPr>
              <a:t>. </a:t>
            </a:r>
            <a:r>
              <a:rPr lang="en-US" sz="2800" dirty="0" err="1" smtClean="0">
                <a:latin typeface="Californian FB" pitchFamily="18" charset="0"/>
              </a:rPr>
              <a:t>ir</a:t>
            </a:r>
            <a:r>
              <a:rPr lang="en-US" sz="2800" dirty="0" smtClean="0">
                <a:latin typeface="Californian FB" pitchFamily="18" charset="0"/>
              </a:rPr>
              <a:t>. – </a:t>
            </a:r>
            <a:r>
              <a:rPr lang="en-US" sz="2800" b="1" dirty="0" smtClean="0">
                <a:latin typeface="Californian FB" pitchFamily="18" charset="0"/>
              </a:rPr>
              <a:t>fought –fought</a:t>
            </a:r>
          </a:p>
          <a:p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  </a:t>
            </a:r>
            <a:r>
              <a:rPr lang="en-US" sz="2800" i="1" dirty="0" err="1" smtClean="0">
                <a:latin typeface="Californian FB" pitchFamily="18" charset="0"/>
              </a:rPr>
              <a:t>boriti</a:t>
            </a:r>
            <a:r>
              <a:rPr lang="en-US" sz="2800" i="1" dirty="0" smtClean="0">
                <a:latin typeface="Californian FB" pitchFamily="18" charset="0"/>
              </a:rPr>
              <a:t> se </a:t>
            </a:r>
            <a:endParaRPr lang="en-US" sz="28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214625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d</a:t>
            </a:r>
            <a:r>
              <a:rPr lang="sr-Latn-RS" sz="3200" dirty="0" smtClean="0">
                <a:latin typeface="Californian FB" pitchFamily="18" charset="0"/>
              </a:rPr>
              <a:t>eclining empire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empire which is starts to weaken and collapse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b="1" dirty="0" smtClean="0">
                <a:latin typeface="Californian FB" pitchFamily="18" charset="0"/>
              </a:rPr>
              <a:t>to decline </a:t>
            </a:r>
            <a:r>
              <a:rPr lang="sr-Latn-RS" sz="3200" dirty="0" smtClean="0">
                <a:latin typeface="Californian FB" pitchFamily="18" charset="0"/>
              </a:rPr>
              <a:t>– to weaken, to go down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i="1" dirty="0" smtClean="0">
                <a:latin typeface="Californian FB" pitchFamily="18" charset="0"/>
              </a:rPr>
              <a:t>pad, nazadovanje</a:t>
            </a:r>
            <a:endParaRPr lang="en-US" sz="3200" i="1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228250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852738"/>
            <a:ext cx="6264696" cy="3273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3.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145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Listening 5</a:t>
            </a:r>
            <a:r>
              <a:rPr lang="sr-Latn-RS" sz="3200" dirty="0" smtClean="0">
                <a:latin typeface="Californian FB" pitchFamily="18" charset="0"/>
              </a:rPr>
              <a:t>, </a:t>
            </a:r>
            <a:r>
              <a:rPr lang="sr-Latn-RS" sz="3200" dirty="0" smtClean="0">
                <a:latin typeface="Californian FB" pitchFamily="18" charset="0"/>
              </a:rPr>
              <a:t>Listen to the </a:t>
            </a:r>
            <a:r>
              <a:rPr lang="sr-Latn-RS" sz="3200" dirty="0" smtClean="0">
                <a:latin typeface="Californian FB" pitchFamily="18" charset="0"/>
              </a:rPr>
              <a:t>audio</a:t>
            </a: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again and make </a:t>
            </a:r>
            <a:r>
              <a:rPr lang="sr-Latn-RS" sz="3200" b="1" dirty="0" smtClean="0">
                <a:latin typeface="Californian FB" pitchFamily="18" charset="0"/>
              </a:rPr>
              <a:t>notes </a:t>
            </a:r>
            <a:r>
              <a:rPr lang="sr-Latn-RS" sz="3200" dirty="0" smtClean="0">
                <a:latin typeface="Californian FB" pitchFamily="18" charset="0"/>
              </a:rPr>
              <a:t>in the 4th column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052739"/>
          <a:ext cx="9144000" cy="548058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23528"/>
                <a:gridCol w="2016224"/>
                <a:gridCol w="2232248"/>
                <a:gridCol w="2088232"/>
                <a:gridCol w="2483768"/>
              </a:tblGrid>
              <a:tr h="4355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PLACE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CITY/COUNTRY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COMMENTARY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NOTES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212532">
                <a:tc>
                  <a:txBody>
                    <a:bodyPr/>
                    <a:lstStyle/>
                    <a:p>
                      <a:r>
                        <a:rPr lang="sr-Latn-RS" sz="1600" dirty="0" smtClean="0">
                          <a:latin typeface="Californian FB" pitchFamily="18" charset="0"/>
                        </a:rPr>
                        <a:t>a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dirty="0" smtClean="0">
                          <a:latin typeface="Californian FB" pitchFamily="18" charset="0"/>
                        </a:rPr>
                        <a:t>St.</a:t>
                      </a:r>
                      <a:r>
                        <a:rPr lang="sr-Latn-RS" sz="1600" baseline="0" dirty="0" smtClean="0">
                          <a:latin typeface="Californian FB" pitchFamily="18" charset="0"/>
                        </a:rPr>
                        <a:t> Basil’s</a:t>
                      </a:r>
                      <a:endParaRPr lang="sr-Latn-RS" sz="1600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dirty="0" smtClean="0">
                          <a:latin typeface="Californian FB" pitchFamily="18" charset="0"/>
                        </a:rPr>
                        <a:t>Moscow/Russia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b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St.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Peter’s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Vatican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City/Vatican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4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Californian FB" pitchFamily="18" charset="0"/>
                        </a:rPr>
                        <a:t>Renaissance 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painters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95297">
                <a:tc>
                  <a:txBody>
                    <a:bodyPr/>
                    <a:lstStyle/>
                    <a:p>
                      <a:r>
                        <a:rPr lang="sr-Latn-RS" sz="1600" dirty="0" smtClean="0">
                          <a:latin typeface="Californian FB" pitchFamily="18" charset="0"/>
                        </a:rPr>
                        <a:t>c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dirty="0" smtClean="0">
                          <a:latin typeface="Californian FB" pitchFamily="18" charset="0"/>
                        </a:rPr>
                        <a:t>Sacre Coeur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dirty="0" smtClean="0">
                          <a:latin typeface="Californian FB" pitchFamily="18" charset="0"/>
                        </a:rPr>
                        <a:t>Paris/France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02571">
                <a:tc>
                  <a:txBody>
                    <a:bodyPr/>
                    <a:lstStyle/>
                    <a:p>
                      <a:r>
                        <a:rPr lang="sr-Latn-RS" sz="1600" dirty="0" smtClean="0">
                          <a:latin typeface="Californian FB" pitchFamily="18" charset="0"/>
                        </a:rPr>
                        <a:t>d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sz="1600" dirty="0" smtClean="0">
                          <a:latin typeface="Californian FB" pitchFamily="18" charset="0"/>
                        </a:rPr>
                        <a:t>he Sphinx/Pyramids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dirty="0" smtClean="0">
                          <a:latin typeface="Californian FB" pitchFamily="18" charset="0"/>
                        </a:rPr>
                        <a:t>Cairo/Egypt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White House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Washington DC/USA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1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elegant, powerful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etc.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346838">
                <a:tc>
                  <a:txBody>
                    <a:bodyPr/>
                    <a:lstStyle/>
                    <a:p>
                      <a:r>
                        <a:rPr lang="sr-Latn-RS" sz="1600" dirty="0" smtClean="0">
                          <a:latin typeface="Californian FB" pitchFamily="18" charset="0"/>
                        </a:rPr>
                        <a:t>f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dirty="0" smtClean="0">
                          <a:latin typeface="Californian FB" pitchFamily="18" charset="0"/>
                        </a:rPr>
                        <a:t>Sydney</a:t>
                      </a:r>
                      <a:r>
                        <a:rPr lang="sr-Latn-RS" sz="1600" baseline="0" dirty="0" smtClean="0">
                          <a:latin typeface="Californian FB" pitchFamily="18" charset="0"/>
                        </a:rPr>
                        <a:t> Opera House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dirty="0" smtClean="0">
                          <a:latin typeface="Californian FB" pitchFamily="18" charset="0"/>
                        </a:rPr>
                        <a:t>Sydney/Australia</a:t>
                      </a:r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g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Colloseum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Rome/Italy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7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Gladiators</a:t>
                      </a:r>
                      <a:r>
                        <a:rPr lang="en-US" baseline="0" dirty="0" smtClean="0">
                          <a:latin typeface="Californian FB" pitchFamily="18" charset="0"/>
                        </a:rPr>
                        <a:t> fought to death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h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Golden Gate Bridge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San F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r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ancisco/USA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6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superb views on the bay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i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Acropolis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Athens/Greece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lifornian FB" pitchFamily="18" charset="0"/>
                        </a:rPr>
                        <a:t>5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used as a church</a:t>
                      </a:r>
                      <a:r>
                        <a:rPr lang="en-US" baseline="0" dirty="0" smtClean="0">
                          <a:latin typeface="Californian FB" pitchFamily="18" charset="0"/>
                        </a:rPr>
                        <a:t> and mosque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j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he Eiffel Tower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Californian FB" pitchFamily="18" charset="0"/>
                        </a:rPr>
                        <a:t>Paris/France</a:t>
                      </a:r>
                      <a:endParaRPr lang="en-US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3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engineering achievement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k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Taj Mahal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Agra/India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2</a:t>
                      </a:r>
                      <a:endParaRPr lang="en-US" sz="20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symbol</a:t>
                      </a:r>
                      <a:r>
                        <a:rPr lang="sr-Latn-RS" baseline="0" dirty="0" smtClean="0">
                          <a:latin typeface="Californian FB" pitchFamily="18" charset="0"/>
                        </a:rPr>
                        <a:t> of love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402035">
                <a:tc>
                  <a:txBody>
                    <a:bodyPr/>
                    <a:lstStyle/>
                    <a:p>
                      <a:r>
                        <a:rPr lang="sr-Latn-RS" dirty="0" smtClean="0">
                          <a:latin typeface="Californian FB" pitchFamily="18" charset="0"/>
                        </a:rPr>
                        <a:t>l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Wat Arun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W</a:t>
                      </a:r>
                      <a:r>
                        <a:rPr lang="en-US" dirty="0" smtClean="0">
                          <a:latin typeface="Californian FB" pitchFamily="18" charset="0"/>
                        </a:rPr>
                        <a:t>a</a:t>
                      </a:r>
                      <a:r>
                        <a:rPr lang="sr-Latn-RS" dirty="0" smtClean="0">
                          <a:latin typeface="Californian FB" pitchFamily="18" charset="0"/>
                        </a:rPr>
                        <a:t>t Arun/Thailand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4. 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p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age 145</a:t>
            </a:r>
            <a:r>
              <a:rPr lang="en-US" sz="3600" dirty="0" smtClean="0">
                <a:latin typeface="Californian FB" pitchFamily="18" charset="0"/>
              </a:rPr>
              <a:t>, </a:t>
            </a:r>
            <a:r>
              <a:rPr lang="sr-Latn-RS" sz="3600" dirty="0" smtClean="0">
                <a:latin typeface="Californian FB" pitchFamily="18" charset="0"/>
              </a:rPr>
              <a:t>When </a:t>
            </a:r>
            <a:r>
              <a:rPr lang="sr-Latn-RS" sz="3600" dirty="0" smtClean="0">
                <a:latin typeface="Californian FB" pitchFamily="18" charset="0"/>
              </a:rPr>
              <a:t>describing a place, a guide should make it sound interesting and exciting. Discuss how the guides in the audio did this.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latin typeface="Californian FB" pitchFamily="18" charset="0"/>
              </a:rPr>
              <a:t>d</a:t>
            </a:r>
            <a:r>
              <a:rPr lang="en-US" dirty="0" err="1" smtClean="0">
                <a:latin typeface="Californian FB" pitchFamily="18" charset="0"/>
              </a:rPr>
              <a:t>ramatisation</a:t>
            </a:r>
            <a:r>
              <a:rPr lang="en-US" dirty="0" smtClean="0">
                <a:latin typeface="Californian FB" pitchFamily="18" charset="0"/>
              </a:rPr>
              <a:t> e.g. </a:t>
            </a:r>
            <a:r>
              <a:rPr lang="en-US" i="1" dirty="0" smtClean="0">
                <a:latin typeface="Californian FB" pitchFamily="18" charset="0"/>
              </a:rPr>
              <a:t>Imagine the scene, if you can over 1100 years ago, as gladiators fought to the death seeking the favour of their emperor. </a:t>
            </a:r>
            <a:r>
              <a:rPr lang="en-US" i="1" dirty="0" smtClean="0">
                <a:latin typeface="Californian FB" pitchFamily="18" charset="0"/>
              </a:rPr>
              <a:t>Imagine the blood and cruelty…</a:t>
            </a:r>
            <a:endParaRPr lang="en-US" i="1" dirty="0" smtClean="0">
              <a:latin typeface="Californian FB" pitchFamily="18" charset="0"/>
            </a:endParaRPr>
          </a:p>
          <a:p>
            <a:r>
              <a:rPr lang="en-US" dirty="0" smtClean="0">
                <a:latin typeface="Californian FB" pitchFamily="18" charset="0"/>
              </a:rPr>
              <a:t>s</a:t>
            </a:r>
            <a:r>
              <a:rPr lang="en-US" dirty="0" smtClean="0">
                <a:latin typeface="Californian FB" pitchFamily="18" charset="0"/>
              </a:rPr>
              <a:t>torytelling e.g. </a:t>
            </a:r>
            <a:r>
              <a:rPr lang="en-US" i="1" dirty="0" smtClean="0">
                <a:latin typeface="Californian FB" pitchFamily="18" charset="0"/>
              </a:rPr>
              <a:t>it was built by the Emperor Shah </a:t>
            </a:r>
            <a:r>
              <a:rPr lang="en-US" i="1" dirty="0" err="1" smtClean="0">
                <a:latin typeface="Californian FB" pitchFamily="18" charset="0"/>
              </a:rPr>
              <a:t>Jahal</a:t>
            </a:r>
            <a:r>
              <a:rPr lang="en-US" i="1" dirty="0" smtClean="0">
                <a:latin typeface="Californian FB" pitchFamily="18" charset="0"/>
              </a:rPr>
              <a:t> as mausoleum to his beloved wife</a:t>
            </a:r>
            <a:r>
              <a:rPr lang="en-US" dirty="0" smtClean="0">
                <a:latin typeface="Californian FB" pitchFamily="18" charset="0"/>
              </a:rPr>
              <a:t>.</a:t>
            </a:r>
          </a:p>
          <a:p>
            <a:r>
              <a:rPr lang="en-US" dirty="0" smtClean="0">
                <a:latin typeface="Californian FB" pitchFamily="18" charset="0"/>
              </a:rPr>
              <a:t>v</a:t>
            </a:r>
            <a:r>
              <a:rPr lang="en-US" dirty="0" smtClean="0">
                <a:latin typeface="Californian FB" pitchFamily="18" charset="0"/>
              </a:rPr>
              <a:t>ivid description e.g. …</a:t>
            </a:r>
            <a:r>
              <a:rPr lang="en-US" i="1" dirty="0" smtClean="0">
                <a:latin typeface="Californian FB" pitchFamily="18" charset="0"/>
              </a:rPr>
              <a:t>and to your right you’ll be able to gaze out the blue horizon of the Pacific Ocean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HW, Listen again and write down examples of Passive Voice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640960" cy="428133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Lucida Handwriting" pitchFamily="66" charset="0"/>
              </a:rPr>
              <a:t>It was designed by James Hoban.</a:t>
            </a:r>
          </a:p>
          <a:p>
            <a:r>
              <a:rPr lang="en-US" sz="2800" dirty="0" smtClean="0">
                <a:latin typeface="Lucida Handwriting" pitchFamily="66" charset="0"/>
              </a:rPr>
              <a:t>It was burned by the British.</a:t>
            </a:r>
          </a:p>
          <a:p>
            <a:r>
              <a:rPr lang="en-US" sz="2800" dirty="0" smtClean="0">
                <a:latin typeface="Lucida Handwriting" pitchFamily="66" charset="0"/>
              </a:rPr>
              <a:t>It was restored later.</a:t>
            </a:r>
          </a:p>
          <a:p>
            <a:r>
              <a:rPr lang="en-US" sz="2800" dirty="0" smtClean="0">
                <a:latin typeface="Lucida Handwriting" pitchFamily="66" charset="0"/>
              </a:rPr>
              <a:t>It was built by the emperor Shah </a:t>
            </a:r>
            <a:r>
              <a:rPr lang="en-US" sz="2800" dirty="0" err="1" smtClean="0">
                <a:latin typeface="Lucida Handwriting" pitchFamily="66" charset="0"/>
              </a:rPr>
              <a:t>Jahal</a:t>
            </a:r>
            <a:r>
              <a:rPr lang="en-US" sz="2800" dirty="0" smtClean="0">
                <a:latin typeface="Lucida Handwriting" pitchFamily="66" charset="0"/>
              </a:rPr>
              <a:t>.</a:t>
            </a:r>
          </a:p>
          <a:p>
            <a:r>
              <a:rPr lang="en-US" sz="2800" dirty="0" smtClean="0">
                <a:latin typeface="Lucida Handwriting" pitchFamily="66" charset="0"/>
              </a:rPr>
              <a:t>It is said that the British planned to build a similar structure.</a:t>
            </a:r>
          </a:p>
          <a:p>
            <a:endParaRPr lang="en-US" sz="2800" dirty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Pula arena filmfestival_potter5_tz_pula_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983</Words>
  <Application>Microsoft Office PowerPoint</Application>
  <PresentationFormat>On-screen Show (4:3)</PresentationFormat>
  <Paragraphs>295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PRACTICE  Describing Cities, Buildings&amp;People</vt:lpstr>
      <vt:lpstr>1. page 144, Rome is a nice city. How many positive words can you think of the word nice in the sentence. Make a list.</vt:lpstr>
      <vt:lpstr>2. page 144, Listening 5, Complete the chart by ticking the boxes to indicate which adjective can be used with the nouns </vt:lpstr>
      <vt:lpstr>3. Guide Commentaries</vt:lpstr>
      <vt:lpstr>commentary /ˈkɒmənt(ə)ri/= account, explanation, expressing opinion</vt:lpstr>
      <vt:lpstr>1. Here are the pictures of 12 famous places. Can you identify them and say which cities countries are they in?</vt:lpstr>
      <vt:lpstr>1. page 145, Listening 5, Fill in the first two columns of the table</vt:lpstr>
      <vt:lpstr>answers</vt:lpstr>
      <vt:lpstr>2. page 145, Listening 5, You will hear seven guides each giving a commentary at one of the places. Can you identify which ones they are talking about? Write numbers 1 – 7 in the third column of the table. </vt:lpstr>
      <vt:lpstr>answers</vt:lpstr>
      <vt:lpstr>lawn/lɔːn/travnjak to mow /məʊ/ the lawn - kositi</vt:lpstr>
      <vt:lpstr>mausoleum/ˌmɔːsəˈlɪəm,ˌmɔːzəˈlɪəm/, a tomb, a burial place usu. of importan historical significance the Mausoleum at Halicarnassus, Asia Minor (Mausolus)</vt:lpstr>
      <vt:lpstr>Sistine Chapel ceiling /ˈsiːlɪŋ/ (=tavanica, plafon)  Bramante, Michelangelo, Raffaello St. Peter-s dome /dəʊm/ – round roof on the top of the church (= kupola)</vt:lpstr>
      <vt:lpstr>to feel fit = u kondiciji to be in good shape, in good condition</vt:lpstr>
      <vt:lpstr>advanced  = state-of-the art, cutting edge design masterpiece of architecture to reflect – reflecting the goddess Athena /əˈθiːnə/or Athene /əˈθiːnɪ/, the capital of Greece – Athens/ăth′ənz/</vt:lpstr>
      <vt:lpstr>suspension (hanging) bridge (= viseći most) span - stretch, extent(= rastojanje, razmak, raspon) cross the bridge, go across</vt:lpstr>
      <vt:lpstr>to gaze at= look steadily and intently, especially in admiration, surprise, or thought.</vt:lpstr>
      <vt:lpstr>to look </vt:lpstr>
      <vt:lpstr>gladiator /ˈɡladɪeɪtə/ (in ancient Rome) a man trained to fight with weapons against other men or wild animals in an arena.</vt:lpstr>
      <vt:lpstr>declining empire empire which is starts to weaken and collapse to decline – to weaken, to go down pad, nazadovanje</vt:lpstr>
      <vt:lpstr>3. page 145,  Listening 5, Listen to the audio again and make notes in the 4th column</vt:lpstr>
      <vt:lpstr>4. page 145, When describing a place, a guide should make it sound interesting and exciting. Discuss how the guides in the audio did this.</vt:lpstr>
      <vt:lpstr>HW, Listen again and write down examples of Passive Voice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Describing cities, buildings and people</dc:title>
  <dc:creator>User</dc:creator>
  <cp:lastModifiedBy>User</cp:lastModifiedBy>
  <cp:revision>29</cp:revision>
  <dcterms:created xsi:type="dcterms:W3CDTF">2020-11-23T23:25:13Z</dcterms:created>
  <dcterms:modified xsi:type="dcterms:W3CDTF">2020-11-24T13:57:27Z</dcterms:modified>
</cp:coreProperties>
</file>