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  <p:sldMasterId id="2147483656" r:id="rId2"/>
    <p:sldMasterId id="2147483657" r:id="rId3"/>
  </p:sldMasterIdLst>
  <p:notesMasterIdLst>
    <p:notesMasterId r:id="rId29"/>
  </p:notesMasterIdLst>
  <p:sldIdLst>
    <p:sldId id="266" r:id="rId4"/>
    <p:sldId id="312" r:id="rId5"/>
    <p:sldId id="313" r:id="rId6"/>
    <p:sldId id="294" r:id="rId7"/>
    <p:sldId id="275" r:id="rId8"/>
    <p:sldId id="298" r:id="rId9"/>
    <p:sldId id="276" r:id="rId10"/>
    <p:sldId id="257" r:id="rId11"/>
    <p:sldId id="258" r:id="rId12"/>
    <p:sldId id="280" r:id="rId13"/>
    <p:sldId id="279" r:id="rId14"/>
    <p:sldId id="282" r:id="rId15"/>
    <p:sldId id="260" r:id="rId16"/>
    <p:sldId id="263" r:id="rId17"/>
    <p:sldId id="272" r:id="rId18"/>
    <p:sldId id="278" r:id="rId19"/>
    <p:sldId id="293" r:id="rId20"/>
    <p:sldId id="292" r:id="rId21"/>
    <p:sldId id="296" r:id="rId22"/>
    <p:sldId id="297" r:id="rId23"/>
    <p:sldId id="314" r:id="rId24"/>
    <p:sldId id="284" r:id="rId25"/>
    <p:sldId id="269" r:id="rId26"/>
    <p:sldId id="295" r:id="rId27"/>
    <p:sldId id="301" r:id="rId28"/>
  </p:sldIdLst>
  <p:sldSz cx="9144000" cy="6858000" type="screen4x3"/>
  <p:notesSz cx="6858000" cy="9144000"/>
  <p:defaultTextStyle>
    <a:defPPr>
      <a:defRPr lang="sr-Latn-CS"/>
    </a:defPPr>
    <a:lvl1pPr algn="ctr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9FF"/>
    <a:srgbClr val="F6A8E2"/>
    <a:srgbClr val="0000FF"/>
    <a:srgbClr val="6600FF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noProof="0" smtClean="0"/>
              <a:t>Click to edit Master text styles</a:t>
            </a:r>
          </a:p>
          <a:p>
            <a:pPr lvl="1"/>
            <a:r>
              <a:rPr lang="sr-Latn-CS" noProof="0" smtClean="0"/>
              <a:t>Second level</a:t>
            </a:r>
          </a:p>
          <a:p>
            <a:pPr lvl="2"/>
            <a:r>
              <a:rPr lang="sr-Latn-CS" noProof="0" smtClean="0"/>
              <a:t>Third level</a:t>
            </a:r>
          </a:p>
          <a:p>
            <a:pPr lvl="3"/>
            <a:r>
              <a:rPr lang="sr-Latn-CS" noProof="0" smtClean="0"/>
              <a:t>Fourth level</a:t>
            </a:r>
          </a:p>
          <a:p>
            <a:pPr lvl="4"/>
            <a:r>
              <a:rPr lang="sr-Latn-CS" noProof="0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43CC9FE1-D016-43FC-A8BF-11AE392E4C6C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xmlns="" val="28179363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234096-C21F-4428-BF3D-B8143D8B8EF0}" type="slidenum">
              <a:rPr lang="sr-Latn-CS" altLang="en-US" smtClean="0"/>
              <a:pPr/>
              <a:t>8</a:t>
            </a:fld>
            <a:endParaRPr lang="sr-Latn-CS" alt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14573E-824E-49DA-92A3-36CE101DF1B1}" type="slidenum">
              <a:rPr lang="sr-Latn-CS" altLang="en-US" smtClean="0"/>
              <a:pPr/>
              <a:t>9</a:t>
            </a:fld>
            <a:endParaRPr lang="sr-Latn-CS" alt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C1C6F2-6009-494D-9340-851EDA50177D}" type="slidenum">
              <a:rPr lang="sr-Latn-CS" altLang="en-US" smtClean="0"/>
              <a:pPr/>
              <a:t>12</a:t>
            </a:fld>
            <a:endParaRPr lang="sr-Latn-CS" alt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2A9ED2-2089-4EF6-8780-BE23270663F1}" type="slidenum">
              <a:rPr lang="sr-Latn-CS" altLang="en-US" smtClean="0"/>
              <a:pPr/>
              <a:t>13</a:t>
            </a:fld>
            <a:endParaRPr lang="sr-Latn-CS" alt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F35576-EA6C-4DEF-AB09-EAC16EA5A622}" type="slidenum">
              <a:rPr lang="sr-Latn-CS" altLang="en-US" smtClean="0"/>
              <a:pPr/>
              <a:t>14</a:t>
            </a:fld>
            <a:endParaRPr lang="sr-Latn-CS" alt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14EC62-A313-40C9-B7DC-C9A8838098A5}" type="slidenum">
              <a:rPr lang="sr-Latn-CS" altLang="en-US" smtClean="0"/>
              <a:pPr/>
              <a:t>15</a:t>
            </a:fld>
            <a:endParaRPr lang="sr-Latn-CS" alt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C419B-189F-4238-81D3-595F143FD5B4}" type="slidenum">
              <a:rPr lang="sr-Latn-CS" altLang="en-US" smtClean="0"/>
              <a:pPr/>
              <a:t>17</a:t>
            </a:fld>
            <a:endParaRPr lang="sr-Latn-CS" alt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89176A-69DD-4874-9757-E205DAA98850}" type="slidenum">
              <a:rPr lang="sr-Latn-CS" altLang="en-US" smtClean="0"/>
              <a:pPr/>
              <a:t>18</a:t>
            </a:fld>
            <a:endParaRPr lang="sr-Latn-CS" alt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603C3-CB74-4A92-9F52-28097BB0C341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A7E21-27EB-41D3-B9B9-BE262F92731C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65D31-48B5-4AC3-B6E2-006437FEF4FC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8D8CA-7189-4A43-B675-F28CBCFDC3AB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29207-EA87-4B0B-B944-3504D55F2130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B4B54-D035-4F6E-AE92-416AD2AC5AC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FB522-3C99-4A72-B837-9374862EFC8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B8992-E049-467E-BF81-5B857C241C6E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6089B-D062-48DC-8F18-99DE296E3520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97294-F4A3-4C44-B547-B39076C346E7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A7761-8A98-4D92-8A49-9FCA17D428CA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3F409-5E30-48B9-93D6-DB578EC111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1BE37E-3624-43D7-A744-683A32F00B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84F0F-AE67-420D-8698-CC34F68E81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C1EAA-9BFE-4FA7-B49E-65985C32C9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1D37D-5E88-4F5D-9322-87AEF97B8D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0C465-BB7A-4087-9BCA-D8F6E7D235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85030-3287-4F46-B7FE-82F8B4F8A4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30890E-8AE1-4F88-AC09-A0B91746DD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C0440E-4264-4EAB-B174-F4DA37E7B9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1A50C-DB5B-4FBC-A5FC-1A0288799F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5F9F7-098A-46BC-B8D2-87E40DC4E2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9F9EDA-A677-4D93-86A8-28CFB8D041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A531E-4187-4C6D-BD8E-D754451A68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58719-6462-4AE4-8C06-BCEDA4461F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C4B52-C66F-483F-8D59-3F58198901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42AD2-59D9-41E6-8578-05A93E632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04FB2-2D95-4905-8EEA-E852630EF5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28140-5DA8-47F6-A6D9-A83D372900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86506-498C-4804-962B-3DC47B077B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BF0F7-3F4C-4713-A984-5BBD9C350A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B44CF-7BC7-454D-BE8F-04CD607291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21B2D-468D-4C48-A71A-4072C7BB1F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altLang="en-US" smtClean="0"/>
              <a:t>Click to edit Master text styles</a:t>
            </a:r>
          </a:p>
          <a:p>
            <a:pPr lvl="1"/>
            <a:r>
              <a:rPr lang="sr-Latn-CS" altLang="en-US" smtClean="0"/>
              <a:t>Second level</a:t>
            </a:r>
          </a:p>
          <a:p>
            <a:pPr lvl="2"/>
            <a:r>
              <a:rPr lang="sr-Latn-CS" altLang="en-US" smtClean="0"/>
              <a:t>Third level</a:t>
            </a:r>
          </a:p>
          <a:p>
            <a:pPr lvl="3"/>
            <a:r>
              <a:rPr lang="sr-Latn-CS" altLang="en-US" smtClean="0"/>
              <a:t>Fourth level</a:t>
            </a:r>
          </a:p>
          <a:p>
            <a:pPr lvl="4"/>
            <a:r>
              <a:rPr lang="sr-Latn-CS" altLang="en-US" smtClean="0"/>
              <a:t>Fifth level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AFD91AC9-ECF0-4B02-A88F-4C87CF82811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E3D1E4BF-D1BB-4A2A-9A7B-537AED309E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71913342-355D-491E-9874-1ED52D099D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260350"/>
            <a:ext cx="6870700" cy="1152525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6600" smtClean="0"/>
              <a:t>The Passive</a:t>
            </a:r>
            <a:endParaRPr lang="sr-Latn-CS" altLang="en-US" sz="6600" smtClean="0"/>
          </a:p>
        </p:txBody>
      </p:sp>
      <p:pic>
        <p:nvPicPr>
          <p:cNvPr id="17411" name="Picture 3" descr="C:\Users\User\Desktop\cartoon692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439863"/>
            <a:ext cx="6840538" cy="51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78850" name="Picture 2" descr="C:\Users\user\Desktop\img_5628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 rot="19346994">
            <a:off x="1101725" y="965200"/>
            <a:ext cx="6815138" cy="4525963"/>
          </a:xfrm>
          <a:noFill/>
        </p:spPr>
      </p:pic>
      <p:pic>
        <p:nvPicPr>
          <p:cNvPr id="78851" name="Picture 3" descr="C:\Users\user\Desktop\t_440x0_imnarj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214313"/>
            <a:ext cx="419100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2" name="Picture 4" descr="C:\Users\user\Desktop\imag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4143375"/>
            <a:ext cx="248602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3" name="Picture 5" descr="C:\Users\user\Desktop\Events-in-Malta_Delicata-Classic-WIne-Festival-2_credit-Delicata-1200x8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471603">
            <a:off x="5549900" y="215900"/>
            <a:ext cx="3381375" cy="334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z="3600" smtClean="0">
                <a:latin typeface="Palatino Linotype" pitchFamily="18" charset="0"/>
              </a:rPr>
              <a:t>Match the words to make sentences</a:t>
            </a:r>
            <a:endParaRPr lang="en-US" sz="3600" smtClean="0">
              <a:latin typeface="Palatino Linotype" pitchFamily="18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357313"/>
            <a:ext cx="3971925" cy="4768850"/>
          </a:xfrm>
        </p:spPr>
        <p:txBody>
          <a:bodyPr/>
          <a:lstStyle/>
          <a:p>
            <a:r>
              <a:rPr lang="sr-Latn-CS" smtClean="0">
                <a:latin typeface="Palatino Linotype" pitchFamily="18" charset="0"/>
              </a:rPr>
              <a:t>flowers</a:t>
            </a:r>
          </a:p>
          <a:p>
            <a:r>
              <a:rPr lang="sr-Latn-CS" smtClean="0">
                <a:latin typeface="Palatino Linotype" pitchFamily="18" charset="0"/>
              </a:rPr>
              <a:t>candles</a:t>
            </a:r>
          </a:p>
          <a:p>
            <a:r>
              <a:rPr lang="sr-Latn-CS" smtClean="0">
                <a:latin typeface="Palatino Linotype" pitchFamily="18" charset="0"/>
              </a:rPr>
              <a:t>torches</a:t>
            </a:r>
          </a:p>
          <a:p>
            <a:r>
              <a:rPr lang="sr-Latn-CS" smtClean="0">
                <a:latin typeface="Palatino Linotype" pitchFamily="18" charset="0"/>
              </a:rPr>
              <a:t>horses</a:t>
            </a:r>
          </a:p>
          <a:p>
            <a:r>
              <a:rPr lang="sr-Latn-CS" smtClean="0">
                <a:latin typeface="Palatino Linotype" pitchFamily="18" charset="0"/>
              </a:rPr>
              <a:t>pastry</a:t>
            </a:r>
          </a:p>
          <a:p>
            <a:r>
              <a:rPr lang="sr-Latn-CS" smtClean="0">
                <a:latin typeface="Palatino Linotype" pitchFamily="18" charset="0"/>
              </a:rPr>
              <a:t>wine</a:t>
            </a:r>
          </a:p>
          <a:p>
            <a:r>
              <a:rPr lang="sr-Latn-CS" smtClean="0">
                <a:latin typeface="Palatino Linotype" pitchFamily="18" charset="0"/>
              </a:rPr>
              <a:t>costume</a:t>
            </a:r>
          </a:p>
          <a:p>
            <a:endParaRPr lang="en-US" smtClean="0">
              <a:latin typeface="Palatino Linotype" pitchFamily="18" charset="0"/>
            </a:endParaRPr>
          </a:p>
        </p:txBody>
      </p:sp>
      <p:sp>
        <p:nvSpPr>
          <p:cNvPr id="19460" name="TextBox 4"/>
          <p:cNvSpPr txBox="1">
            <a:spLocks noChangeArrowheads="1"/>
          </p:cNvSpPr>
          <p:nvPr/>
        </p:nvSpPr>
        <p:spPr bwMode="auto">
          <a:xfrm>
            <a:off x="5500688" y="1428750"/>
            <a:ext cx="314325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Font typeface="Arial" charset="0"/>
              <a:buChar char="•"/>
            </a:pPr>
            <a:r>
              <a:rPr lang="sr-Latn-CS" b="0"/>
              <a:t> </a:t>
            </a:r>
            <a:r>
              <a:rPr lang="sr-Latn-CS" b="0">
                <a:latin typeface="Palatino Linotype" pitchFamily="18" charset="0"/>
              </a:rPr>
              <a:t>to light</a:t>
            </a:r>
          </a:p>
          <a:p>
            <a:pPr algn="l">
              <a:buFont typeface="Arial" charset="0"/>
              <a:buChar char="•"/>
            </a:pPr>
            <a:r>
              <a:rPr lang="sr-Latn-CS" b="0">
                <a:latin typeface="Palatino Linotype" pitchFamily="18" charset="0"/>
              </a:rPr>
              <a:t>  to drink</a:t>
            </a:r>
          </a:p>
          <a:p>
            <a:pPr algn="l">
              <a:buFont typeface="Arial" charset="0"/>
              <a:buChar char="•"/>
            </a:pPr>
            <a:r>
              <a:rPr lang="sr-Latn-CS" b="0">
                <a:latin typeface="Palatino Linotype" pitchFamily="18" charset="0"/>
              </a:rPr>
              <a:t>  to ride</a:t>
            </a:r>
          </a:p>
          <a:p>
            <a:pPr algn="l">
              <a:buFont typeface="Arial" charset="0"/>
              <a:buChar char="•"/>
            </a:pPr>
            <a:r>
              <a:rPr lang="sr-Latn-CS" b="0">
                <a:latin typeface="Palatino Linotype" pitchFamily="18" charset="0"/>
              </a:rPr>
              <a:t>  to lay out</a:t>
            </a:r>
          </a:p>
          <a:p>
            <a:pPr algn="l">
              <a:buFont typeface="Arial" charset="0"/>
              <a:buChar char="•"/>
            </a:pPr>
            <a:r>
              <a:rPr lang="sr-Latn-CS" b="0">
                <a:latin typeface="Palatino Linotype" pitchFamily="18" charset="0"/>
              </a:rPr>
              <a:t>  to make</a:t>
            </a:r>
          </a:p>
          <a:p>
            <a:pPr algn="l">
              <a:buFont typeface="Arial" charset="0"/>
              <a:buChar char="•"/>
            </a:pPr>
            <a:r>
              <a:rPr lang="sr-Latn-CS" b="0">
                <a:latin typeface="Palatino Linotype" pitchFamily="18" charset="0"/>
              </a:rPr>
              <a:t>  to carry</a:t>
            </a:r>
          </a:p>
          <a:p>
            <a:pPr algn="l">
              <a:buFont typeface="Arial" charset="0"/>
              <a:buChar char="•"/>
            </a:pPr>
            <a:r>
              <a:rPr lang="sr-Latn-CS" b="0">
                <a:latin typeface="Palatino Linotype" pitchFamily="18" charset="0"/>
              </a:rPr>
              <a:t>  to wear</a:t>
            </a:r>
          </a:p>
          <a:p>
            <a:pPr algn="l">
              <a:buFont typeface="Arial" charset="0"/>
              <a:buChar char="•"/>
            </a:pPr>
            <a:endParaRPr lang="sr-Latn-CS" b="0">
              <a:latin typeface="Palatino Linotype" pitchFamily="18" charset="0"/>
            </a:endParaRPr>
          </a:p>
          <a:p>
            <a:endParaRPr lang="en-US" b="0">
              <a:latin typeface="Palatino Linotype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Sample sentences</a:t>
            </a:r>
            <a:endParaRPr lang="sr-Latn-CS" altLang="en-US" smtClean="0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window </a:t>
            </a:r>
            <a:r>
              <a:rPr lang="en-US" altLang="en-US" b="1" smtClean="0">
                <a:solidFill>
                  <a:srgbClr val="FF0066"/>
                </a:solidFill>
              </a:rPr>
              <a:t>was broken</a:t>
            </a:r>
            <a:r>
              <a:rPr lang="en-US" altLang="en-US" smtClean="0"/>
              <a:t> last night.</a:t>
            </a:r>
          </a:p>
          <a:p>
            <a:pPr eaLnBrk="1" hangingPunct="1"/>
            <a:r>
              <a:rPr lang="en-US" altLang="en-US" smtClean="0"/>
              <a:t>Our IT system </a:t>
            </a:r>
            <a:r>
              <a:rPr lang="en-US" altLang="en-US" b="1" smtClean="0">
                <a:solidFill>
                  <a:srgbClr val="FF0066"/>
                </a:solidFill>
              </a:rPr>
              <a:t>is being renewed</a:t>
            </a:r>
            <a:r>
              <a:rPr lang="en-US" altLang="en-US" smtClean="0"/>
              <a:t> at the moment.</a:t>
            </a:r>
          </a:p>
          <a:p>
            <a:pPr eaLnBrk="1" hangingPunct="1"/>
            <a:r>
              <a:rPr lang="en-US" altLang="en-US" smtClean="0"/>
              <a:t>A loan </a:t>
            </a:r>
            <a:r>
              <a:rPr lang="en-US" altLang="en-US" b="1" smtClean="0">
                <a:solidFill>
                  <a:srgbClr val="FF0066"/>
                </a:solidFill>
              </a:rPr>
              <a:t>can be arranged</a:t>
            </a:r>
            <a:r>
              <a:rPr lang="en-US" altLang="en-US" smtClean="0"/>
              <a:t> within six days.</a:t>
            </a:r>
          </a:p>
          <a:p>
            <a:pPr eaLnBrk="1" hangingPunct="1"/>
            <a:r>
              <a:rPr lang="en-US" altLang="en-US" smtClean="0"/>
              <a:t>The prices </a:t>
            </a:r>
            <a:r>
              <a:rPr lang="en-US" altLang="en-US" b="1" smtClean="0">
                <a:solidFill>
                  <a:srgbClr val="FF0066"/>
                </a:solidFill>
              </a:rPr>
              <a:t>were raised</a:t>
            </a:r>
            <a:r>
              <a:rPr lang="en-US" altLang="en-US" smtClean="0"/>
              <a:t>.</a:t>
            </a:r>
          </a:p>
          <a:p>
            <a:pPr eaLnBrk="1" hangingPunct="1"/>
            <a:r>
              <a:rPr lang="en-US" altLang="en-US" smtClean="0"/>
              <a:t>I </a:t>
            </a:r>
            <a:r>
              <a:rPr lang="en-US" altLang="en-US" b="1" smtClean="0">
                <a:solidFill>
                  <a:srgbClr val="FF0066"/>
                </a:solidFill>
              </a:rPr>
              <a:t>have been offered</a:t>
            </a:r>
            <a:r>
              <a:rPr lang="en-US" altLang="en-US" smtClean="0"/>
              <a:t> a new job.</a:t>
            </a:r>
          </a:p>
          <a:p>
            <a:pPr eaLnBrk="1" hangingPunct="1"/>
            <a:r>
              <a:rPr lang="en-US" altLang="en-US" smtClean="0"/>
              <a:t>A new job </a:t>
            </a:r>
            <a:r>
              <a:rPr lang="en-US" altLang="en-US" b="1" smtClean="0">
                <a:solidFill>
                  <a:srgbClr val="FF0066"/>
                </a:solidFill>
              </a:rPr>
              <a:t>has been offered</a:t>
            </a:r>
            <a:r>
              <a:rPr lang="en-US" altLang="en-US" smtClean="0"/>
              <a:t> to me.</a:t>
            </a:r>
            <a:endParaRPr lang="sr-Latn-CS" altLang="en-US" smtClean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4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4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4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  <p:bldP spid="8499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8229600" cy="796925"/>
          </a:xfrm>
        </p:spPr>
        <p:txBody>
          <a:bodyPr/>
          <a:lstStyle/>
          <a:p>
            <a:pPr eaLnBrk="1" hangingPunct="1"/>
            <a:r>
              <a:rPr lang="en-US" altLang="en-US" smtClean="0"/>
              <a:t>We use the passive:</a:t>
            </a:r>
            <a:endParaRPr lang="sr-Latn-CS" altLang="en-US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25538"/>
            <a:ext cx="8785225" cy="5472112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en-US" smtClean="0"/>
              <a:t>1. When who does the action </a:t>
            </a:r>
            <a:r>
              <a:rPr lang="en-US" altLang="en-US" b="1" i="1" smtClean="0">
                <a:solidFill>
                  <a:srgbClr val="FF0066"/>
                </a:solidFill>
              </a:rPr>
              <a:t>is not important.</a:t>
            </a:r>
          </a:p>
          <a:p>
            <a:pPr marL="609600" indent="-609600" eaLnBrk="1" hangingPunct="1"/>
            <a:r>
              <a:rPr lang="en-US" altLang="en-US" sz="2800" smtClean="0">
                <a:solidFill>
                  <a:schemeClr val="tx2"/>
                </a:solidFill>
              </a:rPr>
              <a:t>The new bridge </a:t>
            </a:r>
            <a:r>
              <a:rPr lang="en-US" altLang="en-US" sz="2800" b="1" smtClean="0">
                <a:solidFill>
                  <a:schemeClr val="accent2"/>
                </a:solidFill>
              </a:rPr>
              <a:t>hasn’t been repaired </a:t>
            </a:r>
            <a:r>
              <a:rPr lang="en-US" altLang="en-US" sz="2800" smtClean="0"/>
              <a:t>yet.</a:t>
            </a:r>
          </a:p>
          <a:p>
            <a:pPr marL="609600" indent="-609600" algn="ctr" eaLnBrk="1" hangingPunct="1">
              <a:buFontTx/>
              <a:buNone/>
            </a:pPr>
            <a:endParaRPr lang="en-US" altLang="en-US" sz="2800" smtClean="0">
              <a:solidFill>
                <a:schemeClr val="tx2"/>
              </a:solidFill>
            </a:endParaRPr>
          </a:p>
          <a:p>
            <a:pPr marL="609600" indent="-609600" eaLnBrk="1" hangingPunct="1">
              <a:buFontTx/>
              <a:buNone/>
            </a:pPr>
            <a:r>
              <a:rPr lang="en-US" altLang="en-US" smtClean="0"/>
              <a:t>2. When who does the action</a:t>
            </a:r>
            <a:r>
              <a:rPr lang="en-US" altLang="en-US" b="1" smtClean="0"/>
              <a:t> </a:t>
            </a:r>
            <a:r>
              <a:rPr lang="en-US" altLang="en-US" b="1" i="1" smtClean="0">
                <a:solidFill>
                  <a:srgbClr val="FF0066"/>
                </a:solidFill>
              </a:rPr>
              <a:t>is clear from the situation:</a:t>
            </a:r>
          </a:p>
          <a:p>
            <a:pPr marL="609600" indent="-609600" eaLnBrk="1" hangingPunct="1"/>
            <a:r>
              <a:rPr lang="en-US" altLang="en-US" sz="2800" smtClean="0">
                <a:solidFill>
                  <a:schemeClr val="tx2"/>
                </a:solidFill>
              </a:rPr>
              <a:t>I </a:t>
            </a:r>
            <a:r>
              <a:rPr lang="en-US" altLang="en-US" sz="2800" b="1" smtClean="0">
                <a:solidFill>
                  <a:schemeClr val="accent2"/>
                </a:solidFill>
              </a:rPr>
              <a:t>was being asked</a:t>
            </a:r>
            <a:r>
              <a:rPr lang="en-US" altLang="en-US" sz="2800" smtClean="0">
                <a:solidFill>
                  <a:schemeClr val="tx2"/>
                </a:solidFill>
              </a:rPr>
              <a:t> some difficult questions at the interview.</a:t>
            </a:r>
          </a:p>
          <a:p>
            <a:pPr marL="609600" indent="-609600" algn="ctr" eaLnBrk="1" hangingPunct="1">
              <a:buFontTx/>
              <a:buNone/>
            </a:pPr>
            <a:endParaRPr lang="en-US" altLang="en-US" sz="2800" smtClean="0">
              <a:solidFill>
                <a:schemeClr val="tx2"/>
              </a:solidFill>
            </a:endParaRPr>
          </a:p>
          <a:p>
            <a:pPr marL="609600" indent="-609600" eaLnBrk="1" hangingPunct="1">
              <a:buFontTx/>
              <a:buNone/>
            </a:pPr>
            <a:r>
              <a:rPr lang="en-US" altLang="en-US" smtClean="0"/>
              <a:t>3. When who does the action</a:t>
            </a:r>
            <a:r>
              <a:rPr lang="en-US" altLang="en-US" b="1" smtClean="0"/>
              <a:t> </a:t>
            </a:r>
            <a:r>
              <a:rPr lang="en-US" altLang="en-US" b="1" i="1" smtClean="0">
                <a:solidFill>
                  <a:srgbClr val="FF0066"/>
                </a:solidFill>
              </a:rPr>
              <a:t>is unknown</a:t>
            </a:r>
            <a:r>
              <a:rPr lang="en-US" altLang="en-US" b="1" smtClean="0"/>
              <a:t>:</a:t>
            </a:r>
          </a:p>
          <a:p>
            <a:pPr marL="609600" indent="-609600" eaLnBrk="1" hangingPunct="1"/>
            <a:r>
              <a:rPr lang="en-US" altLang="en-US" sz="2800" smtClean="0">
                <a:solidFill>
                  <a:schemeClr val="tx2"/>
                </a:solidFill>
              </a:rPr>
              <a:t>The window </a:t>
            </a:r>
            <a:r>
              <a:rPr lang="en-US" altLang="en-US" sz="2800" b="1" smtClean="0">
                <a:solidFill>
                  <a:schemeClr val="accent2"/>
                </a:solidFill>
              </a:rPr>
              <a:t>was broken</a:t>
            </a:r>
            <a:r>
              <a:rPr lang="en-US" altLang="en-US" sz="2800" smtClean="0">
                <a:solidFill>
                  <a:schemeClr val="tx2"/>
                </a:solidFill>
              </a:rPr>
              <a:t> last night.</a:t>
            </a:r>
            <a:endParaRPr lang="sr-Latn-CS" altLang="en-US" sz="280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en-US" altLang="en-US" smtClean="0"/>
              <a:t>We use the passive:</a:t>
            </a:r>
          </a:p>
        </p:txBody>
      </p:sp>
      <p:pic>
        <p:nvPicPr>
          <p:cNvPr id="22531" name="Picture 2" descr="C:\Users\User\Desktop\chickenerro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17663" y="908050"/>
            <a:ext cx="5834062" cy="58356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08050"/>
            <a:ext cx="8964612" cy="5218113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solidFill>
                  <a:srgbClr val="FF0066"/>
                </a:solidFill>
              </a:rPr>
              <a:t>Passive can be formed </a:t>
            </a:r>
            <a:r>
              <a:rPr lang="en-US" altLang="en-US" b="1" smtClean="0"/>
              <a:t>ONLY</a:t>
            </a:r>
            <a:r>
              <a:rPr lang="en-US" altLang="en-US" b="1" smtClean="0">
                <a:solidFill>
                  <a:srgbClr val="FF0066"/>
                </a:solidFill>
              </a:rPr>
              <a:t> with transitive verbs – those that have an </a:t>
            </a:r>
            <a:r>
              <a:rPr lang="en-US" altLang="en-US" b="1" smtClean="0"/>
              <a:t>OBJECT</a:t>
            </a:r>
          </a:p>
          <a:p>
            <a:pPr eaLnBrk="1" hangingPunct="1">
              <a:buFontTx/>
              <a:buNone/>
            </a:pPr>
            <a:endParaRPr lang="en-US" altLang="en-US" b="1" smtClean="0"/>
          </a:p>
          <a:p>
            <a:pPr eaLnBrk="1" hangingPunct="1"/>
            <a:r>
              <a:rPr lang="en-US" altLang="en-US" smtClean="0"/>
              <a:t>Someone is walking in the street.-</a:t>
            </a:r>
            <a:r>
              <a:rPr lang="en-US" altLang="en-US" b="1" smtClean="0"/>
              <a:t>NO</a:t>
            </a:r>
            <a:r>
              <a:rPr lang="en-US" altLang="en-US" smtClean="0"/>
              <a:t> OBJECT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Somebody damaged 			   in transit.</a:t>
            </a:r>
          </a:p>
          <a:p>
            <a:pPr eaLnBrk="1" hangingPunct="1">
              <a:buFontTx/>
              <a:buNone/>
            </a:pPr>
            <a:endParaRPr lang="sr-Latn-CS" altLang="en-US" smtClean="0"/>
          </a:p>
        </p:txBody>
      </p:sp>
      <p:sp>
        <p:nvSpPr>
          <p:cNvPr id="56324" name="Line 4"/>
          <p:cNvSpPr>
            <a:spLocks noChangeShapeType="1"/>
          </p:cNvSpPr>
          <p:nvPr/>
        </p:nvSpPr>
        <p:spPr bwMode="auto">
          <a:xfrm>
            <a:off x="684213" y="3357563"/>
            <a:ext cx="4967287" cy="0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4500563" y="4292600"/>
            <a:ext cx="2428875" cy="576263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/>
              <a:t>our new TV</a:t>
            </a:r>
            <a:endParaRPr lang="sr-Latn-CS" alt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4067175" y="5876925"/>
            <a:ext cx="2520950" cy="576263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/>
              <a:t>OBJECT</a:t>
            </a:r>
            <a:endParaRPr lang="sr-Latn-CS" altLang="en-US"/>
          </a:p>
        </p:txBody>
      </p:sp>
      <p:cxnSp>
        <p:nvCxnSpPr>
          <p:cNvPr id="56327" name="AutoShape 7"/>
          <p:cNvCxnSpPr>
            <a:cxnSpLocks noChangeShapeType="1"/>
            <a:stCxn id="56325" idx="2"/>
            <a:endCxn id="56326" idx="0"/>
          </p:cNvCxnSpPr>
          <p:nvPr/>
        </p:nvCxnSpPr>
        <p:spPr bwMode="auto">
          <a:xfrm rot="5400000">
            <a:off x="5017294" y="5179219"/>
            <a:ext cx="1008062" cy="38735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stealth" w="med" len="med"/>
            <a:tailEnd/>
          </a:ln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1000" fill="hold"/>
                                        <p:tgtEl>
                                          <p:spTgt spid="563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 animBg="1"/>
      <p:bldP spid="56325" grpId="0" animBg="1"/>
      <p:bldP spid="56326" grpId="0" animBg="1"/>
      <p:bldP spid="5632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ACTIVE			 PASSIVE</a:t>
            </a:r>
            <a:endParaRPr lang="sr-Latn-CS" altLang="en-US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00200"/>
            <a:ext cx="8218487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			</a:t>
            </a:r>
          </a:p>
          <a:p>
            <a:pPr eaLnBrk="1" hangingPunct="1">
              <a:buFontTx/>
              <a:buNone/>
            </a:pPr>
            <a:r>
              <a:rPr lang="en-US" altLang="en-US" sz="2800" b="1" u="sng" smtClean="0"/>
              <a:t>ACTIVE:</a:t>
            </a:r>
            <a:r>
              <a:rPr lang="en-US" altLang="en-US" sz="2800" b="1" smtClean="0"/>
              <a:t>	Subject</a:t>
            </a:r>
            <a:r>
              <a:rPr lang="en-US" altLang="en-US" sz="2800" smtClean="0"/>
              <a:t>			</a:t>
            </a:r>
            <a:r>
              <a:rPr lang="en-US" altLang="en-US" sz="2800" b="1" smtClean="0"/>
              <a:t>Object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					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					</a:t>
            </a:r>
            <a:r>
              <a:rPr lang="en-US" altLang="en-US" u="sng" smtClean="0">
                <a:solidFill>
                  <a:srgbClr val="6600FF"/>
                </a:solidFill>
              </a:rPr>
              <a:t>speak</a:t>
            </a:r>
            <a:r>
              <a:rPr lang="en-US" altLang="en-US" smtClean="0"/>
              <a:t>		    .	</a:t>
            </a:r>
          </a:p>
          <a:p>
            <a:pPr eaLnBrk="1" hangingPunct="1">
              <a:buFontTx/>
              <a:buNone/>
            </a:pPr>
            <a:r>
              <a:rPr lang="en-US" altLang="en-US" sz="2400" smtClean="0"/>
              <a:t>			</a:t>
            </a:r>
          </a:p>
          <a:p>
            <a:pPr eaLnBrk="1" hangingPunct="1">
              <a:buFontTx/>
              <a:buNone/>
            </a:pPr>
            <a:endParaRPr lang="en-US" altLang="en-US" sz="2800" b="1" u="sng" smtClean="0"/>
          </a:p>
          <a:p>
            <a:pPr eaLnBrk="1" hangingPunct="1">
              <a:buFontTx/>
              <a:buNone/>
            </a:pPr>
            <a:r>
              <a:rPr lang="en-US" altLang="en-US" sz="2800" b="1" u="sng" smtClean="0"/>
              <a:t>PASSIVE:</a:t>
            </a:r>
            <a:r>
              <a:rPr lang="en-US" altLang="en-US" smtClean="0"/>
              <a:t>			</a:t>
            </a:r>
          </a:p>
          <a:p>
            <a:pPr eaLnBrk="1" hangingPunct="1">
              <a:buFontTx/>
              <a:buNone/>
            </a:pPr>
            <a:endParaRPr lang="en-US" altLang="en-US" smtClean="0"/>
          </a:p>
          <a:p>
            <a:pPr eaLnBrk="1" hangingPunct="1">
              <a:buFontTx/>
              <a:buNone/>
            </a:pPr>
            <a:endParaRPr lang="en-US" altLang="en-US" sz="2400" smtClean="0"/>
          </a:p>
          <a:p>
            <a:pPr eaLnBrk="1" hangingPunct="1">
              <a:buFontTx/>
              <a:buNone/>
            </a:pPr>
            <a:endParaRPr lang="sr-Latn-CS" altLang="en-US" sz="2400" smtClean="0"/>
          </a:p>
        </p:txBody>
      </p:sp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1908175" y="3284538"/>
            <a:ext cx="1944688" cy="576262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b="0"/>
              <a:t>Mexicans</a:t>
            </a:r>
            <a:endParaRPr lang="sr-Latn-CS" altLang="en-US" b="0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5651500" y="3284538"/>
            <a:ext cx="1584325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b="0"/>
              <a:t>Spanish</a:t>
            </a:r>
            <a:endParaRPr lang="sr-Latn-CS" altLang="en-US" sz="2400"/>
          </a:p>
        </p:txBody>
      </p:sp>
      <p:sp>
        <p:nvSpPr>
          <p:cNvPr id="24582" name="Line 8"/>
          <p:cNvSpPr>
            <a:spLocks noChangeShapeType="1"/>
          </p:cNvSpPr>
          <p:nvPr/>
        </p:nvSpPr>
        <p:spPr bwMode="auto">
          <a:xfrm>
            <a:off x="2843213" y="2708275"/>
            <a:ext cx="0" cy="5064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3" name="Line 9"/>
          <p:cNvSpPr>
            <a:spLocks noChangeShapeType="1"/>
          </p:cNvSpPr>
          <p:nvPr/>
        </p:nvSpPr>
        <p:spPr bwMode="auto">
          <a:xfrm>
            <a:off x="6588125" y="2708275"/>
            <a:ext cx="0" cy="5064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4" name="AutoShape 16"/>
          <p:cNvSpPr>
            <a:spLocks noChangeArrowheads="1"/>
          </p:cNvSpPr>
          <p:nvPr/>
        </p:nvSpPr>
        <p:spPr bwMode="auto">
          <a:xfrm>
            <a:off x="3708400" y="692150"/>
            <a:ext cx="1800225" cy="2873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5" name="Rectangle 19"/>
          <p:cNvSpPr>
            <a:spLocks noChangeArrowheads="1"/>
          </p:cNvSpPr>
          <p:nvPr/>
        </p:nvSpPr>
        <p:spPr bwMode="auto">
          <a:xfrm>
            <a:off x="4211638" y="4797425"/>
            <a:ext cx="1944687" cy="504825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u="sng"/>
              <a:t>is</a:t>
            </a:r>
            <a:r>
              <a:rPr lang="en-US" altLang="en-US" b="0"/>
              <a:t> spoken</a:t>
            </a:r>
            <a:endParaRPr lang="sr-Latn-CS" altLang="en-US" sz="2400"/>
          </a:p>
        </p:txBody>
      </p:sp>
      <p:sp>
        <p:nvSpPr>
          <p:cNvPr id="14356" name="Rectangle 20"/>
          <p:cNvSpPr>
            <a:spLocks noChangeArrowheads="1"/>
          </p:cNvSpPr>
          <p:nvPr/>
        </p:nvSpPr>
        <p:spPr bwMode="auto">
          <a:xfrm>
            <a:off x="6215063" y="4797425"/>
            <a:ext cx="2533650" cy="503238"/>
          </a:xfrm>
          <a:prstGeom prst="rect">
            <a:avLst/>
          </a:prstGeom>
          <a:solidFill>
            <a:srgbClr val="FF0066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/>
              <a:t>by Mexicans.</a:t>
            </a:r>
            <a:endParaRPr lang="sr-Latn-CS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24 0.05282 L -0.35434 0.21038 " pathEditMode="relative" ptsTypes="AA">
                                      <p:cBhvr>
                                        <p:cTn id="12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animBg="1"/>
      <p:bldP spid="14355" grpId="0" animBg="1"/>
      <p:bldP spid="1435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ACTIVE			 PASSIVE</a:t>
            </a:r>
            <a:endParaRPr lang="sr-Latn-CS" altLang="en-US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785225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			</a:t>
            </a:r>
          </a:p>
          <a:p>
            <a:pPr eaLnBrk="1" hangingPunct="1">
              <a:buFontTx/>
              <a:buNone/>
            </a:pPr>
            <a:r>
              <a:rPr lang="en-US" altLang="en-US" sz="2800" b="1" smtClean="0"/>
              <a:t>			Subject</a:t>
            </a:r>
            <a:r>
              <a:rPr lang="en-US" altLang="en-US" sz="2800" smtClean="0"/>
              <a:t>			   </a:t>
            </a:r>
            <a:r>
              <a:rPr lang="en-US" altLang="en-US" sz="2800" b="1" smtClean="0"/>
              <a:t>Object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					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					  </a:t>
            </a:r>
            <a:r>
              <a:rPr lang="en-US" altLang="en-US" sz="2400" b="1" u="sng" smtClean="0">
                <a:solidFill>
                  <a:srgbClr val="6600FF"/>
                </a:solidFill>
              </a:rPr>
              <a:t>founded</a:t>
            </a:r>
            <a:r>
              <a:rPr lang="en-US" altLang="en-US" sz="2400" b="1" smtClean="0">
                <a:solidFill>
                  <a:srgbClr val="6600FF"/>
                </a:solidFill>
              </a:rPr>
              <a:t>			      </a:t>
            </a:r>
            <a:r>
              <a:rPr lang="en-US" altLang="en-US" sz="2400" b="1" smtClean="0"/>
              <a:t>.</a:t>
            </a:r>
            <a:r>
              <a:rPr lang="en-US" altLang="en-US" smtClean="0"/>
              <a:t>	</a:t>
            </a:r>
          </a:p>
          <a:p>
            <a:pPr eaLnBrk="1" hangingPunct="1">
              <a:buFontTx/>
              <a:buNone/>
            </a:pPr>
            <a:r>
              <a:rPr lang="en-US" altLang="en-US" sz="2400" smtClean="0"/>
              <a:t>			</a:t>
            </a:r>
          </a:p>
          <a:p>
            <a:pPr eaLnBrk="1" hangingPunct="1">
              <a:buFontTx/>
              <a:buNone/>
            </a:pPr>
            <a:endParaRPr lang="en-US" altLang="en-US" sz="2800" b="1" u="sng" smtClean="0"/>
          </a:p>
          <a:p>
            <a:pPr eaLnBrk="1" hangingPunct="1">
              <a:buFontTx/>
              <a:buNone/>
            </a:pPr>
            <a:r>
              <a:rPr lang="en-US" altLang="en-US" smtClean="0"/>
              <a:t>			</a:t>
            </a:r>
          </a:p>
          <a:p>
            <a:pPr eaLnBrk="1" hangingPunct="1">
              <a:buFontTx/>
              <a:buNone/>
            </a:pPr>
            <a:r>
              <a:rPr lang="en-US" altLang="en-US" sz="2400" smtClean="0"/>
              <a:t>						       </a:t>
            </a:r>
            <a:r>
              <a:rPr lang="en-US" altLang="en-US" sz="2400" b="1" smtClean="0"/>
              <a:t>by			 .</a:t>
            </a:r>
          </a:p>
          <a:p>
            <a:pPr eaLnBrk="1" hangingPunct="1">
              <a:buFontTx/>
              <a:buNone/>
            </a:pPr>
            <a:endParaRPr lang="sr-Latn-CS" altLang="en-US" sz="2400" smtClean="0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258888" y="3284538"/>
            <a:ext cx="2520950" cy="576262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/>
              <a:t>Richard Branson</a:t>
            </a:r>
            <a:endParaRPr lang="sr-Latn-CS" altLang="en-US" sz="2400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5508625" y="3284538"/>
            <a:ext cx="2447925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/>
              <a:t>Virgin Records</a:t>
            </a:r>
            <a:endParaRPr lang="sr-Latn-CS" altLang="en-US" sz="2400"/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2843213" y="2708275"/>
            <a:ext cx="0" cy="506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6588125" y="2708275"/>
            <a:ext cx="0" cy="506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8" name="AutoShape 10"/>
          <p:cNvSpPr>
            <a:spLocks noChangeArrowheads="1"/>
          </p:cNvSpPr>
          <p:nvPr/>
        </p:nvSpPr>
        <p:spPr bwMode="auto">
          <a:xfrm>
            <a:off x="3492500" y="692150"/>
            <a:ext cx="1800225" cy="2873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2916238" y="5229225"/>
            <a:ext cx="2303462" cy="503238"/>
          </a:xfrm>
          <a:prstGeom prst="rect">
            <a:avLst/>
          </a:prstGeom>
          <a:solidFill>
            <a:srgbClr val="99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 u="sng"/>
              <a:t>was</a:t>
            </a:r>
            <a:r>
              <a:rPr lang="en-US" altLang="en-US" sz="2400"/>
              <a:t> founded</a:t>
            </a:r>
            <a:endParaRPr lang="sr-Latn-CS" altLang="en-US" sz="2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22 0.02641 L -0.56701 0.278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00" y="1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01 0.05282 L 0.51597 0.2838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0" y="1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animBg="1"/>
      <p:bldP spid="22533" grpId="0" animBg="1"/>
      <p:bldP spid="225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20713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Form:</a:t>
            </a:r>
            <a:endParaRPr lang="sr-Latn-CS" altLang="en-US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endParaRPr lang="en-US" altLang="en-US" b="1" smtClean="0"/>
          </a:p>
          <a:p>
            <a:pPr algn="ctr" eaLnBrk="1" hangingPunct="1">
              <a:buFontTx/>
              <a:buNone/>
            </a:pPr>
            <a:endParaRPr lang="en-US" altLang="en-US" b="1" smtClean="0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539750" y="2565400"/>
            <a:ext cx="7920038" cy="1511300"/>
          </a:xfrm>
          <a:prstGeom prst="rect">
            <a:avLst/>
          </a:prstGeom>
          <a:solidFill>
            <a:srgbClr val="FF0066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20000"/>
              </a:spcBef>
            </a:pPr>
            <a:endParaRPr lang="en-US" altLang="en-US" sz="3600"/>
          </a:p>
          <a:p>
            <a:pPr>
              <a:spcBef>
                <a:spcPct val="20000"/>
              </a:spcBef>
            </a:pPr>
            <a:r>
              <a:rPr lang="en-US" altLang="en-US" sz="4800"/>
              <a:t>TO BE + past participle</a:t>
            </a:r>
            <a:endParaRPr lang="sr-Latn-CS" altLang="en-US" sz="4800"/>
          </a:p>
          <a:p>
            <a:endParaRPr lang="sr-Latn-CS" altLang="en-US" sz="48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417512"/>
          </a:xfrm>
        </p:spPr>
        <p:txBody>
          <a:bodyPr/>
          <a:lstStyle/>
          <a:p>
            <a:pPr eaLnBrk="1" hangingPunct="1"/>
            <a:r>
              <a:rPr lang="en-US" altLang="en-US" sz="2400" b="1" smtClean="0">
                <a:solidFill>
                  <a:schemeClr val="accent2"/>
                </a:solidFill>
              </a:rPr>
              <a:t>Steps in making an active sentences passive:</a:t>
            </a:r>
            <a:endParaRPr lang="sr-Latn-CS" altLang="en-US" sz="2400" b="1" smtClean="0">
              <a:solidFill>
                <a:schemeClr val="accent2"/>
              </a:solidFill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692150"/>
            <a:ext cx="8964612" cy="616585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300" u="sng" smtClean="0"/>
              <a:t>Shakespeare </a:t>
            </a:r>
            <a:r>
              <a:rPr lang="en-US" altLang="en-US" sz="2300" b="1" u="sng" smtClean="0">
                <a:solidFill>
                  <a:srgbClr val="FF0066"/>
                </a:solidFill>
              </a:rPr>
              <a:t>wrote</a:t>
            </a:r>
            <a:r>
              <a:rPr lang="en-US" altLang="en-US" sz="2300" u="sng" smtClean="0"/>
              <a:t> “Romeo and Juliet”. (active)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300" u="sng" smtClean="0"/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 sz="2300" smtClean="0"/>
              <a:t>Find the </a:t>
            </a:r>
            <a:r>
              <a:rPr lang="en-US" altLang="en-US" sz="2300" b="1" smtClean="0">
                <a:solidFill>
                  <a:srgbClr val="FF0066"/>
                </a:solidFill>
              </a:rPr>
              <a:t>object</a:t>
            </a:r>
            <a:r>
              <a:rPr lang="en-US" altLang="en-US" sz="2300" smtClean="0"/>
              <a:t> of the active sentence.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 sz="2300" smtClean="0"/>
              <a:t>Put the </a:t>
            </a:r>
            <a:r>
              <a:rPr lang="en-US" altLang="en-US" sz="2300" b="1" smtClean="0">
                <a:solidFill>
                  <a:srgbClr val="FF0066"/>
                </a:solidFill>
              </a:rPr>
              <a:t>object</a:t>
            </a:r>
            <a:r>
              <a:rPr lang="en-US" altLang="en-US" sz="2300" smtClean="0"/>
              <a:t> at the beginning of the passive sentence.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 sz="2300" smtClean="0"/>
              <a:t>Put the verb </a:t>
            </a:r>
            <a:r>
              <a:rPr lang="en-US" altLang="en-US" sz="2300" b="1" smtClean="0">
                <a:solidFill>
                  <a:srgbClr val="FF0066"/>
                </a:solidFill>
              </a:rPr>
              <a:t>TO BE</a:t>
            </a:r>
            <a:r>
              <a:rPr lang="en-US" altLang="en-US" sz="2300" smtClean="0"/>
              <a:t> in the tense of the main verb of the active sentence.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 sz="2300" smtClean="0"/>
              <a:t>Add </a:t>
            </a:r>
            <a:r>
              <a:rPr lang="en-US" altLang="en-US" sz="2300" b="1" smtClean="0">
                <a:solidFill>
                  <a:srgbClr val="FF0066"/>
                </a:solidFill>
              </a:rPr>
              <a:t>past participle</a:t>
            </a:r>
            <a:r>
              <a:rPr lang="en-US" altLang="en-US" sz="2300" smtClean="0"/>
              <a:t> of the main verb of the active sentence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 sz="2300" smtClean="0"/>
              <a:t>Add </a:t>
            </a:r>
            <a:r>
              <a:rPr lang="en-US" altLang="en-US" sz="2300" b="1" smtClean="0">
                <a:solidFill>
                  <a:srgbClr val="FF0066"/>
                </a:solidFill>
              </a:rPr>
              <a:t>BY + subject</a:t>
            </a:r>
            <a:r>
              <a:rPr lang="en-US" altLang="en-US" sz="2300" smtClean="0"/>
              <a:t> of the active sentence (</a:t>
            </a:r>
            <a:r>
              <a:rPr lang="en-US" altLang="en-US" sz="2300" smtClean="0">
                <a:solidFill>
                  <a:srgbClr val="FF0066"/>
                </a:solidFill>
              </a:rPr>
              <a:t>if necessary</a:t>
            </a:r>
            <a:r>
              <a:rPr lang="en-US" altLang="en-US" sz="2300" smtClean="0"/>
              <a:t>)	</a:t>
            </a:r>
          </a:p>
          <a:p>
            <a:pPr marL="609600" indent="-609600" eaLnBrk="1" hangingPunct="1">
              <a:lnSpc>
                <a:spcPct val="90000"/>
              </a:lnSpc>
            </a:pPr>
            <a:endParaRPr lang="en-US" altLang="en-US" sz="230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300" smtClean="0"/>
              <a:t>1. “Romeo and Juliet”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300" smtClean="0"/>
              <a:t>2. “Romeo and Juliet”…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300" smtClean="0"/>
              <a:t>3. </a:t>
            </a:r>
            <a:r>
              <a:rPr lang="en-US" altLang="en-US" sz="2300" b="1" smtClean="0">
                <a:solidFill>
                  <a:srgbClr val="FF0066"/>
                </a:solidFill>
              </a:rPr>
              <a:t>was</a:t>
            </a:r>
            <a:r>
              <a:rPr lang="en-US" altLang="en-US" sz="2300" smtClean="0"/>
              <a:t> (because of </a:t>
            </a:r>
            <a:r>
              <a:rPr lang="en-US" altLang="en-US" sz="2300" i="1" smtClean="0"/>
              <a:t>WROTE</a:t>
            </a:r>
            <a:r>
              <a:rPr lang="en-US" altLang="en-US" sz="2300" smtClean="0"/>
              <a:t>)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300" smtClean="0"/>
              <a:t>4. </a:t>
            </a:r>
            <a:r>
              <a:rPr lang="en-US" altLang="en-US" sz="2300" b="1" smtClean="0">
                <a:solidFill>
                  <a:srgbClr val="FF0066"/>
                </a:solidFill>
              </a:rPr>
              <a:t>written</a:t>
            </a:r>
            <a:r>
              <a:rPr lang="en-US" altLang="en-US" sz="2300" smtClean="0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300" smtClean="0"/>
              <a:t>5. by Shakespeare.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90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300" u="sng" smtClean="0"/>
              <a:t>“Romeo and Juliet” </a:t>
            </a:r>
            <a:r>
              <a:rPr lang="en-US" altLang="en-US" sz="2300" b="1" u="sng" smtClean="0">
                <a:solidFill>
                  <a:srgbClr val="FF0066"/>
                </a:solidFill>
              </a:rPr>
              <a:t>was written</a:t>
            </a:r>
            <a:r>
              <a:rPr lang="en-US" altLang="en-US" sz="2300" u="sng" smtClean="0"/>
              <a:t> by Shakespeare. (passive)</a:t>
            </a:r>
            <a:endParaRPr lang="sr-Latn-CS" altLang="en-US" sz="2300" u="sng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0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4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4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04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04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04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04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04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04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ACTIVE			 PASSIVE</a:t>
            </a:r>
            <a:endParaRPr lang="sr-Latn-CS" altLang="en-US" smtClean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785225" cy="5068888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mtClean="0"/>
              <a:t>			</a:t>
            </a:r>
          </a:p>
          <a:p>
            <a:pPr eaLnBrk="1" hangingPunct="1">
              <a:buFontTx/>
              <a:buNone/>
              <a:defRPr/>
            </a:pPr>
            <a:r>
              <a:rPr lang="en-US" sz="2800" b="1" smtClean="0"/>
              <a:t>		Subject</a:t>
            </a:r>
            <a:r>
              <a:rPr lang="en-US" sz="2800" smtClean="0"/>
              <a:t>			   </a:t>
            </a:r>
            <a:r>
              <a:rPr lang="en-US" sz="2800" b="1" smtClean="0"/>
              <a:t>Object</a:t>
            </a:r>
          </a:p>
          <a:p>
            <a:pPr eaLnBrk="1" hangingPunct="1">
              <a:buFontTx/>
              <a:buNone/>
              <a:defRPr/>
            </a:pPr>
            <a:r>
              <a:rPr lang="en-US" smtClean="0"/>
              <a:t>					</a:t>
            </a:r>
          </a:p>
          <a:p>
            <a:pPr eaLnBrk="1" hangingPunct="1">
              <a:buFontTx/>
              <a:buNone/>
              <a:defRPr/>
            </a:pPr>
            <a:r>
              <a:rPr lang="en-US" smtClean="0"/>
              <a:t>				   </a:t>
            </a:r>
            <a:r>
              <a:rPr lang="en-US" sz="2400" b="1" u="sng" smtClean="0">
                <a:solidFill>
                  <a:srgbClr val="6600FF"/>
                </a:solidFill>
              </a:rPr>
              <a:t>wrote</a:t>
            </a:r>
            <a:r>
              <a:rPr lang="en-US" sz="2400" smtClean="0"/>
              <a:t>		      		</a:t>
            </a:r>
            <a:r>
              <a:rPr lang="en-US" smtClean="0"/>
              <a:t>     .</a:t>
            </a:r>
          </a:p>
          <a:p>
            <a:pPr eaLnBrk="1" hangingPunct="1">
              <a:buFontTx/>
              <a:buNone/>
              <a:defRPr/>
            </a:pPr>
            <a:r>
              <a:rPr lang="en-US" sz="2400" smtClean="0"/>
              <a:t>				</a:t>
            </a:r>
          </a:p>
          <a:p>
            <a:pPr eaLnBrk="1" hangingPunct="1">
              <a:buFontTx/>
              <a:buNone/>
              <a:defRPr/>
            </a:pPr>
            <a:endParaRPr lang="en-US" sz="2400" smtClean="0"/>
          </a:p>
          <a:p>
            <a:pPr eaLnBrk="1" hangingPunct="1">
              <a:buFontTx/>
              <a:buNone/>
              <a:defRPr/>
            </a:pPr>
            <a:r>
              <a:rPr lang="en-US" sz="2400" smtClean="0"/>
              <a:t>			</a:t>
            </a:r>
          </a:p>
          <a:p>
            <a:pPr eaLnBrk="1" hangingPunct="1">
              <a:buFontTx/>
              <a:buNone/>
              <a:defRPr/>
            </a:pPr>
            <a:r>
              <a:rPr lang="en-US" sz="2400" smtClean="0"/>
              <a:t>							     </a:t>
            </a:r>
            <a:r>
              <a:rPr lang="en-US" sz="2400" b="1" u="sng" smtClean="0"/>
              <a:t>by</a:t>
            </a:r>
            <a:r>
              <a:rPr lang="en-US" sz="2400" b="1" smtClean="0"/>
              <a:t>	</a:t>
            </a:r>
          </a:p>
          <a:p>
            <a:pPr algn="ctr" eaLnBrk="1" hangingPunct="1">
              <a:buFontTx/>
              <a:buNone/>
              <a:defRPr/>
            </a:pPr>
            <a:endParaRPr lang="en-US" sz="2400" smtClean="0"/>
          </a:p>
          <a:p>
            <a:pPr algn="ctr" eaLnBrk="1" hangingPunct="1">
              <a:buFontTx/>
              <a:buNone/>
              <a:defRPr/>
            </a:pPr>
            <a:r>
              <a:rPr lang="en-US" sz="2400" smtClean="0"/>
              <a:t>      “Romeo and Juliet” </a:t>
            </a:r>
            <a:r>
              <a:rPr lang="en-US" sz="2400" b="1" u="sng" smtClean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was written</a:t>
            </a:r>
            <a:r>
              <a:rPr lang="en-US" sz="2400" smtClean="0"/>
              <a:t> by Shakespeare.</a:t>
            </a:r>
            <a:r>
              <a:rPr lang="en-US" sz="2400" b="1" smtClean="0"/>
              <a:t>		</a:t>
            </a:r>
            <a:r>
              <a:rPr lang="en-US" sz="2400" smtClean="0"/>
              <a:t> </a:t>
            </a:r>
            <a:r>
              <a:rPr lang="en-US" smtClean="0"/>
              <a:t>			</a:t>
            </a:r>
          </a:p>
          <a:p>
            <a:pPr eaLnBrk="1" hangingPunct="1">
              <a:buFontTx/>
              <a:buNone/>
              <a:defRPr/>
            </a:pPr>
            <a:r>
              <a:rPr lang="en-US" sz="2400" smtClean="0"/>
              <a:t>					</a:t>
            </a:r>
            <a:endParaRPr lang="en-US" sz="2800" smtClean="0"/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684213" y="3284538"/>
            <a:ext cx="2376487" cy="576262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/>
              <a:t>Shakespeare</a:t>
            </a:r>
            <a:endParaRPr lang="sr-Latn-CS" altLang="en-US" sz="2400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4427538" y="3284538"/>
            <a:ext cx="3600450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/>
              <a:t>“Romeo and Juliet”</a:t>
            </a:r>
            <a:endParaRPr lang="sr-Latn-CS" altLang="en-US" sz="2400"/>
          </a:p>
        </p:txBody>
      </p: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1908175" y="27082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5651500" y="27082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80" name="AutoShape 8"/>
          <p:cNvSpPr>
            <a:spLocks noChangeArrowheads="1"/>
          </p:cNvSpPr>
          <p:nvPr/>
        </p:nvSpPr>
        <p:spPr bwMode="auto">
          <a:xfrm>
            <a:off x="3492500" y="692150"/>
            <a:ext cx="1800225" cy="2873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525" name="Rectangle 13"/>
          <p:cNvSpPr>
            <a:spLocks noChangeArrowheads="1"/>
          </p:cNvSpPr>
          <p:nvPr/>
        </p:nvSpPr>
        <p:spPr bwMode="auto">
          <a:xfrm>
            <a:off x="3851275" y="5084763"/>
            <a:ext cx="2160588" cy="504825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 u="sng"/>
              <a:t>was</a:t>
            </a:r>
            <a:r>
              <a:rPr lang="en-US" altLang="en-US" sz="2400"/>
              <a:t> written</a:t>
            </a:r>
            <a:endParaRPr lang="sr-Latn-CS" altLang="en-US" sz="2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084 0.05815 L -0.4724 0.25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00" y="1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062 0.05282 L 0.64965 0.2523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00" y="1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 animBg="1"/>
      <p:bldP spid="64517" grpId="0" animBg="1"/>
      <p:bldP spid="645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ACTIVE			 PASSIVE</a:t>
            </a:r>
            <a:endParaRPr lang="sr-Latn-CS" altLang="en-US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713788" cy="5068888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			</a:t>
            </a:r>
          </a:p>
          <a:p>
            <a:pPr eaLnBrk="1" hangingPunct="1">
              <a:buFontTx/>
              <a:buNone/>
              <a:defRPr/>
            </a:pPr>
            <a:r>
              <a:rPr lang="en-US" sz="2800" b="1" dirty="0" smtClean="0"/>
              <a:t>		Subject</a:t>
            </a:r>
            <a:r>
              <a:rPr lang="en-US" sz="2800" dirty="0" smtClean="0"/>
              <a:t>			   </a:t>
            </a:r>
            <a:r>
              <a:rPr lang="en-US" sz="2800" b="1" dirty="0" smtClean="0"/>
              <a:t>Object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/>
              <a:t>					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/>
              <a:t>				</a:t>
            </a:r>
            <a:r>
              <a:rPr lang="en-US" sz="2400" b="1" u="sng" dirty="0" smtClean="0">
                <a:solidFill>
                  <a:srgbClr val="6600FF"/>
                </a:solidFill>
              </a:rPr>
              <a:t>was preparing</a:t>
            </a:r>
            <a:r>
              <a:rPr lang="en-US" sz="2400" dirty="0" smtClean="0"/>
              <a:t>		  for the guests.		</a:t>
            </a:r>
            <a:r>
              <a:rPr lang="en-US" dirty="0" smtClean="0"/>
              <a:t>	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/>
              <a:t>				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/>
              <a:t>						    </a:t>
            </a:r>
            <a:r>
              <a:rPr lang="en-US" sz="2400" b="1" u="sng" dirty="0" smtClean="0"/>
              <a:t>by</a:t>
            </a:r>
            <a:r>
              <a:rPr lang="en-US" sz="2400" dirty="0" smtClean="0"/>
              <a:t> </a:t>
            </a:r>
          </a:p>
          <a:p>
            <a:pPr eaLnBrk="1" hangingPunct="1">
              <a:buFontTx/>
              <a:buNone/>
              <a:defRPr/>
            </a:pPr>
            <a:endParaRPr lang="en-US" sz="2400" dirty="0" smtClean="0"/>
          </a:p>
          <a:p>
            <a:pPr algn="ctr" eaLnBrk="1" hangingPunct="1">
              <a:buFontTx/>
              <a:buNone/>
              <a:defRPr/>
            </a:pPr>
            <a:r>
              <a:rPr lang="en-US" sz="2400" dirty="0" smtClean="0"/>
              <a:t>The food </a:t>
            </a:r>
            <a:r>
              <a:rPr lang="en-US" sz="24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was being prepared </a:t>
            </a:r>
            <a:r>
              <a:rPr lang="en-US" sz="2400" dirty="0" smtClean="0"/>
              <a:t>by the cook.			</a:t>
            </a:r>
            <a:endParaRPr lang="en-US" sz="2800" dirty="0" smtClean="0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116013" y="3284538"/>
            <a:ext cx="1871662" cy="576262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/>
              <a:t>The cook</a:t>
            </a:r>
            <a:endParaRPr lang="sr-Latn-CS" altLang="en-US" sz="2400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5219700" y="3284538"/>
            <a:ext cx="1584325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/>
              <a:t>the food</a:t>
            </a:r>
            <a:endParaRPr lang="sr-Latn-CS" altLang="en-US" sz="2400"/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1908175" y="27082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5651500" y="27082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704" name="AutoShape 8"/>
          <p:cNvSpPr>
            <a:spLocks noChangeArrowheads="1"/>
          </p:cNvSpPr>
          <p:nvPr/>
        </p:nvSpPr>
        <p:spPr bwMode="auto">
          <a:xfrm>
            <a:off x="3492500" y="692150"/>
            <a:ext cx="1800225" cy="2873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2051050" y="4724400"/>
            <a:ext cx="3025775" cy="431800"/>
          </a:xfrm>
          <a:prstGeom prst="rect">
            <a:avLst/>
          </a:prstGeom>
          <a:solidFill>
            <a:srgbClr val="9999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 u="sng"/>
              <a:t>was being</a:t>
            </a:r>
            <a:r>
              <a:rPr lang="en-US" altLang="en-US" sz="2400" b="0"/>
              <a:t> prepared</a:t>
            </a:r>
            <a:endParaRPr lang="sr-Latn-CS" altLang="en-US" sz="2400" b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0.05746 L -0.53542 0.210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00" y="1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82 0.02107 L 0.52777 0.1997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0" y="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nimBg="1"/>
      <p:bldP spid="26629" grpId="0" animBg="1"/>
      <p:bldP spid="266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ACTIVE			 PASSIVE</a:t>
            </a:r>
            <a:endParaRPr lang="sr-Latn-CS" altLang="en-US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785225" cy="4525963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mtClean="0"/>
              <a:t>			</a:t>
            </a:r>
          </a:p>
          <a:p>
            <a:pPr eaLnBrk="1" hangingPunct="1">
              <a:buFontTx/>
              <a:buNone/>
              <a:defRPr/>
            </a:pPr>
            <a:r>
              <a:rPr lang="en-US" sz="2800" b="1" smtClean="0"/>
              <a:t>	Subject</a:t>
            </a:r>
            <a:r>
              <a:rPr lang="en-US" sz="2800" smtClean="0"/>
              <a:t>			  	</a:t>
            </a:r>
            <a:r>
              <a:rPr lang="en-US" sz="2800" b="1" smtClean="0"/>
              <a:t>Object</a:t>
            </a:r>
          </a:p>
          <a:p>
            <a:pPr eaLnBrk="1" hangingPunct="1">
              <a:buFontTx/>
              <a:buNone/>
              <a:defRPr/>
            </a:pPr>
            <a:r>
              <a:rPr lang="en-US" smtClean="0"/>
              <a:t>					</a:t>
            </a:r>
          </a:p>
          <a:p>
            <a:pPr eaLnBrk="1" hangingPunct="1">
              <a:buFontTx/>
              <a:buNone/>
              <a:defRPr/>
            </a:pPr>
            <a:r>
              <a:rPr lang="en-US" smtClean="0"/>
              <a:t>			</a:t>
            </a:r>
            <a:r>
              <a:rPr lang="en-US" sz="2400" b="1" u="sng" smtClean="0">
                <a:solidFill>
                  <a:srgbClr val="6600FF"/>
                </a:solidFill>
              </a:rPr>
              <a:t>will not</a:t>
            </a:r>
            <a:r>
              <a:rPr lang="en-US" sz="2400" smtClean="0"/>
              <a:t> finish		      by next month.		</a:t>
            </a:r>
            <a:r>
              <a:rPr lang="en-US" smtClean="0"/>
              <a:t>	</a:t>
            </a:r>
          </a:p>
          <a:p>
            <a:pPr eaLnBrk="1" hangingPunct="1">
              <a:buFontTx/>
              <a:buNone/>
              <a:defRPr/>
            </a:pPr>
            <a:r>
              <a:rPr lang="en-US" sz="2400" smtClean="0"/>
              <a:t>								by next month. </a:t>
            </a:r>
          </a:p>
          <a:p>
            <a:pPr eaLnBrk="1" hangingPunct="1">
              <a:buFontTx/>
              <a:buNone/>
              <a:defRPr/>
            </a:pPr>
            <a:endParaRPr lang="en-US" sz="2400" smtClean="0"/>
          </a:p>
          <a:p>
            <a:pPr algn="ctr" eaLnBrk="1" hangingPunct="1">
              <a:buFontTx/>
              <a:buNone/>
              <a:defRPr/>
            </a:pPr>
            <a:r>
              <a:rPr lang="en-US" sz="2400" smtClean="0"/>
              <a:t>The project </a:t>
            </a:r>
            <a:r>
              <a:rPr lang="en-US" sz="2400" b="1" u="sng" smtClean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won’t be finished</a:t>
            </a:r>
            <a:r>
              <a:rPr lang="en-US" sz="2400" smtClean="0"/>
              <a:t> by next month.</a:t>
            </a:r>
            <a:r>
              <a:rPr lang="en-US" smtClean="0"/>
              <a:t>		</a:t>
            </a:r>
          </a:p>
          <a:p>
            <a:pPr eaLnBrk="1" hangingPunct="1">
              <a:buFontTx/>
              <a:buNone/>
              <a:defRPr/>
            </a:pPr>
            <a:r>
              <a:rPr lang="en-US" sz="2400" smtClean="0"/>
              <a:t>					</a:t>
            </a:r>
            <a:endParaRPr lang="en-US" sz="2800" smtClean="0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39750" y="3284538"/>
            <a:ext cx="1223963" cy="576262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/>
              <a:t>They</a:t>
            </a:r>
            <a:endParaRPr lang="sr-Latn-CS" altLang="en-US" sz="2400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4140200" y="3357563"/>
            <a:ext cx="1871663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/>
              <a:t>the project</a:t>
            </a:r>
            <a:endParaRPr lang="sr-Latn-CS" altLang="en-US" sz="2400"/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1187450" y="2636838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>
            <a:off x="5435600" y="270827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28" name="AutoShape 8"/>
          <p:cNvSpPr>
            <a:spLocks noChangeArrowheads="1"/>
          </p:cNvSpPr>
          <p:nvPr/>
        </p:nvSpPr>
        <p:spPr bwMode="auto">
          <a:xfrm>
            <a:off x="3492500" y="692150"/>
            <a:ext cx="1800225" cy="2873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8" name="Rectangle 14"/>
          <p:cNvSpPr>
            <a:spLocks noChangeArrowheads="1"/>
          </p:cNvSpPr>
          <p:nvPr/>
        </p:nvSpPr>
        <p:spPr bwMode="auto">
          <a:xfrm>
            <a:off x="3419475" y="4221163"/>
            <a:ext cx="2952750" cy="576262"/>
          </a:xfrm>
          <a:prstGeom prst="rect">
            <a:avLst/>
          </a:prstGeom>
          <a:solidFill>
            <a:srgbClr val="9999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 u="sng"/>
              <a:t>won’t be</a:t>
            </a:r>
            <a:r>
              <a:rPr lang="en-US" altLang="en-US" sz="2400" b="0"/>
              <a:t> finished</a:t>
            </a:r>
            <a:endParaRPr lang="sr-Latn-CS" altLang="en-US" sz="2400" b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95829E-6 L -0.29913 0.131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0" y="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animBg="1"/>
      <p:bldP spid="3175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ACTIVE			 PASSIVE</a:t>
            </a:r>
            <a:endParaRPr lang="sr-Latn-CS" altLang="en-US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8964613" cy="5068888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			</a:t>
            </a:r>
          </a:p>
          <a:p>
            <a:pPr eaLnBrk="1" hangingPunct="1">
              <a:buFontTx/>
              <a:buNone/>
              <a:defRPr/>
            </a:pPr>
            <a:r>
              <a:rPr lang="en-US" sz="2800" b="1" dirty="0" smtClean="0"/>
              <a:t>	Subject</a:t>
            </a:r>
            <a:r>
              <a:rPr lang="en-US" sz="2800" dirty="0" smtClean="0"/>
              <a:t>			  	</a:t>
            </a:r>
            <a:r>
              <a:rPr lang="en-US" sz="2800" b="1" dirty="0" smtClean="0"/>
              <a:t>Object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/>
              <a:t>					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/>
              <a:t>			</a:t>
            </a:r>
            <a:r>
              <a:rPr lang="en-US" sz="2400" b="1" u="sng" dirty="0" smtClean="0">
                <a:solidFill>
                  <a:srgbClr val="6600FF"/>
                </a:solidFill>
              </a:rPr>
              <a:t>can</a:t>
            </a:r>
            <a:r>
              <a:rPr lang="en-US" sz="2400" dirty="0" smtClean="0"/>
              <a:t> arrange		      	     within six days.		</a:t>
            </a:r>
            <a:r>
              <a:rPr lang="en-US" dirty="0" smtClean="0"/>
              <a:t>	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/>
              <a:t>								within six days.</a:t>
            </a:r>
          </a:p>
          <a:p>
            <a:pPr algn="ctr" eaLnBrk="1" hangingPunct="1">
              <a:buFontTx/>
              <a:buNone/>
              <a:defRPr/>
            </a:pPr>
            <a:endParaRPr lang="en-US" sz="2400" dirty="0" smtClean="0"/>
          </a:p>
          <a:p>
            <a:pPr algn="ctr" eaLnBrk="1" hangingPunct="1">
              <a:buFontTx/>
              <a:buNone/>
              <a:defRPr/>
            </a:pPr>
            <a:r>
              <a:rPr lang="en-US" sz="2400" dirty="0" smtClean="0"/>
              <a:t>			A meeting </a:t>
            </a:r>
            <a:r>
              <a:rPr lang="en-US" sz="24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can be arranged</a:t>
            </a:r>
            <a:r>
              <a:rPr lang="en-US" sz="2400" dirty="0" smtClean="0"/>
              <a:t> within six days. </a:t>
            </a:r>
            <a:r>
              <a:rPr lang="en-US" dirty="0" smtClean="0"/>
              <a:t>		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/>
              <a:t>					</a:t>
            </a:r>
            <a:endParaRPr lang="en-US" sz="2800" dirty="0" smtClean="0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539750" y="3284538"/>
            <a:ext cx="1223963" cy="576262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/>
              <a:t>We</a:t>
            </a:r>
            <a:endParaRPr lang="sr-Latn-CS" altLang="en-US" sz="2400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4067175" y="3284538"/>
            <a:ext cx="1871663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/>
              <a:t>a meeting</a:t>
            </a:r>
            <a:endParaRPr lang="sr-Latn-CS" altLang="en-US" sz="2400"/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1187450" y="2636838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>
            <a:off x="5219700" y="270827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52" name="AutoShape 8"/>
          <p:cNvSpPr>
            <a:spLocks noChangeArrowheads="1"/>
          </p:cNvSpPr>
          <p:nvPr/>
        </p:nvSpPr>
        <p:spPr bwMode="auto">
          <a:xfrm>
            <a:off x="3492500" y="692150"/>
            <a:ext cx="1800225" cy="2873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3348038" y="4292600"/>
            <a:ext cx="3095625" cy="503238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 u="sng"/>
              <a:t>can be</a:t>
            </a:r>
            <a:r>
              <a:rPr lang="en-US" altLang="en-US" sz="2400" b="0"/>
              <a:t> arranged</a:t>
            </a:r>
            <a:endParaRPr lang="sr-Latn-CS" altLang="en-US" sz="2400" b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01 0.06858 L -0.31476 0.152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00" y="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 animBg="1"/>
      <p:bldP spid="4608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Verbs with </a:t>
            </a:r>
            <a:r>
              <a:rPr lang="en-US" altLang="en-US" b="1" smtClean="0">
                <a:solidFill>
                  <a:srgbClr val="6600FF"/>
                </a:solidFill>
              </a:rPr>
              <a:t>two</a:t>
            </a:r>
            <a:r>
              <a:rPr lang="en-US" altLang="en-US" smtClean="0"/>
              <a:t> objects</a:t>
            </a:r>
            <a:endParaRPr lang="sr-Latn-CS" altLang="en-US" smtClean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964612" cy="49974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800" smtClean="0"/>
          </a:p>
          <a:p>
            <a:pPr eaLnBrk="1" hangingPunct="1">
              <a:lnSpc>
                <a:spcPct val="80000"/>
              </a:lnSpc>
            </a:pPr>
            <a:endParaRPr lang="en-US" altLang="en-US" sz="2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smtClean="0"/>
              <a:t>They promised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smtClean="0"/>
              <a:t>		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 smtClean="0"/>
          </a:p>
          <a:p>
            <a:pPr eaLnBrk="1" hangingPunct="1">
              <a:lnSpc>
                <a:spcPct val="80000"/>
              </a:lnSpc>
            </a:pPr>
            <a:r>
              <a:rPr lang="en-US" altLang="en-US" sz="2400" smtClean="0"/>
              <a:t>give, lend, offer, promise, sell, send, take </a:t>
            </a:r>
            <a:r>
              <a:rPr lang="en-US" altLang="en-US" sz="2400" b="1" smtClean="0">
                <a:solidFill>
                  <a:srgbClr val="FF0066"/>
                </a:solidFill>
              </a:rPr>
              <a:t>smth</a:t>
            </a:r>
            <a:r>
              <a:rPr lang="en-US" altLang="en-US" sz="2400" smtClean="0"/>
              <a:t>. to </a:t>
            </a:r>
            <a:r>
              <a:rPr lang="en-US" altLang="en-US" sz="2400" b="1" smtClean="0">
                <a:solidFill>
                  <a:srgbClr val="FF0066"/>
                </a:solidFill>
              </a:rPr>
              <a:t>smbd</a:t>
            </a:r>
            <a:r>
              <a:rPr lang="en-US" altLang="en-US" sz="240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smtClean="0"/>
              <a:t>book, buy, keep, make, prepare, save </a:t>
            </a:r>
            <a:r>
              <a:rPr lang="en-US" altLang="en-US" sz="2400" b="1" smtClean="0">
                <a:solidFill>
                  <a:srgbClr val="FF0066"/>
                </a:solidFill>
              </a:rPr>
              <a:t>smth</a:t>
            </a:r>
            <a:r>
              <a:rPr lang="en-US" altLang="en-US" sz="2400" smtClean="0"/>
              <a:t>. for </a:t>
            </a:r>
            <a:r>
              <a:rPr lang="en-US" altLang="en-US" sz="2400" b="1" smtClean="0">
                <a:solidFill>
                  <a:srgbClr val="FF0066"/>
                </a:solidFill>
              </a:rPr>
              <a:t>smbd</a:t>
            </a:r>
            <a:r>
              <a:rPr lang="en-US" altLang="en-US" sz="2400" smtClean="0"/>
              <a:t>.</a:t>
            </a:r>
            <a:r>
              <a:rPr lang="en-US" altLang="en-US" sz="2800" smtClean="0"/>
              <a:t>		</a:t>
            </a:r>
            <a:endParaRPr lang="sr-Latn-CS" altLang="en-US" sz="2800" smtClean="0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2987675" y="2492375"/>
            <a:ext cx="1223963" cy="503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/>
              <a:t>me</a:t>
            </a:r>
            <a:endParaRPr lang="sr-Latn-CS" altLang="en-US"/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4643438" y="2492375"/>
            <a:ext cx="3024187" cy="50323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/>
              <a:t>a better salary</a:t>
            </a:r>
            <a:r>
              <a:rPr lang="en-US" altLang="en-US" sz="2400"/>
              <a:t>.</a:t>
            </a:r>
            <a:endParaRPr lang="sr-Latn-CS" altLang="en-US" sz="2400"/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2195513" y="4149725"/>
            <a:ext cx="2665412" cy="503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800"/>
              <a:t>indirect object</a:t>
            </a:r>
            <a:endParaRPr lang="sr-Latn-CS" altLang="en-US" sz="2800"/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5148263" y="4149725"/>
            <a:ext cx="3024187" cy="50323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800"/>
              <a:t>direct object</a:t>
            </a:r>
            <a:endParaRPr lang="sr-Latn-CS" altLang="en-US" sz="2800"/>
          </a:p>
        </p:txBody>
      </p:sp>
      <p:cxnSp>
        <p:nvCxnSpPr>
          <p:cNvPr id="59400" name="AutoShape 8"/>
          <p:cNvCxnSpPr>
            <a:cxnSpLocks noChangeShapeType="1"/>
            <a:stCxn id="32772" idx="2"/>
            <a:endCxn id="59398" idx="0"/>
          </p:cNvCxnSpPr>
          <p:nvPr/>
        </p:nvCxnSpPr>
        <p:spPr bwMode="auto">
          <a:xfrm flipH="1">
            <a:off x="3529013" y="2995613"/>
            <a:ext cx="71437" cy="1154112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</p:cxnSp>
      <p:cxnSp>
        <p:nvCxnSpPr>
          <p:cNvPr id="59401" name="AutoShape 9"/>
          <p:cNvCxnSpPr>
            <a:cxnSpLocks noChangeShapeType="1"/>
            <a:stCxn id="32773" idx="2"/>
            <a:endCxn id="59399" idx="0"/>
          </p:cNvCxnSpPr>
          <p:nvPr/>
        </p:nvCxnSpPr>
        <p:spPr bwMode="auto">
          <a:xfrm>
            <a:off x="6156325" y="2995613"/>
            <a:ext cx="504825" cy="1154112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8" grpId="0" animBg="1"/>
      <p:bldP spid="5939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ACTIVE			 PASSIVE</a:t>
            </a:r>
            <a:endParaRPr lang="sr-Latn-CS" altLang="en-US" smtClean="0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785225" cy="49974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800" b="1" smtClean="0"/>
              <a:t>	Subject</a:t>
            </a:r>
            <a:r>
              <a:rPr lang="en-US" sz="2800" smtClean="0"/>
              <a:t>		</a:t>
            </a:r>
            <a:r>
              <a:rPr lang="en-US" sz="2400" b="1" smtClean="0"/>
              <a:t>Indirect object	Direct object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mtClean="0"/>
              <a:t>					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mtClean="0"/>
              <a:t>			</a:t>
            </a:r>
            <a:r>
              <a:rPr lang="en-US" sz="2400" smtClean="0"/>
              <a:t>		      			</a:t>
            </a:r>
            <a:r>
              <a:rPr lang="en-US" smtClean="0"/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smtClean="0"/>
              <a:t>			 </a:t>
            </a:r>
            <a:r>
              <a:rPr lang="en-US" sz="2400" b="1" u="sng" smtClean="0">
                <a:solidFill>
                  <a:srgbClr val="6600FF"/>
                </a:solidFill>
              </a:rPr>
              <a:t>offered</a:t>
            </a:r>
            <a:r>
              <a:rPr lang="en-US" sz="2400" smtClean="0"/>
              <a:t> 	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400" b="1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b="1" smtClean="0"/>
              <a:t>  1. 	</a:t>
            </a:r>
            <a:r>
              <a:rPr lang="en-US" sz="2400" smtClean="0"/>
              <a:t>			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en-US" sz="2400" smtClean="0"/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smtClean="0"/>
              <a:t>I </a:t>
            </a:r>
            <a:r>
              <a:rPr lang="en-US" sz="2400" b="1" u="sng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was offered</a:t>
            </a:r>
            <a:r>
              <a:rPr lang="en-US" sz="2400" smtClean="0"/>
              <a:t> a new job.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smtClean="0"/>
              <a:t>			         </a:t>
            </a:r>
            <a:r>
              <a:rPr lang="en-US" smtClean="0"/>
              <a:t>				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smtClean="0">
                <a:solidFill>
                  <a:srgbClr val="FF0066"/>
                </a:solidFill>
              </a:rPr>
              <a:t>  </a:t>
            </a:r>
            <a:r>
              <a:rPr lang="en-US" sz="2400" b="1" smtClean="0"/>
              <a:t>2.</a:t>
            </a:r>
            <a:r>
              <a:rPr lang="en-US" sz="2400" smtClean="0">
                <a:solidFill>
                  <a:srgbClr val="FF0066"/>
                </a:solidFill>
              </a:rPr>
              <a:t>						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en-US" sz="2400" smtClean="0"/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smtClean="0"/>
              <a:t>A new job </a:t>
            </a:r>
            <a:r>
              <a:rPr lang="en-US" sz="2400" b="1" smtClean="0"/>
              <a:t> </a:t>
            </a:r>
            <a:r>
              <a:rPr lang="en-US" sz="2400" b="1" u="sng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was offered</a:t>
            </a:r>
            <a:r>
              <a:rPr lang="en-US" sz="2400" b="1" smtClean="0"/>
              <a:t> </a:t>
            </a:r>
            <a:r>
              <a:rPr lang="en-US" sz="2400" b="1" u="sng" smtClean="0"/>
              <a:t>to</a:t>
            </a:r>
            <a:r>
              <a:rPr lang="en-US" sz="2400" smtClean="0"/>
              <a:t> me.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539750" y="2781300"/>
            <a:ext cx="1223963" cy="576263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/>
              <a:t>They</a:t>
            </a:r>
            <a:endParaRPr lang="sr-Latn-CS" altLang="en-US" sz="2400"/>
          </a:p>
        </p:txBody>
      </p:sp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3492500" y="2852738"/>
            <a:ext cx="1223963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/>
              <a:t>me</a:t>
            </a:r>
            <a:endParaRPr lang="sr-Latn-CS" altLang="en-US" sz="2400"/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>
            <a:off x="1258888" y="2133600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>
            <a:off x="4140200" y="2133600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00" name="AutoShape 8"/>
          <p:cNvSpPr>
            <a:spLocks noChangeArrowheads="1"/>
          </p:cNvSpPr>
          <p:nvPr/>
        </p:nvSpPr>
        <p:spPr bwMode="auto">
          <a:xfrm>
            <a:off x="3492500" y="692150"/>
            <a:ext cx="1800225" cy="2873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>
            <a:off x="6732588" y="2133600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954" name="Rectangle 10"/>
          <p:cNvSpPr>
            <a:spLocks noChangeArrowheads="1"/>
          </p:cNvSpPr>
          <p:nvPr/>
        </p:nvSpPr>
        <p:spPr bwMode="auto">
          <a:xfrm>
            <a:off x="5795963" y="2781300"/>
            <a:ext cx="2303462" cy="50323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/>
              <a:t>a new job</a:t>
            </a:r>
            <a:endParaRPr lang="sr-Latn-CS" altLang="en-US" sz="2400"/>
          </a:p>
        </p:txBody>
      </p:sp>
      <p:sp>
        <p:nvSpPr>
          <p:cNvPr id="82955" name="Rectangle 11"/>
          <p:cNvSpPr>
            <a:spLocks noChangeArrowheads="1"/>
          </p:cNvSpPr>
          <p:nvPr/>
        </p:nvSpPr>
        <p:spPr bwMode="auto">
          <a:xfrm>
            <a:off x="3492500" y="5157788"/>
            <a:ext cx="2089150" cy="503237"/>
          </a:xfrm>
          <a:prstGeom prst="rect">
            <a:avLst/>
          </a:prstGeom>
          <a:solidFill>
            <a:srgbClr val="E496F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 u="sng"/>
              <a:t>was offered</a:t>
            </a:r>
            <a:endParaRPr lang="sr-Latn-CS" altLang="en-US" sz="2400"/>
          </a:p>
        </p:txBody>
      </p:sp>
      <p:sp>
        <p:nvSpPr>
          <p:cNvPr id="82956" name="Rectangle 12"/>
          <p:cNvSpPr>
            <a:spLocks noChangeArrowheads="1"/>
          </p:cNvSpPr>
          <p:nvPr/>
        </p:nvSpPr>
        <p:spPr bwMode="auto">
          <a:xfrm>
            <a:off x="827088" y="3789363"/>
            <a:ext cx="936625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/>
              <a:t>I</a:t>
            </a:r>
            <a:endParaRPr lang="sr-Latn-CS" altLang="en-US" sz="2400"/>
          </a:p>
        </p:txBody>
      </p:sp>
      <p:sp>
        <p:nvSpPr>
          <p:cNvPr id="82957" name="Rectangle 13"/>
          <p:cNvSpPr>
            <a:spLocks noChangeArrowheads="1"/>
          </p:cNvSpPr>
          <p:nvPr/>
        </p:nvSpPr>
        <p:spPr bwMode="auto">
          <a:xfrm>
            <a:off x="2339975" y="3860800"/>
            <a:ext cx="1800225" cy="503238"/>
          </a:xfrm>
          <a:prstGeom prst="rect">
            <a:avLst/>
          </a:prstGeom>
          <a:solidFill>
            <a:srgbClr val="E496F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 u="sng"/>
              <a:t>was offered</a:t>
            </a:r>
            <a:endParaRPr lang="sr-Latn-CS" altLang="en-US" sz="2400"/>
          </a:p>
        </p:txBody>
      </p:sp>
      <p:sp>
        <p:nvSpPr>
          <p:cNvPr id="82958" name="Rectangle 14"/>
          <p:cNvSpPr>
            <a:spLocks noChangeArrowheads="1"/>
          </p:cNvSpPr>
          <p:nvPr/>
        </p:nvSpPr>
        <p:spPr bwMode="auto">
          <a:xfrm>
            <a:off x="6588125" y="5157788"/>
            <a:ext cx="1223963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/>
              <a:t>me</a:t>
            </a:r>
            <a:endParaRPr lang="sr-Latn-CS" altLang="en-US" sz="2400"/>
          </a:p>
        </p:txBody>
      </p:sp>
      <p:sp>
        <p:nvSpPr>
          <p:cNvPr id="82959" name="Rectangle 15"/>
          <p:cNvSpPr>
            <a:spLocks noChangeArrowheads="1"/>
          </p:cNvSpPr>
          <p:nvPr/>
        </p:nvSpPr>
        <p:spPr bwMode="auto">
          <a:xfrm>
            <a:off x="5724525" y="5157788"/>
            <a:ext cx="720725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>
                <a:solidFill>
                  <a:srgbClr val="FF0066"/>
                </a:solidFill>
              </a:rPr>
              <a:t>to</a:t>
            </a:r>
            <a:endParaRPr lang="sr-Latn-CS" altLang="en-US" sz="2400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73401E-6 L -0.26771 0.136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00" y="6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2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2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2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2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076E-6 L -0.15747 0.1682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829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0" y="8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2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2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2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2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076E-6 L -0.52761 0.3364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829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00" y="16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2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2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2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2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2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2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29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29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9" grpId="0" animBg="1"/>
      <p:bldP spid="82949" grpId="1" animBg="1"/>
      <p:bldP spid="82954" grpId="0" animBg="1"/>
      <p:bldP spid="82954" grpId="1" animBg="1"/>
      <p:bldP spid="82955" grpId="0" animBg="1"/>
      <p:bldP spid="82956" grpId="0" animBg="1"/>
      <p:bldP spid="82957" grpId="0" animBg="1"/>
      <p:bldP spid="82958" grpId="0" animBg="1"/>
      <p:bldP spid="8295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ACTIVE			 PASSIVE</a:t>
            </a:r>
            <a:endParaRPr lang="sr-Latn-CS" altLang="en-US" smtClean="0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785225" cy="49974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800" b="1" dirty="0" smtClean="0"/>
              <a:t>	Subject</a:t>
            </a:r>
            <a:r>
              <a:rPr lang="en-US" sz="2800" dirty="0" smtClean="0"/>
              <a:t>		</a:t>
            </a:r>
            <a:r>
              <a:rPr lang="en-US" sz="2400" b="1" dirty="0" smtClean="0"/>
              <a:t>Indirect object	Direct object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/>
              <a:t>					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/>
              <a:t>			</a:t>
            </a:r>
            <a:r>
              <a:rPr lang="en-US" sz="2400" dirty="0" smtClean="0"/>
              <a:t>		      			</a:t>
            </a:r>
            <a:r>
              <a:rPr lang="en-US" dirty="0" smtClean="0"/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 smtClean="0"/>
              <a:t>			 </a:t>
            </a:r>
            <a:r>
              <a:rPr lang="en-US" sz="2400" b="1" u="sng" dirty="0" smtClean="0">
                <a:solidFill>
                  <a:srgbClr val="6600FF"/>
                </a:solidFill>
              </a:rPr>
              <a:t>gave</a:t>
            </a:r>
            <a:r>
              <a:rPr lang="en-US" sz="2400" dirty="0" smtClean="0"/>
              <a:t> 	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b="1" dirty="0" smtClean="0"/>
              <a:t>  1. 	</a:t>
            </a:r>
            <a:r>
              <a:rPr lang="en-US" sz="2400" dirty="0" smtClean="0"/>
              <a:t>			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en-US" sz="2400" dirty="0" smtClean="0"/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 smtClean="0"/>
              <a:t>We </a:t>
            </a:r>
            <a:r>
              <a:rPr lang="en-US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were given</a:t>
            </a:r>
            <a:r>
              <a:rPr lang="en-US" sz="2400" dirty="0" smtClean="0"/>
              <a:t> a nice present.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 smtClean="0"/>
              <a:t>			         </a:t>
            </a:r>
            <a:r>
              <a:rPr lang="en-US" dirty="0" smtClean="0"/>
              <a:t>				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 smtClean="0">
                <a:solidFill>
                  <a:srgbClr val="FF0066"/>
                </a:solidFill>
              </a:rPr>
              <a:t>  </a:t>
            </a:r>
            <a:r>
              <a:rPr lang="en-US" sz="2400" b="1" dirty="0" smtClean="0"/>
              <a:t>2.</a:t>
            </a:r>
            <a:r>
              <a:rPr lang="en-US" sz="2400" dirty="0" smtClean="0">
                <a:solidFill>
                  <a:srgbClr val="FF0066"/>
                </a:solidFill>
              </a:rPr>
              <a:t>						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en-US" sz="2400" dirty="0" smtClean="0"/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 smtClean="0"/>
              <a:t>A nice present </a:t>
            </a:r>
            <a:r>
              <a:rPr lang="en-US" sz="2400" b="1" u="sng" dirty="0" smtClean="0"/>
              <a:t> </a:t>
            </a:r>
            <a:r>
              <a:rPr lang="en-US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was given</a:t>
            </a:r>
            <a:r>
              <a:rPr lang="en-US" sz="2400" b="1" dirty="0" smtClean="0"/>
              <a:t> </a:t>
            </a:r>
            <a:r>
              <a:rPr lang="en-US" sz="2400" b="1" u="sng" dirty="0" smtClean="0"/>
              <a:t>to</a:t>
            </a:r>
            <a:r>
              <a:rPr lang="en-US" sz="2400" dirty="0" smtClean="0"/>
              <a:t> us.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539750" y="2781300"/>
            <a:ext cx="1223963" cy="576263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/>
              <a:t>They</a:t>
            </a:r>
            <a:endParaRPr lang="sr-Latn-CS" altLang="en-US" sz="2400"/>
          </a:p>
        </p:txBody>
      </p:sp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3492500" y="2852738"/>
            <a:ext cx="1223963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/>
              <a:t>us</a:t>
            </a:r>
            <a:endParaRPr lang="sr-Latn-CS" altLang="en-US" sz="2400"/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1258888" y="2133600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>
            <a:off x="4140200" y="2133600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824" name="AutoShape 8"/>
          <p:cNvSpPr>
            <a:spLocks noChangeArrowheads="1"/>
          </p:cNvSpPr>
          <p:nvPr/>
        </p:nvSpPr>
        <p:spPr bwMode="auto">
          <a:xfrm>
            <a:off x="3492500" y="692150"/>
            <a:ext cx="1800225" cy="2873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6732588" y="2133600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9882" name="Rectangle 10"/>
          <p:cNvSpPr>
            <a:spLocks noChangeArrowheads="1"/>
          </p:cNvSpPr>
          <p:nvPr/>
        </p:nvSpPr>
        <p:spPr bwMode="auto">
          <a:xfrm>
            <a:off x="5795963" y="2781300"/>
            <a:ext cx="2303462" cy="50323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/>
              <a:t>a nice present</a:t>
            </a:r>
            <a:endParaRPr lang="sr-Latn-CS" altLang="en-US" sz="2400"/>
          </a:p>
        </p:txBody>
      </p:sp>
      <p:sp>
        <p:nvSpPr>
          <p:cNvPr id="79883" name="Rectangle 11"/>
          <p:cNvSpPr>
            <a:spLocks noChangeArrowheads="1"/>
          </p:cNvSpPr>
          <p:nvPr/>
        </p:nvSpPr>
        <p:spPr bwMode="auto">
          <a:xfrm>
            <a:off x="3492500" y="5157788"/>
            <a:ext cx="2089150" cy="503237"/>
          </a:xfrm>
          <a:prstGeom prst="rect">
            <a:avLst/>
          </a:prstGeom>
          <a:solidFill>
            <a:srgbClr val="E496F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 u="sng"/>
              <a:t>was</a:t>
            </a:r>
            <a:r>
              <a:rPr lang="en-US" altLang="en-US" sz="2400"/>
              <a:t> given</a:t>
            </a:r>
            <a:endParaRPr lang="sr-Latn-CS" altLang="en-US" sz="2400"/>
          </a:p>
        </p:txBody>
      </p:sp>
      <p:sp>
        <p:nvSpPr>
          <p:cNvPr id="79884" name="Rectangle 12"/>
          <p:cNvSpPr>
            <a:spLocks noChangeArrowheads="1"/>
          </p:cNvSpPr>
          <p:nvPr/>
        </p:nvSpPr>
        <p:spPr bwMode="auto">
          <a:xfrm>
            <a:off x="827088" y="3789363"/>
            <a:ext cx="936625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/>
              <a:t>We</a:t>
            </a:r>
            <a:endParaRPr lang="sr-Latn-CS" altLang="en-US" sz="2400"/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2484438" y="3860800"/>
            <a:ext cx="1657350" cy="503238"/>
          </a:xfrm>
          <a:prstGeom prst="rect">
            <a:avLst/>
          </a:prstGeom>
          <a:solidFill>
            <a:srgbClr val="E496F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 u="sng"/>
              <a:t>were</a:t>
            </a:r>
            <a:r>
              <a:rPr lang="en-US" altLang="en-US" sz="2400"/>
              <a:t> given</a:t>
            </a:r>
            <a:endParaRPr lang="sr-Latn-CS" altLang="en-US" sz="2400"/>
          </a:p>
        </p:txBody>
      </p:sp>
      <p:sp>
        <p:nvSpPr>
          <p:cNvPr id="79886" name="Rectangle 14"/>
          <p:cNvSpPr>
            <a:spLocks noChangeArrowheads="1"/>
          </p:cNvSpPr>
          <p:nvPr/>
        </p:nvSpPr>
        <p:spPr bwMode="auto">
          <a:xfrm>
            <a:off x="6588125" y="5157788"/>
            <a:ext cx="1223963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/>
              <a:t>us</a:t>
            </a:r>
            <a:endParaRPr lang="sr-Latn-CS" altLang="en-US" sz="2400"/>
          </a:p>
        </p:txBody>
      </p:sp>
      <p:sp>
        <p:nvSpPr>
          <p:cNvPr id="79887" name="Rectangle 15"/>
          <p:cNvSpPr>
            <a:spLocks noChangeArrowheads="1"/>
          </p:cNvSpPr>
          <p:nvPr/>
        </p:nvSpPr>
        <p:spPr bwMode="auto">
          <a:xfrm>
            <a:off x="5724525" y="5157788"/>
            <a:ext cx="720725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2400">
                <a:solidFill>
                  <a:srgbClr val="FF0066"/>
                </a:solidFill>
              </a:rPr>
              <a:t>to</a:t>
            </a:r>
            <a:endParaRPr lang="sr-Latn-CS" altLang="en-US" sz="2400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73401E-6 L -0.26771 0.136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00" y="6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076E-6 L -0.15747 0.1682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0" y="8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9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9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98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98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076E-6 L -0.52761 0.3364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00" y="16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9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9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9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9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9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9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98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98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7" grpId="0" animBg="1"/>
      <p:bldP spid="79877" grpId="1" animBg="1"/>
      <p:bldP spid="79882" grpId="0" animBg="1"/>
      <p:bldP spid="79882" grpId="1" animBg="1"/>
      <p:bldP spid="79883" grpId="0" animBg="1"/>
      <p:bldP spid="79884" grpId="0" animBg="1"/>
      <p:bldP spid="79885" grpId="0" animBg="1"/>
      <p:bldP spid="79886" grpId="0" animBg="1"/>
      <p:bldP spid="7988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175" cy="582612"/>
          </a:xfrm>
        </p:spPr>
        <p:txBody>
          <a:bodyPr/>
          <a:lstStyle/>
          <a:p>
            <a:r>
              <a:rPr lang="en-US" altLang="en-US" sz="2800" smtClean="0"/>
              <a:t>Put the following sentences into passive voice: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63"/>
            <a:ext cx="8229600" cy="5357812"/>
          </a:xfrm>
        </p:spPr>
        <p:txBody>
          <a:bodyPr/>
          <a:lstStyle/>
          <a:p>
            <a:r>
              <a:rPr lang="en-US" altLang="en-US" smtClean="0"/>
              <a:t>1. When will you tell them the truth?</a:t>
            </a:r>
          </a:p>
          <a:p>
            <a:r>
              <a:rPr lang="en-US" altLang="en-US" smtClean="0">
                <a:solidFill>
                  <a:srgbClr val="C00000"/>
                </a:solidFill>
              </a:rPr>
              <a:t>When will they be told the truth?</a:t>
            </a:r>
          </a:p>
          <a:p>
            <a:r>
              <a:rPr lang="en-US" altLang="en-US" smtClean="0"/>
              <a:t>2. Why didn’t they inform us?</a:t>
            </a:r>
          </a:p>
          <a:p>
            <a:r>
              <a:rPr lang="en-US" altLang="en-US" smtClean="0">
                <a:solidFill>
                  <a:srgbClr val="C00000"/>
                </a:solidFill>
              </a:rPr>
              <a:t>Why weren’t we informed?</a:t>
            </a:r>
          </a:p>
          <a:p>
            <a:r>
              <a:rPr lang="en-US" altLang="en-US" smtClean="0"/>
              <a:t>3. Why have they made the changes?</a:t>
            </a:r>
          </a:p>
          <a:p>
            <a:r>
              <a:rPr lang="en-US" altLang="en-US" smtClean="0">
                <a:solidFill>
                  <a:srgbClr val="C00000"/>
                </a:solidFill>
              </a:rPr>
              <a:t>Why have the changes been made?</a:t>
            </a:r>
          </a:p>
          <a:p>
            <a:r>
              <a:rPr lang="en-US" altLang="en-US" smtClean="0"/>
              <a:t>4. Are they building a new school there?</a:t>
            </a:r>
          </a:p>
          <a:p>
            <a:r>
              <a:rPr lang="en-US" altLang="en-US" smtClean="0">
                <a:solidFill>
                  <a:srgbClr val="C00000"/>
                </a:solidFill>
              </a:rPr>
              <a:t>Is a new school being built there?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pPr>
              <a:buFontTx/>
              <a:buNone/>
            </a:pPr>
            <a:endParaRPr lang="en-US" altLang="en-US" smtClean="0">
              <a:solidFill>
                <a:srgbClr val="C00000"/>
              </a:solidFill>
            </a:endParaRPr>
          </a:p>
          <a:p>
            <a:endParaRPr lang="en-US" alt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175" cy="582612"/>
          </a:xfrm>
        </p:spPr>
        <p:txBody>
          <a:bodyPr/>
          <a:lstStyle/>
          <a:p>
            <a:r>
              <a:rPr lang="en-US" altLang="en-US" sz="2800" smtClean="0"/>
              <a:t>Put the following sentences into passive voice: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63"/>
            <a:ext cx="8229600" cy="5357812"/>
          </a:xfrm>
        </p:spPr>
        <p:txBody>
          <a:bodyPr/>
          <a:lstStyle/>
          <a:p>
            <a:r>
              <a:rPr lang="en-US" altLang="en-US" smtClean="0"/>
              <a:t>5. He didn’t tell her the truth.</a:t>
            </a:r>
          </a:p>
          <a:p>
            <a:r>
              <a:rPr lang="en-US" altLang="en-US" smtClean="0">
                <a:solidFill>
                  <a:srgbClr val="C00000"/>
                </a:solidFill>
              </a:rPr>
              <a:t>She wasn’t told the truth.</a:t>
            </a:r>
          </a:p>
          <a:p>
            <a:r>
              <a:rPr lang="en-US" altLang="en-US" smtClean="0"/>
              <a:t>6. When will they repair the museum?</a:t>
            </a:r>
          </a:p>
          <a:p>
            <a:r>
              <a:rPr lang="en-US" altLang="en-US" smtClean="0">
                <a:solidFill>
                  <a:srgbClr val="C00000"/>
                </a:solidFill>
              </a:rPr>
              <a:t>When will the museum be repaired?</a:t>
            </a:r>
          </a:p>
          <a:p>
            <a:r>
              <a:rPr lang="en-US" altLang="en-US" smtClean="0"/>
              <a:t>7. She has made many mistakes.</a:t>
            </a:r>
          </a:p>
          <a:p>
            <a:r>
              <a:rPr lang="en-US" altLang="en-US" smtClean="0">
                <a:solidFill>
                  <a:srgbClr val="C00000"/>
                </a:solidFill>
              </a:rPr>
              <a:t>Many mistakes have been made.</a:t>
            </a:r>
          </a:p>
          <a:p>
            <a:r>
              <a:rPr lang="en-US" altLang="en-US" smtClean="0"/>
              <a:t>8. Did they give her the scholarship?</a:t>
            </a:r>
          </a:p>
          <a:p>
            <a:r>
              <a:rPr lang="en-US" altLang="en-US" smtClean="0">
                <a:solidFill>
                  <a:srgbClr val="C00000"/>
                </a:solidFill>
              </a:rPr>
              <a:t>Was she given the scholarship?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pPr>
              <a:buFontTx/>
              <a:buNone/>
            </a:pPr>
            <a:endParaRPr lang="en-US" altLang="en-US" smtClean="0">
              <a:solidFill>
                <a:srgbClr val="C00000"/>
              </a:solidFill>
            </a:endParaRPr>
          </a:p>
          <a:p>
            <a:endParaRPr lang="en-US" alt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User\Desktop\GRAMMAR-PassiveVoice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712968" cy="6336704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Put the verbs in brackets into the correct form of the passive:</a:t>
            </a:r>
            <a:endParaRPr lang="sr-Latn-CS" altLang="en-US" sz="2800" smtClean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25538"/>
            <a:ext cx="8785225" cy="5399087"/>
          </a:xfrm>
          <a:solidFill>
            <a:schemeClr val="accent1"/>
          </a:solidFill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400" smtClean="0"/>
              <a:t>By the end of the decade the means ________________ (find) to cure cancer with genetic drugs.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400" smtClean="0"/>
              <a:t>In 1996 your voice (recognize) _____________  by PCs, but a way still ____________ (not find) for your PC to get information back to you.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400" smtClean="0"/>
              <a:t>Technological improvements ____________ (make) all the time, even as we speak.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400" smtClean="0"/>
              <a:t>The weather never totally ____________ (control) by human beings.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400" smtClean="0"/>
              <a:t>The meeting ______________ (put back) until next Friday.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400" smtClean="0"/>
              <a:t>The project ______________ (complete)      yesterday.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400" smtClean="0"/>
              <a:t>Final adjustments ____________ (carry out) at the moment.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400" smtClean="0"/>
              <a:t>The post usually ____________ (not deliver) until 11 o’clock. </a:t>
            </a:r>
            <a:endParaRPr lang="sr-Latn-CS" altLang="en-US" sz="2400" smtClean="0"/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5857875" y="1071563"/>
            <a:ext cx="2928938" cy="35718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800" dirty="0" smtClean="0"/>
              <a:t>will have been found</a:t>
            </a:r>
          </a:p>
        </p:txBody>
      </p:sp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500438" y="1700213"/>
            <a:ext cx="3786187" cy="3714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800" dirty="0" smtClean="0"/>
              <a:t>was  recognized</a:t>
            </a:r>
            <a:r>
              <a:rPr lang="en-US" altLang="en-US" dirty="0" smtClean="0"/>
              <a:t> </a:t>
            </a:r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2892425" y="2071688"/>
            <a:ext cx="3286125" cy="35718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800" dirty="0" smtClean="0"/>
              <a:t>has not been found</a:t>
            </a:r>
          </a:p>
        </p:txBody>
      </p:sp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4786313" y="2714625"/>
            <a:ext cx="3143250" cy="3571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800" dirty="0" smtClean="0"/>
              <a:t>are being made</a:t>
            </a:r>
          </a:p>
        </p:txBody>
      </p:sp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4357688" y="3357563"/>
            <a:ext cx="3214687" cy="35718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800" smtClean="0"/>
              <a:t>will be controlled</a:t>
            </a:r>
          </a:p>
        </p:txBody>
      </p:sp>
      <p:sp>
        <p:nvSpPr>
          <p:cNvPr id="9" name="Rounded Rectangle 8"/>
          <p:cNvSpPr>
            <a:spLocks noChangeArrowheads="1"/>
          </p:cNvSpPr>
          <p:nvPr/>
        </p:nvSpPr>
        <p:spPr bwMode="auto">
          <a:xfrm>
            <a:off x="2643188" y="4071938"/>
            <a:ext cx="3786187" cy="35718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800" dirty="0" smtClean="0"/>
              <a:t>has been put off</a:t>
            </a:r>
          </a:p>
        </p:txBody>
      </p:sp>
      <p:sp>
        <p:nvSpPr>
          <p:cNvPr id="10" name="Rounded Rectangle 9"/>
          <p:cNvSpPr>
            <a:spLocks noChangeArrowheads="1"/>
          </p:cNvSpPr>
          <p:nvPr/>
        </p:nvSpPr>
        <p:spPr bwMode="auto">
          <a:xfrm>
            <a:off x="2428875" y="4429125"/>
            <a:ext cx="4357688" cy="2857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800" dirty="0" smtClean="0"/>
              <a:t>  was completed</a:t>
            </a:r>
          </a:p>
        </p:txBody>
      </p:sp>
      <p:sp>
        <p:nvSpPr>
          <p:cNvPr id="13" name="Rounded Rectangle 12"/>
          <p:cNvSpPr>
            <a:spLocks noChangeArrowheads="1"/>
          </p:cNvSpPr>
          <p:nvPr/>
        </p:nvSpPr>
        <p:spPr bwMode="auto">
          <a:xfrm>
            <a:off x="3357563" y="4786313"/>
            <a:ext cx="3500437" cy="35718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800" dirty="0" smtClean="0"/>
              <a:t>are being carried out      </a:t>
            </a: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3143250" y="5429250"/>
            <a:ext cx="3714750" cy="3571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800" dirty="0" smtClean="0"/>
              <a:t>is not delivered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/>
      <p:bldP spid="68611" grpId="0" build="p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algn="l" eaLnBrk="1" hangingPunct="1"/>
            <a:r>
              <a:rPr lang="en-US" altLang="en-US" sz="2400" b="1" smtClean="0"/>
              <a:t>Put the verbs in brackets into the </a:t>
            </a:r>
            <a:r>
              <a:rPr lang="en-US" altLang="en-US" sz="2400" b="1" smtClean="0">
                <a:solidFill>
                  <a:srgbClr val="FF0066"/>
                </a:solidFill>
              </a:rPr>
              <a:t>past simple</a:t>
            </a:r>
            <a:r>
              <a:rPr lang="en-US" altLang="en-US" sz="2400" b="1" smtClean="0"/>
              <a:t> – passive or active:</a:t>
            </a:r>
            <a:br>
              <a:rPr lang="en-US" altLang="en-US" sz="2400" b="1" smtClean="0"/>
            </a:br>
            <a:endParaRPr lang="sr-Latn-CS" altLang="en-US" sz="2400" b="1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28688"/>
            <a:ext cx="9144000" cy="59293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i="1" smtClean="0"/>
              <a:t>	</a:t>
            </a:r>
            <a:r>
              <a:rPr lang="en-US" altLang="en-US" i="1" smtClean="0"/>
              <a:t>The Times</a:t>
            </a:r>
            <a:r>
              <a:rPr lang="en-US" altLang="en-US" smtClean="0"/>
              <a:t>, Britain’s most favourite newspaper, first (publish) _________ in 1785. In 1814, it (pioneer) _______  new technology which (use) _________  steam-driven presses to print 1,100 sheets an hour. These presses (install) ________ secretly because the owners (be) _____ afraid of machine-breakers. Over the next 170 years, it (develop) ______ its reputation as a quality newspaper. In 1978 a strike by print union members (keep) _______  </a:t>
            </a:r>
            <a:r>
              <a:rPr lang="en-US" altLang="en-US" i="1" smtClean="0"/>
              <a:t>the Times</a:t>
            </a:r>
            <a:r>
              <a:rPr lang="en-US" altLang="en-US" smtClean="0"/>
              <a:t> out of circulation for nearly a year.</a:t>
            </a:r>
            <a:endParaRPr lang="sr-Latn-CS" altLang="en-US" smtClean="0"/>
          </a:p>
        </p:txBody>
      </p:sp>
      <p:sp>
        <p:nvSpPr>
          <p:cNvPr id="14" name="Rounded Rectangle 13"/>
          <p:cNvSpPr/>
          <p:nvPr/>
        </p:nvSpPr>
        <p:spPr bwMode="auto">
          <a:xfrm>
            <a:off x="2786063" y="1428750"/>
            <a:ext cx="2143125" cy="42862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was published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2143125" y="1857375"/>
            <a:ext cx="1643063" cy="42862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pioneered</a:t>
            </a:r>
          </a:p>
        </p:txBody>
      </p:sp>
      <p:sp>
        <p:nvSpPr>
          <p:cNvPr id="16" name="Rounded Rectangle 15"/>
          <p:cNvSpPr/>
          <p:nvPr/>
        </p:nvSpPr>
        <p:spPr bwMode="auto">
          <a:xfrm>
            <a:off x="428625" y="2286000"/>
            <a:ext cx="2143125" cy="42862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used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357188" y="3143250"/>
            <a:ext cx="1928812" cy="42862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were installed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179388" y="3643313"/>
            <a:ext cx="1463675" cy="42862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were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5286375" y="4071938"/>
            <a:ext cx="1500188" cy="42862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developed</a:t>
            </a:r>
          </a:p>
        </p:txBody>
      </p:sp>
      <p:sp>
        <p:nvSpPr>
          <p:cNvPr id="20" name="Rounded Rectangle 19"/>
          <p:cNvSpPr/>
          <p:nvPr/>
        </p:nvSpPr>
        <p:spPr bwMode="auto">
          <a:xfrm>
            <a:off x="7072313" y="4929188"/>
            <a:ext cx="1643062" cy="42862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kept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25"/>
          </a:xfrm>
        </p:spPr>
        <p:txBody>
          <a:bodyPr/>
          <a:lstStyle/>
          <a:p>
            <a:r>
              <a:rPr lang="en-US" altLang="en-US" sz="2400" b="1" smtClean="0"/>
              <a:t>Put the verbs in brackets into the </a:t>
            </a:r>
            <a:r>
              <a:rPr lang="en-US" altLang="en-US" sz="2400" b="1" smtClean="0">
                <a:solidFill>
                  <a:srgbClr val="FF0066"/>
                </a:solidFill>
              </a:rPr>
              <a:t>past simple</a:t>
            </a:r>
            <a:r>
              <a:rPr lang="en-US" altLang="en-US" sz="2400" b="1" smtClean="0"/>
              <a:t> – passive or active:</a:t>
            </a:r>
            <a:endParaRPr lang="en-US" altLang="en-US" sz="24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313" y="1214438"/>
            <a:ext cx="8643937" cy="5214937"/>
          </a:xfrm>
        </p:spPr>
        <p:txBody>
          <a:bodyPr/>
          <a:lstStyle/>
          <a:p>
            <a:r>
              <a:rPr lang="en-US" altLang="en-US" smtClean="0"/>
              <a:t>In 1986 the paper’s new owner (move) _______ to a new computerized plant. This change in technology (mean) ________ that machines (can/operate) _________   by members of the electricians’ unions, and print union members (make redundant) __________  . There (be) _______  demonstrations and picketing by the print unions, but in the end the new technology (adopt) ________ throughout the newspaper industry.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571500" y="1785938"/>
            <a:ext cx="1643063" cy="42862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moved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5857875" y="2286000"/>
            <a:ext cx="1928813" cy="42862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meant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4859338" y="2786063"/>
            <a:ext cx="2427287" cy="42862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could be operated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179388" y="4214813"/>
            <a:ext cx="2892425" cy="42862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were made redundant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5321300" y="4214813"/>
            <a:ext cx="1643063" cy="42862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were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2000250" y="5715000"/>
            <a:ext cx="1857375" cy="42862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was adopted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Thank you for your Attention!</a:t>
            </a:r>
            <a:endParaRPr lang="en-US" smtClean="0"/>
          </a:p>
        </p:txBody>
      </p:sp>
      <p:pic>
        <p:nvPicPr>
          <p:cNvPr id="1026" name="Picture 2" descr="C:\Users\User\Desktop\grammatical-voice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72816"/>
            <a:ext cx="7704856" cy="4176464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0066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r-Latn-C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0066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r-Latn-C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idges">
  <a:themeElements>
    <a:clrScheme name="ridges 2">
      <a:dk1>
        <a:srgbClr val="000000"/>
      </a:dk1>
      <a:lt1>
        <a:srgbClr val="99CCFF"/>
      </a:lt1>
      <a:dk2>
        <a:srgbClr val="1C1C1C"/>
      </a:dk2>
      <a:lt2>
        <a:srgbClr val="4D4D4D"/>
      </a:lt2>
      <a:accent1>
        <a:srgbClr val="CC0066"/>
      </a:accent1>
      <a:accent2>
        <a:srgbClr val="3366FF"/>
      </a:accent2>
      <a:accent3>
        <a:srgbClr val="CAE2FF"/>
      </a:accent3>
      <a:accent4>
        <a:srgbClr val="000000"/>
      </a:accent4>
      <a:accent5>
        <a:srgbClr val="E2AAB8"/>
      </a:accent5>
      <a:accent6>
        <a:srgbClr val="2D5CE7"/>
      </a:accent6>
      <a:hlink>
        <a:srgbClr val="FF0000"/>
      </a:hlink>
      <a:folHlink>
        <a:srgbClr val="FFFF00"/>
      </a:folHlink>
    </a:clrScheme>
    <a:fontScheme name="ridg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0066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r-Latn-C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0066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r-Latn-C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idges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dges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dges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dges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dges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dges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dges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dges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dges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dges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dges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dges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dges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dges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dges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dges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ridges">
  <a:themeElements>
    <a:clrScheme name="1_ridges 2">
      <a:dk1>
        <a:srgbClr val="000000"/>
      </a:dk1>
      <a:lt1>
        <a:srgbClr val="99CCFF"/>
      </a:lt1>
      <a:dk2>
        <a:srgbClr val="1C1C1C"/>
      </a:dk2>
      <a:lt2>
        <a:srgbClr val="4D4D4D"/>
      </a:lt2>
      <a:accent1>
        <a:srgbClr val="CC0066"/>
      </a:accent1>
      <a:accent2>
        <a:srgbClr val="3366FF"/>
      </a:accent2>
      <a:accent3>
        <a:srgbClr val="CAE2FF"/>
      </a:accent3>
      <a:accent4>
        <a:srgbClr val="000000"/>
      </a:accent4>
      <a:accent5>
        <a:srgbClr val="E2AAB8"/>
      </a:accent5>
      <a:accent6>
        <a:srgbClr val="2D5CE7"/>
      </a:accent6>
      <a:hlink>
        <a:srgbClr val="FF0000"/>
      </a:hlink>
      <a:folHlink>
        <a:srgbClr val="FFFF00"/>
      </a:folHlink>
    </a:clrScheme>
    <a:fontScheme name="1_ridg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0066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r-Latn-C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0066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r-Latn-C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ridges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idges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idges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idges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idges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idges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idges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idges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idges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idges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idges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idges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idges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idges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idges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idges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1245</TotalTime>
  <Words>798</Words>
  <Application>Microsoft Office PowerPoint</Application>
  <PresentationFormat>On-screen Show (4:3)</PresentationFormat>
  <Paragraphs>259</Paragraphs>
  <Slides>25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Default Design</vt:lpstr>
      <vt:lpstr>ridges</vt:lpstr>
      <vt:lpstr>1_ridges</vt:lpstr>
      <vt:lpstr>The Passive</vt:lpstr>
      <vt:lpstr>Slide 2</vt:lpstr>
      <vt:lpstr>Match the words to make sentences</vt:lpstr>
      <vt:lpstr>Sample sentences</vt:lpstr>
      <vt:lpstr>We use the passive:</vt:lpstr>
      <vt:lpstr>We use the passive:</vt:lpstr>
      <vt:lpstr>Slide 7</vt:lpstr>
      <vt:lpstr>ACTIVE    PASSIVE</vt:lpstr>
      <vt:lpstr>ACTIVE    PASSIVE</vt:lpstr>
      <vt:lpstr>Form:</vt:lpstr>
      <vt:lpstr>Steps in making an active sentences passive:</vt:lpstr>
      <vt:lpstr>ACTIVE    PASSIVE</vt:lpstr>
      <vt:lpstr>ACTIVE    PASSIVE</vt:lpstr>
      <vt:lpstr>ACTIVE    PASSIVE</vt:lpstr>
      <vt:lpstr>ACTIVE    PASSIVE</vt:lpstr>
      <vt:lpstr>Verbs with two objects</vt:lpstr>
      <vt:lpstr>ACTIVE    PASSIVE</vt:lpstr>
      <vt:lpstr>ACTIVE    PASSIVE</vt:lpstr>
      <vt:lpstr>Put the following sentences into passive voice:</vt:lpstr>
      <vt:lpstr>Put the following sentences into passive voice:</vt:lpstr>
      <vt:lpstr>Slide 21</vt:lpstr>
      <vt:lpstr>Put the verbs in brackets into the correct form of the passive:</vt:lpstr>
      <vt:lpstr>Put the verbs in brackets into the past simple – passive or active: </vt:lpstr>
      <vt:lpstr>Put the verbs in brackets into the past simple – passive or active: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Put the verbs in brackets into the past simple – passive or active:</dc:title>
  <dc:creator>Nada</dc:creator>
  <cp:lastModifiedBy>User</cp:lastModifiedBy>
  <cp:revision>81</cp:revision>
  <dcterms:created xsi:type="dcterms:W3CDTF">2005-10-19T20:22:32Z</dcterms:created>
  <dcterms:modified xsi:type="dcterms:W3CDTF">2020-11-09T19:20:31Z</dcterms:modified>
</cp:coreProperties>
</file>