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3" r:id="rId5"/>
    <p:sldId id="264" r:id="rId6"/>
    <p:sldId id="259" r:id="rId7"/>
    <p:sldId id="261" r:id="rId8"/>
    <p:sldId id="260" r:id="rId9"/>
    <p:sldId id="262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8603-37BC-4F13-9734-DFD33AF02876}" type="datetimeFigureOut">
              <a:rPr lang="en-US" smtClean="0"/>
              <a:pPr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65E1-739D-4288-AEEA-819D8B828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8603-37BC-4F13-9734-DFD33AF02876}" type="datetimeFigureOut">
              <a:rPr lang="en-US" smtClean="0"/>
              <a:pPr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65E1-739D-4288-AEEA-819D8B828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8603-37BC-4F13-9734-DFD33AF02876}" type="datetimeFigureOut">
              <a:rPr lang="en-US" smtClean="0"/>
              <a:pPr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65E1-739D-4288-AEEA-819D8B828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8603-37BC-4F13-9734-DFD33AF02876}" type="datetimeFigureOut">
              <a:rPr lang="en-US" smtClean="0"/>
              <a:pPr/>
              <a:t>12/23/2020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65E1-739D-4288-AEEA-819D8B828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8603-37BC-4F13-9734-DFD33AF02876}" type="datetimeFigureOut">
              <a:rPr lang="en-US" smtClean="0"/>
              <a:pPr/>
              <a:t>12/23/2020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65E1-739D-4288-AEEA-819D8B828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8603-37BC-4F13-9734-DFD33AF02876}" type="datetimeFigureOut">
              <a:rPr lang="en-US" smtClean="0"/>
              <a:pPr/>
              <a:t>12/23/2020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65E1-739D-4288-AEEA-819D8B828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8603-37BC-4F13-9734-DFD33AF02876}" type="datetimeFigureOut">
              <a:rPr lang="en-US" smtClean="0"/>
              <a:pPr/>
              <a:t>12/23/2020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65E1-739D-4288-AEEA-819D8B828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8603-37BC-4F13-9734-DFD33AF02876}" type="datetimeFigureOut">
              <a:rPr lang="en-US" smtClean="0"/>
              <a:pPr/>
              <a:t>12/23/2020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65E1-739D-4288-AEEA-819D8B828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8603-37BC-4F13-9734-DFD33AF02876}" type="datetimeFigureOut">
              <a:rPr lang="en-US" smtClean="0"/>
              <a:pPr/>
              <a:t>12/23/2020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65E1-739D-4288-AEEA-819D8B828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8603-37BC-4F13-9734-DFD33AF02876}" type="datetimeFigureOut">
              <a:rPr lang="en-US" smtClean="0"/>
              <a:pPr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65E1-739D-4288-AEEA-819D8B828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8603-37BC-4F13-9734-DFD33AF02876}" type="datetimeFigureOut">
              <a:rPr lang="en-US" smtClean="0"/>
              <a:pPr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65E1-739D-4288-AEEA-819D8B828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98603-37BC-4F13-9734-DFD33AF02876}" type="datetimeFigureOut">
              <a:rPr lang="en-US" smtClean="0"/>
              <a:pPr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D65E1-739D-4288-AEEA-819D8B828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42919"/>
            <a:ext cx="5600712" cy="1000131"/>
          </a:xfrm>
        </p:spPr>
        <p:txBody>
          <a:bodyPr/>
          <a:lstStyle/>
          <a:p>
            <a:r>
              <a:rPr lang="sr-Latn-RS" dirty="0" smtClean="0">
                <a:latin typeface="PMingLiU-ExtB" pitchFamily="18" charset="-120"/>
                <a:ea typeface="PMingLiU-ExtB" pitchFamily="18" charset="-120"/>
              </a:rPr>
              <a:t>PRACTICE</a:t>
            </a:r>
            <a:endParaRPr lang="en-US" dirty="0">
              <a:latin typeface="PMingLiU-ExtB" pitchFamily="18" charset="-120"/>
              <a:ea typeface="PMingLiU-ExtB" pitchFamily="18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57752" y="642918"/>
            <a:ext cx="3929090" cy="2214578"/>
          </a:xfrm>
        </p:spPr>
        <p:txBody>
          <a:bodyPr>
            <a:normAutofit/>
          </a:bodyPr>
          <a:lstStyle/>
          <a:p>
            <a:r>
              <a:rPr lang="sr-Latn-R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Accommodation Options at Disneyland Paris</a:t>
            </a:r>
            <a:endParaRPr lang="en-US" b="1" dirty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Andalus" pitchFamily="18" charset="-78"/>
                <a:cs typeface="Andalus" pitchFamily="18" charset="-78"/>
              </a:rPr>
              <a:t>Reading and speaking</a:t>
            </a:r>
            <a:endParaRPr lang="en-US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/>
              <a:t>page 132-3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43050"/>
          </a:xfrm>
        </p:spPr>
        <p:txBody>
          <a:bodyPr>
            <a:noAutofit/>
          </a:bodyPr>
          <a:lstStyle/>
          <a:p>
            <a:r>
              <a:rPr lang="sr-Latn-RS" sz="3000" b="1" dirty="0" smtClean="0">
                <a:latin typeface="Andalus" pitchFamily="18" charset="-78"/>
                <a:cs typeface="Andalus" pitchFamily="18" charset="-78"/>
              </a:rPr>
              <a:t>Group A </a:t>
            </a:r>
            <a:r>
              <a:rPr lang="sr-Latn-RS" sz="3000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sr-Latn-RS" sz="3000" dirty="0" smtClean="0">
                <a:latin typeface="Andalus" pitchFamily="18" charset="-78"/>
                <a:cs typeface="Andalus" pitchFamily="18" charset="-78"/>
              </a:rPr>
            </a:br>
            <a:r>
              <a:rPr lang="sr-Latn-RS" sz="3000" dirty="0" smtClean="0">
                <a:latin typeface="Andalus" pitchFamily="18" charset="-78"/>
                <a:cs typeface="Andalus" pitchFamily="18" charset="-78"/>
              </a:rPr>
              <a:t>Read about the hotels in Disneyland Paris in </a:t>
            </a:r>
            <a:r>
              <a:rPr lang="sr-Latn-RS" sz="30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page 132</a:t>
            </a:r>
            <a:br>
              <a:rPr lang="sr-Latn-RS" sz="30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</a:br>
            <a:r>
              <a:rPr lang="sr-Latn-RS" sz="3000" dirty="0" smtClean="0">
                <a:latin typeface="Andalus" pitchFamily="18" charset="-78"/>
                <a:cs typeface="Andalus" pitchFamily="18" charset="-78"/>
              </a:rPr>
              <a:t>and complete the table </a:t>
            </a:r>
            <a:br>
              <a:rPr lang="sr-Latn-RS" sz="3000" dirty="0" smtClean="0">
                <a:latin typeface="Andalus" pitchFamily="18" charset="-78"/>
                <a:cs typeface="Andalus" pitchFamily="18" charset="-78"/>
              </a:rPr>
            </a:br>
            <a:r>
              <a:rPr lang="sr-Latn-RS" sz="3000" dirty="0" smtClean="0">
                <a:latin typeface="Andalus" pitchFamily="18" charset="-78"/>
                <a:cs typeface="Andalus" pitchFamily="18" charset="-78"/>
              </a:rPr>
              <a:t>Hotel New York/the Sequoia Lodge/the Hotel Santa F</a:t>
            </a:r>
            <a:r>
              <a:rPr lang="en-US" sz="3000" dirty="0" smtClean="0">
                <a:latin typeface="Andalus" pitchFamily="18" charset="-78"/>
                <a:cs typeface="Andalus" pitchFamily="18" charset="-78"/>
              </a:rPr>
              <a:t>é</a:t>
            </a:r>
            <a:endParaRPr lang="en-US" sz="3000" dirty="0">
              <a:latin typeface="Andalus" pitchFamily="18" charset="-78"/>
              <a:cs typeface="Andalus" pitchFamily="18" charset="-7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693453"/>
          <a:ext cx="9144000" cy="516454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9144000"/>
              </a:tblGrid>
              <a:tr h="499665">
                <a:tc>
                  <a:txBody>
                    <a:bodyPr/>
                    <a:lstStyle/>
                    <a:p>
                      <a:r>
                        <a:rPr lang="sr-Latn-RS" sz="2800" dirty="0" smtClean="0">
                          <a:latin typeface="Andalus" pitchFamily="18" charset="-78"/>
                          <a:cs typeface="Andalus" pitchFamily="18" charset="-78"/>
                        </a:rPr>
                        <a:t>Name of hotel</a:t>
                      </a:r>
                      <a:endParaRPr lang="en-US" sz="280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499665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Theme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892067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Facilities in the hotel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840840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Facilities in the room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499665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Restaurants 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499665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Classification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499665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Price category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840840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Any other</a:t>
                      </a:r>
                      <a:r>
                        <a:rPr lang="sr-Latn-RS" sz="2800" b="1" baseline="0" dirty="0" smtClean="0">
                          <a:latin typeface="Andalus" pitchFamily="18" charset="-78"/>
                          <a:cs typeface="Andalus" pitchFamily="18" charset="-78"/>
                        </a:rPr>
                        <a:t> information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43050"/>
          </a:xfrm>
        </p:spPr>
        <p:txBody>
          <a:bodyPr>
            <a:noAutofit/>
          </a:bodyPr>
          <a:lstStyle/>
          <a:p>
            <a:r>
              <a:rPr lang="sr-Latn-RS" sz="3000" b="1" dirty="0" smtClean="0">
                <a:latin typeface="Andalus" pitchFamily="18" charset="-78"/>
                <a:cs typeface="Andalus" pitchFamily="18" charset="-78"/>
              </a:rPr>
              <a:t>Group A </a:t>
            </a:r>
            <a:r>
              <a:rPr lang="sr-Latn-RS" sz="30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sample answers </a:t>
            </a:r>
            <a:r>
              <a:rPr lang="sr-Latn-RS" sz="3000" b="1" dirty="0" smtClean="0">
                <a:latin typeface="Andalus" pitchFamily="18" charset="-78"/>
                <a:cs typeface="Andalus" pitchFamily="18" charset="-78"/>
              </a:rPr>
              <a:t>for the Hotel Santa F</a:t>
            </a:r>
            <a:r>
              <a:rPr lang="en-US" sz="3000" b="1" dirty="0" smtClean="0">
                <a:latin typeface="Andalus" pitchFamily="18" charset="-78"/>
                <a:cs typeface="Andalus" pitchFamily="18" charset="-78"/>
              </a:rPr>
              <a:t>é</a:t>
            </a:r>
            <a:r>
              <a:rPr lang="sr-Latn-RS" sz="3000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sr-Latn-RS" sz="3000" dirty="0" smtClean="0">
                <a:latin typeface="Andalus" pitchFamily="18" charset="-78"/>
                <a:cs typeface="Andalus" pitchFamily="18" charset="-78"/>
              </a:rPr>
            </a:br>
            <a:endParaRPr lang="en-US" sz="3000" b="1" dirty="0">
              <a:latin typeface="Andalus" pitchFamily="18" charset="-78"/>
              <a:cs typeface="Andalus" pitchFamily="18" charset="-7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693453"/>
          <a:ext cx="9144000" cy="516454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9144000"/>
              </a:tblGrid>
              <a:tr h="499665">
                <a:tc>
                  <a:txBody>
                    <a:bodyPr/>
                    <a:lstStyle/>
                    <a:p>
                      <a:r>
                        <a:rPr lang="sr-Latn-RS" sz="2800" dirty="0" smtClean="0">
                          <a:latin typeface="Andalus" pitchFamily="18" charset="-78"/>
                          <a:cs typeface="Andalus" pitchFamily="18" charset="-78"/>
                        </a:rPr>
                        <a:t>Name of hotel                        </a:t>
                      </a:r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the Hotel Santa F</a:t>
                      </a:r>
                      <a:r>
                        <a:rPr lang="en-US" sz="2800" b="1" dirty="0" smtClean="0">
                          <a:latin typeface="Andalus" pitchFamily="18" charset="-78"/>
                          <a:cs typeface="Andalus" pitchFamily="18" charset="-78"/>
                        </a:rPr>
                        <a:t>é</a:t>
                      </a:r>
                      <a:endParaRPr lang="en-US" sz="2800" b="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499665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Theme                          </a:t>
                      </a:r>
                      <a:r>
                        <a:rPr lang="sr-Latn-RS" sz="2800" b="0" dirty="0" smtClean="0">
                          <a:latin typeface="Andalus" pitchFamily="18" charset="-78"/>
                          <a:cs typeface="Andalus" pitchFamily="18" charset="-78"/>
                        </a:rPr>
                        <a:t>e.g</a:t>
                      </a:r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     </a:t>
                      </a:r>
                      <a:r>
                        <a:rPr lang="sr-Latn-RS" sz="2800" b="0" dirty="0" smtClean="0">
                          <a:solidFill>
                            <a:srgbClr val="FF0000"/>
                          </a:solidFill>
                          <a:latin typeface="Andalus" pitchFamily="18" charset="-78"/>
                          <a:cs typeface="Andalus" pitchFamily="18" charset="-78"/>
                        </a:rPr>
                        <a:t>New Mexico trails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892067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Facilities in the hotel           </a:t>
                      </a:r>
                      <a:r>
                        <a:rPr lang="sr-Latn-RS" sz="2800" b="0" dirty="0" smtClean="0">
                          <a:latin typeface="Andalus" pitchFamily="18" charset="-78"/>
                          <a:cs typeface="Andalus" pitchFamily="18" charset="-78"/>
                        </a:rPr>
                        <a:t>e.g. </a:t>
                      </a:r>
                      <a:r>
                        <a:rPr lang="sr-Latn-RS" sz="2800" b="0" dirty="0" smtClean="0">
                          <a:solidFill>
                            <a:srgbClr val="FF0000"/>
                          </a:solidFill>
                          <a:latin typeface="Andalus" pitchFamily="18" charset="-78"/>
                          <a:cs typeface="Andalus" pitchFamily="18" charset="-78"/>
                        </a:rPr>
                        <a:t>live</a:t>
                      </a:r>
                      <a:r>
                        <a:rPr lang="sr-Latn-RS" sz="2800" b="0" baseline="0" dirty="0" smtClean="0">
                          <a:solidFill>
                            <a:srgbClr val="FF0000"/>
                          </a:solidFill>
                          <a:latin typeface="Andalus" pitchFamily="18" charset="-78"/>
                          <a:cs typeface="Andalus" pitchFamily="18" charset="-78"/>
                        </a:rPr>
                        <a:t> entertainment</a:t>
                      </a:r>
                      <a:endParaRPr lang="en-US" sz="2800" b="0" dirty="0">
                        <a:solidFill>
                          <a:srgbClr val="FF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840840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Facilities in the room           </a:t>
                      </a:r>
                      <a:r>
                        <a:rPr lang="sr-Latn-RS" sz="2800" b="0" dirty="0" smtClean="0">
                          <a:latin typeface="Andalus" pitchFamily="18" charset="-78"/>
                          <a:cs typeface="Andalus" pitchFamily="18" charset="-78"/>
                        </a:rPr>
                        <a:t>e.g.</a:t>
                      </a:r>
                      <a:r>
                        <a:rPr lang="sr-Latn-RS" sz="2800" b="0" baseline="0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sr-Latn-RS" sz="2800" b="0" baseline="0" dirty="0" smtClean="0">
                          <a:solidFill>
                            <a:srgbClr val="FF0000"/>
                          </a:solidFill>
                          <a:latin typeface="Andalus" pitchFamily="18" charset="-78"/>
                          <a:cs typeface="Andalus" pitchFamily="18" charset="-78"/>
                        </a:rPr>
                        <a:t>private bathroom</a:t>
                      </a:r>
                      <a:endParaRPr lang="en-US" sz="2800" b="0" dirty="0">
                        <a:solidFill>
                          <a:srgbClr val="FF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499665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Restaurants                   </a:t>
                      </a:r>
                      <a:r>
                        <a:rPr lang="sr-Latn-RS" sz="2800" b="0" dirty="0" smtClean="0">
                          <a:latin typeface="Andalus" pitchFamily="18" charset="-78"/>
                          <a:cs typeface="Andalus" pitchFamily="18" charset="-78"/>
                        </a:rPr>
                        <a:t>e.g</a:t>
                      </a:r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     </a:t>
                      </a:r>
                      <a:r>
                        <a:rPr lang="sr-Latn-RS" sz="2800" b="0" dirty="0" smtClean="0">
                          <a:solidFill>
                            <a:srgbClr val="FF0000"/>
                          </a:solidFill>
                          <a:latin typeface="Andalus" pitchFamily="18" charset="-78"/>
                          <a:cs typeface="Andalus" pitchFamily="18" charset="-78"/>
                        </a:rPr>
                        <a:t>La Cantina</a:t>
                      </a:r>
                      <a:endParaRPr lang="en-US" sz="2800" b="0" dirty="0">
                        <a:solidFill>
                          <a:srgbClr val="FF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499665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Classification                       </a:t>
                      </a:r>
                      <a:r>
                        <a:rPr lang="sr-Latn-RS" sz="2800" b="0" dirty="0" smtClean="0">
                          <a:solidFill>
                            <a:srgbClr val="FF0000"/>
                          </a:solidFill>
                          <a:latin typeface="Andalus" pitchFamily="18" charset="-78"/>
                          <a:cs typeface="Andalus" pitchFamily="18" charset="-78"/>
                        </a:rPr>
                        <a:t>a two-star hotel</a:t>
                      </a:r>
                      <a:endParaRPr lang="en-US" sz="2800" b="0" dirty="0">
                        <a:solidFill>
                          <a:srgbClr val="FF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499665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Price category                      </a:t>
                      </a:r>
                      <a:r>
                        <a:rPr lang="sr-Latn-RS" sz="2800" b="0" baseline="0" dirty="0" smtClean="0">
                          <a:solidFill>
                            <a:srgbClr val="FF0000"/>
                          </a:solidFill>
                          <a:latin typeface="Andalus" pitchFamily="18" charset="-78"/>
                          <a:cs typeface="Andalus" pitchFamily="18" charset="-78"/>
                        </a:rPr>
                        <a:t>the lowest price at the resort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840840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Any other</a:t>
                      </a:r>
                      <a:r>
                        <a:rPr lang="sr-Latn-RS" sz="2800" b="1" baseline="0" dirty="0" smtClean="0">
                          <a:latin typeface="Andalus" pitchFamily="18" charset="-78"/>
                          <a:cs typeface="Andalus" pitchFamily="18" charset="-78"/>
                        </a:rPr>
                        <a:t> information         </a:t>
                      </a:r>
                      <a:r>
                        <a:rPr lang="sr-Latn-RS" sz="2800" b="0" baseline="0" dirty="0" smtClean="0">
                          <a:latin typeface="Andalus" pitchFamily="18" charset="-78"/>
                          <a:cs typeface="Andalus" pitchFamily="18" charset="-78"/>
                        </a:rPr>
                        <a:t>e.g</a:t>
                      </a:r>
                      <a:r>
                        <a:rPr lang="sr-Latn-RS" sz="2800" b="0" baseline="0" dirty="0" smtClean="0">
                          <a:solidFill>
                            <a:srgbClr val="FF0000"/>
                          </a:solidFill>
                          <a:latin typeface="Andalus" pitchFamily="18" charset="-78"/>
                          <a:cs typeface="Andalus" pitchFamily="18" charset="-78"/>
                        </a:rPr>
                        <a:t>.    room-only accommodation</a:t>
                      </a:r>
                      <a:endParaRPr lang="en-US" sz="2800" b="0" dirty="0">
                        <a:solidFill>
                          <a:srgbClr val="FF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43050"/>
          </a:xfrm>
        </p:spPr>
        <p:txBody>
          <a:bodyPr>
            <a:noAutofit/>
          </a:bodyPr>
          <a:lstStyle/>
          <a:p>
            <a:r>
              <a:rPr lang="sr-Latn-RS" sz="2600" b="1" dirty="0" smtClean="0">
                <a:latin typeface="Andalus" pitchFamily="18" charset="-78"/>
                <a:cs typeface="Andalus" pitchFamily="18" charset="-78"/>
              </a:rPr>
              <a:t>Group B</a:t>
            </a:r>
            <a:r>
              <a:rPr lang="sr-Latn-RS" sz="2600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sr-Latn-RS" sz="2600" dirty="0" smtClean="0">
                <a:latin typeface="Andalus" pitchFamily="18" charset="-78"/>
                <a:cs typeface="Andalus" pitchFamily="18" charset="-78"/>
              </a:rPr>
            </a:br>
            <a:r>
              <a:rPr lang="sr-Latn-RS" sz="2600" dirty="0" smtClean="0">
                <a:latin typeface="Andalus" pitchFamily="18" charset="-78"/>
                <a:cs typeface="Andalus" pitchFamily="18" charset="-78"/>
              </a:rPr>
              <a:t>Read about the hotels in Disneyland Paris in </a:t>
            </a:r>
            <a:r>
              <a:rPr lang="sr-Latn-RS" sz="2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page 181</a:t>
            </a:r>
            <a:r>
              <a:rPr lang="sr-Latn-RS" sz="2600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sr-Latn-RS" sz="2600" dirty="0" smtClean="0">
                <a:latin typeface="Andalus" pitchFamily="18" charset="-78"/>
                <a:cs typeface="Andalus" pitchFamily="18" charset="-78"/>
              </a:rPr>
            </a:br>
            <a:r>
              <a:rPr lang="sr-Latn-RS" sz="2600" dirty="0" smtClean="0">
                <a:latin typeface="Andalus" pitchFamily="18" charset="-78"/>
                <a:cs typeface="Andalus" pitchFamily="18" charset="-78"/>
              </a:rPr>
              <a:t>and complete the table </a:t>
            </a:r>
            <a:br>
              <a:rPr lang="sr-Latn-RS" sz="2600" dirty="0" smtClean="0">
                <a:latin typeface="Andalus" pitchFamily="18" charset="-78"/>
                <a:cs typeface="Andalus" pitchFamily="18" charset="-78"/>
              </a:rPr>
            </a:br>
            <a:r>
              <a:rPr lang="sr-Latn-RS" sz="2600" dirty="0" smtClean="0">
                <a:latin typeface="Andalus" pitchFamily="18" charset="-78"/>
                <a:cs typeface="Andalus" pitchFamily="18" charset="-78"/>
              </a:rPr>
              <a:t>the Disneyland Hotel/the Newport Bay Club/the Hotel Chayenn</a:t>
            </a:r>
            <a:r>
              <a:rPr lang="sr-Latn-RS" sz="2600" dirty="0">
                <a:latin typeface="Andalus" pitchFamily="18" charset="-78"/>
                <a:cs typeface="Andalus" pitchFamily="18" charset="-78"/>
              </a:rPr>
              <a:t>e</a:t>
            </a:r>
            <a:endParaRPr lang="en-US" sz="2600" dirty="0">
              <a:latin typeface="Andalus" pitchFamily="18" charset="-78"/>
              <a:cs typeface="Andalus" pitchFamily="18" charset="-7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785926"/>
          <a:ext cx="9144000" cy="516454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9144000"/>
              </a:tblGrid>
              <a:tr h="425687">
                <a:tc>
                  <a:txBody>
                    <a:bodyPr/>
                    <a:lstStyle/>
                    <a:p>
                      <a:r>
                        <a:rPr lang="sr-Latn-RS" sz="2800" dirty="0" smtClean="0">
                          <a:latin typeface="Andalus" pitchFamily="18" charset="-78"/>
                          <a:cs typeface="Andalus" pitchFamily="18" charset="-78"/>
                        </a:rPr>
                        <a:t>Name of hotel</a:t>
                      </a:r>
                      <a:endParaRPr lang="en-US" sz="280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499665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Theme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892067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Facilities in the hotel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840840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Facilities in the room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499665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Restaurants 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355951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Classification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337857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Price category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840840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Any other</a:t>
                      </a:r>
                      <a:r>
                        <a:rPr lang="sr-Latn-RS" sz="2800" b="1" baseline="0" dirty="0" smtClean="0">
                          <a:latin typeface="Andalus" pitchFamily="18" charset="-78"/>
                          <a:cs typeface="Andalus" pitchFamily="18" charset="-78"/>
                        </a:rPr>
                        <a:t> information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43050"/>
          </a:xfrm>
        </p:spPr>
        <p:txBody>
          <a:bodyPr>
            <a:noAutofit/>
          </a:bodyPr>
          <a:lstStyle/>
          <a:p>
            <a:r>
              <a:rPr lang="sr-Latn-RS" sz="2600" b="1" dirty="0" smtClean="0">
                <a:latin typeface="Andalus" pitchFamily="18" charset="-78"/>
                <a:cs typeface="Andalus" pitchFamily="18" charset="-78"/>
              </a:rPr>
              <a:t>Group B </a:t>
            </a:r>
            <a:r>
              <a:rPr lang="sr-Latn-RS" sz="2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sample answers </a:t>
            </a:r>
            <a:r>
              <a:rPr lang="sr-Latn-RS" sz="2600" b="1" dirty="0" smtClean="0">
                <a:latin typeface="Andalus" pitchFamily="18" charset="-78"/>
                <a:cs typeface="Andalus" pitchFamily="18" charset="-78"/>
              </a:rPr>
              <a:t>for the Newport Bay Club</a:t>
            </a:r>
            <a:endParaRPr lang="en-US" sz="2600" b="1" dirty="0">
              <a:latin typeface="Andalus" pitchFamily="18" charset="-78"/>
              <a:cs typeface="Andalus" pitchFamily="18" charset="-7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785926"/>
          <a:ext cx="9144000" cy="516454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9144000"/>
              </a:tblGrid>
              <a:tr h="425687">
                <a:tc>
                  <a:txBody>
                    <a:bodyPr/>
                    <a:lstStyle/>
                    <a:p>
                      <a:r>
                        <a:rPr lang="sr-Latn-RS" sz="2800" dirty="0" smtClean="0">
                          <a:latin typeface="Andalus" pitchFamily="18" charset="-78"/>
                          <a:cs typeface="Andalus" pitchFamily="18" charset="-78"/>
                        </a:rPr>
                        <a:t>Name of hotel                 </a:t>
                      </a:r>
                      <a:r>
                        <a:rPr lang="sr-Latn-RS" sz="2800" b="0" dirty="0" smtClean="0">
                          <a:solidFill>
                            <a:srgbClr val="FF0000"/>
                          </a:solidFill>
                          <a:latin typeface="Andalus" pitchFamily="18" charset="-78"/>
                          <a:cs typeface="Andalus" pitchFamily="18" charset="-78"/>
                        </a:rPr>
                        <a:t>the Newport Bay Club</a:t>
                      </a:r>
                      <a:endParaRPr lang="en-US" sz="2800" b="0" dirty="0">
                        <a:solidFill>
                          <a:srgbClr val="FF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499665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Theme                              </a:t>
                      </a:r>
                      <a:r>
                        <a:rPr lang="sr-Latn-RS" sz="2800" b="0" dirty="0" smtClean="0">
                          <a:latin typeface="Andalus" pitchFamily="18" charset="-78"/>
                          <a:cs typeface="Andalus" pitchFamily="18" charset="-78"/>
                        </a:rPr>
                        <a:t>e.g.</a:t>
                      </a:r>
                      <a:r>
                        <a:rPr lang="sr-Latn-RS" sz="2800" b="0" baseline="0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sr-Latn-RS" sz="2800" b="1" dirty="0" smtClean="0">
                          <a:solidFill>
                            <a:srgbClr val="FF0000"/>
                          </a:solidFill>
                          <a:latin typeface="Andalus" pitchFamily="18" charset="-78"/>
                          <a:cs typeface="Andalus" pitchFamily="18" charset="-78"/>
                        </a:rPr>
                        <a:t>marina</a:t>
                      </a:r>
                      <a:r>
                        <a:rPr lang="sr-Latn-RS" sz="2800" b="1" baseline="0" dirty="0" smtClean="0">
                          <a:solidFill>
                            <a:srgbClr val="FF0000"/>
                          </a:solidFill>
                          <a:latin typeface="Andalus" pitchFamily="18" charset="-78"/>
                          <a:cs typeface="Andalus" pitchFamily="18" charset="-78"/>
                        </a:rPr>
                        <a:t> yachting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892067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Facilities in the hotel       e.g.</a:t>
                      </a:r>
                      <a:r>
                        <a:rPr lang="sr-Latn-RS" sz="2800" b="1" baseline="0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sr-Latn-RS" sz="2800" b="1" baseline="0" dirty="0" smtClean="0">
                          <a:solidFill>
                            <a:srgbClr val="FF0000"/>
                          </a:solidFill>
                          <a:latin typeface="Andalus" pitchFamily="18" charset="-78"/>
                          <a:cs typeface="Andalus" pitchFamily="18" charset="-78"/>
                        </a:rPr>
                        <a:t>leisure facilities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840840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Facilities in the room        e.g. </a:t>
                      </a:r>
                      <a:r>
                        <a:rPr lang="sr-Latn-RS" sz="2800" b="1" dirty="0" smtClean="0">
                          <a:solidFill>
                            <a:srgbClr val="FF0000"/>
                          </a:solidFill>
                          <a:latin typeface="Andalus" pitchFamily="18" charset="-78"/>
                          <a:cs typeface="Andalus" pitchFamily="18" charset="-78"/>
                        </a:rPr>
                        <a:t>mini-bar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499665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Restaurants                </a:t>
                      </a:r>
                      <a:r>
                        <a:rPr lang="sr-Latn-RS" sz="2800" b="1" baseline="0" dirty="0" smtClean="0">
                          <a:latin typeface="Andalus" pitchFamily="18" charset="-78"/>
                          <a:cs typeface="Andalus" pitchFamily="18" charset="-78"/>
                        </a:rPr>
                        <a:t>e.g </a:t>
                      </a:r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  </a:t>
                      </a:r>
                      <a:r>
                        <a:rPr lang="sr-Latn-RS" sz="2800" b="1" dirty="0" smtClean="0">
                          <a:solidFill>
                            <a:srgbClr val="FF0000"/>
                          </a:solidFill>
                          <a:latin typeface="Andalus" pitchFamily="18" charset="-78"/>
                          <a:cs typeface="Andalus" pitchFamily="18" charset="-78"/>
                        </a:rPr>
                        <a:t>Fisherman’s Wharf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355951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Classification                    </a:t>
                      </a:r>
                      <a:r>
                        <a:rPr lang="sr-Latn-RS" sz="2800" b="1" dirty="0" smtClean="0">
                          <a:solidFill>
                            <a:srgbClr val="FF0000"/>
                          </a:solidFill>
                          <a:latin typeface="Andalus" pitchFamily="18" charset="-78"/>
                          <a:cs typeface="Andalus" pitchFamily="18" charset="-78"/>
                        </a:rPr>
                        <a:t>a three-star hotel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337857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Price category               </a:t>
                      </a:r>
                      <a:r>
                        <a:rPr lang="sr-Latn-RS" sz="2800" b="1" baseline="0" dirty="0" smtClean="0">
                          <a:latin typeface="Andalus" pitchFamily="18" charset="-78"/>
                          <a:cs typeface="Andalus" pitchFamily="18" charset="-78"/>
                        </a:rPr>
                        <a:t>e.g</a:t>
                      </a:r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  </a:t>
                      </a:r>
                      <a:r>
                        <a:rPr lang="sr-Latn-RS" sz="2800" b="1" dirty="0" smtClean="0">
                          <a:solidFill>
                            <a:srgbClr val="FF0000"/>
                          </a:solidFill>
                          <a:latin typeface="Andalus" pitchFamily="18" charset="-78"/>
                          <a:cs typeface="Andalus" pitchFamily="18" charset="-78"/>
                        </a:rPr>
                        <a:t>good</a:t>
                      </a:r>
                      <a:r>
                        <a:rPr lang="sr-Latn-RS" sz="2800" b="1" baseline="0" dirty="0" smtClean="0">
                          <a:solidFill>
                            <a:srgbClr val="FF0000"/>
                          </a:solidFill>
                          <a:latin typeface="Andalus" pitchFamily="18" charset="-78"/>
                          <a:cs typeface="Andalus" pitchFamily="18" charset="-78"/>
                        </a:rPr>
                        <a:t> value for money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840840">
                <a:tc>
                  <a:txBody>
                    <a:bodyPr/>
                    <a:lstStyle/>
                    <a:p>
                      <a:r>
                        <a:rPr lang="sr-Latn-RS" sz="2800" b="1" dirty="0" smtClean="0">
                          <a:latin typeface="Andalus" pitchFamily="18" charset="-78"/>
                          <a:cs typeface="Andalus" pitchFamily="18" charset="-78"/>
                        </a:rPr>
                        <a:t>Any other</a:t>
                      </a:r>
                      <a:r>
                        <a:rPr lang="sr-Latn-RS" sz="2800" b="1" baseline="0" dirty="0" smtClean="0">
                          <a:latin typeface="Andalus" pitchFamily="18" charset="-78"/>
                          <a:cs typeface="Andalus" pitchFamily="18" charset="-78"/>
                        </a:rPr>
                        <a:t> information   e.g </a:t>
                      </a:r>
                      <a:r>
                        <a:rPr lang="sr-Latn-RS" sz="2400" b="1" baseline="0" dirty="0" smtClean="0">
                          <a:solidFill>
                            <a:srgbClr val="FF0000"/>
                          </a:solidFill>
                          <a:latin typeface="Andalus" pitchFamily="18" charset="-78"/>
                          <a:cs typeface="Andalus" pitchFamily="18" charset="-78"/>
                        </a:rPr>
                        <a:t>credit card details to enable purchases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Andalus" pitchFamily="18" charset="-78"/>
                <a:cs typeface="Andalus" pitchFamily="18" charset="-78"/>
              </a:rPr>
              <a:t>target groups</a:t>
            </a:r>
            <a:br>
              <a:rPr lang="sr-Latn-RS" sz="3600" dirty="0" smtClean="0">
                <a:latin typeface="Andalus" pitchFamily="18" charset="-78"/>
                <a:cs typeface="Andalus" pitchFamily="18" charset="-78"/>
              </a:rPr>
            </a:br>
            <a:r>
              <a:rPr lang="sr-Latn-RS" sz="3600" dirty="0" smtClean="0">
                <a:latin typeface="Andalus" pitchFamily="18" charset="-78"/>
                <a:cs typeface="Andalus" pitchFamily="18" charset="-78"/>
              </a:rPr>
              <a:t>potential customers</a:t>
            </a:r>
            <a:endParaRPr lang="en-US" sz="36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pPr algn="just"/>
            <a:r>
              <a:rPr lang="sr-Latn-RS" dirty="0" smtClean="0">
                <a:latin typeface="Andalus" pitchFamily="18" charset="-78"/>
                <a:cs typeface="Andalus" pitchFamily="18" charset="-78"/>
              </a:rPr>
              <a:t>young old (age groups)</a:t>
            </a:r>
          </a:p>
          <a:p>
            <a:pPr algn="just"/>
            <a:r>
              <a:rPr lang="sr-Latn-RS" dirty="0" smtClean="0">
                <a:latin typeface="Andalus" pitchFamily="18" charset="-78"/>
                <a:cs typeface="Andalus" pitchFamily="18" charset="-78"/>
              </a:rPr>
              <a:t>male female children (gender)</a:t>
            </a:r>
          </a:p>
          <a:p>
            <a:pPr algn="just"/>
            <a:r>
              <a:rPr lang="sr-Latn-RS" dirty="0" smtClean="0">
                <a:latin typeface="Andalus" pitchFamily="18" charset="-78"/>
                <a:cs typeface="Andalus" pitchFamily="18" charset="-78"/>
              </a:rPr>
              <a:t>corporate travellers (profession)</a:t>
            </a:r>
          </a:p>
          <a:p>
            <a:pPr algn="just"/>
            <a:r>
              <a:rPr lang="sr-Latn-RS" dirty="0" smtClean="0">
                <a:latin typeface="Andalus" pitchFamily="18" charset="-78"/>
                <a:cs typeface="Andalus" pitchFamily="18" charset="-78"/>
              </a:rPr>
              <a:t>nature lovers (hobbies)</a:t>
            </a:r>
          </a:p>
          <a:p>
            <a:pPr algn="just"/>
            <a:r>
              <a:rPr lang="sr-Latn-RS" dirty="0" smtClean="0">
                <a:latin typeface="Andalus" pitchFamily="18" charset="-78"/>
                <a:cs typeface="Andalus" pitchFamily="18" charset="-78"/>
              </a:rPr>
              <a:t>culture vultures (interests)</a:t>
            </a:r>
            <a:endParaRPr lang="sr-Latn-RS" dirty="0">
              <a:latin typeface="Andalus" pitchFamily="18" charset="-78"/>
              <a:cs typeface="Andalus" pitchFamily="18" charset="-78"/>
            </a:endParaRPr>
          </a:p>
          <a:p>
            <a:pPr algn="just"/>
            <a:r>
              <a:rPr lang="sr-Latn-RS" dirty="0" smtClean="0">
                <a:latin typeface="Andalus" pitchFamily="18" charset="-78"/>
                <a:cs typeface="Andalus" pitchFamily="18" charset="-78"/>
              </a:rPr>
              <a:t>brand lovers</a:t>
            </a:r>
          </a:p>
          <a:p>
            <a:pPr algn="just"/>
            <a:r>
              <a:rPr lang="sr-Latn-RS" dirty="0" smtClean="0">
                <a:latin typeface="Andalus" pitchFamily="18" charset="-78"/>
                <a:cs typeface="Andalus" pitchFamily="18" charset="-78"/>
              </a:rPr>
              <a:t>fans (music, movies, sports)</a:t>
            </a:r>
          </a:p>
          <a:p>
            <a:pPr algn="just"/>
            <a:r>
              <a:rPr lang="sr-Latn-RS" dirty="0" smtClean="0">
                <a:latin typeface="Andalus" pitchFamily="18" charset="-78"/>
                <a:cs typeface="Andalus" pitchFamily="18" charset="-78"/>
              </a:rPr>
              <a:t>lifestyle (urban, easygoing, green)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Andalus" pitchFamily="18" charset="-78"/>
                <a:cs typeface="Andalus" pitchFamily="18" charset="-78"/>
              </a:rPr>
              <a:t>2. target groups</a:t>
            </a:r>
            <a:endParaRPr lang="en-US" sz="36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6143644"/>
          </a:xfrm>
        </p:spPr>
        <p:txBody>
          <a:bodyPr/>
          <a:lstStyle/>
          <a:p>
            <a:pPr algn="just"/>
            <a:r>
              <a:rPr lang="sr-Latn-RS" dirty="0" smtClean="0">
                <a:latin typeface="Andalus" pitchFamily="18" charset="-78"/>
                <a:cs typeface="Andalus" pitchFamily="18" charset="-78"/>
              </a:rPr>
              <a:t>Who the accommodation would be suitable for?</a:t>
            </a:r>
          </a:p>
          <a:p>
            <a:pPr algn="just"/>
            <a:r>
              <a:rPr lang="sr-Latn-RS" dirty="0" smtClean="0">
                <a:latin typeface="Andalus" pitchFamily="18" charset="-78"/>
                <a:cs typeface="Andalus" pitchFamily="18" charset="-78"/>
              </a:rPr>
              <a:t>Describe in detail three different groups of imaginery tourists for each accommodation types:</a:t>
            </a:r>
          </a:p>
          <a:p>
            <a:pPr algn="just"/>
            <a:r>
              <a:rPr lang="sr-Latn-RS" dirty="0" smtClean="0">
                <a:latin typeface="Andalus" pitchFamily="18" charset="-78"/>
                <a:cs typeface="Andalus" pitchFamily="18" charset="-78"/>
              </a:rPr>
              <a:t>Hotel New York_______________________</a:t>
            </a:r>
          </a:p>
          <a:p>
            <a:pPr algn="just"/>
            <a:r>
              <a:rPr lang="sr-Latn-RS" dirty="0" smtClean="0">
                <a:latin typeface="Andalus" pitchFamily="18" charset="-78"/>
                <a:cs typeface="Andalus" pitchFamily="18" charset="-78"/>
              </a:rPr>
              <a:t>the Sequoia Lodge______________________</a:t>
            </a:r>
          </a:p>
          <a:p>
            <a:pPr algn="just"/>
            <a:r>
              <a:rPr lang="sr-Latn-RS" dirty="0" smtClean="0">
                <a:latin typeface="Andalus" pitchFamily="18" charset="-78"/>
                <a:cs typeface="Andalus" pitchFamily="18" charset="-78"/>
              </a:rPr>
              <a:t>the Hotel Santa F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é</a:t>
            </a:r>
            <a:r>
              <a:rPr lang="sr-Latn-RS" dirty="0" smtClean="0">
                <a:latin typeface="Andalus" pitchFamily="18" charset="-78"/>
                <a:cs typeface="Andalus" pitchFamily="18" charset="-78"/>
              </a:rPr>
              <a:t>______________________</a:t>
            </a:r>
          </a:p>
          <a:p>
            <a:pPr algn="just"/>
            <a:r>
              <a:rPr lang="sr-Latn-RS" dirty="0" smtClean="0">
                <a:latin typeface="Andalus" pitchFamily="18" charset="-78"/>
                <a:cs typeface="Andalus" pitchFamily="18" charset="-78"/>
              </a:rPr>
              <a:t>the Disneyland Hotel____________________</a:t>
            </a:r>
          </a:p>
          <a:p>
            <a:pPr algn="just"/>
            <a:r>
              <a:rPr lang="sr-Latn-RS" dirty="0" smtClean="0">
                <a:latin typeface="Andalus" pitchFamily="18" charset="-78"/>
                <a:cs typeface="Andalus" pitchFamily="18" charset="-78"/>
              </a:rPr>
              <a:t>the Newport Bay Club ___________________</a:t>
            </a:r>
          </a:p>
          <a:p>
            <a:pPr algn="just"/>
            <a:r>
              <a:rPr lang="sr-Latn-RS" dirty="0" smtClean="0">
                <a:latin typeface="Andalus" pitchFamily="18" charset="-78"/>
                <a:cs typeface="Andalus" pitchFamily="18" charset="-78"/>
              </a:rPr>
              <a:t>the Hotel Chayenne _____________________</a:t>
            </a:r>
            <a:endParaRPr lang="en-US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2792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3. Describe a themed hotel/restaurant or bar (any other hospitality establishment in your country)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3625857"/>
          </a:xfrm>
        </p:spPr>
        <p:txBody>
          <a:bodyPr/>
          <a:lstStyle/>
          <a:p>
            <a:pPr algn="just"/>
            <a:r>
              <a:rPr lang="sr-Latn-RS" dirty="0" smtClean="0">
                <a:latin typeface="Book Antiqua" pitchFamily="18" charset="0"/>
              </a:rPr>
              <a:t>Write a short account (up to 300 words) or do a presentation about the themed place.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Say something  about the underlying story or theme as well as the offer for visitors.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How the customers experience the theme/story?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5" descr="C:\Users\User\Desktop\9531350516_530b80ace7_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14876" cy="3144786"/>
          </a:xfrm>
          <a:prstGeom prst="rect">
            <a:avLst/>
          </a:prstGeom>
          <a:noFill/>
        </p:spPr>
      </p:pic>
      <p:pic>
        <p:nvPicPr>
          <p:cNvPr id="5" name="Picture 7" descr="C:\Users\User\Desktop\ice-ba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87892" y="0"/>
            <a:ext cx="4556108" cy="3143248"/>
          </a:xfrm>
          <a:prstGeom prst="rect">
            <a:avLst/>
          </a:prstGeom>
          <a:noFill/>
        </p:spPr>
      </p:pic>
      <p:pic>
        <p:nvPicPr>
          <p:cNvPr id="6" name="Picture 4" descr="C:\Users\User\Desktop\index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214686"/>
            <a:ext cx="2943225" cy="3429024"/>
          </a:xfrm>
          <a:prstGeom prst="rect">
            <a:avLst/>
          </a:prstGeom>
          <a:noFill/>
        </p:spPr>
      </p:pic>
      <p:pic>
        <p:nvPicPr>
          <p:cNvPr id="7" name="Picture 6" descr="C:\Users\User\Desktop\cbc-cineleisure-jpg_3794_original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28926" y="3214686"/>
            <a:ext cx="5786478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335</Words>
  <Application>Microsoft Office PowerPoint</Application>
  <PresentationFormat>On-screen Show (4:3)</PresentationFormat>
  <Paragraphs>62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PRACTICE</vt:lpstr>
      <vt:lpstr>Reading and speaking</vt:lpstr>
      <vt:lpstr>Group A  Read about the hotels in Disneyland Paris in page 132 and complete the table  Hotel New York/the Sequoia Lodge/the Hotel Santa Fé</vt:lpstr>
      <vt:lpstr>Group A sample answers for the Hotel Santa Fé </vt:lpstr>
      <vt:lpstr>Group B Read about the hotels in Disneyland Paris in page 181 and complete the table  the Disneyland Hotel/the Newport Bay Club/the Hotel Chayenne</vt:lpstr>
      <vt:lpstr>Group B sample answers for the Newport Bay Club</vt:lpstr>
      <vt:lpstr>target groups potential customers</vt:lpstr>
      <vt:lpstr>2. target groups</vt:lpstr>
      <vt:lpstr>3. Describe a themed hotel/restaurant or bar (any other hospitality establishment in your country)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PRACTICE</dc:title>
  <dc:creator>User</dc:creator>
  <cp:lastModifiedBy>User</cp:lastModifiedBy>
  <cp:revision>18</cp:revision>
  <dcterms:created xsi:type="dcterms:W3CDTF">2020-12-22T15:38:37Z</dcterms:created>
  <dcterms:modified xsi:type="dcterms:W3CDTF">2020-12-23T12:32:17Z</dcterms:modified>
</cp:coreProperties>
</file>