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8" r:id="rId5"/>
    <p:sldId id="274" r:id="rId6"/>
    <p:sldId id="286" r:id="rId7"/>
    <p:sldId id="275" r:id="rId8"/>
    <p:sldId id="287" r:id="rId9"/>
    <p:sldId id="282" r:id="rId10"/>
    <p:sldId id="283" r:id="rId11"/>
    <p:sldId id="289" r:id="rId12"/>
    <p:sldId id="291" r:id="rId13"/>
    <p:sldId id="290" r:id="rId14"/>
    <p:sldId id="292" r:id="rId15"/>
    <p:sldId id="293" r:id="rId16"/>
    <p:sldId id="276" r:id="rId17"/>
    <p:sldId id="284" r:id="rId18"/>
    <p:sldId id="285" r:id="rId19"/>
    <p:sldId id="297" r:id="rId20"/>
    <p:sldId id="279" r:id="rId21"/>
    <p:sldId id="280" r:id="rId22"/>
    <p:sldId id="295" r:id="rId23"/>
    <p:sldId id="296" r:id="rId24"/>
    <p:sldId id="281" r:id="rId25"/>
    <p:sldId id="294" r:id="rId26"/>
    <p:sldId id="277" r:id="rId27"/>
    <p:sldId id="259" r:id="rId28"/>
    <p:sldId id="260" r:id="rId29"/>
    <p:sldId id="264" r:id="rId30"/>
    <p:sldId id="265" r:id="rId31"/>
    <p:sldId id="299" r:id="rId32"/>
    <p:sldId id="266" r:id="rId33"/>
    <p:sldId id="267" r:id="rId34"/>
    <p:sldId id="268" r:id="rId35"/>
    <p:sldId id="263" r:id="rId36"/>
    <p:sldId id="300" r:id="rId37"/>
    <p:sldId id="301" r:id="rId38"/>
    <p:sldId id="262" r:id="rId39"/>
    <p:sldId id="269" r:id="rId40"/>
    <p:sldId id="302" r:id="rId41"/>
    <p:sldId id="270" r:id="rId42"/>
    <p:sldId id="271" r:id="rId43"/>
    <p:sldId id="273" r:id="rId44"/>
    <p:sldId id="272" r:id="rId45"/>
    <p:sldId id="288" r:id="rId46"/>
    <p:sldId id="298"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B3FAD0-D3BC-4186-AE84-9E6AC4CD8EE1}" type="datetimeFigureOut">
              <a:rPr lang="en-US" smtClean="0"/>
              <a:pPr/>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5BCB1-005E-4011-9222-D57350CB16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B3FAD0-D3BC-4186-AE84-9E6AC4CD8EE1}" type="datetimeFigureOut">
              <a:rPr lang="en-US" smtClean="0"/>
              <a:pPr/>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5BCB1-005E-4011-9222-D57350CB16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B3FAD0-D3BC-4186-AE84-9E6AC4CD8EE1}" type="datetimeFigureOut">
              <a:rPr lang="en-US" smtClean="0"/>
              <a:pPr/>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5BCB1-005E-4011-9222-D57350CB16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B3FAD0-D3BC-4186-AE84-9E6AC4CD8EE1}" type="datetimeFigureOut">
              <a:rPr lang="en-US" smtClean="0"/>
              <a:pPr/>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45BCB1-005E-4011-9222-D57350CB16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B3FAD0-D3BC-4186-AE84-9E6AC4CD8EE1}" type="datetimeFigureOut">
              <a:rPr lang="en-US" smtClean="0"/>
              <a:pPr/>
              <a:t>11/15/2020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45BCB1-005E-4011-9222-D57350CB16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B3FAD0-D3BC-4186-AE84-9E6AC4CD8EE1}" type="datetimeFigureOut">
              <a:rPr lang="en-US" smtClean="0"/>
              <a:pPr/>
              <a:t>11/15/2020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45BCB1-005E-4011-9222-D57350CB16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B3FAD0-D3BC-4186-AE84-9E6AC4CD8EE1}" type="datetimeFigureOut">
              <a:rPr lang="en-US" smtClean="0"/>
              <a:pPr/>
              <a:t>11/15/2020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45BCB1-005E-4011-9222-D57350CB16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B3FAD0-D3BC-4186-AE84-9E6AC4CD8EE1}" type="datetimeFigureOut">
              <a:rPr lang="en-US" smtClean="0"/>
              <a:pPr/>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45BCB1-005E-4011-9222-D57350CB16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B3FAD0-D3BC-4186-AE84-9E6AC4CD8EE1}" type="datetimeFigureOut">
              <a:rPr lang="en-US" smtClean="0"/>
              <a:pPr/>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45BCB1-005E-4011-9222-D57350CB16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B3FAD0-D3BC-4186-AE84-9E6AC4CD8EE1}" type="datetimeFigureOut">
              <a:rPr lang="en-US" smtClean="0"/>
              <a:pPr/>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5BCB1-005E-4011-9222-D57350CB16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B3FAD0-D3BC-4186-AE84-9E6AC4CD8EE1}" type="datetimeFigureOut">
              <a:rPr lang="en-US" smtClean="0"/>
              <a:pPr/>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5BCB1-005E-4011-9222-D57350CB16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B3FAD0-D3BC-4186-AE84-9E6AC4CD8EE1}" type="datetimeFigureOut">
              <a:rPr lang="en-US" smtClean="0"/>
              <a:pPr/>
              <a:t>11/15/2020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45BCB1-005E-4011-9222-D57350CB16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youtube.com/watch?v=MJNJ99dAvi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vivovenetia.com/redentore-2018-two-magic-days-venice/"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MYnMXEcHI7U"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hyperlink" Target="https://www.youtube.com/watch?v=562kOqkWMNk"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youtube.com/watch?v=562kOqkWMNk" TargetMode="External"/><Relationship Id="rId2" Type="http://schemas.openxmlformats.org/officeDocument/2006/relationships/hyperlink" Target="https://www.youtube.com/watch?v=MJNJ99dAviU" TargetMode="External"/><Relationship Id="rId1" Type="http://schemas.openxmlformats.org/officeDocument/2006/relationships/slideLayout" Target="../slideLayouts/slideLayout2.xml"/><Relationship Id="rId5" Type="http://schemas.openxmlformats.org/officeDocument/2006/relationships/hyperlink" Target="https://www.youtube.com/watch?v=MYnMXEcHI7U" TargetMode="External"/><Relationship Id="rId4" Type="http://schemas.openxmlformats.org/officeDocument/2006/relationships/hyperlink" Target="https://www.history.com/news/black-death-timeline"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RS" dirty="0" smtClean="0">
                <a:latin typeface="Californian FB" pitchFamily="18" charset="0"/>
              </a:rPr>
              <a:t>Describing a Festival</a:t>
            </a:r>
            <a:endParaRPr lang="en-US" dirty="0">
              <a:latin typeface="Californian FB" pitchFamily="18" charset="0"/>
            </a:endParaRPr>
          </a:p>
        </p:txBody>
      </p:sp>
      <p:sp>
        <p:nvSpPr>
          <p:cNvPr id="3" name="Subtitle 2"/>
          <p:cNvSpPr>
            <a:spLocks noGrp="1"/>
          </p:cNvSpPr>
          <p:nvPr>
            <p:ph type="subTitle" idx="1"/>
          </p:nvPr>
        </p:nvSpPr>
        <p:spPr/>
        <p:txBody>
          <a:bodyPr>
            <a:normAutofit fontScale="85000" lnSpcReduction="20000"/>
          </a:bodyPr>
          <a:lstStyle/>
          <a:p>
            <a:r>
              <a:rPr lang="sr-Latn-RS" dirty="0" smtClean="0">
                <a:latin typeface="Californian FB" pitchFamily="18" charset="0"/>
              </a:rPr>
              <a:t>Practice: Passive Voice</a:t>
            </a:r>
          </a:p>
          <a:p>
            <a:r>
              <a:rPr lang="sr-Latn-RS" dirty="0" smtClean="0">
                <a:latin typeface="Californian FB" pitchFamily="18" charset="0"/>
              </a:rPr>
              <a:t>Practice: Written and Spoken Register</a:t>
            </a:r>
          </a:p>
          <a:p>
            <a:r>
              <a:rPr lang="sr-Latn-RS" dirty="0" smtClean="0">
                <a:latin typeface="Californian FB" pitchFamily="18" charset="0"/>
              </a:rPr>
              <a:t>Harding, Going International Workbook</a:t>
            </a:r>
          </a:p>
          <a:p>
            <a:r>
              <a:rPr lang="sr-Latn-RS" dirty="0" smtClean="0">
                <a:latin typeface="Californian FB" pitchFamily="18" charset="0"/>
              </a:rPr>
              <a:t>Harding,Tourism, Student’s Book, pp-64-65</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par>
                                <p:cTn id="17" presetID="40" presetClass="entr" presetSubtype="0" fill="hold" nodeType="withEffect">
                                  <p:stCondLst>
                                    <p:cond delay="0"/>
                                  </p:stCondLst>
                                  <p:iterate type="lt">
                                    <p:tmPct val="10000"/>
                                  </p:iterate>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
                                          </p:val>
                                        </p:tav>
                                        <p:tav tm="100000">
                                          <p:val>
                                            <p:strVal val="#ppt_y"/>
                                          </p:val>
                                        </p:tav>
                                      </p:tavLst>
                                    </p:anim>
                                  </p:childTnLst>
                                </p:cTn>
                              </p:par>
                              <p:par>
                                <p:cTn id="22" presetID="40" presetClass="entr" presetSubtype="0" fill="hold" nodeType="withEffect">
                                  <p:stCondLst>
                                    <p:cond delay="0"/>
                                  </p:stCondLst>
                                  <p:iterate type="lt">
                                    <p:tmPct val="10000"/>
                                  </p:iterate>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
                                          </p:val>
                                        </p:tav>
                                        <p:tav tm="100000">
                                          <p:val>
                                            <p:strVal val="#ppt_y"/>
                                          </p:val>
                                        </p:tav>
                                      </p:tavLst>
                                    </p:anim>
                                  </p:childTnLst>
                                </p:cTn>
                              </p:par>
                              <p:par>
                                <p:cTn id="27" presetID="40" presetClass="entr" presetSubtype="0" fill="hold" nodeType="withEffect">
                                  <p:stCondLst>
                                    <p:cond delay="0"/>
                                  </p:stCondLst>
                                  <p:iterate type="lt">
                                    <p:tmPct val="10000"/>
                                  </p:iterate>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439850"/>
          </a:xfrm>
        </p:spPr>
        <p:txBody>
          <a:bodyPr>
            <a:normAutofit fontScale="90000"/>
          </a:bodyPr>
          <a:lstStyle/>
          <a:p>
            <a:r>
              <a:rPr lang="sr-Latn-RS" dirty="0" smtClean="0">
                <a:latin typeface="Californian FB" pitchFamily="18" charset="0"/>
              </a:rPr>
              <a:t/>
            </a:r>
            <a:br>
              <a:rPr lang="sr-Latn-RS" dirty="0" smtClean="0">
                <a:latin typeface="Californian FB" pitchFamily="18" charset="0"/>
              </a:rPr>
            </a:br>
            <a:r>
              <a:rPr lang="sr-Latn-RS" dirty="0" smtClean="0">
                <a:latin typeface="Californian FB" pitchFamily="18" charset="0"/>
              </a:rPr>
              <a:t>Festa del Redentore</a:t>
            </a:r>
            <a:br>
              <a:rPr lang="sr-Latn-RS" dirty="0" smtClean="0">
                <a:latin typeface="Californian FB" pitchFamily="18" charset="0"/>
              </a:rPr>
            </a:br>
            <a:r>
              <a:rPr lang="en-US" sz="3600" dirty="0" err="1" smtClean="0">
                <a:latin typeface="Californian FB" pitchFamily="18" charset="0"/>
                <a:hlinkClick r:id="rId2"/>
              </a:rPr>
              <a:t>https://www.youtube.com/watch?v=MJNJ99dAviU</a:t>
            </a:r>
            <a:r>
              <a:rPr lang="sr-Latn-RS" sz="3600" dirty="0" smtClean="0">
                <a:latin typeface="Californian FB" pitchFamily="18" charset="0"/>
              </a:rPr>
              <a:t/>
            </a:r>
            <a:br>
              <a:rPr lang="sr-Latn-RS" sz="3600" dirty="0" smtClean="0">
                <a:latin typeface="Californian FB" pitchFamily="18" charset="0"/>
              </a:rPr>
            </a:br>
            <a:endParaRPr lang="en-US" sz="3600" dirty="0">
              <a:latin typeface="Californian FB" pitchFamily="18" charset="0"/>
            </a:endParaRPr>
          </a:p>
        </p:txBody>
      </p:sp>
      <p:pic>
        <p:nvPicPr>
          <p:cNvPr id="1026" name="Picture 2" descr="C:\Users\User\Desktop\gettyimages-911085756.jpg"/>
          <p:cNvPicPr>
            <a:picLocks noGrp="1" noChangeAspect="1" noChangeArrowheads="1"/>
          </p:cNvPicPr>
          <p:nvPr>
            <p:ph idx="1"/>
          </p:nvPr>
        </p:nvPicPr>
        <p:blipFill>
          <a:blip r:embed="rId3"/>
          <a:srcRect/>
          <a:stretch>
            <a:fillRect/>
          </a:stretch>
        </p:blipFill>
        <p:spPr bwMode="auto">
          <a:xfrm>
            <a:off x="1428728" y="2285992"/>
            <a:ext cx="6400800" cy="4267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4000" dirty="0" smtClean="0">
                <a:latin typeface="Californian FB" pitchFamily="18" charset="0"/>
              </a:rPr>
              <a:t>Festa del Redentore</a:t>
            </a:r>
            <a:endParaRPr lang="en-US" sz="4000" dirty="0">
              <a:latin typeface="Californian FB" pitchFamily="18" charset="0"/>
            </a:endParaRPr>
          </a:p>
        </p:txBody>
      </p:sp>
      <p:pic>
        <p:nvPicPr>
          <p:cNvPr id="1026" name="Picture 2" descr="C:\Users\User\Desktop\gettyimages-911085756.jpg"/>
          <p:cNvPicPr>
            <a:picLocks noGrp="1" noChangeAspect="1" noChangeArrowheads="1"/>
          </p:cNvPicPr>
          <p:nvPr>
            <p:ph idx="1"/>
          </p:nvPr>
        </p:nvPicPr>
        <p:blipFill>
          <a:blip r:embed="rId2"/>
          <a:srcRect/>
          <a:stretch>
            <a:fillRect/>
          </a:stretch>
        </p:blipFill>
        <p:spPr bwMode="auto">
          <a:xfrm>
            <a:off x="4729154" y="1857364"/>
            <a:ext cx="4414846" cy="4267200"/>
          </a:xfrm>
          <a:prstGeom prst="rect">
            <a:avLst/>
          </a:prstGeom>
          <a:noFill/>
        </p:spPr>
      </p:pic>
      <p:sp>
        <p:nvSpPr>
          <p:cNvPr id="4" name="TextBox 3"/>
          <p:cNvSpPr txBox="1"/>
          <p:nvPr/>
        </p:nvSpPr>
        <p:spPr>
          <a:xfrm>
            <a:off x="0" y="2357430"/>
            <a:ext cx="4929190" cy="3970318"/>
          </a:xfrm>
          <a:prstGeom prst="rect">
            <a:avLst/>
          </a:prstGeom>
          <a:noFill/>
        </p:spPr>
        <p:txBody>
          <a:bodyPr wrap="square" rtlCol="0">
            <a:spAutoFit/>
          </a:bodyPr>
          <a:lstStyle/>
          <a:p>
            <a:r>
              <a:rPr lang="sr-Latn-RS" sz="2800" dirty="0" smtClean="0">
                <a:latin typeface="Californian FB" pitchFamily="18" charset="0"/>
              </a:rPr>
              <a:t>Location: </a:t>
            </a:r>
            <a:r>
              <a:rPr lang="sr-Latn-RS" sz="2800" b="1" dirty="0" smtClean="0">
                <a:latin typeface="Californian FB" pitchFamily="18" charset="0"/>
              </a:rPr>
              <a:t>Venice, Italy</a:t>
            </a:r>
          </a:p>
          <a:p>
            <a:r>
              <a:rPr lang="sr-Latn-RS" sz="2800" dirty="0" smtClean="0">
                <a:latin typeface="Californian FB" pitchFamily="18" charset="0"/>
              </a:rPr>
              <a:t>Timing: </a:t>
            </a:r>
            <a:r>
              <a:rPr lang="sr-Latn-RS" sz="2800" b="1" dirty="0" smtClean="0">
                <a:latin typeface="Californian FB" pitchFamily="18" charset="0"/>
              </a:rPr>
              <a:t>third weekend of July</a:t>
            </a:r>
          </a:p>
          <a:p>
            <a:r>
              <a:rPr lang="sr-Latn-RS" sz="2800" dirty="0" smtClean="0">
                <a:latin typeface="Californian FB" pitchFamily="18" charset="0"/>
              </a:rPr>
              <a:t>Duration: </a:t>
            </a:r>
            <a:r>
              <a:rPr lang="sr-Latn-RS" sz="2800" b="1" dirty="0" smtClean="0">
                <a:latin typeface="Californian FB" pitchFamily="18" charset="0"/>
              </a:rPr>
              <a:t>two days</a:t>
            </a:r>
          </a:p>
          <a:p>
            <a:r>
              <a:rPr lang="sr-Latn-RS" sz="2800" dirty="0" smtClean="0">
                <a:latin typeface="Californian FB" pitchFamily="18" charset="0"/>
              </a:rPr>
              <a:t>information: </a:t>
            </a:r>
          </a:p>
          <a:p>
            <a:endParaRPr lang="sr-Latn-RS" sz="2800" dirty="0" smtClean="0">
              <a:latin typeface="Californian FB" pitchFamily="18" charset="0"/>
            </a:endParaRPr>
          </a:p>
          <a:p>
            <a:r>
              <a:rPr lang="en-US" sz="2800" dirty="0" smtClean="0">
                <a:latin typeface="Californian FB" pitchFamily="18" charset="0"/>
                <a:hlinkClick r:id="rId3"/>
              </a:rPr>
              <a:t>https://</a:t>
            </a:r>
            <a:r>
              <a:rPr lang="en-US" sz="2800" dirty="0" err="1" smtClean="0">
                <a:latin typeface="Californian FB" pitchFamily="18" charset="0"/>
                <a:hlinkClick r:id="rId3"/>
              </a:rPr>
              <a:t>www.vivovenetia.com</a:t>
            </a:r>
            <a:r>
              <a:rPr lang="en-US" sz="2800" dirty="0" smtClean="0">
                <a:latin typeface="Californian FB" pitchFamily="18" charset="0"/>
                <a:hlinkClick r:id="rId3"/>
              </a:rPr>
              <a:t>/</a:t>
            </a:r>
            <a:r>
              <a:rPr lang="en-US" sz="2800" dirty="0" err="1" smtClean="0">
                <a:latin typeface="Californian FB" pitchFamily="18" charset="0"/>
                <a:hlinkClick r:id="rId3"/>
              </a:rPr>
              <a:t>redentore</a:t>
            </a:r>
            <a:r>
              <a:rPr lang="en-US" sz="2800" dirty="0" smtClean="0">
                <a:latin typeface="Californian FB" pitchFamily="18" charset="0"/>
                <a:hlinkClick r:id="rId3"/>
              </a:rPr>
              <a:t>-2018-two-magic-days-</a:t>
            </a:r>
            <a:r>
              <a:rPr lang="en-US" sz="2800" dirty="0" err="1" smtClean="0">
                <a:latin typeface="Californian FB" pitchFamily="18" charset="0"/>
                <a:hlinkClick r:id="rId3"/>
              </a:rPr>
              <a:t>venice</a:t>
            </a:r>
            <a:r>
              <a:rPr lang="en-US" sz="2800" dirty="0" smtClean="0">
                <a:latin typeface="Californian FB" pitchFamily="18" charset="0"/>
                <a:hlinkClick r:id="rId3"/>
              </a:rPr>
              <a:t>/</a:t>
            </a:r>
            <a:endParaRPr lang="sr-Latn-RS" sz="2800" dirty="0" smtClean="0">
              <a:latin typeface="Californian FB" pitchFamily="18" charset="0"/>
            </a:endParaRPr>
          </a:p>
          <a:p>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0" presetClass="entr" presetSubtype="0" fill="hold" nodeType="clickEffect">
                                  <p:stCondLst>
                                    <p:cond delay="0"/>
                                  </p:stCondLst>
                                  <p:iterate type="lt">
                                    <p:tmPct val="10000"/>
                                  </p:iterate>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1"/>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0" presetClass="entr" presetSubtype="0" fill="hold" nodeType="clickEffect">
                                  <p:stCondLst>
                                    <p:cond delay="0"/>
                                  </p:stCondLst>
                                  <p:iterate type="lt">
                                    <p:tmPct val="10000"/>
                                  </p:iterate>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000"/>
                                        <p:tgtEl>
                                          <p:spTgt spid="4">
                                            <p:txEl>
                                              <p:pRg st="2" end="2"/>
                                            </p:txEl>
                                          </p:spTgt>
                                        </p:tgtEl>
                                      </p:cBhvr>
                                    </p:animEffect>
                                    <p:anim calcmode="lin" valueType="num">
                                      <p:cBhvr>
                                        <p:cTn id="27" dur="1000" fill="hold"/>
                                        <p:tgtEl>
                                          <p:spTgt spid="4">
                                            <p:txEl>
                                              <p:pRg st="2" end="2"/>
                                            </p:txEl>
                                          </p:spTgt>
                                        </p:tgtEl>
                                        <p:attrNameLst>
                                          <p:attrName>ppt_x</p:attrName>
                                        </p:attrNameLst>
                                      </p:cBhvr>
                                      <p:tavLst>
                                        <p:tav tm="0">
                                          <p:val>
                                            <p:strVal val="#ppt_x-.1"/>
                                          </p:val>
                                        </p:tav>
                                        <p:tav tm="100000">
                                          <p:val>
                                            <p:strVal val="#ppt_x"/>
                                          </p:val>
                                        </p:tav>
                                      </p:tavLst>
                                    </p:anim>
                                    <p:anim calcmode="lin" valueType="num">
                                      <p:cBhvr>
                                        <p:cTn id="28" dur="10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0" presetClass="entr" presetSubtype="0" fill="hold" nodeType="clickEffect">
                                  <p:stCondLst>
                                    <p:cond delay="0"/>
                                  </p:stCondLst>
                                  <p:iterate type="lt">
                                    <p:tmPct val="10000"/>
                                  </p:iterate>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1"/>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
                                          </p:val>
                                        </p:tav>
                                        <p:tav tm="100000">
                                          <p:val>
                                            <p:strVal val="#ppt_y"/>
                                          </p:val>
                                        </p:tav>
                                      </p:tavLst>
                                    </p:anim>
                                  </p:childTnLst>
                                </p:cTn>
                              </p:par>
                              <p:par>
                                <p:cTn id="36" presetID="40" presetClass="entr" presetSubtype="0" fill="hold" nodeType="withEffect">
                                  <p:stCondLst>
                                    <p:cond delay="0"/>
                                  </p:stCondLst>
                                  <p:iterate type="lt">
                                    <p:tmPct val="10000"/>
                                  </p:iterate>
                                  <p:childTnLst>
                                    <p:set>
                                      <p:cBhvr>
                                        <p:cTn id="37" dur="1" fill="hold">
                                          <p:stCondLst>
                                            <p:cond delay="0"/>
                                          </p:stCondLst>
                                        </p:cTn>
                                        <p:tgtEl>
                                          <p:spTgt spid="4">
                                            <p:txEl>
                                              <p:pRg st="5" end="5"/>
                                            </p:txEl>
                                          </p:spTgt>
                                        </p:tgtEl>
                                        <p:attrNameLst>
                                          <p:attrName>style.visibility</p:attrName>
                                        </p:attrNameLst>
                                      </p:cBhvr>
                                      <p:to>
                                        <p:strVal val="visible"/>
                                      </p:to>
                                    </p:set>
                                    <p:animEffect transition="in" filter="fade">
                                      <p:cBhvr>
                                        <p:cTn id="38" dur="1000"/>
                                        <p:tgtEl>
                                          <p:spTgt spid="4">
                                            <p:txEl>
                                              <p:pRg st="5" end="5"/>
                                            </p:txEl>
                                          </p:spTgt>
                                        </p:tgtEl>
                                      </p:cBhvr>
                                    </p:animEffect>
                                    <p:anim calcmode="lin" valueType="num">
                                      <p:cBhvr>
                                        <p:cTn id="39" dur="1000" fill="hold"/>
                                        <p:tgtEl>
                                          <p:spTgt spid="4">
                                            <p:txEl>
                                              <p:pRg st="5" end="5"/>
                                            </p:txEl>
                                          </p:spTgt>
                                        </p:tgtEl>
                                        <p:attrNameLst>
                                          <p:attrName>ppt_x</p:attrName>
                                        </p:attrNameLst>
                                      </p:cBhvr>
                                      <p:tavLst>
                                        <p:tav tm="0">
                                          <p:val>
                                            <p:strVal val="#ppt_x-.1"/>
                                          </p:val>
                                        </p:tav>
                                        <p:tav tm="100000">
                                          <p:val>
                                            <p:strVal val="#ppt_x"/>
                                          </p:val>
                                        </p:tav>
                                      </p:tavLst>
                                    </p:anim>
                                    <p:anim calcmode="lin" valueType="num">
                                      <p:cBhvr>
                                        <p:cTn id="40" dur="10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026"/>
                                        </p:tgtEl>
                                        <p:attrNameLst>
                                          <p:attrName>style.visibility</p:attrName>
                                        </p:attrNameLst>
                                      </p:cBhvr>
                                      <p:to>
                                        <p:strVal val="visible"/>
                                      </p:to>
                                    </p:set>
                                    <p:animEffect transition="in" filter="fade">
                                      <p:cBhvr>
                                        <p:cTn id="45"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2511420"/>
          </a:xfrm>
        </p:spPr>
        <p:txBody>
          <a:bodyPr>
            <a:normAutofit/>
          </a:bodyPr>
          <a:lstStyle/>
          <a:p>
            <a:pPr algn="just"/>
            <a:r>
              <a:rPr lang="sr-Latn-RS" sz="3400" dirty="0" smtClean="0">
                <a:latin typeface="Californian FB" pitchFamily="18" charset="0"/>
              </a:rPr>
              <a:t>1. Listen to a guide describing the Festa del Redentore in Venice. As you listen, follow the written text and indicate places where the guide</a:t>
            </a:r>
            <a:endParaRPr lang="en-US" sz="3400" dirty="0">
              <a:latin typeface="Californian FB" pitchFamily="18" charset="0"/>
            </a:endParaRPr>
          </a:p>
        </p:txBody>
      </p:sp>
      <p:sp>
        <p:nvSpPr>
          <p:cNvPr id="3" name="Content Placeholder 2"/>
          <p:cNvSpPr>
            <a:spLocks noGrp="1"/>
          </p:cNvSpPr>
          <p:nvPr>
            <p:ph idx="1"/>
          </p:nvPr>
        </p:nvSpPr>
        <p:spPr>
          <a:xfrm>
            <a:off x="0" y="3429000"/>
            <a:ext cx="9144000" cy="2697163"/>
          </a:xfrm>
        </p:spPr>
        <p:txBody>
          <a:bodyPr/>
          <a:lstStyle/>
          <a:p>
            <a:r>
              <a:rPr lang="sr-Latn-RS" dirty="0" smtClean="0">
                <a:latin typeface="Californian FB" pitchFamily="18" charset="0"/>
              </a:rPr>
              <a:t>1. adds something that is not in the text (↑)</a:t>
            </a:r>
          </a:p>
          <a:p>
            <a:r>
              <a:rPr lang="sr-Latn-RS" dirty="0" smtClean="0">
                <a:latin typeface="Californian FB" pitchFamily="18" charset="0"/>
              </a:rPr>
              <a:t>2. misses out, changes, or uses different words (_)</a:t>
            </a:r>
          </a:p>
          <a:p>
            <a:pPr>
              <a:buNone/>
            </a:pPr>
            <a:endParaRPr lang="sr-Latn-RS" dirty="0" smtClean="0">
              <a:latin typeface="Californian FB" pitchFamily="18" charset="0"/>
            </a:endParaRPr>
          </a:p>
          <a:p>
            <a:r>
              <a:rPr lang="sr-Latn-RS" dirty="0" smtClean="0">
                <a:latin typeface="Californian FB" pitchFamily="18" charset="0"/>
              </a:rPr>
              <a:t>The first paragraph is done for you as an example.</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714380"/>
          </a:xfrm>
        </p:spPr>
        <p:txBody>
          <a:bodyPr>
            <a:normAutofit fontScale="90000"/>
          </a:bodyPr>
          <a:lstStyle/>
          <a:p>
            <a:r>
              <a:rPr lang="sr-Latn-RS" dirty="0" smtClean="0">
                <a:latin typeface="Californian FB" pitchFamily="18" charset="0"/>
              </a:rPr>
              <a:t>Introduction</a:t>
            </a:r>
            <a:endParaRPr lang="en-US" dirty="0">
              <a:latin typeface="Californian FB" pitchFamily="18" charset="0"/>
            </a:endParaRPr>
          </a:p>
        </p:txBody>
      </p:sp>
      <p:sp>
        <p:nvSpPr>
          <p:cNvPr id="3" name="Content Placeholder 2"/>
          <p:cNvSpPr>
            <a:spLocks noGrp="1"/>
          </p:cNvSpPr>
          <p:nvPr>
            <p:ph idx="1"/>
          </p:nvPr>
        </p:nvSpPr>
        <p:spPr>
          <a:xfrm>
            <a:off x="0" y="1600200"/>
            <a:ext cx="4143372" cy="4525963"/>
          </a:xfrm>
        </p:spPr>
        <p:txBody>
          <a:bodyPr>
            <a:normAutofit lnSpcReduction="10000"/>
          </a:bodyPr>
          <a:lstStyle/>
          <a:p>
            <a:pPr algn="just"/>
            <a:r>
              <a:rPr lang="sr-Latn-RS" dirty="0" smtClean="0">
                <a:latin typeface="Californian FB" pitchFamily="18" charset="0"/>
              </a:rPr>
              <a:t>↑ The Festa del Redentore – The </a:t>
            </a:r>
            <a:r>
              <a:rPr lang="sr-Latn-RS" b="1" i="1" dirty="0" smtClean="0">
                <a:latin typeface="Californian FB" pitchFamily="18" charset="0"/>
              </a:rPr>
              <a:t>Festival of the Reedemer</a:t>
            </a:r>
            <a:r>
              <a:rPr lang="sr-Latn-RS" b="1" i="1" dirty="0" smtClean="0">
                <a:solidFill>
                  <a:srgbClr val="FF0000"/>
                </a:solidFill>
                <a:latin typeface="Californian FB" pitchFamily="18" charset="0"/>
              </a:rPr>
              <a:t> </a:t>
            </a:r>
            <a:r>
              <a:rPr lang="sr-Latn-RS" dirty="0" smtClean="0">
                <a:latin typeface="Californian FB" pitchFamily="18" charset="0"/>
              </a:rPr>
              <a:t>– </a:t>
            </a:r>
            <a:r>
              <a:rPr lang="sr-Latn-RS" u="sng" dirty="0" smtClean="0">
                <a:latin typeface="Californian FB" pitchFamily="18" charset="0"/>
              </a:rPr>
              <a:t>is a</a:t>
            </a:r>
            <a:r>
              <a:rPr lang="sr-Latn-RS" dirty="0" smtClean="0">
                <a:latin typeface="Californian FB" pitchFamily="18" charset="0"/>
              </a:rPr>
              <a:t> high point of the Venice summer. </a:t>
            </a:r>
            <a:r>
              <a:rPr lang="sr-Latn-RS" u="sng" dirty="0" smtClean="0">
                <a:latin typeface="Californian FB" pitchFamily="18" charset="0"/>
              </a:rPr>
              <a:t>Thanks to a </a:t>
            </a:r>
            <a:r>
              <a:rPr lang="sr-Latn-RS" dirty="0" smtClean="0">
                <a:latin typeface="Californian FB" pitchFamily="18" charset="0"/>
              </a:rPr>
              <a:t>spectacular firework display, </a:t>
            </a:r>
            <a:r>
              <a:rPr lang="sr-Latn-RS" u="sng" dirty="0" smtClean="0">
                <a:latin typeface="Californian FB" pitchFamily="18" charset="0"/>
              </a:rPr>
              <a:t>the Redentore is a major tourist attraction.</a:t>
            </a:r>
            <a:endParaRPr lang="en-US" u="sng" dirty="0">
              <a:latin typeface="Californian FB" pitchFamily="18" charset="0"/>
            </a:endParaRPr>
          </a:p>
        </p:txBody>
      </p:sp>
      <p:pic>
        <p:nvPicPr>
          <p:cNvPr id="1026" name="Picture 2" descr="C:\Users\User\Desktop\реденторе-венеция.jpg"/>
          <p:cNvPicPr>
            <a:picLocks noChangeAspect="1" noChangeArrowheads="1"/>
          </p:cNvPicPr>
          <p:nvPr/>
        </p:nvPicPr>
        <p:blipFill>
          <a:blip r:embed="rId2"/>
          <a:srcRect/>
          <a:stretch>
            <a:fillRect/>
          </a:stretch>
        </p:blipFill>
        <p:spPr bwMode="auto">
          <a:xfrm>
            <a:off x="4572000" y="1285860"/>
            <a:ext cx="4357718" cy="51435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2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40" presetClass="entr" presetSubtype="0" fill="hold" nodeType="clickEffect">
                                  <p:stCondLst>
                                    <p:cond delay="0"/>
                                  </p:stCondLst>
                                  <p:iterate type="lt">
                                    <p:tmPct val="10000"/>
                                  </p:iterate>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2082792"/>
          </a:xfrm>
        </p:spPr>
        <p:txBody>
          <a:bodyPr>
            <a:noAutofit/>
          </a:bodyPr>
          <a:lstStyle/>
          <a:p>
            <a:r>
              <a:rPr lang="sr-Latn-RS" sz="3600" b="1" dirty="0" smtClean="0">
                <a:latin typeface="Californian FB" pitchFamily="18" charset="0"/>
              </a:rPr>
              <a:t>to redeem, v.</a:t>
            </a:r>
            <a:r>
              <a:rPr lang="sr-Latn-RS" sz="3600" dirty="0" smtClean="0">
                <a:latin typeface="Californian FB" pitchFamily="18" charset="0"/>
              </a:rPr>
              <a:t> = </a:t>
            </a:r>
            <a:r>
              <a:rPr lang="en-US" sz="3600" dirty="0" smtClean="0">
                <a:latin typeface="Californian FB" pitchFamily="18" charset="0"/>
              </a:rPr>
              <a:t>compensate for the faults or bad a</a:t>
            </a:r>
            <a:r>
              <a:rPr lang="sr-Latn-RS" sz="3600" dirty="0" smtClean="0">
                <a:latin typeface="Californian FB" pitchFamily="18" charset="0"/>
              </a:rPr>
              <a:t>cts</a:t>
            </a:r>
            <a:r>
              <a:rPr lang="en-US" sz="3600" dirty="0" smtClean="0">
                <a:latin typeface="Californian FB" pitchFamily="18" charset="0"/>
              </a:rPr>
              <a:t> </a:t>
            </a:r>
            <a:r>
              <a:rPr lang="sr-Latn-RS" sz="3600" dirty="0" smtClean="0">
                <a:latin typeface="Californian FB" pitchFamily="18" charset="0"/>
              </a:rPr>
              <a:t>(</a:t>
            </a:r>
            <a:r>
              <a:rPr lang="sr-Latn-RS" sz="3600" i="1" dirty="0" smtClean="0">
                <a:latin typeface="Californian FB" pitchFamily="18" charset="0"/>
              </a:rPr>
              <a:t>iskupiti se</a:t>
            </a:r>
            <a:r>
              <a:rPr lang="sr-Latn-RS" sz="3600" dirty="0" smtClean="0">
                <a:latin typeface="Californian FB" pitchFamily="18" charset="0"/>
              </a:rPr>
              <a:t>)</a:t>
            </a:r>
            <a:br>
              <a:rPr lang="sr-Latn-RS" sz="3600" dirty="0" smtClean="0">
                <a:latin typeface="Californian FB" pitchFamily="18" charset="0"/>
              </a:rPr>
            </a:br>
            <a:r>
              <a:rPr lang="sr-Latn-RS" sz="3600" b="1" dirty="0" smtClean="0">
                <a:latin typeface="Californian FB" pitchFamily="18" charset="0"/>
              </a:rPr>
              <a:t>redeemer, n. – a person who redeems sb./sthg.</a:t>
            </a:r>
            <a:r>
              <a:rPr lang="sr-Latn-RS" sz="3600" dirty="0" smtClean="0">
                <a:latin typeface="Californian FB" pitchFamily="18" charset="0"/>
              </a:rPr>
              <a:t/>
            </a:r>
            <a:br>
              <a:rPr lang="sr-Latn-RS" sz="3600" dirty="0" smtClean="0">
                <a:latin typeface="Californian FB" pitchFamily="18" charset="0"/>
              </a:rPr>
            </a:br>
            <a:r>
              <a:rPr lang="sr-Latn-RS" sz="3200" b="1" dirty="0" smtClean="0">
                <a:latin typeface="Californian FB" pitchFamily="18" charset="0"/>
              </a:rPr>
              <a:t>redemption, n.</a:t>
            </a:r>
            <a:r>
              <a:rPr lang="sr-Latn-RS" sz="3200" dirty="0" smtClean="0">
                <a:latin typeface="Californian FB" pitchFamily="18" charset="0"/>
              </a:rPr>
              <a:t> = iskupljivanje (za počinjene grehove)</a:t>
            </a:r>
            <a:endParaRPr lang="en-US" sz="3200" dirty="0">
              <a:latin typeface="Californian FB" pitchFamily="18" charset="0"/>
            </a:endParaRPr>
          </a:p>
        </p:txBody>
      </p:sp>
      <p:pic>
        <p:nvPicPr>
          <p:cNvPr id="2050" name="Picture 2" descr="C:\Users\User\Desktop\6fbcb6c3b964126a9cb11356df3695e3.jpg"/>
          <p:cNvPicPr>
            <a:picLocks noGrp="1" noChangeAspect="1" noChangeArrowheads="1"/>
          </p:cNvPicPr>
          <p:nvPr>
            <p:ph idx="1"/>
          </p:nvPr>
        </p:nvPicPr>
        <p:blipFill>
          <a:blip r:embed="rId2"/>
          <a:srcRect/>
          <a:stretch>
            <a:fillRect/>
          </a:stretch>
        </p:blipFill>
        <p:spPr bwMode="auto">
          <a:xfrm>
            <a:off x="285720" y="2643182"/>
            <a:ext cx="4214842" cy="4000528"/>
          </a:xfrm>
          <a:prstGeom prst="rect">
            <a:avLst/>
          </a:prstGeom>
          <a:noFill/>
        </p:spPr>
      </p:pic>
      <p:pic>
        <p:nvPicPr>
          <p:cNvPr id="2051" name="Picture 3" descr="C:\Users\User\Desktop\artworks-000279938684-0rinx5-t500x500.jpg"/>
          <p:cNvPicPr>
            <a:picLocks noChangeAspect="1" noChangeArrowheads="1"/>
          </p:cNvPicPr>
          <p:nvPr/>
        </p:nvPicPr>
        <p:blipFill>
          <a:blip r:embed="rId3"/>
          <a:srcRect/>
          <a:stretch>
            <a:fillRect/>
          </a:stretch>
        </p:blipFill>
        <p:spPr bwMode="auto">
          <a:xfrm>
            <a:off x="4381500" y="2643182"/>
            <a:ext cx="4548218" cy="400052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fade">
                                      <p:cBhvr>
                                        <p:cTn id="14" dur="20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051"/>
                                        </p:tgtEl>
                                        <p:attrNameLst>
                                          <p:attrName>style.visibility</p:attrName>
                                        </p:attrNameLst>
                                      </p:cBhvr>
                                      <p:to>
                                        <p:strVal val="visible"/>
                                      </p:to>
                                    </p:set>
                                    <p:animEffect transition="in" filter="fade">
                                      <p:cBhvr>
                                        <p:cTn id="19"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714380"/>
          </a:xfrm>
        </p:spPr>
        <p:txBody>
          <a:bodyPr>
            <a:normAutofit/>
          </a:bodyPr>
          <a:lstStyle/>
          <a:p>
            <a:r>
              <a:rPr lang="sr-Latn-RS" sz="4000" dirty="0" smtClean="0">
                <a:latin typeface="Californian FB" pitchFamily="18" charset="0"/>
              </a:rPr>
              <a:t>History</a:t>
            </a:r>
            <a:endParaRPr lang="en-US" sz="4000" dirty="0">
              <a:latin typeface="Californian FB" pitchFamily="18" charset="0"/>
            </a:endParaRPr>
          </a:p>
        </p:txBody>
      </p:sp>
      <p:sp>
        <p:nvSpPr>
          <p:cNvPr id="3" name="Content Placeholder 2"/>
          <p:cNvSpPr>
            <a:spLocks noGrp="1"/>
          </p:cNvSpPr>
          <p:nvPr>
            <p:ph idx="1"/>
          </p:nvPr>
        </p:nvSpPr>
        <p:spPr>
          <a:xfrm>
            <a:off x="457200" y="2000240"/>
            <a:ext cx="4114800" cy="4125923"/>
          </a:xfrm>
        </p:spPr>
        <p:txBody>
          <a:bodyPr>
            <a:normAutofit/>
          </a:bodyPr>
          <a:lstStyle/>
          <a:p>
            <a:pPr algn="just"/>
            <a:r>
              <a:rPr lang="sr-Latn-RS" dirty="0" smtClean="0">
                <a:latin typeface="Californian FB" pitchFamily="18" charset="0"/>
              </a:rPr>
              <a:t>From 1575-77, Venice was hit by a terrible </a:t>
            </a:r>
            <a:r>
              <a:rPr lang="sr-Latn-RS" b="1" dirty="0" smtClean="0">
                <a:solidFill>
                  <a:srgbClr val="FF0000"/>
                </a:solidFill>
                <a:latin typeface="Californian FB" pitchFamily="18" charset="0"/>
              </a:rPr>
              <a:t>plague</a:t>
            </a:r>
            <a:r>
              <a:rPr lang="sr-Latn-RS" dirty="0" smtClean="0">
                <a:latin typeface="Californian FB" pitchFamily="18" charset="0"/>
              </a:rPr>
              <a:t> which killed more than a third of the city’s inhabitants. </a:t>
            </a:r>
            <a:endParaRPr lang="en-US" dirty="0">
              <a:latin typeface="Californian FB" pitchFamily="18" charset="0"/>
            </a:endParaRPr>
          </a:p>
        </p:txBody>
      </p:sp>
      <p:pic>
        <p:nvPicPr>
          <p:cNvPr id="3074" name="Picture 2" descr="C:\Users\User\Desktop\Jan_van_Grevenbroeck__Venetian_doctor_during_the_time_of_the_plague._Museo_Correr__Venice.jpg"/>
          <p:cNvPicPr>
            <a:picLocks noChangeAspect="1" noChangeArrowheads="1"/>
          </p:cNvPicPr>
          <p:nvPr/>
        </p:nvPicPr>
        <p:blipFill>
          <a:blip r:embed="rId2"/>
          <a:srcRect/>
          <a:stretch>
            <a:fillRect/>
          </a:stretch>
        </p:blipFill>
        <p:spPr bwMode="auto">
          <a:xfrm rot="20639406">
            <a:off x="5407456" y="1355572"/>
            <a:ext cx="3194050" cy="4383087"/>
          </a:xfrm>
          <a:prstGeom prst="rect">
            <a:avLst/>
          </a:prstGeom>
          <a:noFill/>
        </p:spPr>
      </p:pic>
      <p:pic>
        <p:nvPicPr>
          <p:cNvPr id="3076" name="Picture 4" descr="C:\Users\User\Desktop\funeral-honours-rendered-to-titian-after-his-death-at-venice-during-the-plague-of-1576-1833-alexandre-hesse-muse-du-louvre-paris-france-2AB8M3P.jpg"/>
          <p:cNvPicPr>
            <a:picLocks noChangeAspect="1" noChangeArrowheads="1"/>
          </p:cNvPicPr>
          <p:nvPr/>
        </p:nvPicPr>
        <p:blipFill>
          <a:blip r:embed="rId3"/>
          <a:srcRect/>
          <a:stretch>
            <a:fillRect/>
          </a:stretch>
        </p:blipFill>
        <p:spPr bwMode="auto">
          <a:xfrm>
            <a:off x="5009968" y="1982295"/>
            <a:ext cx="5510857" cy="426879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2000"/>
                                        <p:tgtEl>
                                          <p:spTgt spid="307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76"/>
                                        </p:tgtEl>
                                        <p:attrNameLst>
                                          <p:attrName>style.visibility</p:attrName>
                                        </p:attrNameLst>
                                      </p:cBhvr>
                                      <p:to>
                                        <p:strVal val="visible"/>
                                      </p:to>
                                    </p:set>
                                    <p:animEffect transition="in" filter="fade">
                                      <p:cBhvr>
                                        <p:cTn id="22" dur="2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2082792"/>
          </a:xfrm>
        </p:spPr>
        <p:txBody>
          <a:bodyPr>
            <a:normAutofit fontScale="90000"/>
          </a:bodyPr>
          <a:lstStyle/>
          <a:p>
            <a:r>
              <a:rPr lang="sr-Latn-RS" sz="4000" b="1" dirty="0" smtClean="0">
                <a:latin typeface="Californian FB" pitchFamily="18" charset="0"/>
              </a:rPr>
              <a:t>plague (three great waves) </a:t>
            </a:r>
            <a:br>
              <a:rPr lang="sr-Latn-RS" sz="4000" b="1" dirty="0" smtClean="0">
                <a:latin typeface="Californian FB" pitchFamily="18" charset="0"/>
              </a:rPr>
            </a:br>
            <a:r>
              <a:rPr lang="sr-Latn-RS" sz="4000" b="1" dirty="0" smtClean="0">
                <a:latin typeface="Californian FB" pitchFamily="18" charset="0"/>
              </a:rPr>
              <a:t>the Great Plague ( 17th London)</a:t>
            </a:r>
            <a:br>
              <a:rPr lang="sr-Latn-RS" sz="4000" b="1" dirty="0" smtClean="0">
                <a:latin typeface="Californian FB" pitchFamily="18" charset="0"/>
              </a:rPr>
            </a:br>
            <a:r>
              <a:rPr lang="sr-Latn-RS" sz="4000" b="1" dirty="0" smtClean="0">
                <a:latin typeface="Californian FB" pitchFamily="18" charset="0"/>
              </a:rPr>
              <a:t> Black Death from bubonic plague (peak1347 – 1351,  millions of casualties)</a:t>
            </a:r>
            <a:endParaRPr lang="en-US" sz="4000" b="1" dirty="0">
              <a:latin typeface="Californian FB" pitchFamily="18" charset="0"/>
            </a:endParaRPr>
          </a:p>
        </p:txBody>
      </p:sp>
      <p:pic>
        <p:nvPicPr>
          <p:cNvPr id="4098" name="Picture 2" descr="C:\Users\User\Desktop\160831-blackdeath.jpg"/>
          <p:cNvPicPr>
            <a:picLocks noGrp="1" noChangeAspect="1" noChangeArrowheads="1"/>
          </p:cNvPicPr>
          <p:nvPr>
            <p:ph idx="1"/>
          </p:nvPr>
        </p:nvPicPr>
        <p:blipFill>
          <a:blip r:embed="rId2"/>
          <a:srcRect/>
          <a:stretch>
            <a:fillRect/>
          </a:stretch>
        </p:blipFill>
        <p:spPr bwMode="auto">
          <a:xfrm>
            <a:off x="642910" y="2428868"/>
            <a:ext cx="8072494" cy="3550294"/>
          </a:xfrm>
          <a:prstGeom prst="rect">
            <a:avLst/>
          </a:prstGeom>
          <a:noFill/>
        </p:spPr>
      </p:pic>
      <p:sp>
        <p:nvSpPr>
          <p:cNvPr id="5" name="TextBox 4"/>
          <p:cNvSpPr txBox="1"/>
          <p:nvPr/>
        </p:nvSpPr>
        <p:spPr>
          <a:xfrm>
            <a:off x="428596" y="6072206"/>
            <a:ext cx="8715404" cy="954107"/>
          </a:xfrm>
          <a:prstGeom prst="rect">
            <a:avLst/>
          </a:prstGeom>
          <a:noFill/>
        </p:spPr>
        <p:txBody>
          <a:bodyPr wrap="square" rtlCol="0">
            <a:spAutoFit/>
          </a:bodyPr>
          <a:lstStyle/>
          <a:p>
            <a:pPr algn="ctr"/>
            <a:r>
              <a:rPr lang="en-US" sz="2800" b="1" dirty="0" err="1" smtClean="0">
                <a:latin typeface="Californian FB" pitchFamily="18" charset="0"/>
                <a:hlinkClick r:id="rId3"/>
              </a:rPr>
              <a:t>https://www.youtube.com/watch?v=MYnMXEcHI7U</a:t>
            </a:r>
            <a:endParaRPr lang="sr-Latn-RS" sz="2800" b="1" dirty="0" smtClean="0">
              <a:latin typeface="Californian FB" pitchFamily="18" charset="0"/>
            </a:endParaRPr>
          </a:p>
          <a:p>
            <a:pPr algn="ctr"/>
            <a:endParaRPr lang="en-US" sz="2800" b="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714380"/>
          </a:xfrm>
        </p:spPr>
        <p:txBody>
          <a:bodyPr>
            <a:normAutofit/>
          </a:bodyPr>
          <a:lstStyle/>
          <a:p>
            <a:r>
              <a:rPr lang="sr-Latn-RS" sz="4000" dirty="0" smtClean="0">
                <a:latin typeface="Californian FB" pitchFamily="18" charset="0"/>
              </a:rPr>
              <a:t>History</a:t>
            </a:r>
            <a:endParaRPr lang="en-US" sz="4000" dirty="0">
              <a:latin typeface="Californian FB" pitchFamily="18" charset="0"/>
            </a:endParaRPr>
          </a:p>
        </p:txBody>
      </p:sp>
      <p:sp>
        <p:nvSpPr>
          <p:cNvPr id="3" name="Content Placeholder 2"/>
          <p:cNvSpPr>
            <a:spLocks noGrp="1"/>
          </p:cNvSpPr>
          <p:nvPr>
            <p:ph idx="1"/>
          </p:nvPr>
        </p:nvSpPr>
        <p:spPr>
          <a:xfrm>
            <a:off x="214282" y="1571612"/>
            <a:ext cx="4786346" cy="4625989"/>
          </a:xfrm>
        </p:spPr>
        <p:txBody>
          <a:bodyPr>
            <a:normAutofit/>
          </a:bodyPr>
          <a:lstStyle/>
          <a:p>
            <a:pPr algn="just"/>
            <a:r>
              <a:rPr lang="sr-Latn-RS" dirty="0" smtClean="0">
                <a:latin typeface="Californian FB" pitchFamily="18" charset="0"/>
              </a:rPr>
              <a:t>In 1576, the city’s leader, </a:t>
            </a:r>
            <a:r>
              <a:rPr lang="sr-Latn-RS" b="1" dirty="0" smtClean="0">
                <a:solidFill>
                  <a:srgbClr val="FF0000"/>
                </a:solidFill>
                <a:latin typeface="Californian FB" pitchFamily="18" charset="0"/>
              </a:rPr>
              <a:t>the Doge (=dodge, </a:t>
            </a:r>
            <a:r>
              <a:rPr lang="sr-Latn-RS" b="1" i="1" dirty="0" smtClean="0">
                <a:solidFill>
                  <a:srgbClr val="FF0000"/>
                </a:solidFill>
                <a:latin typeface="Californian FB" pitchFamily="18" charset="0"/>
              </a:rPr>
              <a:t>dužd</a:t>
            </a:r>
            <a:r>
              <a:rPr lang="sr-Latn-RS" b="1" dirty="0" smtClean="0">
                <a:solidFill>
                  <a:srgbClr val="FF0000"/>
                </a:solidFill>
                <a:latin typeface="Californian FB" pitchFamily="18" charset="0"/>
              </a:rPr>
              <a:t>)</a:t>
            </a:r>
            <a:r>
              <a:rPr lang="sr-Latn-RS" dirty="0" smtClean="0">
                <a:latin typeface="Californian FB" pitchFamily="18" charset="0"/>
              </a:rPr>
              <a:t>, promised to erect a church </a:t>
            </a:r>
            <a:r>
              <a:rPr lang="sr-Latn-RS" b="1" dirty="0" smtClean="0">
                <a:latin typeface="Californian FB" pitchFamily="18" charset="0"/>
              </a:rPr>
              <a:t>dedicated to (to honour)</a:t>
            </a:r>
            <a:r>
              <a:rPr lang="sr-Latn-RS" dirty="0" smtClean="0">
                <a:latin typeface="Californian FB" pitchFamily="18" charset="0"/>
              </a:rPr>
              <a:t> a Redeemer, in return for help in ending the plague. </a:t>
            </a:r>
            <a:endParaRPr lang="en-US" dirty="0">
              <a:latin typeface="Californian FB" pitchFamily="18" charset="0"/>
            </a:endParaRPr>
          </a:p>
        </p:txBody>
      </p:sp>
      <p:pic>
        <p:nvPicPr>
          <p:cNvPr id="10242" name="Picture 2" descr="C:\Users\User\Desktop\1280px-Doge's_Palace_facing_the_sea_(Venice).jpg"/>
          <p:cNvPicPr>
            <a:picLocks noChangeAspect="1" noChangeArrowheads="1"/>
          </p:cNvPicPr>
          <p:nvPr/>
        </p:nvPicPr>
        <p:blipFill>
          <a:blip r:embed="rId2"/>
          <a:srcRect/>
          <a:stretch>
            <a:fillRect/>
          </a:stretch>
        </p:blipFill>
        <p:spPr bwMode="auto">
          <a:xfrm>
            <a:off x="5286380" y="1714488"/>
            <a:ext cx="3429024" cy="3630619"/>
          </a:xfrm>
          <a:prstGeom prst="rect">
            <a:avLst/>
          </a:prstGeom>
          <a:noFill/>
        </p:spPr>
      </p:pic>
      <p:sp>
        <p:nvSpPr>
          <p:cNvPr id="5" name="TextBox 4"/>
          <p:cNvSpPr txBox="1"/>
          <p:nvPr/>
        </p:nvSpPr>
        <p:spPr>
          <a:xfrm>
            <a:off x="3000364" y="5643578"/>
            <a:ext cx="5929354" cy="523220"/>
          </a:xfrm>
          <a:prstGeom prst="rect">
            <a:avLst/>
          </a:prstGeom>
          <a:noFill/>
        </p:spPr>
        <p:txBody>
          <a:bodyPr wrap="square" rtlCol="0">
            <a:spAutoFit/>
          </a:bodyPr>
          <a:lstStyle/>
          <a:p>
            <a:pPr algn="ctr"/>
            <a:r>
              <a:rPr lang="sr-Latn-RS" sz="2800" b="1" dirty="0" smtClean="0">
                <a:latin typeface="Californian FB" pitchFamily="18" charset="0"/>
              </a:rPr>
              <a:t>The Dodge’s Palace = Duždeva palata</a:t>
            </a:r>
            <a:endParaRPr lang="en-US" sz="2800" b="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fade">
                                      <p:cBhvr>
                                        <p:cTn id="12" dur="2000"/>
                                        <p:tgtEl>
                                          <p:spTgt spid="10242"/>
                                        </p:tgtEl>
                                      </p:cBhvr>
                                    </p:animEffect>
                                  </p:childTnLst>
                                </p:cTn>
                              </p:par>
                            </p:childTnLst>
                          </p:cTn>
                        </p:par>
                      </p:childTnLst>
                    </p:cTn>
                  </p:par>
                  <p:par>
                    <p:cTn id="13" fill="hold">
                      <p:stCondLst>
                        <p:cond delay="indefinite"/>
                      </p:stCondLst>
                      <p:childTnLst>
                        <p:par>
                          <p:cTn id="14" fill="hold">
                            <p:stCondLst>
                              <p:cond delay="0"/>
                            </p:stCondLst>
                            <p:childTnLst>
                              <p:par>
                                <p:cTn id="15" presetID="40" presetClass="entr" presetSubtype="0" fill="hold" nodeType="clickEffect">
                                  <p:stCondLst>
                                    <p:cond delay="0"/>
                                  </p:stCondLst>
                                  <p:iterate type="lt">
                                    <p:tmPct val="10000"/>
                                  </p:iterate>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Effect transition="in" filter="fade">
                                      <p:cBhvr>
                                        <p:cTn id="24"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714380"/>
          </a:xfrm>
        </p:spPr>
        <p:txBody>
          <a:bodyPr>
            <a:normAutofit/>
          </a:bodyPr>
          <a:lstStyle/>
          <a:p>
            <a:r>
              <a:rPr lang="sr-Latn-RS" sz="4000" dirty="0" smtClean="0">
                <a:latin typeface="Californian FB" pitchFamily="18" charset="0"/>
              </a:rPr>
              <a:t>History</a:t>
            </a:r>
            <a:endParaRPr lang="en-US" sz="4000" dirty="0">
              <a:latin typeface="Californian FB" pitchFamily="18" charset="0"/>
            </a:endParaRPr>
          </a:p>
        </p:txBody>
      </p:sp>
      <p:sp>
        <p:nvSpPr>
          <p:cNvPr id="3" name="Content Placeholder 2"/>
          <p:cNvSpPr>
            <a:spLocks noGrp="1"/>
          </p:cNvSpPr>
          <p:nvPr>
            <p:ph idx="1"/>
          </p:nvPr>
        </p:nvSpPr>
        <p:spPr>
          <a:xfrm>
            <a:off x="0" y="1643050"/>
            <a:ext cx="4143372" cy="4483113"/>
          </a:xfrm>
        </p:spPr>
        <p:txBody>
          <a:bodyPr>
            <a:normAutofit/>
          </a:bodyPr>
          <a:lstStyle/>
          <a:p>
            <a:pPr algn="just"/>
            <a:r>
              <a:rPr lang="sr-Latn-RS" dirty="0" smtClean="0">
                <a:latin typeface="Californian FB" pitchFamily="18" charset="0"/>
              </a:rPr>
              <a:t>On July 13, 1577, the plague was declared over, and work began to construct the church. It was also decided that Venice would forever give thanks on the third Sunday of July.</a:t>
            </a:r>
            <a:endParaRPr lang="en-US" dirty="0">
              <a:latin typeface="Californian FB" pitchFamily="18" charset="0"/>
            </a:endParaRPr>
          </a:p>
        </p:txBody>
      </p:sp>
      <p:pic>
        <p:nvPicPr>
          <p:cNvPr id="5122" name="Picture 2" descr="C:\Users\User\Desktop\Chiesa_del_Redentore_retouched.jpg"/>
          <p:cNvPicPr>
            <a:picLocks noChangeAspect="1" noChangeArrowheads="1"/>
          </p:cNvPicPr>
          <p:nvPr/>
        </p:nvPicPr>
        <p:blipFill>
          <a:blip r:embed="rId2"/>
          <a:srcRect/>
          <a:stretch>
            <a:fillRect/>
          </a:stretch>
        </p:blipFill>
        <p:spPr bwMode="auto">
          <a:xfrm>
            <a:off x="4357686" y="1142984"/>
            <a:ext cx="4519626" cy="52482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fade">
                                      <p:cBhvr>
                                        <p:cTn id="12" dur="20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40" presetClass="entr" presetSubtype="0" fill="hold" nodeType="clickEffect">
                                  <p:stCondLst>
                                    <p:cond delay="0"/>
                                  </p:stCondLst>
                                  <p:iterate type="lt">
                                    <p:tmPct val="10000"/>
                                  </p:iterate>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Autofit/>
          </a:bodyPr>
          <a:lstStyle/>
          <a:p>
            <a:r>
              <a:rPr lang="sr-Latn-RS" sz="3600" dirty="0" smtClean="0">
                <a:latin typeface="Californian FB" pitchFamily="18" charset="0"/>
              </a:rPr>
              <a:t>St Mark’s lagoon (=</a:t>
            </a:r>
            <a:r>
              <a:rPr lang="en-US" sz="3600" dirty="0" smtClean="0">
                <a:latin typeface="Californian FB" pitchFamily="18" charset="0"/>
              </a:rPr>
              <a:t>an area of shallow water separated from the sea by low sandy dunes</a:t>
            </a:r>
            <a:r>
              <a:rPr lang="sr-Latn-RS" sz="3600" dirty="0" smtClean="0">
                <a:latin typeface="Californian FB" pitchFamily="18" charset="0"/>
              </a:rPr>
              <a:t>/barrier)</a:t>
            </a:r>
            <a:endParaRPr lang="en-US" sz="3600" dirty="0">
              <a:latin typeface="Californian FB" pitchFamily="18" charset="0"/>
            </a:endParaRPr>
          </a:p>
        </p:txBody>
      </p:sp>
      <p:pic>
        <p:nvPicPr>
          <p:cNvPr id="7170" name="Picture 2" descr="C:\Users\User\Desktop\castello-map.jpg"/>
          <p:cNvPicPr>
            <a:picLocks noGrp="1" noChangeAspect="1" noChangeArrowheads="1"/>
          </p:cNvPicPr>
          <p:nvPr>
            <p:ph idx="1"/>
          </p:nvPr>
        </p:nvPicPr>
        <p:blipFill>
          <a:blip r:embed="rId2"/>
          <a:srcRect/>
          <a:stretch>
            <a:fillRect/>
          </a:stretch>
        </p:blipFill>
        <p:spPr bwMode="auto">
          <a:xfrm>
            <a:off x="571472" y="1600200"/>
            <a:ext cx="7929617" cy="5257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fade">
                                      <p:cBhvr>
                                        <p:cTn id="12"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Blue Lagoon Iceland</a:t>
            </a:r>
            <a:endParaRPr lang="en-US" dirty="0">
              <a:latin typeface="Californian FB" pitchFamily="18" charset="0"/>
            </a:endParaRPr>
          </a:p>
        </p:txBody>
      </p:sp>
      <p:pic>
        <p:nvPicPr>
          <p:cNvPr id="8194" name="Picture 2" descr="C:\Users\User\Desktop\30c00270-5d2a-40a9-bdc5-254423d75bf0-1600x900.jpg"/>
          <p:cNvPicPr>
            <a:picLocks noGrp="1" noChangeAspect="1" noChangeArrowheads="1"/>
          </p:cNvPicPr>
          <p:nvPr>
            <p:ph idx="1"/>
          </p:nvPr>
        </p:nvPicPr>
        <p:blipFill>
          <a:blip r:embed="rId2"/>
          <a:srcRect/>
          <a:stretch>
            <a:fillRect/>
          </a:stretch>
        </p:blipFill>
        <p:spPr bwMode="auto">
          <a:xfrm>
            <a:off x="548922" y="1600200"/>
            <a:ext cx="8046156"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latin typeface="Californian FB" pitchFamily="18" charset="0"/>
              </a:rPr>
              <a:t>bay (</a:t>
            </a:r>
            <a:r>
              <a:rPr lang="sr-Latn-RS" i="1" dirty="0" smtClean="0">
                <a:latin typeface="Californian FB" pitchFamily="18" charset="0"/>
              </a:rPr>
              <a:t>manji zaliv</a:t>
            </a:r>
            <a:r>
              <a:rPr lang="sr-Latn-RS" dirty="0" smtClean="0">
                <a:latin typeface="Californian FB" pitchFamily="18" charset="0"/>
              </a:rPr>
              <a:t>) connected to the ocean by an inlet (</a:t>
            </a:r>
            <a:r>
              <a:rPr lang="sr-Latn-RS" i="1" dirty="0" smtClean="0">
                <a:latin typeface="Californian FB" pitchFamily="18" charset="0"/>
              </a:rPr>
              <a:t>uvala</a:t>
            </a:r>
            <a:r>
              <a:rPr lang="sr-Latn-RS" dirty="0" smtClean="0">
                <a:latin typeface="Californian FB" pitchFamily="18" charset="0"/>
              </a:rPr>
              <a:t>)</a:t>
            </a:r>
            <a:endParaRPr lang="en-US" dirty="0">
              <a:latin typeface="Californian FB" pitchFamily="18" charset="0"/>
            </a:endParaRPr>
          </a:p>
        </p:txBody>
      </p:sp>
      <p:pic>
        <p:nvPicPr>
          <p:cNvPr id="9218" name="Picture 2" descr="C:\Users\User\Desktop\Bucht_am_Golf_von_Neapel.jpg"/>
          <p:cNvPicPr>
            <a:picLocks noGrp="1" noChangeAspect="1" noChangeArrowheads="1"/>
          </p:cNvPicPr>
          <p:nvPr>
            <p:ph idx="1"/>
          </p:nvPr>
        </p:nvPicPr>
        <p:blipFill>
          <a:blip r:embed="rId2" cstate="print"/>
          <a:srcRect/>
          <a:stretch>
            <a:fillRect/>
          </a:stretch>
        </p:blipFill>
        <p:spPr bwMode="auto">
          <a:xfrm>
            <a:off x="1554691" y="1600200"/>
            <a:ext cx="6034617"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fade">
                                      <p:cBhvr>
                                        <p:cTn id="12"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latin typeface="Californian FB" pitchFamily="18" charset="0"/>
              </a:rPr>
              <a:t>lantern </a:t>
            </a:r>
            <a:br>
              <a:rPr lang="sr-Latn-RS" dirty="0" smtClean="0">
                <a:latin typeface="Californian FB" pitchFamily="18" charset="0"/>
              </a:rPr>
            </a:br>
            <a:r>
              <a:rPr lang="sr-Latn-RS" i="1" dirty="0" smtClean="0">
                <a:latin typeface="Californian FB" pitchFamily="18" charset="0"/>
              </a:rPr>
              <a:t>lampa, fenjer, svetiljka</a:t>
            </a:r>
            <a:endParaRPr lang="en-US" i="1" dirty="0">
              <a:latin typeface="Californian FB" pitchFamily="18" charset="0"/>
            </a:endParaRPr>
          </a:p>
        </p:txBody>
      </p:sp>
      <p:pic>
        <p:nvPicPr>
          <p:cNvPr id="14338" name="Picture 2" descr="C:\Users\User\Desktop\Laser-Cut-Lanterns-at-Venice-Hotel.png"/>
          <p:cNvPicPr>
            <a:picLocks noGrp="1" noChangeAspect="1" noChangeArrowheads="1"/>
          </p:cNvPicPr>
          <p:nvPr>
            <p:ph idx="1"/>
          </p:nvPr>
        </p:nvPicPr>
        <p:blipFill>
          <a:blip r:embed="rId2"/>
          <a:srcRect/>
          <a:stretch>
            <a:fillRect/>
          </a:stretch>
        </p:blipFill>
        <p:spPr bwMode="auto">
          <a:xfrm>
            <a:off x="552494" y="1600200"/>
            <a:ext cx="8039011"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38"/>
                                        </p:tgtEl>
                                        <p:attrNameLst>
                                          <p:attrName>style.visibility</p:attrName>
                                        </p:attrNameLst>
                                      </p:cBhvr>
                                      <p:to>
                                        <p:strVal val="visible"/>
                                      </p:to>
                                    </p:set>
                                    <p:animEffect transition="in" filter="fade">
                                      <p:cBhvr>
                                        <p:cTn id="12" dur="2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654164"/>
          </a:xfrm>
        </p:spPr>
        <p:txBody>
          <a:bodyPr>
            <a:normAutofit fontScale="90000"/>
          </a:bodyPr>
          <a:lstStyle/>
          <a:p>
            <a:r>
              <a:rPr lang="sr-Latn-RS" sz="4000" b="1" dirty="0" smtClean="0">
                <a:latin typeface="Californian FB" pitchFamily="18" charset="0"/>
              </a:rPr>
              <a:t>occupant</a:t>
            </a:r>
            <a:r>
              <a:rPr lang="sr-Latn-RS" sz="4000" dirty="0" smtClean="0">
                <a:latin typeface="Californian FB" pitchFamily="18" charset="0"/>
              </a:rPr>
              <a:t> = </a:t>
            </a:r>
            <a:r>
              <a:rPr lang="en-US" sz="4000" dirty="0" smtClean="0">
                <a:latin typeface="Californian FB" pitchFamily="18" charset="0"/>
              </a:rPr>
              <a:t>a person who resides or is present in a house, vehicle, seat, etc., at a given time.</a:t>
            </a:r>
            <a:r>
              <a:rPr lang="sr-Latn-RS" sz="4000" dirty="0" smtClean="0">
                <a:latin typeface="Californian FB" pitchFamily="18" charset="0"/>
              </a:rPr>
              <a:t/>
            </a:r>
            <a:br>
              <a:rPr lang="sr-Latn-RS" sz="4000" dirty="0" smtClean="0">
                <a:latin typeface="Californian FB" pitchFamily="18" charset="0"/>
              </a:rPr>
            </a:br>
            <a:r>
              <a:rPr lang="sr-Latn-RS" sz="4000" dirty="0" smtClean="0">
                <a:latin typeface="Californian FB" pitchFamily="18" charset="0"/>
              </a:rPr>
              <a:t>e.g. gondola occupants</a:t>
            </a:r>
            <a:r>
              <a:rPr lang="sr-Latn-RS" dirty="0" smtClean="0">
                <a:latin typeface="Californian FB" pitchFamily="18" charset="0"/>
              </a:rPr>
              <a:t> </a:t>
            </a:r>
            <a:endParaRPr lang="en-US" dirty="0">
              <a:latin typeface="Californian FB" pitchFamily="18" charset="0"/>
            </a:endParaRPr>
          </a:p>
        </p:txBody>
      </p:sp>
      <p:pic>
        <p:nvPicPr>
          <p:cNvPr id="13314" name="Picture 2" descr="C:\Users\User\Desktop\_105012376_gondolavindexgetty27aug17.jpg"/>
          <p:cNvPicPr>
            <a:picLocks noGrp="1" noChangeAspect="1" noChangeArrowheads="1"/>
          </p:cNvPicPr>
          <p:nvPr>
            <p:ph idx="1"/>
          </p:nvPr>
        </p:nvPicPr>
        <p:blipFill>
          <a:blip r:embed="rId2"/>
          <a:srcRect/>
          <a:stretch>
            <a:fillRect/>
          </a:stretch>
        </p:blipFill>
        <p:spPr bwMode="auto">
          <a:xfrm>
            <a:off x="1158522" y="2286000"/>
            <a:ext cx="6826956" cy="38401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14"/>
                                        </p:tgtEl>
                                        <p:attrNameLst>
                                          <p:attrName>style.visibility</p:attrName>
                                        </p:attrNameLst>
                                      </p:cBhvr>
                                      <p:to>
                                        <p:strVal val="visible"/>
                                      </p:to>
                                    </p:set>
                                    <p:animEffect transition="in" filter="fade">
                                      <p:cBhvr>
                                        <p:cTn id="12" dur="2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85728"/>
            <a:ext cx="8229600" cy="642942"/>
          </a:xfrm>
        </p:spPr>
        <p:txBody>
          <a:bodyPr>
            <a:normAutofit fontScale="90000"/>
          </a:bodyPr>
          <a:lstStyle/>
          <a:p>
            <a:r>
              <a:rPr lang="sr-Latn-RS" sz="3600" dirty="0" smtClean="0">
                <a:latin typeface="Californian FB" pitchFamily="18" charset="0"/>
              </a:rPr>
              <a:t/>
            </a:r>
            <a:br>
              <a:rPr lang="sr-Latn-RS" sz="3600" dirty="0" smtClean="0">
                <a:latin typeface="Californian FB" pitchFamily="18" charset="0"/>
              </a:rPr>
            </a:br>
            <a:r>
              <a:rPr lang="sr-Latn-RS" sz="4000" dirty="0" smtClean="0">
                <a:latin typeface="Californian FB" pitchFamily="18" charset="0"/>
              </a:rPr>
              <a:t>What Happens</a:t>
            </a:r>
            <a:endParaRPr lang="en-US" sz="4000" dirty="0">
              <a:latin typeface="Californian FB" pitchFamily="18" charset="0"/>
            </a:endParaRPr>
          </a:p>
        </p:txBody>
      </p:sp>
      <p:sp>
        <p:nvSpPr>
          <p:cNvPr id="3" name="Content Placeholder 2"/>
          <p:cNvSpPr>
            <a:spLocks noGrp="1"/>
          </p:cNvSpPr>
          <p:nvPr>
            <p:ph idx="1"/>
          </p:nvPr>
        </p:nvSpPr>
        <p:spPr>
          <a:xfrm>
            <a:off x="285720" y="1571612"/>
            <a:ext cx="4000528" cy="4857784"/>
          </a:xfrm>
        </p:spPr>
        <p:txBody>
          <a:bodyPr>
            <a:normAutofit fontScale="77500" lnSpcReduction="20000"/>
          </a:bodyPr>
          <a:lstStyle/>
          <a:p>
            <a:pPr algn="just">
              <a:buNone/>
            </a:pPr>
            <a:r>
              <a:rPr lang="sr-Latn-RS" dirty="0" smtClean="0">
                <a:latin typeface="Californian FB" pitchFamily="18" charset="0"/>
              </a:rPr>
              <a:t>From early on the Saturday, boats are decorated with flowers, </a:t>
            </a:r>
            <a:r>
              <a:rPr lang="sr-Latn-RS" b="1" dirty="0" smtClean="0">
                <a:solidFill>
                  <a:srgbClr val="FF0000"/>
                </a:solidFill>
                <a:latin typeface="Californian FB" pitchFamily="18" charset="0"/>
              </a:rPr>
              <a:t>lanterns</a:t>
            </a:r>
            <a:r>
              <a:rPr lang="sr-Latn-RS" dirty="0" smtClean="0">
                <a:latin typeface="Californian FB" pitchFamily="18" charset="0"/>
              </a:rPr>
              <a:t>, and balloons. St Mark’s </a:t>
            </a:r>
            <a:r>
              <a:rPr lang="sr-Latn-RS" b="1" dirty="0" smtClean="0">
                <a:solidFill>
                  <a:srgbClr val="FF0000"/>
                </a:solidFill>
                <a:latin typeface="Californian FB" pitchFamily="18" charset="0"/>
              </a:rPr>
              <a:t>lagoon</a:t>
            </a:r>
            <a:r>
              <a:rPr lang="sr-Latn-RS" dirty="0" smtClean="0">
                <a:latin typeface="Californian FB" pitchFamily="18" charset="0"/>
              </a:rPr>
              <a:t> fills with as many as two thousand boats, their </a:t>
            </a:r>
            <a:r>
              <a:rPr lang="sr-Latn-RS" b="1" dirty="0" smtClean="0">
                <a:solidFill>
                  <a:srgbClr val="FF0000"/>
                </a:solidFill>
                <a:latin typeface="Californian FB" pitchFamily="18" charset="0"/>
              </a:rPr>
              <a:t>occupants</a:t>
            </a:r>
            <a:r>
              <a:rPr lang="sr-Latn-RS" dirty="0" smtClean="0">
                <a:latin typeface="Californian FB" pitchFamily="18" charset="0"/>
              </a:rPr>
              <a:t> eating drinking as they wait for the traditional spectacular display of fireworks. (</a:t>
            </a:r>
            <a:r>
              <a:rPr lang="sr-Latn-RS" b="1" dirty="0" smtClean="0">
                <a:solidFill>
                  <a:srgbClr val="FF0000"/>
                </a:solidFill>
                <a:latin typeface="Californian FB" pitchFamily="18" charset="0"/>
              </a:rPr>
              <a:t>Arrangements </a:t>
            </a:r>
            <a:r>
              <a:rPr lang="sr-Latn-RS" dirty="0" smtClean="0">
                <a:latin typeface="Californian FB" pitchFamily="18" charset="0"/>
              </a:rPr>
              <a:t>can easily be made through your hotel for an evening with dinner on a boat). </a:t>
            </a:r>
          </a:p>
        </p:txBody>
      </p:sp>
      <p:pic>
        <p:nvPicPr>
          <p:cNvPr id="6146" name="Picture 2" descr="C:\Users\User\Desktop\venetian-people-celebrating-the-festa-del-redentore-on-traditional-boats-waiting-for-the-fireworks-in-saint-marks-basin-XBRKM8.jpg"/>
          <p:cNvPicPr>
            <a:picLocks noChangeAspect="1" noChangeArrowheads="1"/>
          </p:cNvPicPr>
          <p:nvPr/>
        </p:nvPicPr>
        <p:blipFill>
          <a:blip r:embed="rId2"/>
          <a:srcRect/>
          <a:stretch>
            <a:fillRect/>
          </a:stretch>
        </p:blipFill>
        <p:spPr bwMode="auto">
          <a:xfrm rot="21196963">
            <a:off x="4510349" y="1459861"/>
            <a:ext cx="5662437" cy="416406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6"/>
                                        </p:tgtEl>
                                        <p:attrNameLst>
                                          <p:attrName>style.visibility</p:attrName>
                                        </p:attrNameLst>
                                      </p:cBhvr>
                                      <p:to>
                                        <p:strVal val="visible"/>
                                      </p:to>
                                    </p:set>
                                    <p:animEffect transition="in" filter="fade">
                                      <p:cBhvr>
                                        <p:cTn id="17"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1480"/>
            <a:ext cx="8229600" cy="642942"/>
          </a:xfrm>
        </p:spPr>
        <p:txBody>
          <a:bodyPr>
            <a:normAutofit fontScale="90000"/>
          </a:bodyPr>
          <a:lstStyle/>
          <a:p>
            <a:r>
              <a:rPr lang="sr-Latn-RS" sz="3600" dirty="0" smtClean="0">
                <a:latin typeface="Californian FB" pitchFamily="18" charset="0"/>
              </a:rPr>
              <a:t/>
            </a:r>
            <a:br>
              <a:rPr lang="sr-Latn-RS" sz="3600" dirty="0" smtClean="0">
                <a:latin typeface="Californian FB" pitchFamily="18" charset="0"/>
              </a:rPr>
            </a:br>
            <a:r>
              <a:rPr lang="sr-Latn-RS" sz="3600" dirty="0" smtClean="0">
                <a:latin typeface="Californian FB" pitchFamily="18" charset="0"/>
              </a:rPr>
              <a:t>What Happens</a:t>
            </a:r>
            <a:endParaRPr lang="en-US" sz="3600" dirty="0">
              <a:latin typeface="Californian FB" pitchFamily="18" charset="0"/>
            </a:endParaRPr>
          </a:p>
        </p:txBody>
      </p:sp>
      <p:sp>
        <p:nvSpPr>
          <p:cNvPr id="3" name="Content Placeholder 2"/>
          <p:cNvSpPr>
            <a:spLocks noGrp="1"/>
          </p:cNvSpPr>
          <p:nvPr>
            <p:ph idx="1"/>
          </p:nvPr>
        </p:nvSpPr>
        <p:spPr>
          <a:xfrm>
            <a:off x="285720" y="1643050"/>
            <a:ext cx="4286280" cy="4483113"/>
          </a:xfrm>
        </p:spPr>
        <p:txBody>
          <a:bodyPr>
            <a:normAutofit/>
          </a:bodyPr>
          <a:lstStyle/>
          <a:p>
            <a:pPr algn="just">
              <a:buNone/>
            </a:pPr>
            <a:r>
              <a:rPr lang="sr-Latn-RS" dirty="0" smtClean="0">
                <a:latin typeface="Californian FB" pitchFamily="18" charset="0"/>
              </a:rPr>
              <a:t>At around 11.30 p.m., the display begins and the lagoon becomes one of the most </a:t>
            </a:r>
            <a:r>
              <a:rPr lang="sr-Latn-RS" b="1" dirty="0" smtClean="0">
                <a:latin typeface="Californian FB" pitchFamily="18" charset="0"/>
              </a:rPr>
              <a:t>atmospheric</a:t>
            </a:r>
            <a:r>
              <a:rPr lang="sr-Latn-RS" dirty="0" smtClean="0">
                <a:latin typeface="Californian FB" pitchFamily="18" charset="0"/>
              </a:rPr>
              <a:t> stages in the world, fireworks illuminating </a:t>
            </a:r>
            <a:r>
              <a:rPr lang="sr-Latn-RS" b="1" dirty="0" smtClean="0">
                <a:latin typeface="Californian FB" pitchFamily="18" charset="0"/>
              </a:rPr>
              <a:t>the spire, domes, and bell towers </a:t>
            </a:r>
            <a:r>
              <a:rPr lang="sr-Latn-RS" dirty="0" smtClean="0">
                <a:latin typeface="Californian FB" pitchFamily="18" charset="0"/>
              </a:rPr>
              <a:t>of the city.</a:t>
            </a:r>
          </a:p>
        </p:txBody>
      </p:sp>
      <p:pic>
        <p:nvPicPr>
          <p:cNvPr id="11266" name="Picture 2" descr="C:\Users\User\Desktop\redentore.jpg"/>
          <p:cNvPicPr>
            <a:picLocks noChangeAspect="1" noChangeArrowheads="1"/>
          </p:cNvPicPr>
          <p:nvPr/>
        </p:nvPicPr>
        <p:blipFill>
          <a:blip r:embed="rId2"/>
          <a:srcRect/>
          <a:stretch>
            <a:fillRect/>
          </a:stretch>
        </p:blipFill>
        <p:spPr bwMode="auto">
          <a:xfrm rot="21014787">
            <a:off x="5002215" y="2078801"/>
            <a:ext cx="3814758" cy="418624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20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0" presetClass="entr" presetSubtype="0" fill="hold" nodeType="clickEffect">
                                  <p:stCondLst>
                                    <p:cond delay="0"/>
                                  </p:stCondLst>
                                  <p:iterate type="lt">
                                    <p:tmPct val="10000"/>
                                  </p:iterate>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428628"/>
          </a:xfrm>
        </p:spPr>
        <p:txBody>
          <a:bodyPr>
            <a:normAutofit fontScale="90000"/>
          </a:bodyPr>
          <a:lstStyle/>
          <a:p>
            <a:r>
              <a:rPr lang="sr-Latn-RS" sz="3600" dirty="0" smtClean="0">
                <a:latin typeface="Californian FB" pitchFamily="18" charset="0"/>
              </a:rPr>
              <a:t/>
            </a:r>
            <a:br>
              <a:rPr lang="sr-Latn-RS" sz="3600" dirty="0" smtClean="0">
                <a:latin typeface="Californian FB" pitchFamily="18" charset="0"/>
              </a:rPr>
            </a:br>
            <a:r>
              <a:rPr lang="sr-Latn-RS" sz="3600" dirty="0" smtClean="0">
                <a:latin typeface="Californian FB" pitchFamily="18" charset="0"/>
              </a:rPr>
              <a:t>What Happens</a:t>
            </a:r>
            <a:endParaRPr lang="en-US" sz="3600" dirty="0">
              <a:latin typeface="Californian FB" pitchFamily="18" charset="0"/>
            </a:endParaRPr>
          </a:p>
        </p:txBody>
      </p:sp>
      <p:sp>
        <p:nvSpPr>
          <p:cNvPr id="3" name="Content Placeholder 2"/>
          <p:cNvSpPr>
            <a:spLocks noGrp="1"/>
          </p:cNvSpPr>
          <p:nvPr>
            <p:ph idx="1"/>
          </p:nvPr>
        </p:nvSpPr>
        <p:spPr>
          <a:xfrm>
            <a:off x="0" y="1000108"/>
            <a:ext cx="4357686" cy="5357850"/>
          </a:xfrm>
        </p:spPr>
        <p:txBody>
          <a:bodyPr>
            <a:normAutofit fontScale="85000" lnSpcReduction="20000"/>
          </a:bodyPr>
          <a:lstStyle/>
          <a:p>
            <a:pPr algn="just">
              <a:buNone/>
            </a:pPr>
            <a:r>
              <a:rPr lang="sr-Latn-RS" dirty="0" smtClean="0">
                <a:latin typeface="Californian FB" pitchFamily="18" charset="0"/>
              </a:rPr>
              <a:t>    On Sunday, </a:t>
            </a:r>
            <a:r>
              <a:rPr lang="sr-Latn-RS" b="1" dirty="0" smtClean="0">
                <a:latin typeface="Californian FB" pitchFamily="18" charset="0"/>
              </a:rPr>
              <a:t>a </a:t>
            </a:r>
            <a:r>
              <a:rPr lang="sr-Latn-RS" b="1" dirty="0" smtClean="0">
                <a:solidFill>
                  <a:srgbClr val="FF0000"/>
                </a:solidFill>
                <a:latin typeface="Californian FB" pitchFamily="18" charset="0"/>
              </a:rPr>
              <a:t>pontoon</a:t>
            </a:r>
            <a:r>
              <a:rPr lang="sr-Latn-RS" b="1" dirty="0" smtClean="0">
                <a:latin typeface="Californian FB" pitchFamily="18" charset="0"/>
              </a:rPr>
              <a:t> </a:t>
            </a:r>
            <a:r>
              <a:rPr lang="sr-Latn-RS" dirty="0" smtClean="0">
                <a:latin typeface="Californian FB" pitchFamily="18" charset="0"/>
              </a:rPr>
              <a:t>of decorated gondolas and other boats </a:t>
            </a:r>
            <a:r>
              <a:rPr lang="sr-Latn-RS" b="1" dirty="0" smtClean="0">
                <a:solidFill>
                  <a:srgbClr val="FF0000"/>
                </a:solidFill>
                <a:latin typeface="Californian FB" pitchFamily="18" charset="0"/>
              </a:rPr>
              <a:t>is strung </a:t>
            </a:r>
            <a:r>
              <a:rPr lang="sr-Latn-RS" dirty="0" smtClean="0">
                <a:latin typeface="Californian FB" pitchFamily="18" charset="0"/>
              </a:rPr>
              <a:t>across the Giudecca canal to allow the faithful to walk to the church of the Redentore. The </a:t>
            </a:r>
            <a:r>
              <a:rPr lang="sr-Latn-RS" b="1" dirty="0" smtClean="0">
                <a:solidFill>
                  <a:srgbClr val="FF0000"/>
                </a:solidFill>
                <a:latin typeface="Californian FB" pitchFamily="18" charset="0"/>
              </a:rPr>
              <a:t>climax (main event)</a:t>
            </a:r>
            <a:r>
              <a:rPr lang="sr-Latn-RS" dirty="0" smtClean="0">
                <a:latin typeface="Californian FB" pitchFamily="18" charset="0"/>
              </a:rPr>
              <a:t> of the festival is </a:t>
            </a:r>
            <a:r>
              <a:rPr lang="sr-Latn-RS" b="1" dirty="0" smtClean="0">
                <a:latin typeface="Californian FB" pitchFamily="18" charset="0"/>
              </a:rPr>
              <a:t>the mass (</a:t>
            </a:r>
            <a:r>
              <a:rPr lang="sr-Latn-RS" b="1" i="1" dirty="0" smtClean="0">
                <a:latin typeface="Californian FB" pitchFamily="18" charset="0"/>
              </a:rPr>
              <a:t>misa</a:t>
            </a:r>
            <a:r>
              <a:rPr lang="sr-Latn-RS" b="1" dirty="0" smtClean="0">
                <a:latin typeface="Californian FB" pitchFamily="18" charset="0"/>
              </a:rPr>
              <a:t>) </a:t>
            </a:r>
            <a:r>
              <a:rPr lang="sr-Latn-RS" dirty="0" smtClean="0">
                <a:latin typeface="Californian FB" pitchFamily="18" charset="0"/>
              </a:rPr>
              <a:t>held in the presence the </a:t>
            </a:r>
            <a:r>
              <a:rPr lang="sr-Latn-RS" b="1" dirty="0" smtClean="0">
                <a:latin typeface="Californian FB" pitchFamily="18" charset="0"/>
              </a:rPr>
              <a:t>Patriach of Venice (bishop)</a:t>
            </a:r>
            <a:r>
              <a:rPr lang="sr-Latn-RS" dirty="0" smtClean="0">
                <a:latin typeface="Californian FB" pitchFamily="18" charset="0"/>
              </a:rPr>
              <a:t>, a reminder that the Festa has a serious side.</a:t>
            </a:r>
          </a:p>
          <a:p>
            <a:pPr algn="just">
              <a:buNone/>
            </a:pPr>
            <a:r>
              <a:rPr lang="sr-Latn-RS" dirty="0" smtClean="0">
                <a:latin typeface="Californian FB" pitchFamily="18" charset="0"/>
              </a:rPr>
              <a:t>For more information visit the website.</a:t>
            </a:r>
            <a:endParaRPr lang="en-US" dirty="0">
              <a:latin typeface="Californian FB" pitchFamily="18" charset="0"/>
            </a:endParaRPr>
          </a:p>
        </p:txBody>
      </p:sp>
      <p:pic>
        <p:nvPicPr>
          <p:cNvPr id="12290" name="Picture 2" descr="C:\Users\User\Desktop\ponte-redentore.jpg"/>
          <p:cNvPicPr>
            <a:picLocks noChangeAspect="1" noChangeArrowheads="1"/>
          </p:cNvPicPr>
          <p:nvPr/>
        </p:nvPicPr>
        <p:blipFill>
          <a:blip r:embed="rId2"/>
          <a:srcRect/>
          <a:stretch>
            <a:fillRect/>
          </a:stretch>
        </p:blipFill>
        <p:spPr bwMode="auto">
          <a:xfrm>
            <a:off x="4643438" y="1214422"/>
            <a:ext cx="4286280" cy="469105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90"/>
                                        </p:tgtEl>
                                        <p:attrNameLst>
                                          <p:attrName>style.visibility</p:attrName>
                                        </p:attrNameLst>
                                      </p:cBhvr>
                                      <p:to>
                                        <p:strVal val="visible"/>
                                      </p:to>
                                    </p:set>
                                    <p:animEffect transition="in" filter="fade">
                                      <p:cBhvr>
                                        <p:cTn id="12" dur="2000"/>
                                        <p:tgtEl>
                                          <p:spTgt spid="12290"/>
                                        </p:tgtEl>
                                      </p:cBhvr>
                                    </p:animEffect>
                                  </p:childTnLst>
                                </p:cTn>
                              </p:par>
                            </p:childTnLst>
                          </p:cTn>
                        </p:par>
                      </p:childTnLst>
                    </p:cTn>
                  </p:par>
                  <p:par>
                    <p:cTn id="13" fill="hold">
                      <p:stCondLst>
                        <p:cond delay="indefinite"/>
                      </p:stCondLst>
                      <p:childTnLst>
                        <p:par>
                          <p:cTn id="14" fill="hold">
                            <p:stCondLst>
                              <p:cond delay="0"/>
                            </p:stCondLst>
                            <p:childTnLst>
                              <p:par>
                                <p:cTn id="15" presetID="40" presetClass="entr" presetSubtype="0" fill="hold" nodeType="clickEffect">
                                  <p:stCondLst>
                                    <p:cond delay="0"/>
                                  </p:stCondLst>
                                  <p:iterate type="lt">
                                    <p:tmPct val="10000"/>
                                  </p:iterate>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
                                          </p:val>
                                        </p:tav>
                                        <p:tav tm="100000">
                                          <p:val>
                                            <p:strVal val="#ppt_y"/>
                                          </p:val>
                                        </p:tav>
                                      </p:tavLst>
                                    </p:anim>
                                  </p:childTnLst>
                                </p:cTn>
                              </p:par>
                              <p:par>
                                <p:cTn id="20" presetID="40" presetClass="entr" presetSubtype="0" fill="hold" nodeType="withEffect">
                                  <p:stCondLst>
                                    <p:cond delay="0"/>
                                  </p:stCondLst>
                                  <p:iterate type="lt">
                                    <p:tmPct val="10000"/>
                                  </p:iterate>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000"/>
                                        <p:tgtEl>
                                          <p:spTgt spid="3">
                                            <p:txEl>
                                              <p:pRg st="1" end="1"/>
                                            </p:txEl>
                                          </p:spTgt>
                                        </p:tgtEl>
                                      </p:cBhvr>
                                    </p:animEffect>
                                    <p:anim calcmode="lin" valueType="num">
                                      <p:cBhvr>
                                        <p:cTn id="23"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25602"/>
          </a:xfrm>
        </p:spPr>
        <p:txBody>
          <a:bodyPr>
            <a:normAutofit fontScale="90000"/>
          </a:bodyPr>
          <a:lstStyle/>
          <a:p>
            <a:r>
              <a:rPr lang="sr-Latn-RS" sz="3600" dirty="0" smtClean="0">
                <a:latin typeface="Californian FB" pitchFamily="18" charset="0"/>
              </a:rPr>
              <a:t>Boats are strung.</a:t>
            </a:r>
            <a:br>
              <a:rPr lang="sr-Latn-RS" sz="3600" dirty="0" smtClean="0">
                <a:latin typeface="Californian FB" pitchFamily="18" charset="0"/>
              </a:rPr>
            </a:br>
            <a:r>
              <a:rPr lang="sr-Latn-RS" sz="3600" b="1" dirty="0" smtClean="0">
                <a:latin typeface="Californian FB" pitchFamily="18" charset="0"/>
              </a:rPr>
              <a:t>string, v. – strung – strung</a:t>
            </a:r>
            <a:br>
              <a:rPr lang="sr-Latn-RS" sz="3600" b="1" dirty="0" smtClean="0">
                <a:latin typeface="Californian FB" pitchFamily="18" charset="0"/>
              </a:rPr>
            </a:br>
            <a:r>
              <a:rPr lang="sr-Latn-RS" sz="3600" b="1" dirty="0" smtClean="0">
                <a:latin typeface="Californian FB" pitchFamily="18" charset="0"/>
              </a:rPr>
              <a:t> </a:t>
            </a:r>
            <a:r>
              <a:rPr lang="sr-Latn-RS" sz="3600" dirty="0" smtClean="0">
                <a:latin typeface="Californian FB" pitchFamily="18" charset="0"/>
              </a:rPr>
              <a:t>(hang, stretch, thread, </a:t>
            </a:r>
            <a:r>
              <a:rPr lang="sr-Latn-RS" sz="3600" i="1" dirty="0" smtClean="0">
                <a:latin typeface="Californian FB" pitchFamily="18" charset="0"/>
              </a:rPr>
              <a:t>nanizati, poređati</a:t>
            </a:r>
            <a:r>
              <a:rPr lang="sr-Latn-RS" sz="3600" dirty="0" smtClean="0">
                <a:latin typeface="Californian FB" pitchFamily="18" charset="0"/>
              </a:rPr>
              <a:t>)</a:t>
            </a:r>
            <a:endParaRPr lang="en-US" sz="3600" dirty="0">
              <a:latin typeface="Californian FB" pitchFamily="18" charset="0"/>
            </a:endParaRPr>
          </a:p>
        </p:txBody>
      </p:sp>
      <p:pic>
        <p:nvPicPr>
          <p:cNvPr id="15362" name="Picture 2" descr="C:\Users\User\Desktop\gettyimages-51081960-1024x1024.jpg"/>
          <p:cNvPicPr>
            <a:picLocks noGrp="1" noChangeAspect="1" noChangeArrowheads="1"/>
          </p:cNvPicPr>
          <p:nvPr>
            <p:ph idx="1"/>
          </p:nvPr>
        </p:nvPicPr>
        <p:blipFill>
          <a:blip r:embed="rId2"/>
          <a:srcRect/>
          <a:stretch>
            <a:fillRect/>
          </a:stretch>
        </p:blipFill>
        <p:spPr bwMode="auto">
          <a:xfrm>
            <a:off x="500034" y="2071678"/>
            <a:ext cx="8072494" cy="450059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20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r-Latn-RS" sz="3600" dirty="0" smtClean="0">
                <a:latin typeface="Californian FB" pitchFamily="18" charset="0"/>
              </a:rPr>
              <a:t>Listen again. Complete key expressions used by the guide.</a:t>
            </a:r>
            <a:endParaRPr lang="en-US" sz="3600" dirty="0">
              <a:latin typeface="Californian FB" pitchFamily="18" charset="0"/>
            </a:endParaRPr>
          </a:p>
        </p:txBody>
      </p:sp>
      <p:sp>
        <p:nvSpPr>
          <p:cNvPr id="3" name="Content Placeholder 2"/>
          <p:cNvSpPr>
            <a:spLocks noGrp="1"/>
          </p:cNvSpPr>
          <p:nvPr>
            <p:ph idx="1"/>
          </p:nvPr>
        </p:nvSpPr>
        <p:spPr>
          <a:xfrm>
            <a:off x="0" y="1600200"/>
            <a:ext cx="8929718" cy="4525963"/>
          </a:xfrm>
        </p:spPr>
        <p:txBody>
          <a:bodyPr>
            <a:normAutofit fontScale="92500" lnSpcReduction="10000"/>
          </a:bodyPr>
          <a:lstStyle/>
          <a:p>
            <a:pPr algn="just"/>
            <a:r>
              <a:rPr lang="sr-Latn-RS" dirty="0" smtClean="0">
                <a:latin typeface="Californian FB" pitchFamily="18" charset="0"/>
              </a:rPr>
              <a:t>1. Good morning, ____________ Welcome to Venice.</a:t>
            </a:r>
          </a:p>
          <a:p>
            <a:pPr algn="just"/>
            <a:r>
              <a:rPr lang="sr-Latn-RS" dirty="0" smtClean="0">
                <a:latin typeface="Californian FB" pitchFamily="18" charset="0"/>
              </a:rPr>
              <a:t>2. My name is Carlotta and I ___________ your guide for this weekend.</a:t>
            </a:r>
          </a:p>
          <a:p>
            <a:pPr algn="just"/>
            <a:r>
              <a:rPr lang="sr-Latn-RS" dirty="0" smtClean="0">
                <a:latin typeface="Californian FB" pitchFamily="18" charset="0"/>
              </a:rPr>
              <a:t>3. Before I start, can __________ me at the back?</a:t>
            </a:r>
          </a:p>
          <a:p>
            <a:pPr algn="just"/>
            <a:r>
              <a:rPr lang="sr-Latn-RS" dirty="0" smtClean="0">
                <a:latin typeface="Californian FB" pitchFamily="18" charset="0"/>
              </a:rPr>
              <a:t>4. Let me start _______________ a little about the history of the festival.</a:t>
            </a:r>
          </a:p>
          <a:p>
            <a:pPr algn="just"/>
            <a:r>
              <a:rPr lang="sr-Latn-RS" dirty="0" smtClean="0">
                <a:latin typeface="Californian FB" pitchFamily="18" charset="0"/>
              </a:rPr>
              <a:t>5. From 1575 to 77, as _______________, Venice was...</a:t>
            </a:r>
          </a:p>
          <a:p>
            <a:pPr algn="just"/>
            <a:r>
              <a:rPr lang="sr-Latn-RS" dirty="0" smtClean="0">
                <a:latin typeface="Californian FB" pitchFamily="18" charset="0"/>
              </a:rPr>
              <a:t>6. Now, ______________the festival itself. What ____________ is this:</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0" presetClass="entr" presetSubtype="0" fill="hold" nodeType="clickEffect">
                                  <p:stCondLst>
                                    <p:cond delay="0"/>
                                  </p:stCondLst>
                                  <p:iterate type="lt">
                                    <p:tmPct val="10000"/>
                                  </p:iterate>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0" presetClass="entr" presetSubtype="0" fill="hold" nodeType="clickEffect">
                                  <p:stCondLst>
                                    <p:cond delay="0"/>
                                  </p:stCondLst>
                                  <p:iterate type="lt">
                                    <p:tmPct val="10000"/>
                                  </p:iterate>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0" presetClass="entr" presetSubtype="0" fill="hold" nodeType="clickEffect">
                                  <p:stCondLst>
                                    <p:cond delay="0"/>
                                  </p:stCondLst>
                                  <p:iterate type="lt">
                                    <p:tmPct val="10000"/>
                                  </p:iterate>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0" presetClass="entr" presetSubtype="0" fill="hold" nodeType="clickEffect">
                                  <p:stCondLst>
                                    <p:cond delay="0"/>
                                  </p:stCondLst>
                                  <p:iterate type="lt">
                                    <p:tmPct val="10000"/>
                                  </p:iterate>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1"/>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0" presetClass="entr" presetSubtype="0" fill="hold" nodeType="clickEffect">
                                  <p:stCondLst>
                                    <p:cond delay="0"/>
                                  </p:stCondLst>
                                  <p:iterate type="lt">
                                    <p:tmPct val="10000"/>
                                  </p:iterate>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1"/>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noAutofit/>
          </a:bodyPr>
          <a:lstStyle/>
          <a:p>
            <a:r>
              <a:rPr lang="sr-Latn-RS" sz="3600" dirty="0" smtClean="0">
                <a:latin typeface="Californian FB" pitchFamily="18" charset="0"/>
              </a:rPr>
              <a:t>Listen again. Complete key expressions used by the guide.</a:t>
            </a:r>
            <a:endParaRPr lang="en-US" sz="3600" dirty="0"/>
          </a:p>
        </p:txBody>
      </p:sp>
      <p:sp>
        <p:nvSpPr>
          <p:cNvPr id="3" name="Content Placeholder 2"/>
          <p:cNvSpPr>
            <a:spLocks noGrp="1"/>
          </p:cNvSpPr>
          <p:nvPr>
            <p:ph idx="1"/>
          </p:nvPr>
        </p:nvSpPr>
        <p:spPr>
          <a:xfrm>
            <a:off x="457200" y="1357298"/>
            <a:ext cx="8229600" cy="5143536"/>
          </a:xfrm>
        </p:spPr>
        <p:txBody>
          <a:bodyPr>
            <a:normAutofit lnSpcReduction="10000"/>
          </a:bodyPr>
          <a:lstStyle/>
          <a:p>
            <a:pPr algn="just"/>
            <a:r>
              <a:rPr lang="sr-Latn-RS" dirty="0" smtClean="0">
                <a:latin typeface="Californian FB" pitchFamily="18" charset="0"/>
              </a:rPr>
              <a:t>7. By ______________, if you’ve wondering about...</a:t>
            </a:r>
          </a:p>
          <a:p>
            <a:pPr algn="just"/>
            <a:r>
              <a:rPr lang="sr-Latn-RS" dirty="0" smtClean="0">
                <a:latin typeface="Californian FB" pitchFamily="18" charset="0"/>
              </a:rPr>
              <a:t>8. The climax of the festival and the most significant part if you remember _________ about the history of the festival, is...</a:t>
            </a:r>
          </a:p>
          <a:p>
            <a:pPr algn="just"/>
            <a:r>
              <a:rPr lang="sr-Latn-RS" dirty="0" smtClean="0">
                <a:latin typeface="Californian FB" pitchFamily="18" charset="0"/>
              </a:rPr>
              <a:t>9. Oh, one thing I __________ is that...</a:t>
            </a:r>
          </a:p>
          <a:p>
            <a:pPr algn="just"/>
            <a:r>
              <a:rPr lang="sr-Latn-RS" dirty="0" smtClean="0">
                <a:latin typeface="Californian FB" pitchFamily="18" charset="0"/>
              </a:rPr>
              <a:t>10..</a:t>
            </a:r>
          </a:p>
          <a:p>
            <a:pPr algn="just"/>
            <a:r>
              <a:rPr lang="sr-Latn-RS" dirty="0" smtClean="0">
                <a:latin typeface="Californian FB" pitchFamily="18" charset="0"/>
              </a:rPr>
              <a:t>11. Are there _So, that’s the Festa del Redantore. As _________, it’s a wonderful event_______________?</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0" presetClass="entr" presetSubtype="0" fill="hold" nodeType="clickEffect">
                                  <p:stCondLst>
                                    <p:cond delay="0"/>
                                  </p:stCondLst>
                                  <p:iterate type="lt">
                                    <p:tmPct val="10000"/>
                                  </p:iterate>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0" presetClass="entr" presetSubtype="0" fill="hold" nodeType="clickEffect">
                                  <p:stCondLst>
                                    <p:cond delay="0"/>
                                  </p:stCondLst>
                                  <p:iterate type="lt">
                                    <p:tmPct val="10000"/>
                                  </p:iterate>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0" presetClass="entr" presetSubtype="0" fill="hold" nodeType="clickEffect">
                                  <p:stCondLst>
                                    <p:cond delay="0"/>
                                  </p:stCondLst>
                                  <p:iterate type="lt">
                                    <p:tmPct val="10000"/>
                                  </p:iterate>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0" presetClass="entr" presetSubtype="0" fill="hold" nodeType="clickEffect">
                                  <p:stCondLst>
                                    <p:cond delay="0"/>
                                  </p:stCondLst>
                                  <p:iterate type="lt">
                                    <p:tmPct val="10000"/>
                                  </p:iterate>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1"/>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r-Latn-RS" sz="3600" dirty="0" smtClean="0">
                <a:latin typeface="Californian FB" pitchFamily="18" charset="0"/>
              </a:rPr>
              <a:t>Listen again. Complete key expressions used by the guide.</a:t>
            </a:r>
            <a:endParaRPr lang="en-US" sz="3600" dirty="0">
              <a:latin typeface="Californian FB" pitchFamily="18" charset="0"/>
            </a:endParaRPr>
          </a:p>
        </p:txBody>
      </p:sp>
      <p:sp>
        <p:nvSpPr>
          <p:cNvPr id="3" name="Content Placeholder 2"/>
          <p:cNvSpPr>
            <a:spLocks noGrp="1"/>
          </p:cNvSpPr>
          <p:nvPr>
            <p:ph idx="1"/>
          </p:nvPr>
        </p:nvSpPr>
        <p:spPr>
          <a:xfrm>
            <a:off x="0" y="1600200"/>
            <a:ext cx="8929718" cy="4525963"/>
          </a:xfrm>
        </p:spPr>
        <p:txBody>
          <a:bodyPr>
            <a:normAutofit fontScale="92500" lnSpcReduction="20000"/>
          </a:bodyPr>
          <a:lstStyle/>
          <a:p>
            <a:pPr algn="just"/>
            <a:r>
              <a:rPr lang="sr-Latn-RS" dirty="0" smtClean="0">
                <a:latin typeface="Californian FB" pitchFamily="18" charset="0"/>
              </a:rPr>
              <a:t>1. Good morning, </a:t>
            </a:r>
            <a:r>
              <a:rPr lang="sr-Latn-RS" dirty="0" smtClean="0">
                <a:solidFill>
                  <a:srgbClr val="FF0000"/>
                </a:solidFill>
                <a:latin typeface="Californian FB" pitchFamily="18" charset="0"/>
              </a:rPr>
              <a:t>EVERYONE</a:t>
            </a:r>
            <a:r>
              <a:rPr lang="sr-Latn-RS" dirty="0" smtClean="0">
                <a:latin typeface="Californian FB" pitchFamily="18" charset="0"/>
              </a:rPr>
              <a:t> Welcome to Venice.</a:t>
            </a:r>
          </a:p>
          <a:p>
            <a:pPr algn="just"/>
            <a:r>
              <a:rPr lang="sr-Latn-RS" dirty="0" smtClean="0">
                <a:latin typeface="Californian FB" pitchFamily="18" charset="0"/>
              </a:rPr>
              <a:t>2. My name is Carlotta and </a:t>
            </a:r>
            <a:r>
              <a:rPr lang="sr-Latn-RS" dirty="0" smtClean="0">
                <a:solidFill>
                  <a:srgbClr val="FF0000"/>
                </a:solidFill>
                <a:latin typeface="Californian FB" pitchFamily="18" charset="0"/>
              </a:rPr>
              <a:t>I’LL BE </a:t>
            </a:r>
            <a:r>
              <a:rPr lang="sr-Latn-RS" dirty="0" smtClean="0">
                <a:latin typeface="Californian FB" pitchFamily="18" charset="0"/>
              </a:rPr>
              <a:t>your guide for this weekend.</a:t>
            </a:r>
          </a:p>
          <a:p>
            <a:pPr algn="just"/>
            <a:r>
              <a:rPr lang="sr-Latn-RS" dirty="0" smtClean="0">
                <a:latin typeface="Californian FB" pitchFamily="18" charset="0"/>
              </a:rPr>
              <a:t>3. Before I start, can </a:t>
            </a:r>
            <a:r>
              <a:rPr lang="sr-Latn-RS" dirty="0" smtClean="0">
                <a:solidFill>
                  <a:srgbClr val="FF0000"/>
                </a:solidFill>
                <a:latin typeface="Californian FB" pitchFamily="18" charset="0"/>
              </a:rPr>
              <a:t>YOU ALL HEAR </a:t>
            </a:r>
            <a:r>
              <a:rPr lang="sr-Latn-RS" dirty="0" smtClean="0">
                <a:latin typeface="Californian FB" pitchFamily="18" charset="0"/>
              </a:rPr>
              <a:t>me at the back?</a:t>
            </a:r>
          </a:p>
          <a:p>
            <a:pPr algn="just"/>
            <a:r>
              <a:rPr lang="sr-Latn-RS" dirty="0" smtClean="0">
                <a:latin typeface="Californian FB" pitchFamily="18" charset="0"/>
              </a:rPr>
              <a:t>4. Let me start </a:t>
            </a:r>
            <a:r>
              <a:rPr lang="sr-Latn-RS" dirty="0" smtClean="0">
                <a:solidFill>
                  <a:srgbClr val="FF0000"/>
                </a:solidFill>
                <a:latin typeface="Californian FB" pitchFamily="18" charset="0"/>
              </a:rPr>
              <a:t>BY TELLING YOU </a:t>
            </a:r>
            <a:r>
              <a:rPr lang="sr-Latn-RS" dirty="0" smtClean="0">
                <a:latin typeface="Californian FB" pitchFamily="18" charset="0"/>
              </a:rPr>
              <a:t>a little about the history of the festival.</a:t>
            </a:r>
          </a:p>
          <a:p>
            <a:pPr algn="just"/>
            <a:r>
              <a:rPr lang="sr-Latn-RS" dirty="0" smtClean="0">
                <a:latin typeface="Californian FB" pitchFamily="18" charset="0"/>
              </a:rPr>
              <a:t>5. From 1575 to 77, as </a:t>
            </a:r>
            <a:r>
              <a:rPr lang="sr-Latn-RS" dirty="0" smtClean="0">
                <a:solidFill>
                  <a:srgbClr val="FF0000"/>
                </a:solidFill>
                <a:latin typeface="Californian FB" pitchFamily="18" charset="0"/>
              </a:rPr>
              <a:t>YOU MAY KNOW</a:t>
            </a:r>
            <a:r>
              <a:rPr lang="sr-Latn-RS" dirty="0" smtClean="0">
                <a:latin typeface="Californian FB" pitchFamily="18" charset="0"/>
              </a:rPr>
              <a:t>, Venice was...</a:t>
            </a:r>
          </a:p>
          <a:p>
            <a:pPr algn="just"/>
            <a:r>
              <a:rPr lang="sr-Latn-RS" dirty="0" smtClean="0">
                <a:latin typeface="Californian FB" pitchFamily="18" charset="0"/>
              </a:rPr>
              <a:t>6. Now, </a:t>
            </a:r>
            <a:r>
              <a:rPr lang="sr-Latn-RS" dirty="0" smtClean="0">
                <a:solidFill>
                  <a:srgbClr val="FF0000"/>
                </a:solidFill>
                <a:latin typeface="Californian FB" pitchFamily="18" charset="0"/>
              </a:rPr>
              <a:t>MOVING ON TO </a:t>
            </a:r>
            <a:r>
              <a:rPr lang="sr-Latn-RS" dirty="0" smtClean="0">
                <a:latin typeface="Californian FB" pitchFamily="18" charset="0"/>
              </a:rPr>
              <a:t>the festival itself. What </a:t>
            </a:r>
            <a:r>
              <a:rPr lang="sr-Latn-RS" dirty="0" smtClean="0">
                <a:solidFill>
                  <a:srgbClr val="FF0000"/>
                </a:solidFill>
                <a:latin typeface="Californian FB" pitchFamily="18" charset="0"/>
              </a:rPr>
              <a:t>HAPPENS</a:t>
            </a:r>
            <a:r>
              <a:rPr lang="sr-Latn-RS" dirty="0" smtClean="0">
                <a:latin typeface="Californian FB" pitchFamily="18" charset="0"/>
              </a:rPr>
              <a:t> is this:</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1"/>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nodeType="clickEffect">
                                  <p:stCondLst>
                                    <p:cond delay="0"/>
                                  </p:stCondLst>
                                  <p:iterate type="lt">
                                    <p:tmPct val="10000"/>
                                  </p:iterate>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1"/>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normAutofit fontScale="90000"/>
          </a:bodyPr>
          <a:lstStyle/>
          <a:p>
            <a:r>
              <a:rPr lang="sr-Latn-RS" dirty="0" smtClean="0">
                <a:latin typeface="Californian FB" pitchFamily="18" charset="0"/>
              </a:rPr>
              <a:t>Listen again. Complete key expressions used by the guide.</a:t>
            </a:r>
            <a:endParaRPr lang="en-US" dirty="0"/>
          </a:p>
        </p:txBody>
      </p:sp>
      <p:sp>
        <p:nvSpPr>
          <p:cNvPr id="3" name="Content Placeholder 2"/>
          <p:cNvSpPr>
            <a:spLocks noGrp="1"/>
          </p:cNvSpPr>
          <p:nvPr>
            <p:ph idx="1"/>
          </p:nvPr>
        </p:nvSpPr>
        <p:spPr>
          <a:xfrm>
            <a:off x="457200" y="1357298"/>
            <a:ext cx="8229600" cy="5143536"/>
          </a:xfrm>
        </p:spPr>
        <p:txBody>
          <a:bodyPr/>
          <a:lstStyle/>
          <a:p>
            <a:pPr algn="just"/>
            <a:r>
              <a:rPr lang="sr-Latn-RS" dirty="0" smtClean="0">
                <a:latin typeface="Californian FB" pitchFamily="18" charset="0"/>
              </a:rPr>
              <a:t>7. By </a:t>
            </a:r>
            <a:r>
              <a:rPr lang="sr-Latn-RS" dirty="0" smtClean="0">
                <a:solidFill>
                  <a:srgbClr val="FF0000"/>
                </a:solidFill>
                <a:latin typeface="Californian FB" pitchFamily="18" charset="0"/>
              </a:rPr>
              <a:t>THE WAY</a:t>
            </a:r>
            <a:r>
              <a:rPr lang="sr-Latn-RS" dirty="0" smtClean="0">
                <a:latin typeface="Californian FB" pitchFamily="18" charset="0"/>
              </a:rPr>
              <a:t>, if you’ve wondering about...</a:t>
            </a:r>
          </a:p>
          <a:p>
            <a:pPr algn="just"/>
            <a:r>
              <a:rPr lang="sr-Latn-RS" dirty="0" smtClean="0">
                <a:latin typeface="Californian FB" pitchFamily="18" charset="0"/>
              </a:rPr>
              <a:t>8. The climax of the festival and the most significant part if you remember </a:t>
            </a:r>
            <a:r>
              <a:rPr lang="sr-Latn-RS" dirty="0" smtClean="0">
                <a:solidFill>
                  <a:srgbClr val="FF0000"/>
                </a:solidFill>
                <a:latin typeface="Californian FB" pitchFamily="18" charset="0"/>
              </a:rPr>
              <a:t>WHAT I SAID</a:t>
            </a:r>
            <a:r>
              <a:rPr lang="sr-Latn-RS" dirty="0" smtClean="0">
                <a:latin typeface="Californian FB" pitchFamily="18" charset="0"/>
              </a:rPr>
              <a:t> about the history of the festival, is...</a:t>
            </a:r>
          </a:p>
          <a:p>
            <a:pPr algn="just"/>
            <a:r>
              <a:rPr lang="sr-Latn-RS" dirty="0" smtClean="0">
                <a:latin typeface="Californian FB" pitchFamily="18" charset="0"/>
              </a:rPr>
              <a:t>9. Oh, one thing I </a:t>
            </a:r>
            <a:r>
              <a:rPr lang="sr-Latn-RS" dirty="0" smtClean="0">
                <a:solidFill>
                  <a:srgbClr val="FF0000"/>
                </a:solidFill>
                <a:latin typeface="Californian FB" pitchFamily="18" charset="0"/>
              </a:rPr>
              <a:t>FORGOT</a:t>
            </a:r>
            <a:r>
              <a:rPr lang="sr-Latn-RS" dirty="0" smtClean="0">
                <a:latin typeface="Californian FB" pitchFamily="18" charset="0"/>
              </a:rPr>
              <a:t> is that...</a:t>
            </a:r>
          </a:p>
          <a:p>
            <a:pPr algn="just"/>
            <a:r>
              <a:rPr lang="sr-Latn-RS" dirty="0" smtClean="0">
                <a:latin typeface="Californian FB" pitchFamily="18" charset="0"/>
              </a:rPr>
              <a:t>10. So, that’s the Festa del Redantore. As </a:t>
            </a:r>
            <a:r>
              <a:rPr lang="sr-Latn-RS" dirty="0" smtClean="0">
                <a:solidFill>
                  <a:srgbClr val="FF0000"/>
                </a:solidFill>
                <a:latin typeface="Californian FB" pitchFamily="18" charset="0"/>
              </a:rPr>
              <a:t>YOU CAN SEE</a:t>
            </a:r>
            <a:r>
              <a:rPr lang="sr-Latn-RS" dirty="0" smtClean="0">
                <a:latin typeface="Californian FB" pitchFamily="18" charset="0"/>
              </a:rPr>
              <a:t>, it’s a wonderful event.</a:t>
            </a:r>
          </a:p>
          <a:p>
            <a:pPr algn="just"/>
            <a:r>
              <a:rPr lang="sr-Latn-RS" dirty="0" smtClean="0">
                <a:latin typeface="Californian FB" pitchFamily="18" charset="0"/>
              </a:rPr>
              <a:t>11. Are there </a:t>
            </a:r>
            <a:r>
              <a:rPr lang="sr-Latn-RS" dirty="0" smtClean="0">
                <a:solidFill>
                  <a:srgbClr val="FF0000"/>
                </a:solidFill>
                <a:latin typeface="Californian FB" pitchFamily="18" charset="0"/>
              </a:rPr>
              <a:t>ANY QUESTIONS</a:t>
            </a:r>
            <a:r>
              <a:rPr lang="sr-Latn-RS" dirty="0" smtClean="0">
                <a:latin typeface="Californian FB" pitchFamily="18" charset="0"/>
              </a:rPr>
              <a:t>?</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1"/>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5728"/>
            <a:ext cx="9144000" cy="1071570"/>
          </a:xfrm>
        </p:spPr>
        <p:txBody>
          <a:bodyPr>
            <a:noAutofit/>
          </a:bodyPr>
          <a:lstStyle/>
          <a:p>
            <a:r>
              <a:rPr lang="sr-Latn-RS" sz="3200" dirty="0" smtClean="0">
                <a:latin typeface="Californian FB" pitchFamily="18" charset="0"/>
              </a:rPr>
              <a:t>4. Look the comparison between the characteristics of written and spoken descriptions</a:t>
            </a:r>
            <a:br>
              <a:rPr lang="sr-Latn-RS" sz="3200" dirty="0" smtClean="0">
                <a:latin typeface="Californian FB" pitchFamily="18" charset="0"/>
              </a:rPr>
            </a:br>
            <a:r>
              <a:rPr lang="sr-Latn-RS" sz="3200" dirty="0" smtClean="0">
                <a:latin typeface="Californian FB" pitchFamily="18" charset="0"/>
              </a:rPr>
              <a:t>5. Find examples in the text</a:t>
            </a:r>
            <a:endParaRPr lang="en-US" sz="3200" dirty="0">
              <a:latin typeface="Californian FB" pitchFamily="18" charset="0"/>
            </a:endParaRPr>
          </a:p>
        </p:txBody>
      </p:sp>
      <p:sp>
        <p:nvSpPr>
          <p:cNvPr id="3" name="Text Placeholder 2"/>
          <p:cNvSpPr>
            <a:spLocks noGrp="1"/>
          </p:cNvSpPr>
          <p:nvPr>
            <p:ph type="body" idx="1"/>
          </p:nvPr>
        </p:nvSpPr>
        <p:spPr>
          <a:xfrm>
            <a:off x="457200" y="1785926"/>
            <a:ext cx="4040188" cy="571503"/>
          </a:xfrm>
        </p:spPr>
        <p:txBody>
          <a:bodyPr>
            <a:normAutofit/>
          </a:bodyPr>
          <a:lstStyle/>
          <a:p>
            <a:pPr algn="ctr"/>
            <a:r>
              <a:rPr lang="sr-Latn-RS" sz="2800" dirty="0" smtClean="0">
                <a:latin typeface="Californian FB" pitchFamily="18" charset="0"/>
              </a:rPr>
              <a:t>WRITTEN</a:t>
            </a:r>
            <a:endParaRPr lang="en-US" sz="2800" dirty="0">
              <a:latin typeface="Californian FB" pitchFamily="18" charset="0"/>
            </a:endParaRPr>
          </a:p>
        </p:txBody>
      </p:sp>
      <p:sp>
        <p:nvSpPr>
          <p:cNvPr id="4" name="Content Placeholder 3"/>
          <p:cNvSpPr>
            <a:spLocks noGrp="1"/>
          </p:cNvSpPr>
          <p:nvPr>
            <p:ph sz="half" idx="2"/>
          </p:nvPr>
        </p:nvSpPr>
        <p:spPr>
          <a:xfrm>
            <a:off x="457200" y="2357430"/>
            <a:ext cx="4040188" cy="3768733"/>
          </a:xfrm>
        </p:spPr>
        <p:txBody>
          <a:bodyPr>
            <a:normAutofit/>
          </a:bodyPr>
          <a:lstStyle/>
          <a:p>
            <a:r>
              <a:rPr lang="sr-Latn-RS" dirty="0" smtClean="0">
                <a:latin typeface="Californian FB" pitchFamily="18" charset="0"/>
              </a:rPr>
              <a:t>Use headings and paragraphs </a:t>
            </a:r>
          </a:p>
          <a:p>
            <a:r>
              <a:rPr lang="sr-Latn-RS" dirty="0" smtClean="0">
                <a:latin typeface="Californian FB" pitchFamily="18" charset="0"/>
              </a:rPr>
              <a:t>Longer sentences</a:t>
            </a:r>
          </a:p>
          <a:p>
            <a:r>
              <a:rPr lang="sr-Latn-RS" dirty="0" smtClean="0">
                <a:latin typeface="Californian FB" pitchFamily="18" charset="0"/>
              </a:rPr>
              <a:t>Passive forms</a:t>
            </a:r>
          </a:p>
          <a:p>
            <a:r>
              <a:rPr lang="sr-Latn-RS" dirty="0" smtClean="0">
                <a:latin typeface="Californian FB" pitchFamily="18" charset="0"/>
              </a:rPr>
              <a:t>No interaction with the reader</a:t>
            </a:r>
          </a:p>
          <a:p>
            <a:r>
              <a:rPr lang="sr-Latn-RS" dirty="0" smtClean="0">
                <a:latin typeface="Californian FB" pitchFamily="18" charset="0"/>
              </a:rPr>
              <a:t>Punctuation (e.g. brackets)</a:t>
            </a:r>
            <a:endParaRPr lang="en-US" dirty="0">
              <a:latin typeface="Californian FB" pitchFamily="18" charset="0"/>
            </a:endParaRPr>
          </a:p>
        </p:txBody>
      </p:sp>
      <p:sp>
        <p:nvSpPr>
          <p:cNvPr id="5" name="Text Placeholder 4"/>
          <p:cNvSpPr>
            <a:spLocks noGrp="1"/>
          </p:cNvSpPr>
          <p:nvPr>
            <p:ph type="body" sz="quarter" idx="3"/>
          </p:nvPr>
        </p:nvSpPr>
        <p:spPr>
          <a:xfrm>
            <a:off x="4645025" y="1857365"/>
            <a:ext cx="4041775" cy="428628"/>
          </a:xfrm>
        </p:spPr>
        <p:txBody>
          <a:bodyPr>
            <a:normAutofit fontScale="92500" lnSpcReduction="20000"/>
          </a:bodyPr>
          <a:lstStyle/>
          <a:p>
            <a:pPr algn="ctr"/>
            <a:r>
              <a:rPr lang="sr-Latn-RS" sz="2800" dirty="0" smtClean="0">
                <a:latin typeface="Californian FB" pitchFamily="18" charset="0"/>
              </a:rPr>
              <a:t>SPOKEN</a:t>
            </a:r>
            <a:endParaRPr lang="en-US" sz="2800" dirty="0">
              <a:latin typeface="Californian FB" pitchFamily="18" charset="0"/>
            </a:endParaRPr>
          </a:p>
        </p:txBody>
      </p:sp>
      <p:sp>
        <p:nvSpPr>
          <p:cNvPr id="6" name="Content Placeholder 5"/>
          <p:cNvSpPr>
            <a:spLocks noGrp="1"/>
          </p:cNvSpPr>
          <p:nvPr>
            <p:ph sz="quarter" idx="4"/>
          </p:nvPr>
        </p:nvSpPr>
        <p:spPr>
          <a:xfrm>
            <a:off x="4645025" y="2214554"/>
            <a:ext cx="4498975" cy="3911609"/>
          </a:xfrm>
        </p:spPr>
        <p:txBody>
          <a:bodyPr>
            <a:noAutofit/>
          </a:bodyPr>
          <a:lstStyle/>
          <a:p>
            <a:r>
              <a:rPr lang="sr-Latn-RS" dirty="0" smtClean="0">
                <a:latin typeface="Californian FB" pitchFamily="18" charset="0"/>
              </a:rPr>
              <a:t>Introductory phrases (e.g. Let me start by telling you about...)</a:t>
            </a:r>
          </a:p>
          <a:p>
            <a:r>
              <a:rPr lang="sr-Latn-RS" dirty="0" smtClean="0">
                <a:latin typeface="Californian FB" pitchFamily="18" charset="0"/>
              </a:rPr>
              <a:t>Shorter sentences; sentence breaks</a:t>
            </a:r>
          </a:p>
          <a:p>
            <a:r>
              <a:rPr lang="sr-Latn-RS" dirty="0" smtClean="0">
                <a:latin typeface="Californian FB" pitchFamily="18" charset="0"/>
              </a:rPr>
              <a:t>Passive is used, but not so frequently – instead use of ‘you’ (e.g. You can make arrangements...)</a:t>
            </a:r>
          </a:p>
          <a:p>
            <a:r>
              <a:rPr lang="sr-Latn-RS" dirty="0" smtClean="0">
                <a:latin typeface="Californian FB" pitchFamily="18" charset="0"/>
              </a:rPr>
              <a:t>Interaction with the audience (e.g. Can you all hear me at the back?)</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0" presetClass="entr" presetSubtype="0" fill="hold" nodeType="clickEffect">
                                  <p:stCondLst>
                                    <p:cond delay="0"/>
                                  </p:stCondLst>
                                  <p:iterate type="lt">
                                    <p:tmPct val="10000"/>
                                  </p:iterate>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1000"/>
                                        <p:tgtEl>
                                          <p:spTgt spid="4">
                                            <p:txEl>
                                              <p:pRg st="0" end="0"/>
                                            </p:txEl>
                                          </p:spTgt>
                                        </p:tgtEl>
                                      </p:cBhvr>
                                    </p:animEffect>
                                    <p:anim calcmode="lin" valueType="num">
                                      <p:cBhvr>
                                        <p:cTn id="20" dur="1000" fill="hold"/>
                                        <p:tgtEl>
                                          <p:spTgt spid="4">
                                            <p:txEl>
                                              <p:pRg st="0" end="0"/>
                                            </p:txEl>
                                          </p:spTgt>
                                        </p:tgtEl>
                                        <p:attrNameLst>
                                          <p:attrName>ppt_x</p:attrName>
                                        </p:attrNameLst>
                                      </p:cBhvr>
                                      <p:tavLst>
                                        <p:tav tm="0">
                                          <p:val>
                                            <p:strVal val="#ppt_x-.1"/>
                                          </p:val>
                                        </p:tav>
                                        <p:tav tm="100000">
                                          <p:val>
                                            <p:strVal val="#ppt_x"/>
                                          </p:val>
                                        </p:tav>
                                      </p:tavLst>
                                    </p:anim>
                                    <p:anim calcmode="lin" valueType="num">
                                      <p:cBhvr>
                                        <p:cTn id="21" dur="1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0" presetClass="entr" presetSubtype="0" fill="hold" nodeType="clickEffect">
                                  <p:stCondLst>
                                    <p:cond delay="0"/>
                                  </p:stCondLst>
                                  <p:iterate type="lt">
                                    <p:tmPct val="10000"/>
                                  </p:iterate>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1000"/>
                                        <p:tgtEl>
                                          <p:spTgt spid="5">
                                            <p:txEl>
                                              <p:pRg st="0" end="0"/>
                                            </p:txEl>
                                          </p:spTgt>
                                        </p:tgtEl>
                                      </p:cBhvr>
                                    </p:animEffect>
                                    <p:anim calcmode="lin" valueType="num">
                                      <p:cBhvr>
                                        <p:cTn id="27" dur="1000" fill="hold"/>
                                        <p:tgtEl>
                                          <p:spTgt spid="5">
                                            <p:txEl>
                                              <p:pRg st="0" end="0"/>
                                            </p:txEl>
                                          </p:spTgt>
                                        </p:tgtEl>
                                        <p:attrNameLst>
                                          <p:attrName>ppt_x</p:attrName>
                                        </p:attrNameLst>
                                      </p:cBhvr>
                                      <p:tavLst>
                                        <p:tav tm="0">
                                          <p:val>
                                            <p:strVal val="#ppt_x-.1"/>
                                          </p:val>
                                        </p:tav>
                                        <p:tav tm="100000">
                                          <p:val>
                                            <p:strVal val="#ppt_x"/>
                                          </p:val>
                                        </p:tav>
                                      </p:tavLst>
                                    </p:anim>
                                    <p:anim calcmode="lin" valueType="num">
                                      <p:cBhvr>
                                        <p:cTn id="28" dur="1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0" presetClass="entr" presetSubtype="0" fill="hold" nodeType="clickEffect">
                                  <p:stCondLst>
                                    <p:cond delay="0"/>
                                  </p:stCondLst>
                                  <p:iterate type="lt">
                                    <p:tmPct val="10000"/>
                                  </p:iterate>
                                  <p:childTnLst>
                                    <p:set>
                                      <p:cBhvr>
                                        <p:cTn id="32" dur="1" fill="hold">
                                          <p:stCondLst>
                                            <p:cond delay="0"/>
                                          </p:stCondLst>
                                        </p:cTn>
                                        <p:tgtEl>
                                          <p:spTgt spid="6">
                                            <p:txEl>
                                              <p:pRg st="0" end="0"/>
                                            </p:txEl>
                                          </p:spTgt>
                                        </p:tgtEl>
                                        <p:attrNameLst>
                                          <p:attrName>style.visibility</p:attrName>
                                        </p:attrNameLst>
                                      </p:cBhvr>
                                      <p:to>
                                        <p:strVal val="visible"/>
                                      </p:to>
                                    </p:set>
                                    <p:animEffect transition="in" filter="fade">
                                      <p:cBhvr>
                                        <p:cTn id="33" dur="1000"/>
                                        <p:tgtEl>
                                          <p:spTgt spid="6">
                                            <p:txEl>
                                              <p:pRg st="0" end="0"/>
                                            </p:txEl>
                                          </p:spTgt>
                                        </p:tgtEl>
                                      </p:cBhvr>
                                    </p:animEffect>
                                    <p:anim calcmode="lin" valueType="num">
                                      <p:cBhvr>
                                        <p:cTn id="34" dur="1000" fill="hold"/>
                                        <p:tgtEl>
                                          <p:spTgt spid="6">
                                            <p:txEl>
                                              <p:pRg st="0" end="0"/>
                                            </p:txEl>
                                          </p:spTgt>
                                        </p:tgtEl>
                                        <p:attrNameLst>
                                          <p:attrName>ppt_x</p:attrName>
                                        </p:attrNameLst>
                                      </p:cBhvr>
                                      <p:tavLst>
                                        <p:tav tm="0">
                                          <p:val>
                                            <p:strVal val="#ppt_x-.1"/>
                                          </p:val>
                                        </p:tav>
                                        <p:tav tm="100000">
                                          <p:val>
                                            <p:strVal val="#ppt_x"/>
                                          </p:val>
                                        </p:tav>
                                      </p:tavLst>
                                    </p:anim>
                                    <p:anim calcmode="lin" valueType="num">
                                      <p:cBhvr>
                                        <p:cTn id="35" dur="10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0" presetClass="entr" presetSubtype="0" fill="hold" nodeType="clickEffect">
                                  <p:stCondLst>
                                    <p:cond delay="0"/>
                                  </p:stCondLst>
                                  <p:iterate type="lt">
                                    <p:tmPct val="10000"/>
                                  </p:iterate>
                                  <p:childTnLst>
                                    <p:set>
                                      <p:cBhvr>
                                        <p:cTn id="39" dur="1" fill="hold">
                                          <p:stCondLst>
                                            <p:cond delay="0"/>
                                          </p:stCondLst>
                                        </p:cTn>
                                        <p:tgtEl>
                                          <p:spTgt spid="4">
                                            <p:txEl>
                                              <p:pRg st="1" end="1"/>
                                            </p:txEl>
                                          </p:spTgt>
                                        </p:tgtEl>
                                        <p:attrNameLst>
                                          <p:attrName>style.visibility</p:attrName>
                                        </p:attrNameLst>
                                      </p:cBhvr>
                                      <p:to>
                                        <p:strVal val="visible"/>
                                      </p:to>
                                    </p:set>
                                    <p:animEffect transition="in" filter="fade">
                                      <p:cBhvr>
                                        <p:cTn id="40" dur="1000"/>
                                        <p:tgtEl>
                                          <p:spTgt spid="4">
                                            <p:txEl>
                                              <p:pRg st="1" end="1"/>
                                            </p:txEl>
                                          </p:spTgt>
                                        </p:tgtEl>
                                      </p:cBhvr>
                                    </p:animEffect>
                                    <p:anim calcmode="lin" valueType="num">
                                      <p:cBhvr>
                                        <p:cTn id="41" dur="1000" fill="hold"/>
                                        <p:tgtEl>
                                          <p:spTgt spid="4">
                                            <p:txEl>
                                              <p:pRg st="1" end="1"/>
                                            </p:txEl>
                                          </p:spTgt>
                                        </p:tgtEl>
                                        <p:attrNameLst>
                                          <p:attrName>ppt_x</p:attrName>
                                        </p:attrNameLst>
                                      </p:cBhvr>
                                      <p:tavLst>
                                        <p:tav tm="0">
                                          <p:val>
                                            <p:strVal val="#ppt_x-.1"/>
                                          </p:val>
                                        </p:tav>
                                        <p:tav tm="100000">
                                          <p:val>
                                            <p:strVal val="#ppt_x"/>
                                          </p:val>
                                        </p:tav>
                                      </p:tavLst>
                                    </p:anim>
                                    <p:anim calcmode="lin" valueType="num">
                                      <p:cBhvr>
                                        <p:cTn id="42" dur="10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0" presetClass="entr" presetSubtype="0" fill="hold" nodeType="clickEffect">
                                  <p:stCondLst>
                                    <p:cond delay="0"/>
                                  </p:stCondLst>
                                  <p:iterate type="lt">
                                    <p:tmPct val="10000"/>
                                  </p:iterate>
                                  <p:childTnLst>
                                    <p:set>
                                      <p:cBhvr>
                                        <p:cTn id="46" dur="1" fill="hold">
                                          <p:stCondLst>
                                            <p:cond delay="0"/>
                                          </p:stCondLst>
                                        </p:cTn>
                                        <p:tgtEl>
                                          <p:spTgt spid="6">
                                            <p:txEl>
                                              <p:pRg st="1" end="1"/>
                                            </p:txEl>
                                          </p:spTgt>
                                        </p:tgtEl>
                                        <p:attrNameLst>
                                          <p:attrName>style.visibility</p:attrName>
                                        </p:attrNameLst>
                                      </p:cBhvr>
                                      <p:to>
                                        <p:strVal val="visible"/>
                                      </p:to>
                                    </p:set>
                                    <p:animEffect transition="in" filter="fade">
                                      <p:cBhvr>
                                        <p:cTn id="47" dur="1000"/>
                                        <p:tgtEl>
                                          <p:spTgt spid="6">
                                            <p:txEl>
                                              <p:pRg st="1" end="1"/>
                                            </p:txEl>
                                          </p:spTgt>
                                        </p:tgtEl>
                                      </p:cBhvr>
                                    </p:animEffect>
                                    <p:anim calcmode="lin" valueType="num">
                                      <p:cBhvr>
                                        <p:cTn id="48" dur="1000" fill="hold"/>
                                        <p:tgtEl>
                                          <p:spTgt spid="6">
                                            <p:txEl>
                                              <p:pRg st="1" end="1"/>
                                            </p:txEl>
                                          </p:spTgt>
                                        </p:tgtEl>
                                        <p:attrNameLst>
                                          <p:attrName>ppt_x</p:attrName>
                                        </p:attrNameLst>
                                      </p:cBhvr>
                                      <p:tavLst>
                                        <p:tav tm="0">
                                          <p:val>
                                            <p:strVal val="#ppt_x-.1"/>
                                          </p:val>
                                        </p:tav>
                                        <p:tav tm="100000">
                                          <p:val>
                                            <p:strVal val="#ppt_x"/>
                                          </p:val>
                                        </p:tav>
                                      </p:tavLst>
                                    </p:anim>
                                    <p:anim calcmode="lin" valueType="num">
                                      <p:cBhvr>
                                        <p:cTn id="49" dur="10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0" presetClass="entr" presetSubtype="0" fill="hold" nodeType="clickEffect">
                                  <p:stCondLst>
                                    <p:cond delay="0"/>
                                  </p:stCondLst>
                                  <p:iterate type="lt">
                                    <p:tmPct val="10000"/>
                                  </p:iterate>
                                  <p:childTnLst>
                                    <p:set>
                                      <p:cBhvr>
                                        <p:cTn id="53" dur="1" fill="hold">
                                          <p:stCondLst>
                                            <p:cond delay="0"/>
                                          </p:stCondLst>
                                        </p:cTn>
                                        <p:tgtEl>
                                          <p:spTgt spid="4">
                                            <p:txEl>
                                              <p:pRg st="2" end="2"/>
                                            </p:txEl>
                                          </p:spTgt>
                                        </p:tgtEl>
                                        <p:attrNameLst>
                                          <p:attrName>style.visibility</p:attrName>
                                        </p:attrNameLst>
                                      </p:cBhvr>
                                      <p:to>
                                        <p:strVal val="visible"/>
                                      </p:to>
                                    </p:set>
                                    <p:animEffect transition="in" filter="fade">
                                      <p:cBhvr>
                                        <p:cTn id="54" dur="1000"/>
                                        <p:tgtEl>
                                          <p:spTgt spid="4">
                                            <p:txEl>
                                              <p:pRg st="2" end="2"/>
                                            </p:txEl>
                                          </p:spTgt>
                                        </p:tgtEl>
                                      </p:cBhvr>
                                    </p:animEffect>
                                    <p:anim calcmode="lin" valueType="num">
                                      <p:cBhvr>
                                        <p:cTn id="55" dur="1000" fill="hold"/>
                                        <p:tgtEl>
                                          <p:spTgt spid="4">
                                            <p:txEl>
                                              <p:pRg st="2" end="2"/>
                                            </p:txEl>
                                          </p:spTgt>
                                        </p:tgtEl>
                                        <p:attrNameLst>
                                          <p:attrName>ppt_x</p:attrName>
                                        </p:attrNameLst>
                                      </p:cBhvr>
                                      <p:tavLst>
                                        <p:tav tm="0">
                                          <p:val>
                                            <p:strVal val="#ppt_x-.1"/>
                                          </p:val>
                                        </p:tav>
                                        <p:tav tm="100000">
                                          <p:val>
                                            <p:strVal val="#ppt_x"/>
                                          </p:val>
                                        </p:tav>
                                      </p:tavLst>
                                    </p:anim>
                                    <p:anim calcmode="lin" valueType="num">
                                      <p:cBhvr>
                                        <p:cTn id="56" dur="10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0" presetClass="entr" presetSubtype="0" fill="hold" nodeType="clickEffect">
                                  <p:stCondLst>
                                    <p:cond delay="0"/>
                                  </p:stCondLst>
                                  <p:iterate type="lt">
                                    <p:tmPct val="10000"/>
                                  </p:iterate>
                                  <p:childTnLst>
                                    <p:set>
                                      <p:cBhvr>
                                        <p:cTn id="60" dur="1" fill="hold">
                                          <p:stCondLst>
                                            <p:cond delay="0"/>
                                          </p:stCondLst>
                                        </p:cTn>
                                        <p:tgtEl>
                                          <p:spTgt spid="6">
                                            <p:txEl>
                                              <p:pRg st="2" end="2"/>
                                            </p:txEl>
                                          </p:spTgt>
                                        </p:tgtEl>
                                        <p:attrNameLst>
                                          <p:attrName>style.visibility</p:attrName>
                                        </p:attrNameLst>
                                      </p:cBhvr>
                                      <p:to>
                                        <p:strVal val="visible"/>
                                      </p:to>
                                    </p:set>
                                    <p:animEffect transition="in" filter="fade">
                                      <p:cBhvr>
                                        <p:cTn id="61" dur="1000"/>
                                        <p:tgtEl>
                                          <p:spTgt spid="6">
                                            <p:txEl>
                                              <p:pRg st="2" end="2"/>
                                            </p:txEl>
                                          </p:spTgt>
                                        </p:tgtEl>
                                      </p:cBhvr>
                                    </p:animEffect>
                                    <p:anim calcmode="lin" valueType="num">
                                      <p:cBhvr>
                                        <p:cTn id="62" dur="1000" fill="hold"/>
                                        <p:tgtEl>
                                          <p:spTgt spid="6">
                                            <p:txEl>
                                              <p:pRg st="2" end="2"/>
                                            </p:txEl>
                                          </p:spTgt>
                                        </p:tgtEl>
                                        <p:attrNameLst>
                                          <p:attrName>ppt_x</p:attrName>
                                        </p:attrNameLst>
                                      </p:cBhvr>
                                      <p:tavLst>
                                        <p:tav tm="0">
                                          <p:val>
                                            <p:strVal val="#ppt_x-.1"/>
                                          </p:val>
                                        </p:tav>
                                        <p:tav tm="100000">
                                          <p:val>
                                            <p:strVal val="#ppt_x"/>
                                          </p:val>
                                        </p:tav>
                                      </p:tavLst>
                                    </p:anim>
                                    <p:anim calcmode="lin" valueType="num">
                                      <p:cBhvr>
                                        <p:cTn id="63" dur="10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0" presetClass="entr" presetSubtype="0" fill="hold" nodeType="clickEffect">
                                  <p:stCondLst>
                                    <p:cond delay="0"/>
                                  </p:stCondLst>
                                  <p:iterate type="lt">
                                    <p:tmPct val="10000"/>
                                  </p:iterate>
                                  <p:childTnLst>
                                    <p:set>
                                      <p:cBhvr>
                                        <p:cTn id="67" dur="1" fill="hold">
                                          <p:stCondLst>
                                            <p:cond delay="0"/>
                                          </p:stCondLst>
                                        </p:cTn>
                                        <p:tgtEl>
                                          <p:spTgt spid="4">
                                            <p:txEl>
                                              <p:pRg st="4" end="4"/>
                                            </p:txEl>
                                          </p:spTgt>
                                        </p:tgtEl>
                                        <p:attrNameLst>
                                          <p:attrName>style.visibility</p:attrName>
                                        </p:attrNameLst>
                                      </p:cBhvr>
                                      <p:to>
                                        <p:strVal val="visible"/>
                                      </p:to>
                                    </p:set>
                                    <p:animEffect transition="in" filter="fade">
                                      <p:cBhvr>
                                        <p:cTn id="68" dur="1000"/>
                                        <p:tgtEl>
                                          <p:spTgt spid="4">
                                            <p:txEl>
                                              <p:pRg st="4" end="4"/>
                                            </p:txEl>
                                          </p:spTgt>
                                        </p:tgtEl>
                                      </p:cBhvr>
                                    </p:animEffect>
                                    <p:anim calcmode="lin" valueType="num">
                                      <p:cBhvr>
                                        <p:cTn id="69" dur="1000" fill="hold"/>
                                        <p:tgtEl>
                                          <p:spTgt spid="4">
                                            <p:txEl>
                                              <p:pRg st="4" end="4"/>
                                            </p:txEl>
                                          </p:spTgt>
                                        </p:tgtEl>
                                        <p:attrNameLst>
                                          <p:attrName>ppt_x</p:attrName>
                                        </p:attrNameLst>
                                      </p:cBhvr>
                                      <p:tavLst>
                                        <p:tav tm="0">
                                          <p:val>
                                            <p:strVal val="#ppt_x-.1"/>
                                          </p:val>
                                        </p:tav>
                                        <p:tav tm="100000">
                                          <p:val>
                                            <p:strVal val="#ppt_x"/>
                                          </p:val>
                                        </p:tav>
                                      </p:tavLst>
                                    </p:anim>
                                    <p:anim calcmode="lin" valueType="num">
                                      <p:cBhvr>
                                        <p:cTn id="70" dur="10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0" presetClass="entr" presetSubtype="0" fill="hold" nodeType="clickEffect">
                                  <p:stCondLst>
                                    <p:cond delay="0"/>
                                  </p:stCondLst>
                                  <p:iterate type="lt">
                                    <p:tmPct val="10000"/>
                                  </p:iterate>
                                  <p:childTnLst>
                                    <p:set>
                                      <p:cBhvr>
                                        <p:cTn id="74" dur="1" fill="hold">
                                          <p:stCondLst>
                                            <p:cond delay="0"/>
                                          </p:stCondLst>
                                        </p:cTn>
                                        <p:tgtEl>
                                          <p:spTgt spid="6">
                                            <p:txEl>
                                              <p:pRg st="3" end="3"/>
                                            </p:txEl>
                                          </p:spTgt>
                                        </p:tgtEl>
                                        <p:attrNameLst>
                                          <p:attrName>style.visibility</p:attrName>
                                        </p:attrNameLst>
                                      </p:cBhvr>
                                      <p:to>
                                        <p:strVal val="visible"/>
                                      </p:to>
                                    </p:set>
                                    <p:animEffect transition="in" filter="fade">
                                      <p:cBhvr>
                                        <p:cTn id="75" dur="1000"/>
                                        <p:tgtEl>
                                          <p:spTgt spid="6">
                                            <p:txEl>
                                              <p:pRg st="3" end="3"/>
                                            </p:txEl>
                                          </p:spTgt>
                                        </p:tgtEl>
                                      </p:cBhvr>
                                    </p:animEffect>
                                    <p:anim calcmode="lin" valueType="num">
                                      <p:cBhvr>
                                        <p:cTn id="76" dur="1000" fill="hold"/>
                                        <p:tgtEl>
                                          <p:spTgt spid="6">
                                            <p:txEl>
                                              <p:pRg st="3" end="3"/>
                                            </p:txEl>
                                          </p:spTgt>
                                        </p:tgtEl>
                                        <p:attrNameLst>
                                          <p:attrName>ppt_x</p:attrName>
                                        </p:attrNameLst>
                                      </p:cBhvr>
                                      <p:tavLst>
                                        <p:tav tm="0">
                                          <p:val>
                                            <p:strVal val="#ppt_x-.1"/>
                                          </p:val>
                                        </p:tav>
                                        <p:tav tm="100000">
                                          <p:val>
                                            <p:strVal val="#ppt_x"/>
                                          </p:val>
                                        </p:tav>
                                      </p:tavLst>
                                    </p:anim>
                                    <p:anim calcmode="lin" valueType="num">
                                      <p:cBhvr>
                                        <p:cTn id="77" dur="10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passive</a:t>
            </a:r>
            <a:endParaRPr lang="en-US" sz="3600" dirty="0">
              <a:latin typeface="Californian FB" pitchFamily="18" charset="0"/>
            </a:endParaRPr>
          </a:p>
        </p:txBody>
      </p:sp>
      <p:sp>
        <p:nvSpPr>
          <p:cNvPr id="3" name="Content Placeholder 2"/>
          <p:cNvSpPr>
            <a:spLocks noGrp="1"/>
          </p:cNvSpPr>
          <p:nvPr>
            <p:ph idx="1"/>
          </p:nvPr>
        </p:nvSpPr>
        <p:spPr>
          <a:xfrm>
            <a:off x="0" y="1600201"/>
            <a:ext cx="9144000" cy="4829195"/>
          </a:xfrm>
        </p:spPr>
        <p:txBody>
          <a:bodyPr>
            <a:normAutofit fontScale="92500" lnSpcReduction="10000"/>
          </a:bodyPr>
          <a:lstStyle/>
          <a:p>
            <a:r>
              <a:rPr lang="sr-Latn-RS" sz="2800" dirty="0" smtClean="0">
                <a:latin typeface="Californian FB" pitchFamily="18" charset="0"/>
              </a:rPr>
              <a:t>was hit by the plague</a:t>
            </a:r>
          </a:p>
          <a:p>
            <a:r>
              <a:rPr lang="sr-Latn-RS" sz="2800" dirty="0" smtClean="0">
                <a:latin typeface="Californian FB" pitchFamily="18" charset="0"/>
              </a:rPr>
              <a:t>was declared over</a:t>
            </a:r>
          </a:p>
          <a:p>
            <a:r>
              <a:rPr lang="sr-Latn-RS" sz="2800" dirty="0" smtClean="0">
                <a:latin typeface="Californian FB" pitchFamily="18" charset="0"/>
              </a:rPr>
              <a:t>it was decided</a:t>
            </a:r>
          </a:p>
          <a:p>
            <a:r>
              <a:rPr lang="sr-Latn-RS" sz="2800" dirty="0" smtClean="0">
                <a:latin typeface="Californian FB" pitchFamily="18" charset="0"/>
              </a:rPr>
              <a:t>it was/is dedicated to</a:t>
            </a:r>
          </a:p>
          <a:p>
            <a:r>
              <a:rPr lang="sr-Latn-RS" sz="2800" dirty="0" smtClean="0">
                <a:latin typeface="Californian FB" pitchFamily="18" charset="0"/>
              </a:rPr>
              <a:t>arrangements can be made</a:t>
            </a:r>
          </a:p>
          <a:p>
            <a:r>
              <a:rPr lang="sr-Latn-RS" sz="2800" dirty="0" smtClean="0">
                <a:latin typeface="Californian FB" pitchFamily="18" charset="0"/>
              </a:rPr>
              <a:t>boats are decorated</a:t>
            </a:r>
          </a:p>
          <a:p>
            <a:r>
              <a:rPr lang="sr-Latn-RS" sz="2800" dirty="0" smtClean="0">
                <a:latin typeface="Californian FB" pitchFamily="18" charset="0"/>
              </a:rPr>
              <a:t>pontoon is strung</a:t>
            </a:r>
          </a:p>
          <a:p>
            <a:r>
              <a:rPr lang="sr-Latn-RS" sz="2800" dirty="0" smtClean="0">
                <a:latin typeface="Californian FB" pitchFamily="18" charset="0"/>
              </a:rPr>
              <a:t>the mass is held</a:t>
            </a:r>
          </a:p>
          <a:p>
            <a:pPr algn="ctr"/>
            <a:r>
              <a:rPr lang="sr-Latn-RS" dirty="0" smtClean="0">
                <a:latin typeface="Californian FB" pitchFamily="18" charset="0"/>
              </a:rPr>
              <a:t>FESTA DEL REDENTORE</a:t>
            </a:r>
          </a:p>
          <a:p>
            <a:r>
              <a:rPr lang="en-US" dirty="0" err="1" smtClean="0">
                <a:latin typeface="Californian FB" pitchFamily="18" charset="0"/>
                <a:hlinkClick r:id="rId2"/>
              </a:rPr>
              <a:t>https://www.youtube.com/watch?v=562kOqkWMNk</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643182"/>
          </a:xfrm>
        </p:spPr>
        <p:txBody>
          <a:bodyPr>
            <a:noAutofit/>
          </a:bodyPr>
          <a:lstStyle/>
          <a:p>
            <a:r>
              <a:rPr lang="sr-Latn-RS" sz="3200" dirty="0" smtClean="0">
                <a:latin typeface="Californian FB" pitchFamily="18" charset="0"/>
              </a:rPr>
              <a:t>HW- Writing </a:t>
            </a:r>
            <a:r>
              <a:rPr lang="sr-Latn-RS" sz="2800" dirty="0" smtClean="0">
                <a:latin typeface="Californian FB" pitchFamily="18" charset="0"/>
              </a:rPr>
              <a:t/>
            </a:r>
            <a:br>
              <a:rPr lang="sr-Latn-RS" sz="2800" dirty="0" smtClean="0">
                <a:latin typeface="Californian FB" pitchFamily="18" charset="0"/>
              </a:rPr>
            </a:br>
            <a:r>
              <a:rPr lang="sr-Latn-RS" sz="2600" dirty="0" smtClean="0">
                <a:latin typeface="Californian FB" pitchFamily="18" charset="0"/>
              </a:rPr>
              <a:t>Write a similar </a:t>
            </a:r>
            <a:r>
              <a:rPr lang="sr-Latn-RS" sz="2600" b="1" dirty="0" smtClean="0">
                <a:latin typeface="Californian FB" pitchFamily="18" charset="0"/>
              </a:rPr>
              <a:t>description of a festival </a:t>
            </a:r>
            <a:r>
              <a:rPr lang="sr-Latn-RS" sz="2600" dirty="0" smtClean="0">
                <a:latin typeface="Californian FB" pitchFamily="18" charset="0"/>
              </a:rPr>
              <a:t>for a hotel information brochure. Choose a festival that you know about, or use the notes below about, or use the notes below about the Edinburgh Festival. Divide your passage into three main paragraphs.</a:t>
            </a:r>
            <a:endParaRPr lang="en-US" sz="2600" dirty="0">
              <a:latin typeface="Californian FB" pitchFamily="18" charset="0"/>
            </a:endParaRPr>
          </a:p>
        </p:txBody>
      </p:sp>
      <p:sp>
        <p:nvSpPr>
          <p:cNvPr id="3" name="Content Placeholder 2"/>
          <p:cNvSpPr>
            <a:spLocks noGrp="1"/>
          </p:cNvSpPr>
          <p:nvPr>
            <p:ph idx="1"/>
          </p:nvPr>
        </p:nvSpPr>
        <p:spPr>
          <a:xfrm>
            <a:off x="0" y="2714620"/>
            <a:ext cx="5429256" cy="3714776"/>
          </a:xfrm>
        </p:spPr>
        <p:txBody>
          <a:bodyPr>
            <a:normAutofit fontScale="92500" lnSpcReduction="20000"/>
          </a:bodyPr>
          <a:lstStyle/>
          <a:p>
            <a:r>
              <a:rPr lang="sr-Latn-RS" dirty="0" smtClean="0">
                <a:latin typeface="Californian FB" pitchFamily="18" charset="0"/>
              </a:rPr>
              <a:t>THE EDINBURGH FESTIVAL</a:t>
            </a:r>
          </a:p>
          <a:p>
            <a:r>
              <a:rPr lang="sr-Latn-RS" sz="2800" dirty="0" smtClean="0">
                <a:latin typeface="Californian FB" pitchFamily="18" charset="0"/>
              </a:rPr>
              <a:t>Edinburgh Festival – Scotland</a:t>
            </a:r>
          </a:p>
          <a:p>
            <a:r>
              <a:rPr lang="sr-Latn-RS" sz="2800" dirty="0" smtClean="0">
                <a:latin typeface="Californian FB" pitchFamily="18" charset="0"/>
              </a:rPr>
              <a:t>International artists</a:t>
            </a:r>
          </a:p>
          <a:p>
            <a:r>
              <a:rPr lang="sr-Latn-RS" sz="2800" dirty="0" smtClean="0">
                <a:latin typeface="Californian FB" pitchFamily="18" charset="0"/>
              </a:rPr>
              <a:t>August/September every year</a:t>
            </a:r>
          </a:p>
          <a:p>
            <a:r>
              <a:rPr lang="sr-Latn-RS" sz="2800" dirty="0" smtClean="0">
                <a:latin typeface="Californian FB" pitchFamily="18" charset="0"/>
              </a:rPr>
              <a:t>series of French films</a:t>
            </a:r>
          </a:p>
          <a:p>
            <a:r>
              <a:rPr lang="sr-Latn-RS" sz="2800" dirty="0" smtClean="0">
                <a:latin typeface="Californian FB" pitchFamily="18" charset="0"/>
              </a:rPr>
              <a:t>New York Symphony Orchestra – Beethoven’s 9th</a:t>
            </a:r>
          </a:p>
          <a:p>
            <a:r>
              <a:rPr lang="sr-Latn-RS" sz="2800" dirty="0" smtClean="0">
                <a:latin typeface="Californian FB" pitchFamily="18" charset="0"/>
              </a:rPr>
              <a:t>available at hotel – programmes, tickets </a:t>
            </a:r>
            <a:endParaRPr lang="en-US" sz="2800" dirty="0">
              <a:latin typeface="Californian FB" pitchFamily="18" charset="0"/>
            </a:endParaRPr>
          </a:p>
        </p:txBody>
      </p:sp>
      <p:sp>
        <p:nvSpPr>
          <p:cNvPr id="4" name="TextBox 3"/>
          <p:cNvSpPr txBox="1"/>
          <p:nvPr/>
        </p:nvSpPr>
        <p:spPr>
          <a:xfrm>
            <a:off x="5286380" y="2857496"/>
            <a:ext cx="3857620" cy="3693319"/>
          </a:xfrm>
          <a:prstGeom prst="rect">
            <a:avLst/>
          </a:prstGeom>
          <a:noFill/>
        </p:spPr>
        <p:txBody>
          <a:bodyPr wrap="square" rtlCol="0">
            <a:spAutoFit/>
          </a:bodyPr>
          <a:lstStyle/>
          <a:p>
            <a:pPr>
              <a:buFont typeface="Arial" pitchFamily="34" charset="0"/>
              <a:buChar char="•"/>
            </a:pPr>
            <a:r>
              <a:rPr lang="sr-Latn-RS" sz="2600" dirty="0" smtClean="0">
                <a:latin typeface="Californian FB" pitchFamily="18" charset="0"/>
              </a:rPr>
              <a:t> travel arrangements</a:t>
            </a:r>
          </a:p>
          <a:p>
            <a:pPr>
              <a:buFont typeface="Arial" pitchFamily="34" charset="0"/>
              <a:buChar char="•"/>
            </a:pPr>
            <a:r>
              <a:rPr lang="sr-Latn-RS" sz="2600" dirty="0" smtClean="0">
                <a:latin typeface="Californian FB" pitchFamily="18" charset="0"/>
              </a:rPr>
              <a:t> festival plays, concerts, exhibitions started 1947</a:t>
            </a:r>
          </a:p>
          <a:p>
            <a:pPr>
              <a:buFont typeface="Arial" pitchFamily="34" charset="0"/>
              <a:buChar char="•"/>
            </a:pPr>
            <a:r>
              <a:rPr lang="sr-Latn-RS" sz="2600" dirty="0" smtClean="0">
                <a:latin typeface="Californian FB" pitchFamily="18" charset="0"/>
              </a:rPr>
              <a:t> this year – Royal Ballet, </a:t>
            </a:r>
            <a:r>
              <a:rPr lang="sr-Latn-RS" sz="2600" i="1" dirty="0" smtClean="0">
                <a:latin typeface="Californian FB" pitchFamily="18" charset="0"/>
              </a:rPr>
              <a:t>Swan Lake</a:t>
            </a:r>
          </a:p>
          <a:p>
            <a:pPr>
              <a:buFont typeface="Arial" pitchFamily="34" charset="0"/>
              <a:buChar char="•"/>
            </a:pPr>
            <a:r>
              <a:rPr lang="sr-Latn-RS" sz="2600" dirty="0" smtClean="0">
                <a:latin typeface="Californian FB" pitchFamily="18" charset="0"/>
              </a:rPr>
              <a:t> new plays from around the world</a:t>
            </a:r>
          </a:p>
          <a:p>
            <a:pPr>
              <a:buFont typeface="Arial" pitchFamily="34" charset="0"/>
              <a:buChar char="•"/>
            </a:pPr>
            <a:r>
              <a:rPr lang="sr-Latn-RS" sz="2600" i="1" dirty="0" smtClean="0">
                <a:latin typeface="Californian FB" pitchFamily="18" charset="0"/>
              </a:rPr>
              <a:t> </a:t>
            </a:r>
            <a:r>
              <a:rPr lang="sr-Latn-RS" sz="2600" dirty="0" smtClean="0">
                <a:latin typeface="Californian FB" pitchFamily="18" charset="0"/>
              </a:rPr>
              <a:t>early booking essential for some shows</a:t>
            </a:r>
            <a:endParaRPr lang="en-US" sz="26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20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
                                            <p:txEl>
                                              <p:pRg st="0" end="0"/>
                                            </p:txEl>
                                          </p:spTgt>
                                        </p:tgtEl>
                                        <p:attrNameLst>
                                          <p:attrName>style.visibility</p:attrName>
                                        </p:attrNameLst>
                                      </p:cBhvr>
                                      <p:to>
                                        <p:strVal val="visible"/>
                                      </p:to>
                                    </p:set>
                                    <p:animEffect transition="in" filter="fade">
                                      <p:cBhvr>
                                        <p:cTn id="49" dur="2000"/>
                                        <p:tgtEl>
                                          <p:spTgt spid="4">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
                                            <p:txEl>
                                              <p:pRg st="1" end="1"/>
                                            </p:txEl>
                                          </p:spTgt>
                                        </p:tgtEl>
                                        <p:attrNameLst>
                                          <p:attrName>style.visibility</p:attrName>
                                        </p:attrNameLst>
                                      </p:cBhvr>
                                      <p:to>
                                        <p:strVal val="visible"/>
                                      </p:to>
                                    </p:set>
                                    <p:animEffect transition="in" filter="fade">
                                      <p:cBhvr>
                                        <p:cTn id="54" dur="2000"/>
                                        <p:tgtEl>
                                          <p:spTgt spid="4">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
                                            <p:txEl>
                                              <p:pRg st="2" end="2"/>
                                            </p:txEl>
                                          </p:spTgt>
                                        </p:tgtEl>
                                        <p:attrNameLst>
                                          <p:attrName>style.visibility</p:attrName>
                                        </p:attrNameLst>
                                      </p:cBhvr>
                                      <p:to>
                                        <p:strVal val="visible"/>
                                      </p:to>
                                    </p:set>
                                    <p:animEffect transition="in" filter="fade">
                                      <p:cBhvr>
                                        <p:cTn id="59" dur="2000"/>
                                        <p:tgtEl>
                                          <p:spTgt spid="4">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
                                            <p:txEl>
                                              <p:pRg st="3" end="3"/>
                                            </p:txEl>
                                          </p:spTgt>
                                        </p:tgtEl>
                                        <p:attrNameLst>
                                          <p:attrName>style.visibility</p:attrName>
                                        </p:attrNameLst>
                                      </p:cBhvr>
                                      <p:to>
                                        <p:strVal val="visible"/>
                                      </p:to>
                                    </p:set>
                                    <p:animEffect transition="in" filter="fade">
                                      <p:cBhvr>
                                        <p:cTn id="64" dur="2000"/>
                                        <p:tgtEl>
                                          <p:spTgt spid="4">
                                            <p:txEl>
                                              <p:pRg st="3" end="3"/>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4">
                                            <p:txEl>
                                              <p:pRg st="4" end="4"/>
                                            </p:txEl>
                                          </p:spTgt>
                                        </p:tgtEl>
                                        <p:attrNameLst>
                                          <p:attrName>style.visibility</p:attrName>
                                        </p:attrNameLst>
                                      </p:cBhvr>
                                      <p:to>
                                        <p:strVal val="visible"/>
                                      </p:to>
                                    </p:set>
                                    <p:animEffect transition="in" filter="fade">
                                      <p:cBhvr>
                                        <p:cTn id="69"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82726"/>
          </a:xfrm>
        </p:spPr>
        <p:txBody>
          <a:bodyPr>
            <a:noAutofit/>
          </a:bodyPr>
          <a:lstStyle/>
          <a:p>
            <a:r>
              <a:rPr lang="sr-Latn-RS" sz="2800" b="1" dirty="0" smtClean="0">
                <a:latin typeface="Palatino Linotype" pitchFamily="18" charset="0"/>
              </a:rPr>
              <a:t>Simple Present Active or Passive</a:t>
            </a:r>
            <a:r>
              <a:rPr lang="sr-Latn-RS" sz="2800" dirty="0" smtClean="0">
                <a:latin typeface="Palatino Linotype" pitchFamily="18" charset="0"/>
              </a:rPr>
              <a:t/>
            </a:r>
            <a:br>
              <a:rPr lang="sr-Latn-RS" sz="2800" dirty="0" smtClean="0">
                <a:latin typeface="Palatino Linotype" pitchFamily="18" charset="0"/>
              </a:rPr>
            </a:br>
            <a:r>
              <a:rPr lang="sr-Latn-RS" sz="2800" dirty="0" smtClean="0">
                <a:latin typeface="Palatino Linotype" pitchFamily="18" charset="0"/>
              </a:rPr>
              <a:t>Read this extract from a hotel information brochure. Put the verbs in brackets into the Simple Present Active or Passive.</a:t>
            </a:r>
            <a:endParaRPr lang="en-US" sz="2800" dirty="0">
              <a:latin typeface="Palatino Linotype" pitchFamily="18" charset="0"/>
            </a:endParaRPr>
          </a:p>
        </p:txBody>
      </p:sp>
      <p:sp>
        <p:nvSpPr>
          <p:cNvPr id="5" name="TextBox 4"/>
          <p:cNvSpPr txBox="1"/>
          <p:nvPr/>
        </p:nvSpPr>
        <p:spPr>
          <a:xfrm>
            <a:off x="5357818" y="2071678"/>
            <a:ext cx="3571900" cy="3416320"/>
          </a:xfrm>
          <a:prstGeom prst="rect">
            <a:avLst/>
          </a:prstGeom>
          <a:noFill/>
        </p:spPr>
        <p:txBody>
          <a:bodyPr wrap="square" rtlCol="0">
            <a:spAutoFit/>
          </a:bodyPr>
          <a:lstStyle/>
          <a:p>
            <a:pPr algn="just"/>
            <a:r>
              <a:rPr lang="sr-Latn-RS" sz="2400" b="1" dirty="0" smtClean="0">
                <a:latin typeface="Palatino Linotype" pitchFamily="18" charset="0"/>
              </a:rPr>
              <a:t>The Hindu Festival  of Thaipusam is one of Malaysia’s most famous and colourful festivals, and ceremonies (</a:t>
            </a:r>
            <a:r>
              <a:rPr lang="sr-Latn-RS" sz="2400" dirty="0" smtClean="0">
                <a:latin typeface="Palatino Linotype" pitchFamily="18" charset="0"/>
              </a:rPr>
              <a:t>1) </a:t>
            </a:r>
            <a:r>
              <a:rPr lang="sr-Latn-RS" sz="2400" b="1" i="1" dirty="0" smtClean="0">
                <a:latin typeface="Palatino Linotype" pitchFamily="18" charset="0"/>
              </a:rPr>
              <a:t>ARE HELD</a:t>
            </a:r>
            <a:r>
              <a:rPr lang="sr-Latn-RS" sz="2400" b="1" dirty="0" smtClean="0">
                <a:latin typeface="Palatino Linotype" pitchFamily="18" charset="0"/>
              </a:rPr>
              <a:t> in the temples all over the country in honour of the Hindu god Subramaniam </a:t>
            </a:r>
            <a:endParaRPr lang="en-US" sz="2400" b="1" dirty="0">
              <a:latin typeface="Palatino Linotype" pitchFamily="18" charset="0"/>
            </a:endParaRPr>
          </a:p>
        </p:txBody>
      </p:sp>
      <p:pic>
        <p:nvPicPr>
          <p:cNvPr id="1027" name="Picture 3" descr="C:\Users\User\Desktop\930f0c7072567a569fb82676fd2dd269.jpg"/>
          <p:cNvPicPr>
            <a:picLocks noGrp="1" noChangeAspect="1" noChangeArrowheads="1"/>
          </p:cNvPicPr>
          <p:nvPr>
            <p:ph idx="1"/>
          </p:nvPr>
        </p:nvPicPr>
        <p:blipFill>
          <a:blip r:embed="rId2"/>
          <a:srcRect/>
          <a:stretch>
            <a:fillRect/>
          </a:stretch>
        </p:blipFill>
        <p:spPr bwMode="auto">
          <a:xfrm>
            <a:off x="0" y="2143116"/>
            <a:ext cx="5143500" cy="342744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27"/>
                                        </p:tgtEl>
                                        <p:attrNameLst>
                                          <p:attrName>style.visibility</p:attrName>
                                        </p:attrNameLst>
                                      </p:cBhvr>
                                      <p:to>
                                        <p:strVal val="visible"/>
                                      </p:to>
                                    </p:set>
                                    <p:animEffect transition="in" filter="fade">
                                      <p:cBhvr>
                                        <p:cTn id="21"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00174"/>
          </a:xfrm>
        </p:spPr>
        <p:txBody>
          <a:bodyPr>
            <a:noAutofit/>
          </a:bodyPr>
          <a:lstStyle/>
          <a:p>
            <a:r>
              <a:rPr lang="sr-Latn-RS" sz="2400" b="1" dirty="0" smtClean="0">
                <a:latin typeface="Palatino Linotype" pitchFamily="18" charset="0"/>
              </a:rPr>
              <a:t>Simple Present Active or Passive</a:t>
            </a:r>
            <a:r>
              <a:rPr lang="sr-Latn-RS" sz="2400" dirty="0" smtClean="0">
                <a:latin typeface="Palatino Linotype" pitchFamily="18" charset="0"/>
              </a:rPr>
              <a:t/>
            </a:r>
            <a:br>
              <a:rPr lang="sr-Latn-RS" sz="2400" dirty="0" smtClean="0">
                <a:latin typeface="Palatino Linotype" pitchFamily="18" charset="0"/>
              </a:rPr>
            </a:br>
            <a:r>
              <a:rPr lang="sr-Latn-RS" sz="2400" dirty="0" smtClean="0">
                <a:latin typeface="Palatino Linotype" pitchFamily="18" charset="0"/>
              </a:rPr>
              <a:t>Read this extract from a hotel information brochure. Put the verbs in brackets into the Simple Present Active or Passive</a:t>
            </a:r>
            <a:endParaRPr lang="en-US" sz="2400" dirty="0"/>
          </a:p>
        </p:txBody>
      </p:sp>
      <p:sp>
        <p:nvSpPr>
          <p:cNvPr id="3" name="Content Placeholder 2"/>
          <p:cNvSpPr>
            <a:spLocks noGrp="1"/>
          </p:cNvSpPr>
          <p:nvPr>
            <p:ph idx="1"/>
          </p:nvPr>
        </p:nvSpPr>
        <p:spPr>
          <a:xfrm>
            <a:off x="0" y="1500174"/>
            <a:ext cx="9144000" cy="5357826"/>
          </a:xfrm>
        </p:spPr>
        <p:txBody>
          <a:bodyPr>
            <a:normAutofit fontScale="92500"/>
          </a:bodyPr>
          <a:lstStyle/>
          <a:p>
            <a:pPr algn="just"/>
            <a:r>
              <a:rPr lang="sr-Latn-RS" dirty="0" smtClean="0">
                <a:latin typeface="Californian FB" pitchFamily="18" charset="0"/>
              </a:rPr>
              <a:t>The </a:t>
            </a:r>
            <a:r>
              <a:rPr lang="sr-Latn-RS" i="1" dirty="0" smtClean="0">
                <a:latin typeface="Californian FB" pitchFamily="18" charset="0"/>
              </a:rPr>
              <a:t>devotees</a:t>
            </a:r>
            <a:r>
              <a:rPr lang="sr-Latn-RS" dirty="0" smtClean="0">
                <a:latin typeface="Californian FB" pitchFamily="18" charset="0"/>
              </a:rPr>
              <a:t> who (2) ___________ (want) to take part in the festival (3) ______________ (eat) special food for several weeks before Thaipusam so that their bodies will be prepared. When the day (4) ___________ (arrive), they go into a temple, where special chants (5) _________ (sing) by a priest. The devotees go into a trance, and the priest (6) __________ (push) long metal rods through their cheeks, nose or tongue. Sometimes hooks (7) ____________ (attach) to their backs, and they (8) __________ (pull) a kind of a cart, which (9) ______________ (call) a kavadi, along the street. </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00174"/>
          </a:xfrm>
        </p:spPr>
        <p:txBody>
          <a:bodyPr>
            <a:noAutofit/>
          </a:bodyPr>
          <a:lstStyle/>
          <a:p>
            <a:r>
              <a:rPr lang="sr-Latn-RS" sz="2400" dirty="0" smtClean="0">
                <a:latin typeface="Palatino Linotype" pitchFamily="18" charset="0"/>
              </a:rPr>
              <a:t>Simple Present Active or Passive</a:t>
            </a:r>
            <a:br>
              <a:rPr lang="sr-Latn-RS" sz="2400" dirty="0" smtClean="0">
                <a:latin typeface="Palatino Linotype" pitchFamily="18" charset="0"/>
              </a:rPr>
            </a:br>
            <a:r>
              <a:rPr lang="sr-Latn-RS" sz="2400" dirty="0" smtClean="0">
                <a:latin typeface="Palatino Linotype" pitchFamily="18" charset="0"/>
              </a:rPr>
              <a:t>Read this extract from a hotel information brochure. Put the verbs in brackets into the Simple Present Active or Passive</a:t>
            </a:r>
            <a:endParaRPr lang="en-US" sz="2400" dirty="0"/>
          </a:p>
        </p:txBody>
      </p:sp>
      <p:sp>
        <p:nvSpPr>
          <p:cNvPr id="3" name="Content Placeholder 2"/>
          <p:cNvSpPr>
            <a:spLocks noGrp="1"/>
          </p:cNvSpPr>
          <p:nvPr>
            <p:ph idx="1"/>
          </p:nvPr>
        </p:nvSpPr>
        <p:spPr>
          <a:xfrm>
            <a:off x="0" y="1500174"/>
            <a:ext cx="9144000" cy="5357826"/>
          </a:xfrm>
        </p:spPr>
        <p:txBody>
          <a:bodyPr>
            <a:normAutofit fontScale="92500"/>
          </a:bodyPr>
          <a:lstStyle/>
          <a:p>
            <a:pPr algn="just"/>
            <a:r>
              <a:rPr lang="sr-Latn-RS" dirty="0" smtClean="0">
                <a:latin typeface="Californian FB" pitchFamily="18" charset="0"/>
              </a:rPr>
              <a:t>The </a:t>
            </a:r>
            <a:r>
              <a:rPr lang="sr-Latn-RS" i="1" dirty="0" smtClean="0">
                <a:latin typeface="Californian FB" pitchFamily="18" charset="0"/>
              </a:rPr>
              <a:t>devotees</a:t>
            </a:r>
            <a:r>
              <a:rPr lang="sr-Latn-RS" dirty="0" smtClean="0">
                <a:latin typeface="Californian FB" pitchFamily="18" charset="0"/>
              </a:rPr>
              <a:t> who (2) </a:t>
            </a:r>
            <a:r>
              <a:rPr lang="sr-Latn-RS" b="1" dirty="0" smtClean="0">
                <a:solidFill>
                  <a:srgbClr val="0070C0"/>
                </a:solidFill>
                <a:latin typeface="Californian FB" pitchFamily="18" charset="0"/>
              </a:rPr>
              <a:t>WANT</a:t>
            </a:r>
            <a:r>
              <a:rPr lang="sr-Latn-RS" dirty="0" smtClean="0">
                <a:solidFill>
                  <a:srgbClr val="0070C0"/>
                </a:solidFill>
                <a:latin typeface="Californian FB" pitchFamily="18" charset="0"/>
              </a:rPr>
              <a:t> </a:t>
            </a:r>
            <a:r>
              <a:rPr lang="sr-Latn-RS" dirty="0" smtClean="0">
                <a:latin typeface="Californian FB" pitchFamily="18" charset="0"/>
              </a:rPr>
              <a:t>(want) to take part in the festival (3) </a:t>
            </a:r>
            <a:r>
              <a:rPr lang="sr-Latn-RS" b="1" dirty="0" smtClean="0">
                <a:solidFill>
                  <a:srgbClr val="0070C0"/>
                </a:solidFill>
                <a:latin typeface="Californian FB" pitchFamily="18" charset="0"/>
              </a:rPr>
              <a:t>EAT</a:t>
            </a:r>
            <a:r>
              <a:rPr lang="sr-Latn-RS" dirty="0" smtClean="0">
                <a:latin typeface="Californian FB" pitchFamily="18" charset="0"/>
              </a:rPr>
              <a:t> (eat) special food for several weeks before Thaipusam so that their bodies will be prepared. When the day (4) </a:t>
            </a:r>
            <a:r>
              <a:rPr lang="sr-Latn-RS" b="1" dirty="0" smtClean="0">
                <a:solidFill>
                  <a:srgbClr val="0070C0"/>
                </a:solidFill>
                <a:latin typeface="Californian FB" pitchFamily="18" charset="0"/>
              </a:rPr>
              <a:t>ARRIVES</a:t>
            </a:r>
            <a:r>
              <a:rPr lang="sr-Latn-RS" dirty="0" smtClean="0">
                <a:latin typeface="Californian FB" pitchFamily="18" charset="0"/>
              </a:rPr>
              <a:t> (arrive), they go into a temple, where special chants (5) </a:t>
            </a:r>
            <a:r>
              <a:rPr lang="sr-Latn-RS" b="1" dirty="0" smtClean="0">
                <a:solidFill>
                  <a:srgbClr val="FF0000"/>
                </a:solidFill>
                <a:latin typeface="Californian FB" pitchFamily="18" charset="0"/>
              </a:rPr>
              <a:t>ARE SUNG </a:t>
            </a:r>
            <a:r>
              <a:rPr lang="sr-Latn-RS" dirty="0" smtClean="0">
                <a:latin typeface="Californian FB" pitchFamily="18" charset="0"/>
              </a:rPr>
              <a:t>(sing) by a priest. The devotees go into a trance, and the priest (6) </a:t>
            </a:r>
            <a:r>
              <a:rPr lang="sr-Latn-RS" b="1" dirty="0" smtClean="0">
                <a:solidFill>
                  <a:srgbClr val="0070C0"/>
                </a:solidFill>
                <a:latin typeface="Californian FB" pitchFamily="18" charset="0"/>
              </a:rPr>
              <a:t>PUSHES</a:t>
            </a:r>
            <a:r>
              <a:rPr lang="sr-Latn-RS" dirty="0" smtClean="0">
                <a:latin typeface="Californian FB" pitchFamily="18" charset="0"/>
              </a:rPr>
              <a:t> (push) long metal rods through their cheeks, nose or tongue. Sometimes hooks (7) </a:t>
            </a:r>
            <a:r>
              <a:rPr lang="sr-Latn-RS" b="1" dirty="0" smtClean="0">
                <a:solidFill>
                  <a:srgbClr val="FF0000"/>
                </a:solidFill>
                <a:latin typeface="Californian FB" pitchFamily="18" charset="0"/>
              </a:rPr>
              <a:t>ARE ATTACHED</a:t>
            </a:r>
            <a:r>
              <a:rPr lang="sr-Latn-RS" dirty="0" smtClean="0">
                <a:latin typeface="Californian FB" pitchFamily="18" charset="0"/>
              </a:rPr>
              <a:t> (attach) to their backs, and they (8) </a:t>
            </a:r>
            <a:r>
              <a:rPr lang="sr-Latn-RS" b="1" dirty="0" smtClean="0">
                <a:solidFill>
                  <a:srgbClr val="0070C0"/>
                </a:solidFill>
                <a:latin typeface="Californian FB" pitchFamily="18" charset="0"/>
              </a:rPr>
              <a:t>PULL</a:t>
            </a:r>
            <a:r>
              <a:rPr lang="sr-Latn-RS" dirty="0" smtClean="0">
                <a:latin typeface="Californian FB" pitchFamily="18" charset="0"/>
              </a:rPr>
              <a:t> (pull) a kind of a cart, which (9) </a:t>
            </a:r>
            <a:r>
              <a:rPr lang="sr-Latn-RS" b="1" dirty="0" smtClean="0">
                <a:solidFill>
                  <a:srgbClr val="FF0000"/>
                </a:solidFill>
                <a:latin typeface="Californian FB" pitchFamily="18" charset="0"/>
              </a:rPr>
              <a:t>IS CALLED </a:t>
            </a:r>
            <a:r>
              <a:rPr lang="sr-Latn-RS" dirty="0" smtClean="0">
                <a:latin typeface="Californian FB" pitchFamily="18" charset="0"/>
              </a:rPr>
              <a:t>(call) a kavadi, along the street. </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2082792"/>
          </a:xfrm>
        </p:spPr>
        <p:txBody>
          <a:bodyPr>
            <a:normAutofit fontScale="90000"/>
          </a:bodyPr>
          <a:lstStyle/>
          <a:p>
            <a:r>
              <a:rPr lang="sr-Latn-RS" dirty="0" smtClean="0">
                <a:latin typeface="Californian FB" pitchFamily="18" charset="0"/>
              </a:rPr>
              <a:t>to devote oneself to sb. sthg = commit to</a:t>
            </a:r>
            <a:br>
              <a:rPr lang="sr-Latn-RS" dirty="0" smtClean="0">
                <a:latin typeface="Californian FB" pitchFamily="18" charset="0"/>
              </a:rPr>
            </a:br>
            <a:r>
              <a:rPr lang="sr-Latn-RS" dirty="0" smtClean="0">
                <a:latin typeface="Californian FB" pitchFamily="18" charset="0"/>
              </a:rPr>
              <a:t>devotion – love, loyalty to sb. sthg</a:t>
            </a:r>
            <a:br>
              <a:rPr lang="sr-Latn-RS" dirty="0" smtClean="0">
                <a:latin typeface="Californian FB" pitchFamily="18" charset="0"/>
              </a:rPr>
            </a:br>
            <a:r>
              <a:rPr lang="sr-Latn-RS" dirty="0" smtClean="0">
                <a:latin typeface="Californian FB" pitchFamily="18" charset="0"/>
              </a:rPr>
              <a:t>devotee = worshipper, believer</a:t>
            </a:r>
            <a:endParaRPr lang="en-US" dirty="0">
              <a:latin typeface="Californian FB" pitchFamily="18" charset="0"/>
            </a:endParaRPr>
          </a:p>
        </p:txBody>
      </p:sp>
      <p:pic>
        <p:nvPicPr>
          <p:cNvPr id="16386" name="Picture 2" descr="C:\Users\User\Desktop\are-you-a-devotee-v1-1-1024x576.png"/>
          <p:cNvPicPr>
            <a:picLocks noGrp="1" noChangeAspect="1" noChangeArrowheads="1"/>
          </p:cNvPicPr>
          <p:nvPr>
            <p:ph idx="1"/>
          </p:nvPr>
        </p:nvPicPr>
        <p:blipFill>
          <a:blip r:embed="rId2"/>
          <a:srcRect/>
          <a:stretch>
            <a:fillRect/>
          </a:stretch>
        </p:blipFill>
        <p:spPr bwMode="auto">
          <a:xfrm>
            <a:off x="1357290" y="2857496"/>
            <a:ext cx="6572956" cy="36972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386"/>
                                        </p:tgtEl>
                                        <p:attrNameLst>
                                          <p:attrName>style.visibility</p:attrName>
                                        </p:attrNameLst>
                                      </p:cBhvr>
                                      <p:to>
                                        <p:strVal val="visible"/>
                                      </p:to>
                                    </p:set>
                                    <p:animEffect transition="in" filter="fade">
                                      <p:cBhvr>
                                        <p:cTn id="12" dur="20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4000" dirty="0" smtClean="0">
                <a:latin typeface="Californian FB" pitchFamily="18" charset="0"/>
              </a:rPr>
              <a:t>chants = religious songs</a:t>
            </a:r>
            <a:endParaRPr lang="en-US" sz="4000" dirty="0">
              <a:latin typeface="Californian FB" pitchFamily="18" charset="0"/>
            </a:endParaRPr>
          </a:p>
        </p:txBody>
      </p:sp>
      <p:pic>
        <p:nvPicPr>
          <p:cNvPr id="22530" name="Picture 2" descr="C:\Users\User\Desktop\sankirtan-with-hans.jpg"/>
          <p:cNvPicPr>
            <a:picLocks noGrp="1" noChangeAspect="1" noChangeArrowheads="1"/>
          </p:cNvPicPr>
          <p:nvPr>
            <p:ph idx="1"/>
          </p:nvPr>
        </p:nvPicPr>
        <p:blipFill>
          <a:blip r:embed="rId2"/>
          <a:srcRect/>
          <a:stretch>
            <a:fillRect/>
          </a:stretch>
        </p:blipFill>
        <p:spPr bwMode="auto">
          <a:xfrm>
            <a:off x="714348" y="1857364"/>
            <a:ext cx="7715304" cy="442915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530"/>
                                        </p:tgtEl>
                                        <p:attrNameLst>
                                          <p:attrName>style.visibility</p:attrName>
                                        </p:attrNameLst>
                                      </p:cBhvr>
                                      <p:to>
                                        <p:strVal val="visible"/>
                                      </p:to>
                                    </p:set>
                                    <p:animEffect transition="in" filter="fade">
                                      <p:cBhvr>
                                        <p:cTn id="12" dur="20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latin typeface="Californian FB" pitchFamily="18" charset="0"/>
              </a:rPr>
              <a:t>rod (= bar, stick) in the cheek</a:t>
            </a:r>
            <a:br>
              <a:rPr lang="sr-Latn-RS" dirty="0" smtClean="0">
                <a:latin typeface="Californian FB" pitchFamily="18" charset="0"/>
              </a:rPr>
            </a:br>
            <a:r>
              <a:rPr lang="sr-Latn-RS" dirty="0" smtClean="0">
                <a:latin typeface="Californian FB" pitchFamily="18" charset="0"/>
              </a:rPr>
              <a:t>štap, šipka</a:t>
            </a:r>
            <a:endParaRPr lang="en-US" dirty="0">
              <a:latin typeface="Californian FB" pitchFamily="18" charset="0"/>
            </a:endParaRPr>
          </a:p>
        </p:txBody>
      </p:sp>
      <p:pic>
        <p:nvPicPr>
          <p:cNvPr id="17410" name="Picture 2" descr="C:\Users\User\Desktop\images.jpg"/>
          <p:cNvPicPr>
            <a:picLocks noGrp="1" noChangeAspect="1" noChangeArrowheads="1"/>
          </p:cNvPicPr>
          <p:nvPr>
            <p:ph idx="1"/>
          </p:nvPr>
        </p:nvPicPr>
        <p:blipFill>
          <a:blip r:embed="rId2"/>
          <a:srcRect/>
          <a:stretch>
            <a:fillRect/>
          </a:stretch>
        </p:blipFill>
        <p:spPr bwMode="auto">
          <a:xfrm>
            <a:off x="1285852" y="1714488"/>
            <a:ext cx="6072230" cy="442915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410"/>
                                        </p:tgtEl>
                                        <p:attrNameLst>
                                          <p:attrName>style.visibility</p:attrName>
                                        </p:attrNameLst>
                                      </p:cBhvr>
                                      <p:to>
                                        <p:strVal val="visible"/>
                                      </p:to>
                                    </p:set>
                                    <p:animEffect transition="in" filter="fade">
                                      <p:cBhvr>
                                        <p:cTn id="12" dur="2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latin typeface="Californian FB" pitchFamily="18" charset="0"/>
              </a:rPr>
              <a:t>to attach = 1. to fix, 2. to enclose, add</a:t>
            </a:r>
            <a:br>
              <a:rPr lang="sr-Latn-RS" dirty="0" smtClean="0">
                <a:latin typeface="Californian FB" pitchFamily="18" charset="0"/>
              </a:rPr>
            </a:br>
            <a:r>
              <a:rPr lang="sr-Latn-RS" dirty="0" smtClean="0">
                <a:latin typeface="Californian FB" pitchFamily="18" charset="0"/>
              </a:rPr>
              <a:t>attachment</a:t>
            </a:r>
            <a:endParaRPr lang="en-US" dirty="0">
              <a:latin typeface="Californian FB" pitchFamily="18" charset="0"/>
            </a:endParaRPr>
          </a:p>
        </p:txBody>
      </p:sp>
      <p:pic>
        <p:nvPicPr>
          <p:cNvPr id="4" name="Picture 2" descr="C:\Users\User\Desktop\images.jpg"/>
          <p:cNvPicPr>
            <a:picLocks noGrp="1" noChangeAspect="1" noChangeArrowheads="1"/>
          </p:cNvPicPr>
          <p:nvPr>
            <p:ph idx="1"/>
          </p:nvPr>
        </p:nvPicPr>
        <p:blipFill>
          <a:blip r:embed="rId2"/>
          <a:srcRect/>
          <a:stretch>
            <a:fillRect/>
          </a:stretch>
        </p:blipFill>
        <p:spPr bwMode="auto">
          <a:xfrm>
            <a:off x="642910" y="1785926"/>
            <a:ext cx="7429552" cy="457203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68412"/>
          </a:xfrm>
        </p:spPr>
        <p:txBody>
          <a:bodyPr>
            <a:noAutofit/>
          </a:bodyPr>
          <a:lstStyle/>
          <a:p>
            <a:r>
              <a:rPr lang="sr-Latn-RS" sz="2800" b="1" dirty="0" smtClean="0">
                <a:latin typeface="Palatino Linotype" pitchFamily="18" charset="0"/>
              </a:rPr>
              <a:t>Simple Present Active or Passive</a:t>
            </a:r>
            <a:r>
              <a:rPr lang="sr-Latn-RS" sz="2800" dirty="0" smtClean="0">
                <a:latin typeface="Palatino Linotype" pitchFamily="18" charset="0"/>
              </a:rPr>
              <a:t/>
            </a:r>
            <a:br>
              <a:rPr lang="sr-Latn-RS" sz="2800" dirty="0" smtClean="0">
                <a:latin typeface="Palatino Linotype" pitchFamily="18" charset="0"/>
              </a:rPr>
            </a:br>
            <a:r>
              <a:rPr lang="sr-Latn-RS" sz="2800" dirty="0" smtClean="0">
                <a:latin typeface="Palatino Linotype" pitchFamily="18" charset="0"/>
              </a:rPr>
              <a:t>Read this extract from a hotel information brochure. Put the verbs in brackets into the Simple Present Active or Passive</a:t>
            </a:r>
            <a:endParaRPr lang="en-US" sz="2800" dirty="0"/>
          </a:p>
        </p:txBody>
      </p:sp>
      <p:sp>
        <p:nvSpPr>
          <p:cNvPr id="3" name="Content Placeholder 2"/>
          <p:cNvSpPr>
            <a:spLocks noGrp="1"/>
          </p:cNvSpPr>
          <p:nvPr>
            <p:ph idx="1"/>
          </p:nvPr>
        </p:nvSpPr>
        <p:spPr>
          <a:xfrm>
            <a:off x="214282" y="1928802"/>
            <a:ext cx="8572560" cy="4714908"/>
          </a:xfrm>
        </p:spPr>
        <p:txBody>
          <a:bodyPr>
            <a:normAutofit/>
          </a:bodyPr>
          <a:lstStyle/>
          <a:p>
            <a:pPr algn="just"/>
            <a:r>
              <a:rPr lang="sr-Latn-RS" dirty="0" smtClean="0">
                <a:latin typeface="Californian FB" pitchFamily="18" charset="0"/>
              </a:rPr>
              <a:t>At other temples, fire-walking ceremonies (10) _____________(organize), and the devotees (11) ____________ (walk) several metres over red hot coal. Perhaps the most astonishing thing about these ceremonies is that the devotees (12)  ______________ (not/harm) in any way. There is no blood, and the cuts (13) _______ (heal) very quickly.</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68412"/>
          </a:xfrm>
        </p:spPr>
        <p:txBody>
          <a:bodyPr>
            <a:noAutofit/>
          </a:bodyPr>
          <a:lstStyle/>
          <a:p>
            <a:r>
              <a:rPr lang="sr-Latn-RS" sz="2800" b="1" dirty="0" smtClean="0">
                <a:latin typeface="Palatino Linotype" pitchFamily="18" charset="0"/>
              </a:rPr>
              <a:t>Simple Present Active or Passive</a:t>
            </a:r>
            <a:r>
              <a:rPr lang="sr-Latn-RS" sz="2800" dirty="0" smtClean="0">
                <a:latin typeface="Palatino Linotype" pitchFamily="18" charset="0"/>
              </a:rPr>
              <a:t/>
            </a:r>
            <a:br>
              <a:rPr lang="sr-Latn-RS" sz="2800" dirty="0" smtClean="0">
                <a:latin typeface="Palatino Linotype" pitchFamily="18" charset="0"/>
              </a:rPr>
            </a:br>
            <a:r>
              <a:rPr lang="sr-Latn-RS" sz="2800" dirty="0" smtClean="0">
                <a:latin typeface="Palatino Linotype" pitchFamily="18" charset="0"/>
              </a:rPr>
              <a:t>Read this extract from a hotel information brochure. Put the verbs in brackets into the Simple Present Active or Passive</a:t>
            </a:r>
            <a:endParaRPr lang="en-US" sz="2800" dirty="0"/>
          </a:p>
        </p:txBody>
      </p:sp>
      <p:sp>
        <p:nvSpPr>
          <p:cNvPr id="3" name="Content Placeholder 2"/>
          <p:cNvSpPr>
            <a:spLocks noGrp="1"/>
          </p:cNvSpPr>
          <p:nvPr>
            <p:ph idx="1"/>
          </p:nvPr>
        </p:nvSpPr>
        <p:spPr>
          <a:xfrm>
            <a:off x="214282" y="1928802"/>
            <a:ext cx="8572560" cy="4714908"/>
          </a:xfrm>
        </p:spPr>
        <p:txBody>
          <a:bodyPr>
            <a:normAutofit/>
          </a:bodyPr>
          <a:lstStyle/>
          <a:p>
            <a:pPr algn="just"/>
            <a:r>
              <a:rPr lang="sr-Latn-RS" dirty="0" smtClean="0">
                <a:latin typeface="Californian FB" pitchFamily="18" charset="0"/>
              </a:rPr>
              <a:t>At other temples, fire-walking ceremonies (10) </a:t>
            </a:r>
            <a:r>
              <a:rPr lang="sr-Latn-RS" b="1" dirty="0" smtClean="0">
                <a:solidFill>
                  <a:srgbClr val="0070C0"/>
                </a:solidFill>
                <a:latin typeface="Californian FB" pitchFamily="18" charset="0"/>
              </a:rPr>
              <a:t>ORGANIZE</a:t>
            </a:r>
            <a:r>
              <a:rPr lang="sr-Latn-RS" dirty="0" smtClean="0">
                <a:latin typeface="Californian FB" pitchFamily="18" charset="0"/>
              </a:rPr>
              <a:t> (organize), and the devotees (11) </a:t>
            </a:r>
            <a:r>
              <a:rPr lang="sr-Latn-RS" b="1" dirty="0" smtClean="0">
                <a:solidFill>
                  <a:srgbClr val="0070C0"/>
                </a:solidFill>
                <a:latin typeface="Californian FB" pitchFamily="18" charset="0"/>
              </a:rPr>
              <a:t>WALK </a:t>
            </a:r>
            <a:r>
              <a:rPr lang="sr-Latn-RS" dirty="0" smtClean="0">
                <a:latin typeface="Californian FB" pitchFamily="18" charset="0"/>
              </a:rPr>
              <a:t>(walk) several metres over red hot coal. Perhaps the most astonishing thing about these ceremonies is that the devotees (12) </a:t>
            </a:r>
            <a:r>
              <a:rPr lang="sr-Latn-RS" b="1" dirty="0" smtClean="0">
                <a:solidFill>
                  <a:srgbClr val="FF0000"/>
                </a:solidFill>
                <a:latin typeface="Californian FB" pitchFamily="18" charset="0"/>
              </a:rPr>
              <a:t>ARE NOT HARMED</a:t>
            </a:r>
            <a:r>
              <a:rPr lang="sr-Latn-RS" dirty="0" smtClean="0">
                <a:latin typeface="Californian FB" pitchFamily="18" charset="0"/>
              </a:rPr>
              <a:t> (not/harm) in any way. There is no blood, and the cuts (13) </a:t>
            </a:r>
            <a:r>
              <a:rPr lang="sr-Latn-RS" b="1" dirty="0" smtClean="0">
                <a:solidFill>
                  <a:srgbClr val="FF0000"/>
                </a:solidFill>
                <a:latin typeface="Californian FB" pitchFamily="18" charset="0"/>
              </a:rPr>
              <a:t>ARE HEALED </a:t>
            </a:r>
            <a:r>
              <a:rPr lang="sr-Latn-RS" dirty="0" smtClean="0">
                <a:latin typeface="Californian FB" pitchFamily="18" charset="0"/>
              </a:rPr>
              <a:t>(heal) very quickly.</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latin typeface="Californian FB" pitchFamily="18" charset="0"/>
              </a:rPr>
              <a:t>Fire-walking ceremony</a:t>
            </a:r>
            <a:br>
              <a:rPr lang="sr-Latn-RS" dirty="0" smtClean="0">
                <a:latin typeface="Californian FB" pitchFamily="18" charset="0"/>
              </a:rPr>
            </a:br>
            <a:r>
              <a:rPr lang="sr-Latn-RS" dirty="0" smtClean="0">
                <a:latin typeface="Californian FB" pitchFamily="18" charset="0"/>
              </a:rPr>
              <a:t>coal = ugalj</a:t>
            </a:r>
            <a:endParaRPr lang="en-US" dirty="0">
              <a:latin typeface="Californian FB" pitchFamily="18" charset="0"/>
            </a:endParaRPr>
          </a:p>
        </p:txBody>
      </p:sp>
      <p:pic>
        <p:nvPicPr>
          <p:cNvPr id="19458" name="Picture 2" descr="C:\Users\User\Desktop\index.jpg"/>
          <p:cNvPicPr>
            <a:picLocks noGrp="1" noChangeAspect="1" noChangeArrowheads="1"/>
          </p:cNvPicPr>
          <p:nvPr>
            <p:ph idx="1"/>
          </p:nvPr>
        </p:nvPicPr>
        <p:blipFill>
          <a:blip r:embed="rId2"/>
          <a:srcRect/>
          <a:stretch>
            <a:fillRect/>
          </a:stretch>
        </p:blipFill>
        <p:spPr bwMode="auto">
          <a:xfrm>
            <a:off x="1643042" y="2071678"/>
            <a:ext cx="5143536" cy="37147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458"/>
                                        </p:tgtEl>
                                        <p:attrNameLst>
                                          <p:attrName>style.visibility</p:attrName>
                                        </p:attrNameLst>
                                      </p:cBhvr>
                                      <p:to>
                                        <p:strVal val="visible"/>
                                      </p:to>
                                    </p:set>
                                    <p:animEffect transition="in" filter="fade">
                                      <p:cBhvr>
                                        <p:cTn id="12" dur="20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sz="4000" i="1" dirty="0" smtClean="0">
                <a:latin typeface="Californian FB" pitchFamily="18" charset="0"/>
              </a:rPr>
              <a:t>Zaceljivanje rana</a:t>
            </a:r>
            <a:br>
              <a:rPr lang="sr-Latn-RS" sz="4000" i="1" dirty="0" smtClean="0">
                <a:latin typeface="Californian FB" pitchFamily="18" charset="0"/>
              </a:rPr>
            </a:br>
            <a:r>
              <a:rPr lang="sr-Latn-RS" sz="4000" i="1" dirty="0" smtClean="0">
                <a:latin typeface="Californian FB" pitchFamily="18" charset="0"/>
              </a:rPr>
              <a:t>astonishing = amazing, surprising</a:t>
            </a:r>
            <a:endParaRPr lang="en-US" sz="4000" i="1" dirty="0">
              <a:latin typeface="Californian FB" pitchFamily="18" charset="0"/>
            </a:endParaRPr>
          </a:p>
        </p:txBody>
      </p:sp>
      <p:pic>
        <p:nvPicPr>
          <p:cNvPr id="20482" name="Picture 2" descr="C:\Users\User\Desktop\index.jpg"/>
          <p:cNvPicPr>
            <a:picLocks noGrp="1" noChangeAspect="1" noChangeArrowheads="1"/>
          </p:cNvPicPr>
          <p:nvPr>
            <p:ph idx="1"/>
          </p:nvPr>
        </p:nvPicPr>
        <p:blipFill>
          <a:blip r:embed="rId2"/>
          <a:srcRect/>
          <a:stretch>
            <a:fillRect/>
          </a:stretch>
        </p:blipFill>
        <p:spPr bwMode="auto">
          <a:xfrm>
            <a:off x="1214414" y="1714488"/>
            <a:ext cx="7072362" cy="48577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482"/>
                                        </p:tgtEl>
                                        <p:attrNameLst>
                                          <p:attrName>style.visibility</p:attrName>
                                        </p:attrNameLst>
                                      </p:cBhvr>
                                      <p:to>
                                        <p:strVal val="visible"/>
                                      </p:to>
                                    </p:set>
                                    <p:animEffect transition="in" filter="fade">
                                      <p:cBhvr>
                                        <p:cTn id="12" dur="20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439850"/>
          </a:xfrm>
        </p:spPr>
        <p:txBody>
          <a:bodyPr>
            <a:noAutofit/>
          </a:bodyPr>
          <a:lstStyle/>
          <a:p>
            <a:r>
              <a:rPr lang="sr-Latn-RS" sz="2400" b="1" dirty="0" smtClean="0">
                <a:latin typeface="Palatino Linotype" pitchFamily="18" charset="0"/>
              </a:rPr>
              <a:t>Simple Present Active or Passive</a:t>
            </a:r>
            <a:r>
              <a:rPr lang="sr-Latn-RS" sz="2400" dirty="0" smtClean="0">
                <a:latin typeface="Palatino Linotype" pitchFamily="18" charset="0"/>
              </a:rPr>
              <a:t/>
            </a:r>
            <a:br>
              <a:rPr lang="sr-Latn-RS" sz="2400" dirty="0" smtClean="0">
                <a:latin typeface="Palatino Linotype" pitchFamily="18" charset="0"/>
              </a:rPr>
            </a:br>
            <a:r>
              <a:rPr lang="sr-Latn-RS" sz="2400" dirty="0" smtClean="0">
                <a:latin typeface="Palatino Linotype" pitchFamily="18" charset="0"/>
              </a:rPr>
              <a:t>Read this extract from a hotel information brochure. Put the verbs in brackets into the Simple Present Active or Passive</a:t>
            </a:r>
            <a:endParaRPr lang="en-US" sz="2400" dirty="0"/>
          </a:p>
        </p:txBody>
      </p:sp>
      <p:sp>
        <p:nvSpPr>
          <p:cNvPr id="3" name="Content Placeholder 2"/>
          <p:cNvSpPr>
            <a:spLocks noGrp="1"/>
          </p:cNvSpPr>
          <p:nvPr>
            <p:ph idx="1"/>
          </p:nvPr>
        </p:nvSpPr>
        <p:spPr>
          <a:xfrm>
            <a:off x="214282" y="2285992"/>
            <a:ext cx="8929718" cy="4286280"/>
          </a:xfrm>
        </p:spPr>
        <p:txBody>
          <a:bodyPr>
            <a:normAutofit/>
          </a:bodyPr>
          <a:lstStyle/>
          <a:p>
            <a:pPr algn="just"/>
            <a:r>
              <a:rPr lang="sr-Latn-RS" dirty="0" smtClean="0">
                <a:latin typeface="Californian FB" pitchFamily="18" charset="0"/>
              </a:rPr>
              <a:t>Thaipusam (14) ________ (take) place early in the year, and this year it falls on 28 January. One of the best places to see the ceremonies is at the Batu Caves, which (15) _____________ (situated) only a few miles from Kuala Lumpur. Transport to the caves can (16) _______________ (arrange) by the hotel. </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39850"/>
          </a:xfrm>
        </p:spPr>
        <p:txBody>
          <a:bodyPr>
            <a:noAutofit/>
          </a:bodyPr>
          <a:lstStyle/>
          <a:p>
            <a:r>
              <a:rPr lang="sr-Latn-RS" sz="2400" b="1" dirty="0" smtClean="0">
                <a:latin typeface="Palatino Linotype" pitchFamily="18" charset="0"/>
              </a:rPr>
              <a:t>Simple Present Active or Passive</a:t>
            </a:r>
            <a:r>
              <a:rPr lang="sr-Latn-RS" sz="2400" dirty="0" smtClean="0">
                <a:latin typeface="Palatino Linotype" pitchFamily="18" charset="0"/>
              </a:rPr>
              <a:t/>
            </a:r>
            <a:br>
              <a:rPr lang="sr-Latn-RS" sz="2400" dirty="0" smtClean="0">
                <a:latin typeface="Palatino Linotype" pitchFamily="18" charset="0"/>
              </a:rPr>
            </a:br>
            <a:r>
              <a:rPr lang="sr-Latn-RS" sz="2400" dirty="0" smtClean="0">
                <a:latin typeface="Palatino Linotype" pitchFamily="18" charset="0"/>
              </a:rPr>
              <a:t>Read this extract from a hotel information brochure. Put the verbs in brackets into the Simple Present Active or Passive</a:t>
            </a:r>
            <a:endParaRPr lang="en-US" sz="2400" dirty="0"/>
          </a:p>
        </p:txBody>
      </p:sp>
      <p:sp>
        <p:nvSpPr>
          <p:cNvPr id="3" name="Content Placeholder 2"/>
          <p:cNvSpPr>
            <a:spLocks noGrp="1"/>
          </p:cNvSpPr>
          <p:nvPr>
            <p:ph idx="1"/>
          </p:nvPr>
        </p:nvSpPr>
        <p:spPr>
          <a:xfrm>
            <a:off x="214282" y="2285992"/>
            <a:ext cx="8715436" cy="4286280"/>
          </a:xfrm>
        </p:spPr>
        <p:txBody>
          <a:bodyPr>
            <a:normAutofit/>
          </a:bodyPr>
          <a:lstStyle/>
          <a:p>
            <a:pPr algn="just"/>
            <a:r>
              <a:rPr lang="sr-Latn-RS" dirty="0" smtClean="0">
                <a:latin typeface="Californian FB" pitchFamily="18" charset="0"/>
              </a:rPr>
              <a:t>Thaipusam (14) </a:t>
            </a:r>
            <a:r>
              <a:rPr lang="sr-Latn-RS" b="1" dirty="0" smtClean="0">
                <a:solidFill>
                  <a:srgbClr val="0070C0"/>
                </a:solidFill>
                <a:latin typeface="Californian FB" pitchFamily="18" charset="0"/>
              </a:rPr>
              <a:t>TAKES</a:t>
            </a:r>
            <a:r>
              <a:rPr lang="sr-Latn-RS" dirty="0" smtClean="0">
                <a:latin typeface="Californian FB" pitchFamily="18" charset="0"/>
              </a:rPr>
              <a:t> (take) place early in the year, and this year it falls on 28 January. One of the best places to see the ceremonies is at the Batu Caves, which (15) </a:t>
            </a:r>
            <a:r>
              <a:rPr lang="sr-Latn-RS" b="1" dirty="0" smtClean="0">
                <a:solidFill>
                  <a:srgbClr val="FF0000"/>
                </a:solidFill>
                <a:latin typeface="Californian FB" pitchFamily="18" charset="0"/>
              </a:rPr>
              <a:t>IS SITUATED </a:t>
            </a:r>
            <a:r>
              <a:rPr lang="sr-Latn-RS" dirty="0" smtClean="0">
                <a:latin typeface="Californian FB" pitchFamily="18" charset="0"/>
              </a:rPr>
              <a:t>(situated) only a few miles from Kuala Lumpur. Transport to the caves can (16) </a:t>
            </a:r>
            <a:r>
              <a:rPr lang="sr-Latn-RS" b="1" dirty="0" smtClean="0">
                <a:solidFill>
                  <a:srgbClr val="0070C0"/>
                </a:solidFill>
                <a:latin typeface="Californian FB" pitchFamily="18" charset="0"/>
              </a:rPr>
              <a:t>BE ARRANGED</a:t>
            </a:r>
            <a:r>
              <a:rPr lang="sr-Latn-RS" dirty="0" smtClean="0">
                <a:latin typeface="Californian FB" pitchFamily="18" charset="0"/>
              </a:rPr>
              <a:t>(arrange) by the hotel. </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Batu Caves</a:t>
            </a:r>
            <a:endParaRPr lang="en-US" dirty="0">
              <a:latin typeface="Californian FB" pitchFamily="18" charset="0"/>
            </a:endParaRPr>
          </a:p>
        </p:txBody>
      </p:sp>
      <p:pic>
        <p:nvPicPr>
          <p:cNvPr id="21506" name="Picture 2" descr="C:\Users\User\Desktop\b1ced3c196d56f8370704e7ff1f8a0c2.jpg"/>
          <p:cNvPicPr>
            <a:picLocks noGrp="1" noChangeAspect="1" noChangeArrowheads="1"/>
          </p:cNvPicPr>
          <p:nvPr>
            <p:ph idx="1"/>
          </p:nvPr>
        </p:nvPicPr>
        <p:blipFill>
          <a:blip r:embed="rId2"/>
          <a:srcRect/>
          <a:stretch>
            <a:fillRect/>
          </a:stretch>
        </p:blipFill>
        <p:spPr bwMode="auto">
          <a:xfrm>
            <a:off x="428596" y="1714488"/>
            <a:ext cx="4679509" cy="4786346"/>
          </a:xfrm>
          <a:prstGeom prst="rect">
            <a:avLst/>
          </a:prstGeom>
          <a:noFill/>
        </p:spPr>
      </p:pic>
      <p:pic>
        <p:nvPicPr>
          <p:cNvPr id="21507" name="Picture 3" descr="C:\Users\User\Desktop\kuala-lumpur.jpg.jpg"/>
          <p:cNvPicPr>
            <a:picLocks noChangeAspect="1" noChangeArrowheads="1"/>
          </p:cNvPicPr>
          <p:nvPr/>
        </p:nvPicPr>
        <p:blipFill>
          <a:blip r:embed="rId3"/>
          <a:srcRect/>
          <a:stretch>
            <a:fillRect/>
          </a:stretch>
        </p:blipFill>
        <p:spPr bwMode="auto">
          <a:xfrm>
            <a:off x="5072066" y="1714488"/>
            <a:ext cx="4071934" cy="48577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506"/>
                                        </p:tgtEl>
                                        <p:attrNameLst>
                                          <p:attrName>style.visibility</p:attrName>
                                        </p:attrNameLst>
                                      </p:cBhvr>
                                      <p:to>
                                        <p:strVal val="visible"/>
                                      </p:to>
                                    </p:set>
                                    <p:animEffect transition="in" filter="fade">
                                      <p:cBhvr>
                                        <p:cTn id="12" dur="2000"/>
                                        <p:tgtEl>
                                          <p:spTgt spid="2150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507"/>
                                        </p:tgtEl>
                                        <p:attrNameLst>
                                          <p:attrName>style.visibility</p:attrName>
                                        </p:attrNameLst>
                                      </p:cBhvr>
                                      <p:to>
                                        <p:strVal val="visible"/>
                                      </p:to>
                                    </p:set>
                                    <p:animEffect transition="in" filter="fade">
                                      <p:cBhvr>
                                        <p:cTn id="17" dur="2000"/>
                                        <p:tgtEl>
                                          <p:spTgt spid="21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verb forms</a:t>
            </a:r>
            <a:endParaRPr lang="en-US" dirty="0">
              <a:latin typeface="Californian FB" pitchFamily="18" charset="0"/>
            </a:endParaRPr>
          </a:p>
        </p:txBody>
      </p:sp>
      <p:sp>
        <p:nvSpPr>
          <p:cNvPr id="3" name="Content Placeholder 2"/>
          <p:cNvSpPr>
            <a:spLocks noGrp="1"/>
          </p:cNvSpPr>
          <p:nvPr>
            <p:ph idx="1"/>
          </p:nvPr>
        </p:nvSpPr>
        <p:spPr>
          <a:xfrm>
            <a:off x="457200" y="1600200"/>
            <a:ext cx="4114800" cy="4525963"/>
          </a:xfrm>
        </p:spPr>
        <p:txBody>
          <a:bodyPr/>
          <a:lstStyle/>
          <a:p>
            <a:pPr algn="just"/>
            <a:r>
              <a:rPr lang="sr-Latn-RS" sz="2800" dirty="0" smtClean="0">
                <a:latin typeface="Californian FB" pitchFamily="18" charset="0"/>
              </a:rPr>
              <a:t>ARE HELD</a:t>
            </a:r>
          </a:p>
          <a:p>
            <a:pPr algn="just"/>
            <a:r>
              <a:rPr lang="sr-Latn-RS" sz="2800" dirty="0" smtClean="0">
                <a:latin typeface="Californian FB" pitchFamily="18" charset="0"/>
              </a:rPr>
              <a:t>ARE SUNG</a:t>
            </a:r>
          </a:p>
          <a:p>
            <a:pPr algn="just"/>
            <a:r>
              <a:rPr lang="sr-Latn-RS" sz="2800" dirty="0" smtClean="0">
                <a:latin typeface="Californian FB" pitchFamily="18" charset="0"/>
              </a:rPr>
              <a:t>ARE ATTACHED</a:t>
            </a:r>
          </a:p>
          <a:p>
            <a:pPr algn="just"/>
            <a:r>
              <a:rPr lang="sr-Latn-RS" sz="2800" dirty="0" smtClean="0">
                <a:latin typeface="Californian FB" pitchFamily="18" charset="0"/>
              </a:rPr>
              <a:t>IS CALLED</a:t>
            </a:r>
          </a:p>
          <a:p>
            <a:pPr algn="just"/>
            <a:r>
              <a:rPr lang="sr-Latn-RS" sz="2800" dirty="0" smtClean="0">
                <a:latin typeface="Californian FB" pitchFamily="18" charset="0"/>
              </a:rPr>
              <a:t>ARE NOT HARMED</a:t>
            </a:r>
          </a:p>
          <a:p>
            <a:pPr algn="just"/>
            <a:r>
              <a:rPr lang="sr-Latn-RS" sz="2800" dirty="0" smtClean="0">
                <a:latin typeface="Californian FB" pitchFamily="18" charset="0"/>
              </a:rPr>
              <a:t>ARE HEALED</a:t>
            </a:r>
          </a:p>
          <a:p>
            <a:pPr algn="just"/>
            <a:r>
              <a:rPr lang="sr-Latn-RS" sz="2800" dirty="0" smtClean="0">
                <a:latin typeface="Californian FB" pitchFamily="18" charset="0"/>
              </a:rPr>
              <a:t>IS SITUATED</a:t>
            </a:r>
          </a:p>
          <a:p>
            <a:pPr algn="just"/>
            <a:r>
              <a:rPr lang="sr-Latn-RS" sz="2800" dirty="0" smtClean="0">
                <a:latin typeface="Californian FB" pitchFamily="18" charset="0"/>
              </a:rPr>
              <a:t>CAN BE ARRANGED</a:t>
            </a:r>
          </a:p>
          <a:p>
            <a:endParaRPr lang="sr-Latn-RS" dirty="0" smtClean="0">
              <a:latin typeface="Californian FB" pitchFamily="18" charset="0"/>
            </a:endParaRPr>
          </a:p>
          <a:p>
            <a:endParaRPr lang="sr-Latn-RS" dirty="0" smtClean="0">
              <a:latin typeface="Californian FB" pitchFamily="18" charset="0"/>
            </a:endParaRPr>
          </a:p>
          <a:p>
            <a:endParaRPr lang="en-US" dirty="0">
              <a:latin typeface="Californian FB" pitchFamily="18" charset="0"/>
            </a:endParaRPr>
          </a:p>
        </p:txBody>
      </p:sp>
      <p:sp>
        <p:nvSpPr>
          <p:cNvPr id="9" name="TextBox 8"/>
          <p:cNvSpPr txBox="1"/>
          <p:nvPr/>
        </p:nvSpPr>
        <p:spPr>
          <a:xfrm>
            <a:off x="5429256" y="1500174"/>
            <a:ext cx="3143272" cy="4154984"/>
          </a:xfrm>
          <a:prstGeom prst="rect">
            <a:avLst/>
          </a:prstGeom>
          <a:noFill/>
        </p:spPr>
        <p:txBody>
          <a:bodyPr wrap="square" rtlCol="0">
            <a:spAutoFit/>
          </a:bodyPr>
          <a:lstStyle/>
          <a:p>
            <a:pPr algn="just">
              <a:buFont typeface="Arial" pitchFamily="34" charset="0"/>
              <a:buChar char="•"/>
            </a:pPr>
            <a:r>
              <a:rPr lang="sr-Latn-RS" sz="3200" dirty="0" smtClean="0">
                <a:latin typeface="Californian FB" pitchFamily="18" charset="0"/>
              </a:rPr>
              <a:t> </a:t>
            </a:r>
            <a:r>
              <a:rPr lang="sr-Latn-RS" sz="2800" dirty="0" smtClean="0">
                <a:latin typeface="Californian FB" pitchFamily="18" charset="0"/>
              </a:rPr>
              <a:t>WANT</a:t>
            </a:r>
          </a:p>
          <a:p>
            <a:pPr algn="just">
              <a:buFont typeface="Arial" pitchFamily="34" charset="0"/>
              <a:buChar char="•"/>
            </a:pPr>
            <a:r>
              <a:rPr lang="sr-Latn-RS" sz="2800" dirty="0" smtClean="0">
                <a:latin typeface="Californian FB" pitchFamily="18" charset="0"/>
              </a:rPr>
              <a:t> EAT</a:t>
            </a:r>
          </a:p>
          <a:p>
            <a:pPr algn="just">
              <a:buFont typeface="Arial" pitchFamily="34" charset="0"/>
              <a:buChar char="•"/>
            </a:pPr>
            <a:r>
              <a:rPr lang="sr-Latn-RS" sz="2800" dirty="0" smtClean="0">
                <a:latin typeface="Californian FB" pitchFamily="18" charset="0"/>
              </a:rPr>
              <a:t> ARRIVES</a:t>
            </a:r>
          </a:p>
          <a:p>
            <a:pPr algn="just">
              <a:buFont typeface="Arial" pitchFamily="34" charset="0"/>
              <a:buChar char="•"/>
            </a:pPr>
            <a:r>
              <a:rPr lang="sr-Latn-RS" sz="2800" dirty="0" smtClean="0">
                <a:latin typeface="Californian FB" pitchFamily="18" charset="0"/>
              </a:rPr>
              <a:t> PUSHES</a:t>
            </a:r>
          </a:p>
          <a:p>
            <a:pPr algn="just">
              <a:buFont typeface="Arial" pitchFamily="34" charset="0"/>
              <a:buChar char="•"/>
            </a:pPr>
            <a:r>
              <a:rPr lang="sr-Latn-RS" sz="2800" dirty="0" smtClean="0">
                <a:latin typeface="Californian FB" pitchFamily="18" charset="0"/>
              </a:rPr>
              <a:t> PULL</a:t>
            </a:r>
          </a:p>
          <a:p>
            <a:pPr algn="just">
              <a:buFont typeface="Arial" pitchFamily="34" charset="0"/>
              <a:buChar char="•"/>
            </a:pPr>
            <a:r>
              <a:rPr lang="sr-Latn-RS" sz="2800" dirty="0" smtClean="0">
                <a:latin typeface="Californian FB" pitchFamily="18" charset="0"/>
              </a:rPr>
              <a:t> ORGANIZE</a:t>
            </a:r>
          </a:p>
          <a:p>
            <a:pPr algn="just">
              <a:buFont typeface="Arial" pitchFamily="34" charset="0"/>
              <a:buChar char="•"/>
            </a:pPr>
            <a:r>
              <a:rPr lang="sr-Latn-RS" sz="2800" dirty="0" smtClean="0">
                <a:latin typeface="Californian FB" pitchFamily="18" charset="0"/>
              </a:rPr>
              <a:t> WALK</a:t>
            </a:r>
          </a:p>
          <a:p>
            <a:pPr algn="just">
              <a:buFont typeface="Arial" pitchFamily="34" charset="0"/>
              <a:buChar char="•"/>
            </a:pPr>
            <a:r>
              <a:rPr lang="sr-Latn-RS" sz="2800" dirty="0" smtClean="0">
                <a:latin typeface="Californian FB" pitchFamily="18" charset="0"/>
              </a:rPr>
              <a:t> TAKES</a:t>
            </a:r>
          </a:p>
          <a:p>
            <a:pPr>
              <a:buFont typeface="Arial" pitchFamily="34" charset="0"/>
              <a:buChar char="•"/>
            </a:pPr>
            <a:endParaRPr lang="sr-Latn-RS" dirty="0" smtClean="0"/>
          </a:p>
          <a:p>
            <a:pPr>
              <a:buFont typeface="Arial" pitchFamily="34" charset="0"/>
              <a:buChar cha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9">
                                            <p:txEl>
                                              <p:pRg st="0" end="0"/>
                                            </p:txEl>
                                          </p:spTgt>
                                        </p:tgtEl>
                                        <p:attrNameLst>
                                          <p:attrName>style.visibility</p:attrName>
                                        </p:attrNameLst>
                                      </p:cBhvr>
                                      <p:to>
                                        <p:strVal val="visible"/>
                                      </p:to>
                                    </p:set>
                                    <p:animEffect transition="in" filter="fade">
                                      <p:cBhvr>
                                        <p:cTn id="52" dur="2000"/>
                                        <p:tgtEl>
                                          <p:spTgt spid="9">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9">
                                            <p:txEl>
                                              <p:pRg st="1" end="1"/>
                                            </p:txEl>
                                          </p:spTgt>
                                        </p:tgtEl>
                                        <p:attrNameLst>
                                          <p:attrName>style.visibility</p:attrName>
                                        </p:attrNameLst>
                                      </p:cBhvr>
                                      <p:to>
                                        <p:strVal val="visible"/>
                                      </p:to>
                                    </p:set>
                                    <p:animEffect transition="in" filter="fade">
                                      <p:cBhvr>
                                        <p:cTn id="57" dur="2000"/>
                                        <p:tgtEl>
                                          <p:spTgt spid="9">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9">
                                            <p:txEl>
                                              <p:pRg st="2" end="2"/>
                                            </p:txEl>
                                          </p:spTgt>
                                        </p:tgtEl>
                                        <p:attrNameLst>
                                          <p:attrName>style.visibility</p:attrName>
                                        </p:attrNameLst>
                                      </p:cBhvr>
                                      <p:to>
                                        <p:strVal val="visible"/>
                                      </p:to>
                                    </p:set>
                                    <p:animEffect transition="in" filter="fade">
                                      <p:cBhvr>
                                        <p:cTn id="62" dur="2000"/>
                                        <p:tgtEl>
                                          <p:spTgt spid="9">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9">
                                            <p:txEl>
                                              <p:pRg st="3" end="3"/>
                                            </p:txEl>
                                          </p:spTgt>
                                        </p:tgtEl>
                                        <p:attrNameLst>
                                          <p:attrName>style.visibility</p:attrName>
                                        </p:attrNameLst>
                                      </p:cBhvr>
                                      <p:to>
                                        <p:strVal val="visible"/>
                                      </p:to>
                                    </p:set>
                                    <p:animEffect transition="in" filter="fade">
                                      <p:cBhvr>
                                        <p:cTn id="67" dur="2000"/>
                                        <p:tgtEl>
                                          <p:spTgt spid="9">
                                            <p:txEl>
                                              <p:p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9">
                                            <p:txEl>
                                              <p:pRg st="4" end="4"/>
                                            </p:txEl>
                                          </p:spTgt>
                                        </p:tgtEl>
                                        <p:attrNameLst>
                                          <p:attrName>style.visibility</p:attrName>
                                        </p:attrNameLst>
                                      </p:cBhvr>
                                      <p:to>
                                        <p:strVal val="visible"/>
                                      </p:to>
                                    </p:set>
                                    <p:animEffect transition="in" filter="fade">
                                      <p:cBhvr>
                                        <p:cTn id="72" dur="2000"/>
                                        <p:tgtEl>
                                          <p:spTgt spid="9">
                                            <p:txEl>
                                              <p:pRg st="4" end="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9">
                                            <p:txEl>
                                              <p:pRg st="5" end="5"/>
                                            </p:txEl>
                                          </p:spTgt>
                                        </p:tgtEl>
                                        <p:attrNameLst>
                                          <p:attrName>style.visibility</p:attrName>
                                        </p:attrNameLst>
                                      </p:cBhvr>
                                      <p:to>
                                        <p:strVal val="visible"/>
                                      </p:to>
                                    </p:set>
                                    <p:animEffect transition="in" filter="fade">
                                      <p:cBhvr>
                                        <p:cTn id="77" dur="2000"/>
                                        <p:tgtEl>
                                          <p:spTgt spid="9">
                                            <p:txEl>
                                              <p:pRg st="5" end="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9">
                                            <p:txEl>
                                              <p:pRg st="6" end="6"/>
                                            </p:txEl>
                                          </p:spTgt>
                                        </p:tgtEl>
                                        <p:attrNameLst>
                                          <p:attrName>style.visibility</p:attrName>
                                        </p:attrNameLst>
                                      </p:cBhvr>
                                      <p:to>
                                        <p:strVal val="visible"/>
                                      </p:to>
                                    </p:set>
                                    <p:animEffect transition="in" filter="fade">
                                      <p:cBhvr>
                                        <p:cTn id="82" dur="2000"/>
                                        <p:tgtEl>
                                          <p:spTgt spid="9">
                                            <p:txEl>
                                              <p:pRg st="6" end="6"/>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9">
                                            <p:txEl>
                                              <p:pRg st="7" end="7"/>
                                            </p:txEl>
                                          </p:spTgt>
                                        </p:tgtEl>
                                        <p:attrNameLst>
                                          <p:attrName>style.visibility</p:attrName>
                                        </p:attrNameLst>
                                      </p:cBhvr>
                                      <p:to>
                                        <p:strVal val="visible"/>
                                      </p:to>
                                    </p:set>
                                    <p:animEffect transition="in" filter="fade">
                                      <p:cBhvr>
                                        <p:cTn id="87" dur="20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9"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29718" cy="1582726"/>
          </a:xfrm>
        </p:spPr>
        <p:txBody>
          <a:bodyPr>
            <a:noAutofit/>
          </a:bodyPr>
          <a:lstStyle/>
          <a:p>
            <a:r>
              <a:rPr lang="sr-Latn-RS" sz="3200" b="1" u="sng" dirty="0" smtClean="0">
                <a:latin typeface="Californian FB" pitchFamily="18" charset="0"/>
              </a:rPr>
              <a:t>Review</a:t>
            </a:r>
            <a:r>
              <a:rPr lang="sr-Latn-RS" sz="3200" dirty="0" smtClean="0">
                <a:latin typeface="Californian FB" pitchFamily="18" charset="0"/>
              </a:rPr>
              <a:t/>
            </a:r>
            <a:br>
              <a:rPr lang="sr-Latn-RS" sz="3200" dirty="0" smtClean="0">
                <a:latin typeface="Californian FB" pitchFamily="18" charset="0"/>
              </a:rPr>
            </a:br>
            <a:r>
              <a:rPr lang="sr-Latn-RS" sz="3200" dirty="0" smtClean="0">
                <a:latin typeface="Californian FB" pitchFamily="18" charset="0"/>
              </a:rPr>
              <a:t>Write eight true sentences using words from each column and the simple past passive. </a:t>
            </a:r>
            <a:endParaRPr lang="en-US" sz="3200" dirty="0">
              <a:latin typeface="Californian FB" pitchFamily="18" charset="0"/>
            </a:endParaRPr>
          </a:p>
        </p:txBody>
      </p:sp>
      <p:graphicFrame>
        <p:nvGraphicFramePr>
          <p:cNvPr id="4" name="Content Placeholder 3"/>
          <p:cNvGraphicFramePr>
            <a:graphicFrameLocks noGrp="1"/>
          </p:cNvGraphicFramePr>
          <p:nvPr>
            <p:ph idx="1"/>
          </p:nvPr>
        </p:nvGraphicFramePr>
        <p:xfrm>
          <a:off x="457200" y="2428873"/>
          <a:ext cx="8229600" cy="3474720"/>
        </p:xfrm>
        <a:graphic>
          <a:graphicData uri="http://schemas.openxmlformats.org/drawingml/2006/table">
            <a:tbl>
              <a:tblPr firstRow="1" bandRow="1">
                <a:tableStyleId>{D27102A9-8310-4765-A935-A1911B00CA55}</a:tableStyleId>
              </a:tblPr>
              <a:tblGrid>
                <a:gridCol w="3114668"/>
                <a:gridCol w="2371732"/>
                <a:gridCol w="2743200"/>
              </a:tblGrid>
              <a:tr h="357185">
                <a:tc>
                  <a:txBody>
                    <a:bodyPr/>
                    <a:lstStyle/>
                    <a:p>
                      <a:pPr algn="ctr"/>
                      <a:r>
                        <a:rPr lang="sr-Latn-RS" sz="2400" dirty="0" smtClean="0">
                          <a:latin typeface="Californian FB" pitchFamily="18" charset="0"/>
                        </a:rPr>
                        <a:t>a</a:t>
                      </a:r>
                      <a:endParaRPr lang="en-US" sz="2400" dirty="0">
                        <a:latin typeface="Californian FB" pitchFamily="18" charset="0"/>
                      </a:endParaRPr>
                    </a:p>
                  </a:txBody>
                  <a:tcPr/>
                </a:tc>
                <a:tc>
                  <a:txBody>
                    <a:bodyPr/>
                    <a:lstStyle/>
                    <a:p>
                      <a:pPr algn="ctr"/>
                      <a:r>
                        <a:rPr lang="sr-Latn-RS" sz="2400" dirty="0" smtClean="0">
                          <a:latin typeface="Californian FB" pitchFamily="18" charset="0"/>
                        </a:rPr>
                        <a:t>b</a:t>
                      </a:r>
                      <a:endParaRPr lang="en-US" sz="2400" dirty="0">
                        <a:latin typeface="Californian FB" pitchFamily="18" charset="0"/>
                      </a:endParaRPr>
                    </a:p>
                  </a:txBody>
                  <a:tcPr/>
                </a:tc>
                <a:tc>
                  <a:txBody>
                    <a:bodyPr/>
                    <a:lstStyle/>
                    <a:p>
                      <a:pPr algn="ctr"/>
                      <a:r>
                        <a:rPr lang="sr-Latn-RS" sz="2400" dirty="0" smtClean="0">
                          <a:latin typeface="Californian FB" pitchFamily="18" charset="0"/>
                        </a:rPr>
                        <a:t>c</a:t>
                      </a:r>
                      <a:endParaRPr lang="en-US" sz="2400" dirty="0">
                        <a:latin typeface="Californian FB" pitchFamily="18" charset="0"/>
                      </a:endParaRPr>
                    </a:p>
                  </a:txBody>
                  <a:tcPr/>
                </a:tc>
              </a:tr>
              <a:tr h="1535914">
                <a:tc>
                  <a:txBody>
                    <a:bodyPr/>
                    <a:lstStyle/>
                    <a:p>
                      <a:r>
                        <a:rPr lang="sr-Latn-RS" sz="2400" dirty="0" smtClean="0">
                          <a:latin typeface="Californian FB" pitchFamily="18" charset="0"/>
                        </a:rPr>
                        <a:t>Laker Airways</a:t>
                      </a:r>
                    </a:p>
                    <a:p>
                      <a:r>
                        <a:rPr lang="en-US" sz="2400" dirty="0" smtClean="0">
                          <a:latin typeface="Californian FB" pitchFamily="18" charset="0"/>
                        </a:rPr>
                        <a:t>T</a:t>
                      </a:r>
                      <a:r>
                        <a:rPr lang="sr-Latn-RS" sz="2400" dirty="0" smtClean="0">
                          <a:latin typeface="Californian FB" pitchFamily="18" charset="0"/>
                        </a:rPr>
                        <a:t>he First Olympics</a:t>
                      </a:r>
                    </a:p>
                    <a:p>
                      <a:r>
                        <a:rPr lang="sr-Latn-RS" sz="2400" dirty="0" smtClean="0">
                          <a:latin typeface="Californian FB" pitchFamily="18" charset="0"/>
                        </a:rPr>
                        <a:t>Suez Canal</a:t>
                      </a:r>
                    </a:p>
                    <a:p>
                      <a:r>
                        <a:rPr lang="sr-Latn-RS" sz="2400" dirty="0" smtClean="0">
                          <a:latin typeface="Californian FB" pitchFamily="18" charset="0"/>
                        </a:rPr>
                        <a:t>C</a:t>
                      </a:r>
                      <a:r>
                        <a:rPr lang="en-US" sz="2400" dirty="0" smtClean="0">
                          <a:latin typeface="Californian FB" pitchFamily="18" charset="0"/>
                        </a:rPr>
                        <a:t>é</a:t>
                      </a:r>
                      <a:r>
                        <a:rPr lang="sr-Latn-RS" sz="2400" dirty="0" smtClean="0">
                          <a:latin typeface="Californian FB" pitchFamily="18" charset="0"/>
                        </a:rPr>
                        <a:t>sar Manrique</a:t>
                      </a:r>
                    </a:p>
                    <a:p>
                      <a:r>
                        <a:rPr lang="en-US" sz="2400" dirty="0" smtClean="0">
                          <a:latin typeface="Californian FB" pitchFamily="18" charset="0"/>
                        </a:rPr>
                        <a:t>T</a:t>
                      </a:r>
                      <a:r>
                        <a:rPr lang="sr-Latn-RS" sz="2400" dirty="0" smtClean="0">
                          <a:latin typeface="Californian FB" pitchFamily="18" charset="0"/>
                        </a:rPr>
                        <a:t>he first package tours</a:t>
                      </a:r>
                    </a:p>
                    <a:p>
                      <a:r>
                        <a:rPr lang="sr-Latn-RS" sz="2400" dirty="0" smtClean="0">
                          <a:latin typeface="Californian FB" pitchFamily="18" charset="0"/>
                        </a:rPr>
                        <a:t>The Jardin de Cactus</a:t>
                      </a:r>
                    </a:p>
                    <a:p>
                      <a:r>
                        <a:rPr lang="sr-Latn-RS" sz="2400" dirty="0" smtClean="0">
                          <a:latin typeface="Californian FB" pitchFamily="18" charset="0"/>
                        </a:rPr>
                        <a:t>The Pyramids</a:t>
                      </a:r>
                    </a:p>
                    <a:p>
                      <a:r>
                        <a:rPr lang="sr-Latn-RS" sz="2400" dirty="0" smtClean="0">
                          <a:latin typeface="Californian FB" pitchFamily="18" charset="0"/>
                        </a:rPr>
                        <a:t>The</a:t>
                      </a:r>
                      <a:r>
                        <a:rPr lang="sr-Latn-RS" sz="2400" baseline="0" dirty="0" smtClean="0">
                          <a:latin typeface="Californian FB" pitchFamily="18" charset="0"/>
                        </a:rPr>
                        <a:t> Mona Lisa</a:t>
                      </a:r>
                      <a:endParaRPr lang="sr-Latn-RS" sz="2400" dirty="0" smtClean="0">
                        <a:latin typeface="Californian FB" pitchFamily="18" charset="0"/>
                      </a:endParaRPr>
                    </a:p>
                  </a:txBody>
                  <a:tcPr/>
                </a:tc>
                <a:tc>
                  <a:txBody>
                    <a:bodyPr/>
                    <a:lstStyle/>
                    <a:p>
                      <a:pPr algn="ctr"/>
                      <a:r>
                        <a:rPr lang="sr-Latn-RS" sz="2400" b="1" dirty="0" smtClean="0">
                          <a:latin typeface="Californian FB" pitchFamily="18" charset="0"/>
                        </a:rPr>
                        <a:t>design</a:t>
                      </a:r>
                    </a:p>
                    <a:p>
                      <a:pPr algn="ctr"/>
                      <a:r>
                        <a:rPr lang="sr-Latn-RS" sz="2400" b="1" dirty="0" smtClean="0">
                          <a:latin typeface="Californian FB" pitchFamily="18" charset="0"/>
                        </a:rPr>
                        <a:t>build</a:t>
                      </a:r>
                    </a:p>
                    <a:p>
                      <a:pPr algn="ctr"/>
                      <a:r>
                        <a:rPr lang="sr-Latn-RS" sz="2400" b="1" dirty="0" smtClean="0">
                          <a:latin typeface="Californian FB" pitchFamily="18" charset="0"/>
                        </a:rPr>
                        <a:t>paint</a:t>
                      </a:r>
                    </a:p>
                    <a:p>
                      <a:pPr algn="ctr"/>
                      <a:r>
                        <a:rPr lang="sr-Latn-RS" sz="2400" b="1" dirty="0" smtClean="0">
                          <a:latin typeface="Californian FB" pitchFamily="18" charset="0"/>
                        </a:rPr>
                        <a:t>open</a:t>
                      </a:r>
                    </a:p>
                    <a:p>
                      <a:pPr algn="ctr"/>
                      <a:r>
                        <a:rPr lang="sr-Latn-RS" sz="2400" b="1" dirty="0" smtClean="0">
                          <a:latin typeface="Californian FB" pitchFamily="18" charset="0"/>
                        </a:rPr>
                        <a:t>organize</a:t>
                      </a:r>
                    </a:p>
                    <a:p>
                      <a:pPr algn="ctr"/>
                      <a:r>
                        <a:rPr lang="sr-Latn-RS" sz="2400" b="1" dirty="0" smtClean="0">
                          <a:latin typeface="Californian FB" pitchFamily="18" charset="0"/>
                        </a:rPr>
                        <a:t>hold</a:t>
                      </a:r>
                    </a:p>
                    <a:p>
                      <a:pPr algn="ctr"/>
                      <a:r>
                        <a:rPr lang="sr-Latn-RS" sz="2400" b="1" dirty="0" smtClean="0">
                          <a:latin typeface="Californian FB" pitchFamily="18" charset="0"/>
                        </a:rPr>
                        <a:t>be born</a:t>
                      </a:r>
                    </a:p>
                    <a:p>
                      <a:pPr algn="ctr"/>
                      <a:r>
                        <a:rPr lang="sr-Latn-RS" sz="2400" b="1" dirty="0" smtClean="0">
                          <a:latin typeface="Californian FB" pitchFamily="18" charset="0"/>
                        </a:rPr>
                        <a:t>found</a:t>
                      </a:r>
                      <a:endParaRPr lang="en-US" sz="2400" b="1" dirty="0">
                        <a:latin typeface="Californian FB"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sr-Latn-RS" sz="2400" dirty="0" smtClean="0">
                          <a:latin typeface="Californian FB" pitchFamily="18" charset="0"/>
                        </a:rPr>
                        <a:t>C</a:t>
                      </a:r>
                      <a:r>
                        <a:rPr lang="en-US" sz="2400" dirty="0" smtClean="0">
                          <a:latin typeface="Californian FB" pitchFamily="18" charset="0"/>
                        </a:rPr>
                        <a:t>é</a:t>
                      </a:r>
                      <a:r>
                        <a:rPr lang="sr-Latn-RS" sz="2400" dirty="0" smtClean="0">
                          <a:latin typeface="Californian FB" pitchFamily="18" charset="0"/>
                        </a:rPr>
                        <a:t>sar Manrique</a:t>
                      </a:r>
                    </a:p>
                    <a:p>
                      <a:pPr algn="ctr"/>
                      <a:r>
                        <a:rPr lang="sr-Latn-RS" sz="2400" dirty="0" smtClean="0">
                          <a:latin typeface="Californian FB" pitchFamily="18" charset="0"/>
                        </a:rPr>
                        <a:t>Thomas Cook</a:t>
                      </a:r>
                    </a:p>
                    <a:p>
                      <a:pPr algn="ctr"/>
                      <a:r>
                        <a:rPr lang="sr-Latn-RS" sz="2400" dirty="0" smtClean="0">
                          <a:latin typeface="Californian FB" pitchFamily="18" charset="0"/>
                        </a:rPr>
                        <a:t>Leonardo da Vinci</a:t>
                      </a:r>
                    </a:p>
                    <a:p>
                      <a:pPr algn="ctr"/>
                      <a:r>
                        <a:rPr lang="sr-Latn-RS" sz="2400" dirty="0" smtClean="0">
                          <a:latin typeface="Californian FB" pitchFamily="18" charset="0"/>
                        </a:rPr>
                        <a:t>Ancient Egyptians</a:t>
                      </a:r>
                    </a:p>
                    <a:p>
                      <a:pPr algn="ctr"/>
                      <a:r>
                        <a:rPr lang="sr-Latn-RS" sz="2400" dirty="0" smtClean="0">
                          <a:latin typeface="Californian FB" pitchFamily="18" charset="0"/>
                        </a:rPr>
                        <a:t>Arrecife</a:t>
                      </a:r>
                    </a:p>
                    <a:p>
                      <a:pPr algn="ctr"/>
                      <a:r>
                        <a:rPr lang="sr-Latn-RS" sz="2400" dirty="0" smtClean="0">
                          <a:latin typeface="Californian FB" pitchFamily="18" charset="0"/>
                        </a:rPr>
                        <a:t>776</a:t>
                      </a:r>
                      <a:r>
                        <a:rPr lang="sr-Latn-RS" sz="2400" baseline="0" dirty="0" smtClean="0">
                          <a:latin typeface="Californian FB" pitchFamily="18" charset="0"/>
                        </a:rPr>
                        <a:t> BC</a:t>
                      </a:r>
                    </a:p>
                    <a:p>
                      <a:pPr algn="ctr"/>
                      <a:r>
                        <a:rPr lang="sr-Latn-RS" sz="2400" baseline="0" dirty="0" smtClean="0">
                          <a:latin typeface="Californian FB" pitchFamily="18" charset="0"/>
                        </a:rPr>
                        <a:t>1966</a:t>
                      </a:r>
                    </a:p>
                    <a:p>
                      <a:pPr algn="ctr"/>
                      <a:r>
                        <a:rPr lang="sr-Latn-RS" sz="2400" baseline="0" dirty="0" smtClean="0">
                          <a:latin typeface="Californian FB" pitchFamily="18" charset="0"/>
                        </a:rPr>
                        <a:t>1869</a:t>
                      </a:r>
                      <a:endParaRPr lang="en-US" sz="2400" dirty="0">
                        <a:latin typeface="Californian FB" pitchFamily="18"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071678"/>
          </a:xfrm>
        </p:spPr>
        <p:txBody>
          <a:bodyPr>
            <a:normAutofit/>
          </a:bodyPr>
          <a:lstStyle/>
          <a:p>
            <a:r>
              <a:rPr lang="sr-Latn-RS" sz="3200" b="1" u="sng" dirty="0" smtClean="0">
                <a:latin typeface="Californian FB" pitchFamily="18" charset="0"/>
              </a:rPr>
              <a:t>Review</a:t>
            </a:r>
            <a:r>
              <a:rPr lang="sr-Latn-RS" sz="3200" dirty="0" smtClean="0">
                <a:latin typeface="Californian FB" pitchFamily="18" charset="0"/>
              </a:rPr>
              <a:t/>
            </a:r>
            <a:br>
              <a:rPr lang="sr-Latn-RS" sz="3200" dirty="0" smtClean="0">
                <a:latin typeface="Californian FB" pitchFamily="18" charset="0"/>
              </a:rPr>
            </a:br>
            <a:r>
              <a:rPr lang="sr-Latn-RS" sz="3200" dirty="0" smtClean="0">
                <a:latin typeface="Californian FB" pitchFamily="18" charset="0"/>
              </a:rPr>
              <a:t>Write eight true sentences using words from each column and the simple past passive. </a:t>
            </a:r>
            <a:endParaRPr lang="en-US" sz="3200" dirty="0"/>
          </a:p>
        </p:txBody>
      </p:sp>
      <p:sp>
        <p:nvSpPr>
          <p:cNvPr id="3" name="Content Placeholder 2"/>
          <p:cNvSpPr>
            <a:spLocks noGrp="1"/>
          </p:cNvSpPr>
          <p:nvPr>
            <p:ph idx="1"/>
          </p:nvPr>
        </p:nvSpPr>
        <p:spPr>
          <a:xfrm>
            <a:off x="457200" y="2357430"/>
            <a:ext cx="8229600" cy="3768733"/>
          </a:xfrm>
        </p:spPr>
        <p:txBody>
          <a:bodyPr/>
          <a:lstStyle/>
          <a:p>
            <a:r>
              <a:rPr lang="sr-Latn-RS" dirty="0" smtClean="0">
                <a:latin typeface="Californian FB" pitchFamily="18" charset="0"/>
              </a:rPr>
              <a:t>1.  Laker Airways was founded in 1966.</a:t>
            </a:r>
          </a:p>
          <a:p>
            <a:r>
              <a:rPr lang="sr-Latn-RS" dirty="0" smtClean="0">
                <a:latin typeface="Californian FB" pitchFamily="18" charset="0"/>
              </a:rPr>
              <a:t>2.  The First Olympics....</a:t>
            </a:r>
          </a:p>
          <a:p>
            <a:r>
              <a:rPr lang="sr-Latn-RS" dirty="0" smtClean="0">
                <a:latin typeface="Californian FB" pitchFamily="18" charset="0"/>
              </a:rPr>
              <a:t>3.</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571612"/>
          </a:xfrm>
        </p:spPr>
        <p:txBody>
          <a:bodyPr>
            <a:normAutofit/>
          </a:bodyPr>
          <a:lstStyle/>
          <a:p>
            <a:r>
              <a:rPr lang="sr-Latn-RS" sz="3200" b="1" u="sng" dirty="0" smtClean="0">
                <a:latin typeface="Californian FB" pitchFamily="18" charset="0"/>
              </a:rPr>
              <a:t>Review</a:t>
            </a:r>
            <a:r>
              <a:rPr lang="sr-Latn-RS" sz="3200" dirty="0" smtClean="0">
                <a:latin typeface="Californian FB" pitchFamily="18" charset="0"/>
              </a:rPr>
              <a:t/>
            </a:r>
            <a:br>
              <a:rPr lang="sr-Latn-RS" sz="3200" dirty="0" smtClean="0">
                <a:latin typeface="Californian FB" pitchFamily="18" charset="0"/>
              </a:rPr>
            </a:br>
            <a:r>
              <a:rPr lang="sr-Latn-RS" sz="3200" dirty="0" smtClean="0">
                <a:latin typeface="Californian FB" pitchFamily="18" charset="0"/>
              </a:rPr>
              <a:t>Write eight true sentences using words from each column and the </a:t>
            </a:r>
            <a:r>
              <a:rPr lang="sr-Latn-RS" sz="3200" b="1" dirty="0" smtClean="0">
                <a:latin typeface="Californian FB" pitchFamily="18" charset="0"/>
              </a:rPr>
              <a:t>Simple Past Passive</a:t>
            </a:r>
            <a:r>
              <a:rPr lang="sr-Latn-RS" sz="3200" dirty="0" smtClean="0">
                <a:latin typeface="Californian FB" pitchFamily="18" charset="0"/>
              </a:rPr>
              <a:t>. </a:t>
            </a:r>
            <a:endParaRPr lang="en-US" sz="3200" dirty="0"/>
          </a:p>
        </p:txBody>
      </p:sp>
      <p:sp>
        <p:nvSpPr>
          <p:cNvPr id="3" name="Content Placeholder 2"/>
          <p:cNvSpPr>
            <a:spLocks noGrp="1"/>
          </p:cNvSpPr>
          <p:nvPr>
            <p:ph idx="1"/>
          </p:nvPr>
        </p:nvSpPr>
        <p:spPr>
          <a:xfrm>
            <a:off x="0" y="1571612"/>
            <a:ext cx="9144000" cy="5286388"/>
          </a:xfrm>
        </p:spPr>
        <p:txBody>
          <a:bodyPr>
            <a:normAutofit lnSpcReduction="10000"/>
          </a:bodyPr>
          <a:lstStyle/>
          <a:p>
            <a:r>
              <a:rPr lang="sr-Latn-RS" dirty="0" smtClean="0">
                <a:latin typeface="Californian FB" pitchFamily="18" charset="0"/>
              </a:rPr>
              <a:t>1.  Laker Airways was founded in 1966.</a:t>
            </a:r>
          </a:p>
          <a:p>
            <a:r>
              <a:rPr lang="sr-Latn-RS" dirty="0" smtClean="0">
                <a:latin typeface="Californian FB" pitchFamily="18" charset="0"/>
              </a:rPr>
              <a:t>2.  The First Olympics </a:t>
            </a:r>
            <a:r>
              <a:rPr lang="sr-Latn-RS" dirty="0" smtClean="0">
                <a:solidFill>
                  <a:srgbClr val="FF0000"/>
                </a:solidFill>
                <a:latin typeface="Californian FB" pitchFamily="18" charset="0"/>
              </a:rPr>
              <a:t>was held in 776 BC.</a:t>
            </a:r>
            <a:endParaRPr lang="sr-Latn-RS" dirty="0" smtClean="0">
              <a:latin typeface="Californian FB" pitchFamily="18" charset="0"/>
            </a:endParaRPr>
          </a:p>
          <a:p>
            <a:r>
              <a:rPr lang="sr-Latn-RS" dirty="0" smtClean="0">
                <a:latin typeface="Californian FB" pitchFamily="18" charset="0"/>
              </a:rPr>
              <a:t>3. The Suez Canal </a:t>
            </a:r>
            <a:r>
              <a:rPr lang="sr-Latn-RS" dirty="0" smtClean="0">
                <a:solidFill>
                  <a:srgbClr val="FF0000"/>
                </a:solidFill>
                <a:latin typeface="Californian FB" pitchFamily="18" charset="0"/>
              </a:rPr>
              <a:t>was opened in 1869.</a:t>
            </a:r>
          </a:p>
          <a:p>
            <a:r>
              <a:rPr lang="sr-Latn-RS" dirty="0" smtClean="0">
                <a:latin typeface="Californian FB" pitchFamily="18" charset="0"/>
              </a:rPr>
              <a:t>The first package tour </a:t>
            </a:r>
            <a:r>
              <a:rPr lang="sr-Latn-RS" dirty="0" smtClean="0">
                <a:solidFill>
                  <a:srgbClr val="FF0000"/>
                </a:solidFill>
                <a:latin typeface="Californian FB" pitchFamily="18" charset="0"/>
              </a:rPr>
              <a:t>were organized by Thomas Cook.</a:t>
            </a:r>
          </a:p>
          <a:p>
            <a:r>
              <a:rPr lang="sr-Latn-RS" dirty="0" smtClean="0">
                <a:latin typeface="Californian FB" pitchFamily="18" charset="0"/>
              </a:rPr>
              <a:t>The Jardin de Cactus </a:t>
            </a:r>
            <a:r>
              <a:rPr lang="sr-Latn-RS" dirty="0" smtClean="0">
                <a:solidFill>
                  <a:srgbClr val="FF0000"/>
                </a:solidFill>
                <a:latin typeface="Californian FB" pitchFamily="18" charset="0"/>
              </a:rPr>
              <a:t>was designed </a:t>
            </a:r>
            <a:r>
              <a:rPr lang="sr-Latn-RS" dirty="0" smtClean="0">
                <a:latin typeface="Californian FB" pitchFamily="18" charset="0"/>
              </a:rPr>
              <a:t>by C</a:t>
            </a:r>
            <a:r>
              <a:rPr lang="en-US" dirty="0" smtClean="0">
                <a:latin typeface="Californian FB" pitchFamily="18" charset="0"/>
              </a:rPr>
              <a:t>é</a:t>
            </a:r>
            <a:r>
              <a:rPr lang="sr-Latn-RS" dirty="0" smtClean="0">
                <a:latin typeface="Californian FB" pitchFamily="18" charset="0"/>
              </a:rPr>
              <a:t>sar Manrique.</a:t>
            </a:r>
          </a:p>
          <a:p>
            <a:r>
              <a:rPr lang="sr-Latn-RS" dirty="0" smtClean="0">
                <a:latin typeface="Californian FB" pitchFamily="18" charset="0"/>
              </a:rPr>
              <a:t>The Pyramids </a:t>
            </a:r>
            <a:r>
              <a:rPr lang="sr-Latn-RS" dirty="0" smtClean="0">
                <a:solidFill>
                  <a:srgbClr val="FF0000"/>
                </a:solidFill>
                <a:latin typeface="Californian FB" pitchFamily="18" charset="0"/>
              </a:rPr>
              <a:t>were built </a:t>
            </a:r>
            <a:r>
              <a:rPr lang="sr-Latn-RS" dirty="0" smtClean="0">
                <a:latin typeface="Californian FB" pitchFamily="18" charset="0"/>
              </a:rPr>
              <a:t>by Ancient Egyptians.</a:t>
            </a:r>
          </a:p>
          <a:p>
            <a:r>
              <a:rPr lang="sr-Latn-RS" dirty="0" smtClean="0">
                <a:latin typeface="Californian FB" pitchFamily="18" charset="0"/>
              </a:rPr>
              <a:t>The Mona Lisa </a:t>
            </a:r>
            <a:r>
              <a:rPr lang="sr-Latn-RS" dirty="0" smtClean="0">
                <a:solidFill>
                  <a:srgbClr val="FF0000"/>
                </a:solidFill>
                <a:latin typeface="Californian FB" pitchFamily="18" charset="0"/>
              </a:rPr>
              <a:t>was painted </a:t>
            </a:r>
            <a:r>
              <a:rPr lang="sr-Latn-RS" dirty="0" smtClean="0">
                <a:latin typeface="Californian FB" pitchFamily="18" charset="0"/>
              </a:rPr>
              <a:t>by Leonardo da Vinci.</a:t>
            </a:r>
          </a:p>
          <a:p>
            <a:r>
              <a:rPr lang="sr-Latn-RS" dirty="0" smtClean="0">
                <a:latin typeface="Californian FB" pitchFamily="18" charset="0"/>
              </a:rPr>
              <a:t>C</a:t>
            </a:r>
            <a:r>
              <a:rPr lang="en-US" dirty="0" smtClean="0">
                <a:latin typeface="Californian FB" pitchFamily="18" charset="0"/>
              </a:rPr>
              <a:t>é</a:t>
            </a:r>
            <a:r>
              <a:rPr lang="sr-Latn-RS" dirty="0" smtClean="0">
                <a:latin typeface="Californian FB" pitchFamily="18" charset="0"/>
              </a:rPr>
              <a:t>sar Manrique </a:t>
            </a:r>
            <a:r>
              <a:rPr lang="sr-Latn-RS" dirty="0" smtClean="0">
                <a:solidFill>
                  <a:srgbClr val="FF0000"/>
                </a:solidFill>
                <a:latin typeface="Californian FB" pitchFamily="18" charset="0"/>
              </a:rPr>
              <a:t>was born </a:t>
            </a:r>
            <a:r>
              <a:rPr lang="sr-Latn-RS" dirty="0" smtClean="0">
                <a:latin typeface="Californian FB" pitchFamily="18" charset="0"/>
              </a:rPr>
              <a:t>in Arrecife.</a:t>
            </a:r>
          </a:p>
          <a:p>
            <a:endParaRPr lang="sr-Latn-RS" dirty="0" smtClean="0">
              <a:latin typeface="Californian FB" pitchFamily="18" charset="0"/>
            </a:endParaRPr>
          </a:p>
          <a:p>
            <a:endParaRPr lang="sr-Latn-RS" dirty="0" smtClean="0">
              <a:latin typeface="Californian FB" pitchFamily="18" charset="0"/>
            </a:endParaRPr>
          </a:p>
          <a:p>
            <a:pPr>
              <a:buNone/>
            </a:pPr>
            <a:endParaRPr lang="en-US" dirty="0">
              <a:solidFill>
                <a:srgbClr val="FF00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nodeType="clickEffect">
                                  <p:stCondLst>
                                    <p:cond delay="0"/>
                                  </p:stCondLst>
                                  <p:iterate type="lt">
                                    <p:tmPct val="10000"/>
                                  </p:iterate>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1"/>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nodeType="clickEffect">
                                  <p:stCondLst>
                                    <p:cond delay="0"/>
                                  </p:stCondLst>
                                  <p:iterate type="lt">
                                    <p:tmPct val="10000"/>
                                  </p:iterate>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1"/>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0" presetClass="entr" presetSubtype="0" fill="hold" nodeType="clickEffect">
                                  <p:stCondLst>
                                    <p:cond delay="0"/>
                                  </p:stCondLst>
                                  <p:iterate type="lt">
                                    <p:tmPct val="10000"/>
                                  </p:iterate>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1"/>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0" presetClass="entr" presetSubtype="0" fill="hold" nodeType="clickEffect">
                                  <p:stCondLst>
                                    <p:cond delay="0"/>
                                  </p:stCondLst>
                                  <p:iterate type="lt">
                                    <p:tmPct val="10000"/>
                                  </p:iterate>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1"/>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4000" b="1" u="sng" dirty="0" smtClean="0">
                <a:latin typeface="Californian FB" pitchFamily="18" charset="0"/>
              </a:rPr>
              <a:t>References</a:t>
            </a:r>
            <a:endParaRPr lang="en-US" sz="4000" b="1" u="sng" dirty="0">
              <a:latin typeface="Californian FB" pitchFamily="18" charset="0"/>
            </a:endParaRPr>
          </a:p>
        </p:txBody>
      </p:sp>
      <p:sp>
        <p:nvSpPr>
          <p:cNvPr id="3" name="Content Placeholder 2"/>
          <p:cNvSpPr>
            <a:spLocks noGrp="1"/>
          </p:cNvSpPr>
          <p:nvPr>
            <p:ph idx="1"/>
          </p:nvPr>
        </p:nvSpPr>
        <p:spPr>
          <a:xfrm>
            <a:off x="0" y="1600200"/>
            <a:ext cx="9144000" cy="4525963"/>
          </a:xfrm>
        </p:spPr>
        <p:txBody>
          <a:bodyPr>
            <a:noAutofit/>
          </a:bodyPr>
          <a:lstStyle/>
          <a:p>
            <a:r>
              <a:rPr lang="sr-Latn-RS" dirty="0" smtClean="0">
                <a:latin typeface="Californian FB" pitchFamily="18" charset="0"/>
              </a:rPr>
              <a:t>Festa del Redentore</a:t>
            </a:r>
          </a:p>
          <a:p>
            <a:r>
              <a:rPr lang="en-US" dirty="0" err="1" smtClean="0">
                <a:latin typeface="Californian FB" pitchFamily="18" charset="0"/>
                <a:hlinkClick r:id="rId2"/>
              </a:rPr>
              <a:t>https://www.youtube.com/watch?v=MJNJ99dAviU</a:t>
            </a:r>
            <a:endParaRPr lang="sr-Latn-RS" dirty="0" smtClean="0">
              <a:latin typeface="Californian FB" pitchFamily="18" charset="0"/>
            </a:endParaRPr>
          </a:p>
          <a:p>
            <a:r>
              <a:rPr lang="en-US" dirty="0" err="1" smtClean="0">
                <a:latin typeface="Californian FB" pitchFamily="18" charset="0"/>
                <a:hlinkClick r:id="rId3"/>
              </a:rPr>
              <a:t>https://www.youtube.com/watch?v=562kOqkWMNk</a:t>
            </a:r>
            <a:endParaRPr lang="sr-Latn-RS" dirty="0" smtClean="0">
              <a:latin typeface="Californian FB" pitchFamily="18" charset="0"/>
            </a:endParaRPr>
          </a:p>
          <a:p>
            <a:r>
              <a:rPr lang="sr-Latn-RS" dirty="0" smtClean="0">
                <a:latin typeface="Californian FB" pitchFamily="18" charset="0"/>
              </a:rPr>
              <a:t>Black Death </a:t>
            </a:r>
            <a:r>
              <a:rPr lang="en-US" dirty="0" smtClean="0">
                <a:latin typeface="Californian FB" pitchFamily="18" charset="0"/>
                <a:hlinkClick r:id="rId4"/>
              </a:rPr>
              <a:t>https://</a:t>
            </a:r>
            <a:r>
              <a:rPr lang="en-US" dirty="0" err="1" smtClean="0">
                <a:latin typeface="Californian FB" pitchFamily="18" charset="0"/>
                <a:hlinkClick r:id="rId4"/>
              </a:rPr>
              <a:t>www.history.com</a:t>
            </a:r>
            <a:r>
              <a:rPr lang="en-US" dirty="0" smtClean="0">
                <a:latin typeface="Californian FB" pitchFamily="18" charset="0"/>
                <a:hlinkClick r:id="rId4"/>
              </a:rPr>
              <a:t>/news/black-death-timeline</a:t>
            </a:r>
            <a:endParaRPr lang="sr-Latn-RS" dirty="0" smtClean="0">
              <a:latin typeface="Californian FB" pitchFamily="18" charset="0"/>
            </a:endParaRPr>
          </a:p>
          <a:p>
            <a:r>
              <a:rPr lang="en-US" dirty="0" err="1" smtClean="0">
                <a:latin typeface="Californian FB" pitchFamily="18" charset="0"/>
                <a:hlinkClick r:id="rId5"/>
              </a:rPr>
              <a:t>https://www.youtube.com/watch?v=MYnMXEcHI7U</a:t>
            </a:r>
            <a:endParaRPr lang="sr-Latn-RS" dirty="0" smtClean="0">
              <a:latin typeface="Californian FB" pitchFamily="18" charset="0"/>
            </a:endParaRPr>
          </a:p>
          <a:p>
            <a:endParaRPr lang="en-US" dirty="0">
              <a:latin typeface="Californian FB"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Thank you for your Attention!</a:t>
            </a:r>
            <a:endParaRPr lang="en-US" dirty="0">
              <a:latin typeface="Californian FB" pitchFamily="18" charset="0"/>
            </a:endParaRPr>
          </a:p>
        </p:txBody>
      </p:sp>
      <p:pic>
        <p:nvPicPr>
          <p:cNvPr id="18434" name="Picture 2" descr="C:\Users\User\Desktop\2d55643854604732c70d058c999d79f8.jpg"/>
          <p:cNvPicPr>
            <a:picLocks noGrp="1" noChangeAspect="1" noChangeArrowheads="1"/>
          </p:cNvPicPr>
          <p:nvPr>
            <p:ph idx="1"/>
          </p:nvPr>
        </p:nvPicPr>
        <p:blipFill>
          <a:blip r:embed="rId2"/>
          <a:srcRect/>
          <a:stretch>
            <a:fillRect/>
          </a:stretch>
        </p:blipFill>
        <p:spPr bwMode="auto">
          <a:xfrm>
            <a:off x="2879290" y="1600200"/>
            <a:ext cx="3385420" cy="4525963"/>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772</TotalTime>
  <Words>1958</Words>
  <Application>Microsoft Office PowerPoint</Application>
  <PresentationFormat>On-screen Show (4:3)</PresentationFormat>
  <Paragraphs>193</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Describing a Festival</vt:lpstr>
      <vt:lpstr> Festa del Redentore https://www.youtube.com/watch?v=MJNJ99dAviU </vt:lpstr>
      <vt:lpstr>Festa del Redentore</vt:lpstr>
      <vt:lpstr>1. Listen to a guide describing the Festa del Redentore in Venice. As you listen, follow the written text and indicate places where the guide</vt:lpstr>
      <vt:lpstr>Introduction</vt:lpstr>
      <vt:lpstr>to redeem, v. = compensate for the faults or bad acts (iskupiti se) redeemer, n. – a person who redeems sb./sthg. redemption, n. = iskupljivanje (za počinjene grehove)</vt:lpstr>
      <vt:lpstr>History</vt:lpstr>
      <vt:lpstr>plague (three great waves)  the Great Plague ( 17th London)  Black Death from bubonic plague (peak1347 – 1351,  millions of casualties)</vt:lpstr>
      <vt:lpstr>History</vt:lpstr>
      <vt:lpstr>History</vt:lpstr>
      <vt:lpstr>St Mark’s lagoon (=an area of shallow water separated from the sea by low sandy dunes/barrier)</vt:lpstr>
      <vt:lpstr>Blue Lagoon Iceland</vt:lpstr>
      <vt:lpstr>bay (manji zaliv) connected to the ocean by an inlet (uvala)</vt:lpstr>
      <vt:lpstr>lantern  lampa, fenjer, svetiljka</vt:lpstr>
      <vt:lpstr>occupant = a person who resides or is present in a house, vehicle, seat, etc., at a given time. e.g. gondola occupants </vt:lpstr>
      <vt:lpstr> What Happens</vt:lpstr>
      <vt:lpstr> What Happens</vt:lpstr>
      <vt:lpstr> What Happens</vt:lpstr>
      <vt:lpstr>Boats are strung. string, v. – strung – strung  (hang, stretch, thread, nanizati, poređati)</vt:lpstr>
      <vt:lpstr>Listen again. Complete key expressions used by the guide.</vt:lpstr>
      <vt:lpstr>Listen again. Complete key expressions used by the guide.</vt:lpstr>
      <vt:lpstr>Listen again. Complete key expressions used by the guide.</vt:lpstr>
      <vt:lpstr>Listen again. Complete key expressions used by the guide.</vt:lpstr>
      <vt:lpstr>4. Look the comparison between the characteristics of written and spoken descriptions 5. Find examples in the text</vt:lpstr>
      <vt:lpstr>passive</vt:lpstr>
      <vt:lpstr>HW- Writing  Write a similar description of a festival for a hotel information brochure. Choose a festival that you know about, or use the notes below about, or use the notes below about the Edinburgh Festival. Divide your passage into three main paragraphs.</vt:lpstr>
      <vt:lpstr>Simple Present Active or Passive Read this extract from a hotel information brochure. Put the verbs in brackets into the Simple Present Active or Passive.</vt:lpstr>
      <vt:lpstr>Simple Present Active or Passive Read this extract from a hotel information brochure. Put the verbs in brackets into the Simple Present Active or Passive</vt:lpstr>
      <vt:lpstr>Simple Present Active or Passive Read this extract from a hotel information brochure. Put the verbs in brackets into the Simple Present Active or Passive</vt:lpstr>
      <vt:lpstr>to devote oneself to sb. sthg = commit to devotion – love, loyalty to sb. sthg devotee = worshipper, believer</vt:lpstr>
      <vt:lpstr>chants = religious songs</vt:lpstr>
      <vt:lpstr>rod (= bar, stick) in the cheek štap, šipka</vt:lpstr>
      <vt:lpstr>to attach = 1. to fix, 2. to enclose, add attachment</vt:lpstr>
      <vt:lpstr>Simple Present Active or Passive Read this extract from a hotel information brochure. Put the verbs in brackets into the Simple Present Active or Passive</vt:lpstr>
      <vt:lpstr>Simple Present Active or Passive Read this extract from a hotel information brochure. Put the verbs in brackets into the Simple Present Active or Passive</vt:lpstr>
      <vt:lpstr>Fire-walking ceremony coal = ugalj</vt:lpstr>
      <vt:lpstr>Zaceljivanje rana astonishing = amazing, surprising</vt:lpstr>
      <vt:lpstr>Simple Present Active or Passive Read this extract from a hotel information brochure. Put the verbs in brackets into the Simple Present Active or Passive</vt:lpstr>
      <vt:lpstr>Simple Present Active or Passive Read this extract from a hotel information brochure. Put the verbs in brackets into the Simple Present Active or Passive</vt:lpstr>
      <vt:lpstr>Batu Caves</vt:lpstr>
      <vt:lpstr>verb forms</vt:lpstr>
      <vt:lpstr>Review Write eight true sentences using words from each column and the simple past passive. </vt:lpstr>
      <vt:lpstr>Review Write eight true sentences using words from each column and the simple past passive. </vt:lpstr>
      <vt:lpstr>Review Write eight true sentences using words from each column and the Simple Past Passive. </vt:lpstr>
      <vt:lpstr>References</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Describing a Festival</dc:title>
  <dc:creator>User</dc:creator>
  <cp:lastModifiedBy>User</cp:lastModifiedBy>
  <cp:revision>63</cp:revision>
  <dcterms:created xsi:type="dcterms:W3CDTF">2020-11-13T01:18:42Z</dcterms:created>
  <dcterms:modified xsi:type="dcterms:W3CDTF">2020-11-15T18:21:54Z</dcterms:modified>
</cp:coreProperties>
</file>