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94" r:id="rId4"/>
    <p:sldId id="296" r:id="rId5"/>
    <p:sldId id="297" r:id="rId6"/>
    <p:sldId id="258" r:id="rId7"/>
    <p:sldId id="259" r:id="rId8"/>
    <p:sldId id="295" r:id="rId9"/>
    <p:sldId id="260" r:id="rId10"/>
    <p:sldId id="261" r:id="rId11"/>
    <p:sldId id="326" r:id="rId12"/>
    <p:sldId id="322" r:id="rId13"/>
    <p:sldId id="302" r:id="rId14"/>
    <p:sldId id="303" r:id="rId15"/>
    <p:sldId id="263" r:id="rId16"/>
    <p:sldId id="304" r:id="rId17"/>
    <p:sldId id="305" r:id="rId18"/>
    <p:sldId id="301" r:id="rId19"/>
    <p:sldId id="262" r:id="rId20"/>
    <p:sldId id="284" r:id="rId21"/>
    <p:sldId id="285" r:id="rId22"/>
    <p:sldId id="306" r:id="rId23"/>
    <p:sldId id="265" r:id="rId24"/>
    <p:sldId id="270" r:id="rId25"/>
    <p:sldId id="266" r:id="rId26"/>
    <p:sldId id="323" r:id="rId27"/>
    <p:sldId id="307" r:id="rId28"/>
    <p:sldId id="312" r:id="rId29"/>
    <p:sldId id="310" r:id="rId30"/>
    <p:sldId id="311" r:id="rId31"/>
    <p:sldId id="267" r:id="rId32"/>
    <p:sldId id="268" r:id="rId33"/>
    <p:sldId id="287" r:id="rId34"/>
    <p:sldId id="313" r:id="rId35"/>
    <p:sldId id="314" r:id="rId36"/>
    <p:sldId id="271" r:id="rId37"/>
    <p:sldId id="298" r:id="rId38"/>
    <p:sldId id="299" r:id="rId39"/>
    <p:sldId id="300" r:id="rId40"/>
    <p:sldId id="272" r:id="rId41"/>
    <p:sldId id="290" r:id="rId42"/>
    <p:sldId id="324" r:id="rId43"/>
    <p:sldId id="273" r:id="rId44"/>
    <p:sldId id="274" r:id="rId45"/>
    <p:sldId id="275" r:id="rId46"/>
    <p:sldId id="277" r:id="rId47"/>
    <p:sldId id="276" r:id="rId48"/>
    <p:sldId id="291" r:id="rId49"/>
    <p:sldId id="292" r:id="rId50"/>
    <p:sldId id="278" r:id="rId51"/>
    <p:sldId id="325" r:id="rId52"/>
    <p:sldId id="279" r:id="rId53"/>
    <p:sldId id="315" r:id="rId54"/>
    <p:sldId id="281" r:id="rId55"/>
    <p:sldId id="309" r:id="rId56"/>
    <p:sldId id="316" r:id="rId57"/>
    <p:sldId id="317" r:id="rId58"/>
    <p:sldId id="318" r:id="rId59"/>
    <p:sldId id="319" r:id="rId60"/>
    <p:sldId id="320" r:id="rId61"/>
    <p:sldId id="321" r:id="rId62"/>
    <p:sldId id="282" r:id="rId63"/>
    <p:sldId id="293" r:id="rId64"/>
    <p:sldId id="308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9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C10E76E-9465-4BE4-8170-C9083286D1F0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juuq-jWJ5c&amp;t=87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1mKbR-4VT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cmillandictionary.com/dictionary/british/at-its-their-wors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1mKbR-4VTA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0"/>
            <a:ext cx="8915400" cy="1470025"/>
          </a:xfrm>
        </p:spPr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Where East Meets West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00600"/>
            <a:ext cx="8964488" cy="1652736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smtClean="0">
                <a:latin typeface="Palatino Linotype" panose="02040502050505030304" pitchFamily="18" charset="0"/>
              </a:rPr>
              <a:t>Unit 9</a:t>
            </a:r>
            <a:r>
              <a:rPr lang="en-US" sz="4400" smtClean="0">
                <a:latin typeface="Palatino Linotype" panose="02040502050505030304" pitchFamily="18" charset="0"/>
              </a:rPr>
              <a:t>, page 124,</a:t>
            </a:r>
          </a:p>
          <a:p>
            <a:r>
              <a:rPr lang="en-US" sz="4400" smtClean="0">
                <a:latin typeface="Palatino Linotype" panose="02040502050505030304" pitchFamily="18" charset="0"/>
              </a:rPr>
              <a:t>Information</a:t>
            </a:r>
            <a:r>
              <a:rPr lang="sr-Latn-RS" sz="4400" dirty="0" smtClean="0">
                <a:latin typeface="Palatino Linotype" panose="02040502050505030304" pitchFamily="18" charset="0"/>
              </a:rPr>
              <a:t> </a:t>
            </a:r>
            <a:r>
              <a:rPr lang="sr-Latn-RS" sz="4400" dirty="0" smtClean="0">
                <a:latin typeface="Palatino Linotype" panose="02040502050505030304" pitchFamily="18" charset="0"/>
              </a:rPr>
              <a:t>on Bangkok</a:t>
            </a:r>
            <a:endParaRPr lang="sr-Latn-RS" sz="4400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Latn-R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VIDEO: </a:t>
            </a:r>
            <a:r>
              <a:rPr lang="en-U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https://www.youtube.com/watch?v=NPbov3zeivA</a:t>
            </a:r>
            <a:endParaRPr lang="sr-Latn-RS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endParaRPr lang="en-US" sz="44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924800" cy="1143000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Palatino Linotype" panose="02040502050505030304" pitchFamily="18" charset="0"/>
              </a:rPr>
              <a:t>BANGKOK</a:t>
            </a:r>
            <a:br>
              <a:rPr lang="en-US" sz="4400" dirty="0" smtClean="0">
                <a:latin typeface="Palatino Linotype" panose="02040502050505030304" pitchFamily="18" charset="0"/>
              </a:rPr>
            </a:br>
            <a:endParaRPr lang="en-US" sz="4400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6" y="2438400"/>
            <a:ext cx="379911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533400"/>
            <a:ext cx="533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alatino Linotype" panose="02040502050505030304" pitchFamily="18" charset="0"/>
              </a:rPr>
              <a:t>Country </a:t>
            </a:r>
            <a:r>
              <a:rPr lang="sr-Latn-RS" dirty="0" smtClean="0">
                <a:latin typeface="Palatino Linotype" panose="02040502050505030304" pitchFamily="18" charset="0"/>
              </a:rPr>
              <a:t/>
            </a:r>
            <a:br>
              <a:rPr lang="sr-Latn-RS" dirty="0" smtClean="0">
                <a:latin typeface="Palatino Linotype" panose="02040502050505030304" pitchFamily="18" charset="0"/>
              </a:rPr>
            </a:br>
            <a:r>
              <a:rPr lang="sr-Latn-R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VIDEO:</a:t>
            </a:r>
            <a:r>
              <a:rPr lang="sr-Latn-RS" dirty="0" smtClean="0">
                <a:latin typeface="Palatino Linotype" panose="02040502050505030304" pitchFamily="18" charset="0"/>
              </a:rPr>
              <a:t> </a:t>
            </a:r>
            <a:r>
              <a:rPr lang="en-US" sz="3100" dirty="0" smtClean="0">
                <a:latin typeface="Palatino Linotype" panose="02040502050505030304" pitchFamily="18" charset="0"/>
                <a:hlinkClick r:id="rId2"/>
              </a:rPr>
              <a:t>https://www.youtube.com/watch?v=Kjuuq-jWJ5c&amp;t=87s</a:t>
            </a:r>
            <a:r>
              <a:rPr lang="sr-Latn-RS" sz="3100" dirty="0" smtClean="0">
                <a:latin typeface="Palatino Linotype" panose="02040502050505030304" pitchFamily="18" charset="0"/>
              </a:rPr>
              <a:t/>
            </a:r>
            <a:br>
              <a:rPr lang="sr-Latn-RS" sz="3100" dirty="0" smtClean="0">
                <a:latin typeface="Palatino Linotype" panose="02040502050505030304" pitchFamily="18" charset="0"/>
              </a:rPr>
            </a:br>
            <a:endParaRPr lang="en-US" sz="3100" dirty="0">
              <a:latin typeface="Palatino Linotype" panose="020405020505050303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0" y="1988840"/>
            <a:ext cx="9296400" cy="4661896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Heat                                Humidity                     Far East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smtClean="0"/>
              <a:t>Chopsticks                     Buddhist                             Bugs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smtClean="0"/>
              <a:t>Spices                              Melting Pot          Nicole Kidman</a:t>
            </a:r>
          </a:p>
          <a:p>
            <a:pPr marL="109728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Sex Tourism                  Drugs                      Bridget Jones</a:t>
            </a:r>
            <a:endParaRPr lang="sr-Latn-CS" dirty="0" smtClean="0"/>
          </a:p>
          <a:p>
            <a:pPr marL="109728" indent="0">
              <a:buNone/>
            </a:pPr>
            <a:endParaRPr lang="sr-Latn-CS" dirty="0" smtClean="0"/>
          </a:p>
          <a:p>
            <a:pPr marL="109728" indent="0">
              <a:buNone/>
            </a:pPr>
            <a:r>
              <a:rPr lang="sr-Latn-CS" dirty="0" smtClean="0"/>
              <a:t>Silk Route                      </a:t>
            </a:r>
            <a:r>
              <a:rPr lang="sr-Latn-CS" i="1" dirty="0" smtClean="0"/>
              <a:t>the Venice of the East    </a:t>
            </a:r>
            <a:r>
              <a:rPr lang="sr-Latn-CS" dirty="0" smtClean="0"/>
              <a:t>Tuk Tuk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685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anose="02040502050505030304" pitchFamily="18" charset="0"/>
              </a:rPr>
              <a:t>Tourist Information - Sources</a:t>
            </a:r>
            <a:endParaRPr lang="en-US" sz="3600" dirty="0">
              <a:latin typeface="Palatino Linotype" panose="020405020505050303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0" y="1981200"/>
            <a:ext cx="8991600" cy="4593336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Tourist Information Centre</a:t>
            </a:r>
          </a:p>
          <a:p>
            <a:r>
              <a:rPr lang="en-US" dirty="0" smtClean="0"/>
              <a:t>Tour Organization (Board</a:t>
            </a:r>
            <a:r>
              <a:rPr lang="sr-Latn-RS" dirty="0" smtClean="0"/>
              <a:t>, Bureau</a:t>
            </a:r>
            <a:r>
              <a:rPr lang="en-US" dirty="0" smtClean="0"/>
              <a:t>) of Belgrade e.g.</a:t>
            </a:r>
          </a:p>
          <a:p>
            <a:r>
              <a:rPr lang="en-US" dirty="0" smtClean="0"/>
              <a:t>The Internet – Trip Advisor, Fodor’s Travel, Rough Guides</a:t>
            </a:r>
            <a:r>
              <a:rPr lang="sr-Latn-RS" dirty="0" smtClean="0"/>
              <a:t>, social media, blogs</a:t>
            </a:r>
          </a:p>
          <a:p>
            <a:r>
              <a:rPr lang="sr-Latn-RS" dirty="0" smtClean="0"/>
              <a:t>TV – specialized channels and</a:t>
            </a:r>
            <a:r>
              <a:rPr lang="en-US" dirty="0" smtClean="0"/>
              <a:t> shows</a:t>
            </a:r>
            <a:r>
              <a:rPr lang="sr-Latn-RS" dirty="0" smtClean="0"/>
              <a:t> </a:t>
            </a:r>
            <a:endParaRPr lang="en-US" dirty="0" smtClean="0"/>
          </a:p>
          <a:p>
            <a:r>
              <a:rPr lang="en-US" dirty="0" smtClean="0"/>
              <a:t>the word of mouth, local </a:t>
            </a:r>
            <a:r>
              <a:rPr lang="sr-Latn-CS" dirty="0" smtClean="0"/>
              <a:t>community and </a:t>
            </a:r>
            <a:r>
              <a:rPr lang="en-US" dirty="0" smtClean="0"/>
              <a:t>people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026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838200"/>
          </a:xfrm>
        </p:spPr>
        <p:txBody>
          <a:bodyPr/>
          <a:lstStyle/>
          <a:p>
            <a:pPr algn="ctr"/>
            <a:r>
              <a:rPr lang="en-US" dirty="0" smtClean="0">
                <a:latin typeface="Palatino Linotype" pitchFamily="18" charset="0"/>
              </a:rPr>
              <a:t>Thailand/Bangkok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0" y="2249424"/>
            <a:ext cx="8686800" cy="43251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Location</a:t>
            </a:r>
          </a:p>
          <a:p>
            <a:r>
              <a:rPr lang="en-US" dirty="0" smtClean="0"/>
              <a:t>Size</a:t>
            </a:r>
          </a:p>
          <a:p>
            <a:r>
              <a:rPr lang="en-US" dirty="0" smtClean="0"/>
              <a:t>Climate</a:t>
            </a:r>
            <a:endParaRPr lang="sr-Latn-CS" dirty="0" smtClean="0"/>
          </a:p>
          <a:p>
            <a:r>
              <a:rPr lang="sr-Latn-CS" dirty="0" smtClean="0"/>
              <a:t>Money</a:t>
            </a:r>
            <a:endParaRPr lang="en-US" dirty="0" smtClean="0"/>
          </a:p>
          <a:p>
            <a:r>
              <a:rPr lang="en-US" dirty="0" smtClean="0"/>
              <a:t>Attractions</a:t>
            </a:r>
          </a:p>
          <a:p>
            <a:r>
              <a:rPr lang="en-US" dirty="0" smtClean="0"/>
              <a:t>Night-life</a:t>
            </a:r>
            <a:r>
              <a:rPr lang="sr-Latn-CS" dirty="0" smtClean="0"/>
              <a:t>/Going Out</a:t>
            </a:r>
          </a:p>
          <a:p>
            <a:r>
              <a:rPr lang="sr-Latn-CS" dirty="0" smtClean="0"/>
              <a:t>Things to do </a:t>
            </a:r>
            <a:endParaRPr lang="en-US" dirty="0" smtClean="0"/>
          </a:p>
          <a:p>
            <a:r>
              <a:rPr lang="sr-Latn-CS" dirty="0" smtClean="0"/>
              <a:t>Cuisine</a:t>
            </a:r>
            <a:endParaRPr lang="en-US" dirty="0" smtClean="0"/>
          </a:p>
          <a:p>
            <a:r>
              <a:rPr lang="en-US" dirty="0" smtClean="0"/>
              <a:t>Culture</a:t>
            </a:r>
            <a:r>
              <a:rPr lang="sr-Latn-CS" dirty="0" smtClean="0"/>
              <a:t> - Etiquette</a:t>
            </a:r>
            <a:endParaRPr lang="en-US" dirty="0" smtClean="0"/>
          </a:p>
          <a:p>
            <a:r>
              <a:rPr lang="en-US" dirty="0" smtClean="0"/>
              <a:t>Religion</a:t>
            </a:r>
            <a:endParaRPr lang="en-US" dirty="0"/>
          </a:p>
        </p:txBody>
      </p:sp>
      <p:sp>
        <p:nvSpPr>
          <p:cNvPr id="4" name="Okvir za tekst 3"/>
          <p:cNvSpPr txBox="1"/>
          <p:nvPr/>
        </p:nvSpPr>
        <p:spPr>
          <a:xfrm>
            <a:off x="3886201" y="2971800"/>
            <a:ext cx="502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alatino Linotype" panose="02040502050505030304" pitchFamily="18" charset="0"/>
              </a:rPr>
              <a:t>Facilities and attractions you expect to find here?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12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80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Palatino Linotype" panose="02040502050505030304" pitchFamily="18" charset="0"/>
              </a:rPr>
              <a:t>BANGKOK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945736"/>
          </a:xfrm>
        </p:spPr>
        <p:txBody>
          <a:bodyPr>
            <a:normAutofit fontScale="92500"/>
          </a:bodyPr>
          <a:lstStyle/>
          <a:p>
            <a:r>
              <a:rPr lang="en-US" sz="3200" b="1" dirty="0" smtClean="0">
                <a:latin typeface="Palatino Linotype" pitchFamily="18" charset="0"/>
              </a:rPr>
              <a:t>location:</a:t>
            </a:r>
            <a:r>
              <a:rPr lang="en-US" sz="3200" dirty="0" smtClean="0">
                <a:latin typeface="Palatino Linotype" pitchFamily="18" charset="0"/>
              </a:rPr>
              <a:t> Southeast Asia</a:t>
            </a:r>
            <a:r>
              <a:rPr lang="sr-Latn-CS" sz="3200" dirty="0" smtClean="0">
                <a:latin typeface="Palatino Linotype" pitchFamily="18" charset="0"/>
              </a:rPr>
              <a:t>, Indochina peninsula</a:t>
            </a:r>
          </a:p>
          <a:p>
            <a:r>
              <a:rPr lang="sr-Latn-CS" sz="3200" dirty="0" smtClean="0">
                <a:latin typeface="Palatino Linotype" pitchFamily="18" charset="0"/>
              </a:rPr>
              <a:t>neighbouring countries: Laos, Cambodia, Malaysia and Myanmar (close China and Vietnam)</a:t>
            </a:r>
            <a:endParaRPr lang="en-US" sz="3200" dirty="0" smtClean="0">
              <a:latin typeface="Palatino Linotype" pitchFamily="18" charset="0"/>
            </a:endParaRPr>
          </a:p>
          <a:p>
            <a:r>
              <a:rPr lang="en-US" sz="3200" dirty="0" smtClean="0">
                <a:latin typeface="Palatino Linotype" pitchFamily="18" charset="0"/>
              </a:rPr>
              <a:t>size: 7,750 km², 10 million inhabitants +            10 million tourists/year</a:t>
            </a:r>
          </a:p>
          <a:p>
            <a:r>
              <a:rPr lang="en-US" sz="3200" dirty="0" smtClean="0">
                <a:latin typeface="Palatino Linotype" pitchFamily="18" charset="0"/>
              </a:rPr>
              <a:t>climate: tropical (average min 20°C, max 30°C)</a:t>
            </a:r>
          </a:p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>   </a:t>
            </a:r>
            <a:r>
              <a:rPr lang="sr-Latn-RS" sz="3200" dirty="0" smtClean="0">
                <a:latin typeface="Palatino Linotype" pitchFamily="18" charset="0"/>
              </a:rPr>
              <a:t>M</a:t>
            </a:r>
            <a:r>
              <a:rPr lang="en-US" sz="3200" dirty="0" err="1" smtClean="0">
                <a:latin typeface="Palatino Linotype" pitchFamily="18" charset="0"/>
              </a:rPr>
              <a:t>onsoon</a:t>
            </a:r>
            <a:r>
              <a:rPr lang="en-US" sz="3200" dirty="0" smtClean="0">
                <a:latin typeface="Palatino Linotype" pitchFamily="18" charset="0"/>
              </a:rPr>
              <a:t> season from May to Sep (average    rainfall 220 to 340mm)</a:t>
            </a:r>
          </a:p>
          <a:p>
            <a:r>
              <a:rPr lang="en-US" sz="3200" dirty="0" smtClean="0">
                <a:latin typeface="Palatino Linotype" pitchFamily="18" charset="0"/>
              </a:rPr>
              <a:t>religion: </a:t>
            </a:r>
            <a:r>
              <a:rPr lang="en-US" sz="3200" dirty="0" err="1" smtClean="0">
                <a:latin typeface="Palatino Linotype" pitchFamily="18" charset="0"/>
              </a:rPr>
              <a:t>Buddhis</a:t>
            </a:r>
            <a:r>
              <a:rPr lang="sr-Latn-RS" sz="3200" dirty="0" smtClean="0">
                <a:latin typeface="Palatino Linotype" pitchFamily="18" charset="0"/>
              </a:rPr>
              <a:t>m</a:t>
            </a:r>
            <a:endParaRPr lang="en-US" sz="3200" dirty="0" smtClean="0">
              <a:latin typeface="Palatino Linotype" pitchFamily="18" charset="0"/>
            </a:endParaRPr>
          </a:p>
          <a:p>
            <a:r>
              <a:rPr lang="en-US" sz="3200" dirty="0" smtClean="0">
                <a:latin typeface="Palatino Linotype" pitchFamily="18" charset="0"/>
              </a:rPr>
              <a:t>currency: </a:t>
            </a:r>
            <a:r>
              <a:rPr lang="en-US" sz="3200" i="1" dirty="0" smtClean="0">
                <a:latin typeface="Palatino Linotype" pitchFamily="18" charset="0"/>
              </a:rPr>
              <a:t>Thai Baht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Palatino Linotype" panose="02040502050505030304" pitchFamily="18" charset="0"/>
              </a:rPr>
              <a:t>BANGKOK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8737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latin typeface="Palatino Linotype" panose="02040502050505030304" pitchFamily="18" charset="0"/>
              </a:rPr>
              <a:t>the Capital of THAILAND</a:t>
            </a:r>
          </a:p>
          <a:p>
            <a:pPr>
              <a:buNone/>
            </a:pPr>
            <a:r>
              <a:rPr lang="en-US" sz="3600" dirty="0" smtClean="0">
                <a:latin typeface="Palatino Linotype" panose="02040502050505030304" pitchFamily="18" charset="0"/>
              </a:rPr>
              <a:t>former SIAM</a:t>
            </a:r>
            <a:r>
              <a:rPr lang="sr-Latn-CS" sz="3600" dirty="0" smtClean="0">
                <a:latin typeface="Palatino Linotype" panose="02040502050505030304" pitchFamily="18" charset="0"/>
              </a:rPr>
              <a:t> (sayam, dark, brown)</a:t>
            </a:r>
          </a:p>
          <a:p>
            <a:pPr>
              <a:buNone/>
            </a:pPr>
            <a:r>
              <a:rPr lang="sr-Latn-CS" sz="3600" i="1" dirty="0" smtClean="0">
                <a:latin typeface="Palatino Linotype" panose="02040502050505030304" pitchFamily="18" charset="0"/>
              </a:rPr>
              <a:t>Land of Freedom</a:t>
            </a:r>
          </a:p>
          <a:p>
            <a:pPr>
              <a:buNone/>
            </a:pPr>
            <a:r>
              <a:rPr lang="sr-Latn-CS" sz="3600" dirty="0" smtClean="0">
                <a:latin typeface="Palatino Linotype" panose="02040502050505030304" pitchFamily="18" charset="0"/>
              </a:rPr>
              <a:t>Thai =man</a:t>
            </a:r>
          </a:p>
          <a:p>
            <a:pPr>
              <a:buNone/>
            </a:pPr>
            <a:endParaRPr lang="sr-Latn-CS" sz="3600" dirty="0" smtClean="0">
              <a:latin typeface="Palatino Linotype" panose="02040502050505030304" pitchFamily="18" charset="0"/>
            </a:endParaRPr>
          </a:p>
          <a:p>
            <a:pPr>
              <a:buNone/>
            </a:pPr>
            <a:r>
              <a:rPr lang="sr-Latn-RS" sz="36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VIDEO: watch </a:t>
            </a:r>
            <a:r>
              <a:rPr lang="en-US" sz="3600" dirty="0" smtClean="0">
                <a:latin typeface="Palatino Linotype" panose="02040502050505030304" pitchFamily="18" charset="0"/>
                <a:hlinkClick r:id="rId2"/>
              </a:rPr>
              <a:t>https://www.youtube.com/watch?v=21mKbR-4VTA</a:t>
            </a:r>
            <a:endParaRPr lang="sr-Latn-RS" sz="3600" dirty="0" smtClean="0">
              <a:latin typeface="Palatino Linotype" panose="02040502050505030304" pitchFamily="18" charset="0"/>
            </a:endParaRPr>
          </a:p>
          <a:p>
            <a:pPr>
              <a:buNone/>
            </a:pPr>
            <a:endParaRPr lang="en-US" sz="36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alatino Linotype" pitchFamily="18" charset="0"/>
              </a:rPr>
              <a:t>Blend</a:t>
            </a:r>
            <a:r>
              <a:rPr lang="en-US" dirty="0" smtClean="0">
                <a:latin typeface="Palatino Linotype" pitchFamily="18" charset="0"/>
              </a:rPr>
              <a:t> of East and West</a:t>
            </a:r>
            <a:r>
              <a:rPr lang="sr-Latn-RS" dirty="0" smtClean="0">
                <a:latin typeface="Palatino Linotype" pitchFamily="18" charset="0"/>
              </a:rPr>
              <a:t/>
            </a:r>
            <a:br>
              <a:rPr lang="sr-Latn-RS" dirty="0" smtClean="0">
                <a:latin typeface="Palatino Linotype" pitchFamily="18" charset="0"/>
              </a:rPr>
            </a:br>
            <a:r>
              <a:rPr lang="sr-Latn-RS" dirty="0" smtClean="0">
                <a:latin typeface="Palatino Linotype" pitchFamily="18" charset="0"/>
              </a:rPr>
              <a:t>(= mixture)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Bangkok, a city of contrast</a:t>
            </a:r>
            <a:r>
              <a:rPr lang="sr-Latn-CS" dirty="0" smtClean="0"/>
              <a:t>s</a:t>
            </a:r>
          </a:p>
          <a:p>
            <a:r>
              <a:rPr lang="sr-Latn-CS" dirty="0" smtClean="0"/>
              <a:t>the melting pot</a:t>
            </a:r>
            <a:endParaRPr lang="en-US" dirty="0" smtClean="0"/>
          </a:p>
          <a:p>
            <a:pPr marL="109728" indent="0"/>
            <a:r>
              <a:rPr lang="sr-Latn-CS" dirty="0" smtClean="0"/>
              <a:t> </a:t>
            </a:r>
            <a:r>
              <a:rPr lang="sr-Latn-CS" b="1" dirty="0" smtClean="0">
                <a:solidFill>
                  <a:srgbClr val="FF0000"/>
                </a:solidFill>
              </a:rPr>
              <a:t>h</a:t>
            </a:r>
            <a:r>
              <a:rPr lang="en-US" b="1" dirty="0" err="1" smtClean="0">
                <a:solidFill>
                  <a:srgbClr val="FF0000"/>
                </a:solidFill>
              </a:rPr>
              <a:t>ustle</a:t>
            </a:r>
            <a:r>
              <a:rPr lang="en-US" b="1" dirty="0" smtClean="0">
                <a:solidFill>
                  <a:srgbClr val="FF0000"/>
                </a:solidFill>
              </a:rPr>
              <a:t> and </a:t>
            </a:r>
            <a:r>
              <a:rPr lang="sr-Latn-CS" b="1" dirty="0" smtClean="0">
                <a:solidFill>
                  <a:srgbClr val="FF0000"/>
                </a:solidFill>
              </a:rPr>
              <a:t>b</a:t>
            </a:r>
            <a:r>
              <a:rPr lang="en-US" b="1" dirty="0" err="1" smtClean="0">
                <a:solidFill>
                  <a:srgbClr val="FF0000"/>
                </a:solidFill>
              </a:rPr>
              <a:t>ustle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the city</a:t>
            </a:r>
            <a:r>
              <a:rPr lang="sr-Latn-RS" dirty="0" smtClean="0"/>
              <a:t> (=hubbub, commotion, </a:t>
            </a:r>
            <a:r>
              <a:rPr lang="sr-Latn-RS" i="1" dirty="0" smtClean="0"/>
              <a:t>opp.</a:t>
            </a:r>
            <a:r>
              <a:rPr lang="sr-Latn-RS" dirty="0" smtClean="0"/>
              <a:t> = off the beaten track)</a:t>
            </a:r>
            <a:endParaRPr lang="en-US" dirty="0" smtClean="0"/>
          </a:p>
          <a:p>
            <a:pPr marL="109728" indent="0"/>
            <a:r>
              <a:rPr lang="sr-Latn-RS" dirty="0" smtClean="0"/>
              <a:t> the c</a:t>
            </a:r>
            <a:r>
              <a:rPr lang="en-US" dirty="0" err="1" smtClean="0"/>
              <a:t>ity</a:t>
            </a:r>
            <a:r>
              <a:rPr lang="en-US" dirty="0" smtClean="0"/>
              <a:t> of </a:t>
            </a:r>
            <a:r>
              <a:rPr lang="sr-Latn-RS" dirty="0" smtClean="0"/>
              <a:t>a</a:t>
            </a:r>
            <a:r>
              <a:rPr lang="en-US" dirty="0" err="1" smtClean="0"/>
              <a:t>ncient</a:t>
            </a:r>
            <a:r>
              <a:rPr lang="en-US" dirty="0" smtClean="0"/>
              <a:t> </a:t>
            </a:r>
            <a:r>
              <a:rPr lang="sr-Latn-RS" dirty="0" smtClean="0"/>
              <a:t>h</a:t>
            </a:r>
            <a:r>
              <a:rPr lang="en-US" dirty="0" err="1" smtClean="0"/>
              <a:t>eritage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064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4704"/>
            <a:ext cx="9067800" cy="14450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Palatino Linotype" pitchFamily="18" charset="0"/>
              </a:rPr>
              <a:t>The city is growing at </a:t>
            </a:r>
            <a:r>
              <a:rPr lang="en-US" b="1" dirty="0" smtClean="0">
                <a:solidFill>
                  <a:srgbClr val="FF0000"/>
                </a:solidFill>
                <a:latin typeface="Palatino Linotype" pitchFamily="18" charset="0"/>
              </a:rPr>
              <a:t>breathtaking</a:t>
            </a:r>
            <a:r>
              <a:rPr lang="en-US" dirty="0" smtClean="0">
                <a:latin typeface="Palatino Linotype" pitchFamily="18" charset="0"/>
              </a:rPr>
              <a:t> (incredible)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sz="3100" dirty="0" smtClean="0">
                <a:latin typeface="Palatino Linotype" pitchFamily="18" charset="0"/>
              </a:rPr>
              <a:t>speed...</a:t>
            </a:r>
            <a:r>
              <a:rPr lang="en-US" sz="3100" dirty="0" smtClean="0">
                <a:latin typeface="Palatino Linotype" pitchFamily="18" charset="0"/>
              </a:rPr>
              <a:t> </a:t>
            </a:r>
            <a:r>
              <a:rPr lang="sr-Latn-RS" sz="3100" dirty="0" smtClean="0">
                <a:latin typeface="Palatino Linotype" pitchFamily="18" charset="0"/>
              </a:rPr>
              <a:t/>
            </a:r>
            <a:br>
              <a:rPr lang="sr-Latn-RS" sz="3100" dirty="0" smtClean="0">
                <a:latin typeface="Palatino Linotype" pitchFamily="18" charset="0"/>
              </a:rPr>
            </a:br>
            <a:r>
              <a:rPr lang="en-US" sz="3100" dirty="0" smtClean="0">
                <a:latin typeface="Palatino Linotype" pitchFamily="18" charset="0"/>
              </a:rPr>
              <a:t>I</a:t>
            </a:r>
            <a:r>
              <a:rPr lang="sr-Latn-RS" sz="3100" dirty="0" smtClean="0">
                <a:latin typeface="Palatino Linotype" pitchFamily="18" charset="0"/>
              </a:rPr>
              <a:t>t’s a </a:t>
            </a:r>
            <a:r>
              <a:rPr lang="sr-Latn-RS" sz="3100" b="1" dirty="0" smtClean="0">
                <a:latin typeface="Palatino Linotype" pitchFamily="18" charset="0"/>
              </a:rPr>
              <a:t>sprawling</a:t>
            </a:r>
            <a:r>
              <a:rPr lang="sr-Latn-RS" sz="3100" dirty="0" smtClean="0">
                <a:latin typeface="Palatino Linotype" pitchFamily="18" charset="0"/>
              </a:rPr>
              <a:t> metropolis</a:t>
            </a:r>
            <a:endParaRPr lang="en-US" sz="3100" dirty="0">
              <a:latin typeface="Palatino Linotype" pitchFamily="18" charset="0"/>
            </a:endParaRPr>
          </a:p>
        </p:txBody>
      </p:sp>
      <p:pic>
        <p:nvPicPr>
          <p:cNvPr id="1026" name="Picture 2" descr="C:\Users\Smiljka Kesic\Desktop\Bangko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0" y="2362200"/>
            <a:ext cx="9046029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3464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alatino Linotype" pitchFamily="18" charset="0"/>
              </a:rPr>
              <a:t>midday = noon</a:t>
            </a:r>
            <a:r>
              <a:rPr lang="sr-Latn-RS" dirty="0" smtClean="0">
                <a:latin typeface="Palatino Linotype" pitchFamily="18" charset="0"/>
              </a:rPr>
              <a:t/>
            </a:r>
            <a:br>
              <a:rPr lang="sr-Latn-RS" dirty="0" smtClean="0">
                <a:latin typeface="Palatino Linotype" pitchFamily="18" charset="0"/>
              </a:rPr>
            </a:br>
            <a:r>
              <a:rPr lang="sr-Latn-RS" dirty="0" smtClean="0">
                <a:latin typeface="Palatino Linotype" pitchFamily="18" charset="0"/>
              </a:rPr>
              <a:t>noise and crowd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at its worst</a:t>
            </a:r>
            <a:b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</a:br>
            <a:r>
              <a:rPr lang="sr-Latn-RS" b="1" i="1" dirty="0" smtClean="0">
                <a:solidFill>
                  <a:schemeClr val="tx1"/>
                </a:solidFill>
                <a:latin typeface="Palatino Linotype" pitchFamily="18" charset="0"/>
              </a:rPr>
              <a:t>feverish, chaotic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/>
            </a:r>
            <a:b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</a:br>
            <a:endParaRPr lang="en-US" b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pic>
        <p:nvPicPr>
          <p:cNvPr id="5122" name="Picture 2" descr="C:\Users\user\Desktop\street sce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60848"/>
            <a:ext cx="6462589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Palatino Linotype" pitchFamily="18" charset="0"/>
              </a:rPr>
              <a:t>TUK TUK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tuktuk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7038" y="2249488"/>
            <a:ext cx="7089923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dirty="0" smtClean="0">
                <a:latin typeface="Palatino Linotype" pitchFamily="18" charset="0"/>
              </a:rPr>
              <a:t>to be at its/their worst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</a:t>
            </a:r>
            <a:r>
              <a:rPr lang="en-US" dirty="0" err="1" smtClean="0"/>
              <a:t>ba</a:t>
            </a:r>
            <a:r>
              <a:rPr lang="sr-Latn-RS" dirty="0" smtClean="0"/>
              <a:t>d</a:t>
            </a:r>
            <a:r>
              <a:rPr lang="en-US" dirty="0" smtClean="0"/>
              <a:t> or unpleasant as someone or something can be</a:t>
            </a:r>
            <a:endParaRPr lang="sr-Latn-RS" dirty="0" smtClean="0"/>
          </a:p>
          <a:p>
            <a:pPr>
              <a:buNone/>
            </a:pPr>
            <a:endParaRPr lang="sr-Latn-RS" dirty="0" smtClean="0"/>
          </a:p>
          <a:p>
            <a:r>
              <a:rPr lang="en-US" i="1" dirty="0" smtClean="0"/>
              <a:t>The pain was at its worst in the late evenings.</a:t>
            </a:r>
            <a:endParaRPr lang="sr-Latn-RS" i="1" dirty="0" smtClean="0"/>
          </a:p>
          <a:p>
            <a:r>
              <a:rPr lang="en-US" i="1" dirty="0" smtClean="0"/>
              <a:t>This is television at its worst.</a:t>
            </a:r>
          </a:p>
          <a:p>
            <a:pPr>
              <a:buNone/>
            </a:pPr>
            <a:endParaRPr lang="sr-Latn-RS" dirty="0" smtClean="0"/>
          </a:p>
          <a:p>
            <a:pPr>
              <a:buNone/>
            </a:pPr>
            <a:endParaRPr lang="sr-Latn-RS" dirty="0" smtClean="0"/>
          </a:p>
          <a:p>
            <a:pPr>
              <a:buNone/>
            </a:pPr>
            <a:r>
              <a:rPr lang="en-US" dirty="0" smtClean="0">
                <a:hlinkClick r:id="rId2"/>
              </a:rPr>
              <a:t>https://www.macmillandictionary.com/dictionary/british/at-its-their-worst</a:t>
            </a:r>
            <a:endParaRPr lang="sr-Latn-R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001156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It is a city of ancient heritage.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Take a ride on Chao Phraya River and its connecting canals.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6146" name="Picture 2" descr="C:\Users\user\Desktop\chao praya riv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88840"/>
            <a:ext cx="6441440" cy="4655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Wats = Temples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8194" name="Picture 2" descr="C:\Users\user\Desktop\600-sitting-buddha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060848"/>
            <a:ext cx="5715000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sr-Latn-RS" dirty="0" smtClean="0">
                <a:latin typeface="Palatino Linotype" panose="02040502050505030304" pitchFamily="18" charset="0"/>
              </a:rPr>
              <a:t>numerous statues of </a:t>
            </a:r>
            <a:r>
              <a:rPr lang="en-US" dirty="0" smtClean="0">
                <a:latin typeface="Palatino Linotype" panose="02040502050505030304" pitchFamily="18" charset="0"/>
              </a:rPr>
              <a:t>Buddha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5562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43636" y="2214554"/>
            <a:ext cx="2244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/>
              <a:t>Buddhist</a:t>
            </a:r>
          </a:p>
          <a:p>
            <a:pPr algn="ctr"/>
            <a:r>
              <a:rPr lang="sr-Latn-CS" sz="2800" dirty="0" smtClean="0"/>
              <a:t>   Buddhism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0688"/>
            <a:ext cx="8686800" cy="1589112"/>
          </a:xfrm>
        </p:spPr>
        <p:txBody>
          <a:bodyPr>
            <a:normAutofit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the </a:t>
            </a:r>
            <a:r>
              <a:rPr lang="sr-Latn-CS" b="1" dirty="0" smtClean="0">
                <a:solidFill>
                  <a:srgbClr val="FF0000"/>
                </a:solidFill>
                <a:latin typeface="Palatino Linotype" pitchFamily="18" charset="0"/>
              </a:rPr>
              <a:t>splendour</a:t>
            </a:r>
            <a:r>
              <a:rPr lang="sr-Latn-CS" dirty="0" smtClean="0">
                <a:solidFill>
                  <a:srgbClr val="FF0000"/>
                </a:solidFill>
                <a:latin typeface="Palatino Linotype" pitchFamily="18" charset="0"/>
              </a:rPr>
              <a:t> </a:t>
            </a:r>
            <a:r>
              <a:rPr lang="sr-Latn-CS" dirty="0" smtClean="0">
                <a:solidFill>
                  <a:schemeClr val="tx1"/>
                </a:solidFill>
                <a:latin typeface="Palatino Linotype" pitchFamily="18" charset="0"/>
              </a:rPr>
              <a:t>(=</a:t>
            </a:r>
            <a:r>
              <a:rPr lang="sr-Latn-CS" i="1" dirty="0" smtClean="0">
                <a:solidFill>
                  <a:schemeClr val="tx1"/>
                </a:solidFill>
                <a:latin typeface="Palatino Linotype" pitchFamily="18" charset="0"/>
              </a:rPr>
              <a:t>brilliance</a:t>
            </a:r>
            <a:r>
              <a:rPr lang="sr-Latn-CS" dirty="0" smtClean="0">
                <a:solidFill>
                  <a:schemeClr val="tx1"/>
                </a:solidFill>
                <a:latin typeface="Palatino Linotype" pitchFamily="18" charset="0"/>
              </a:rPr>
              <a:t>) of the Grand Palace</a:t>
            </a:r>
            <a:endParaRPr lang="en-US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7171" name="Picture 3" descr="C:\Users\user\Desktop\royal-palace-bangko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57430"/>
            <a:ext cx="5000660" cy="4500570"/>
          </a:xfrm>
          <a:prstGeom prst="rect">
            <a:avLst/>
          </a:prstGeom>
          <a:noFill/>
        </p:spPr>
      </p:pic>
      <p:pic>
        <p:nvPicPr>
          <p:cNvPr id="7172" name="Picture 4" descr="C:\Users\user\Desktop\grand-pal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20" y="2285992"/>
            <a:ext cx="4286280" cy="4572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/>
            </a:r>
            <a:br>
              <a:rPr lang="sr-Latn-RS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</a:b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vibrant</a:t>
            </a:r>
            <a:r>
              <a:rPr lang="en-US" sz="4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=</a:t>
            </a:r>
            <a:r>
              <a:rPr lang="en-US" sz="4400" dirty="0" smtClean="0">
                <a:latin typeface="Palatino Linotype" panose="02040502050505030304" pitchFamily="18" charset="0"/>
              </a:rPr>
              <a:t> full of energy</a:t>
            </a:r>
            <a:r>
              <a:rPr lang="sr-Latn-CS" sz="4400" dirty="0" smtClean="0">
                <a:latin typeface="Palatino Linotype" panose="02040502050505030304" pitchFamily="18" charset="0"/>
              </a:rPr>
              <a:t>, bustling, with busy streets, the fast pace of the city, lively</a:t>
            </a:r>
            <a:r>
              <a:rPr lang="sr-Latn-CS" dirty="0" smtClean="0">
                <a:latin typeface="Palatino Linotype" panose="02040502050505030304" pitchFamily="18" charset="0"/>
              </a:rPr>
              <a:t/>
            </a:r>
            <a:br>
              <a:rPr lang="sr-Latn-CS" dirty="0" smtClean="0">
                <a:latin typeface="Palatino Linotype" panose="02040502050505030304" pitchFamily="18" charset="0"/>
              </a:rPr>
            </a:br>
            <a:r>
              <a:rPr lang="sr-Latn-RS" dirty="0" smtClean="0">
                <a:latin typeface="Palatino Linotype" panose="02040502050505030304" pitchFamily="18" charset="0"/>
              </a:rPr>
              <a:t/>
            </a:r>
            <a:br>
              <a:rPr lang="sr-Latn-RS" dirty="0" smtClean="0">
                <a:latin typeface="Palatino Linotype" panose="02040502050505030304" pitchFamily="18" charset="0"/>
              </a:rPr>
            </a:br>
            <a:endParaRPr lang="en-US" dirty="0"/>
          </a:p>
        </p:txBody>
      </p:sp>
      <p:pic>
        <p:nvPicPr>
          <p:cNvPr id="9218" name="Picture 2" descr="C:\Users\user\Desktop\vibra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852936"/>
            <a:ext cx="6477000" cy="3568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08618"/>
          </a:xfrm>
        </p:spPr>
        <p:txBody>
          <a:bodyPr>
            <a:noAutofit/>
          </a:bodyPr>
          <a:lstStyle/>
          <a:p>
            <a:pPr algn="ctr"/>
            <a:r>
              <a:rPr lang="sr-Latn-CS" u="sng" dirty="0" smtClean="0">
                <a:latin typeface="Palatino Linotype" pitchFamily="18" charset="0"/>
              </a:rPr>
              <a:t>TEMPLES</a:t>
            </a:r>
            <a:endParaRPr lang="en-US" u="sng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4857752" cy="52863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92080" y="1844824"/>
            <a:ext cx="33843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The greatest concentration of Buddhist temples in</a:t>
            </a:r>
          </a:p>
          <a:p>
            <a:r>
              <a:rPr lang="sr-Latn-CS" sz="2800" dirty="0" smtClean="0">
                <a:latin typeface="Palatino Linotype" pitchFamily="18" charset="0"/>
              </a:rPr>
              <a:t>the world.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472518" cy="714380"/>
          </a:xfrm>
        </p:spPr>
        <p:txBody>
          <a:bodyPr>
            <a:normAutofit/>
          </a:bodyPr>
          <a:lstStyle/>
          <a:p>
            <a:r>
              <a:rPr lang="en-US" i="1" dirty="0" err="1">
                <a:latin typeface="Palatino Linotype" pitchFamily="18" charset="0"/>
              </a:rPr>
              <a:t>W</a:t>
            </a:r>
            <a:r>
              <a:rPr lang="en-US" i="1" dirty="0" err="1" smtClean="0">
                <a:latin typeface="Palatino Linotype" pitchFamily="18" charset="0"/>
              </a:rPr>
              <a:t>ats</a:t>
            </a:r>
            <a:r>
              <a:rPr lang="en-US" i="1" dirty="0" smtClean="0">
                <a:latin typeface="Palatino Linotype" pitchFamily="18" charset="0"/>
              </a:rPr>
              <a:t> =</a:t>
            </a:r>
            <a:r>
              <a:rPr lang="en-US" dirty="0" smtClean="0">
                <a:latin typeface="Palatino Linotype" pitchFamily="18" charset="0"/>
              </a:rPr>
              <a:t> temples for Buddhist monks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Wat-Phra-Kaew-Temp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4929190" cy="54292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4048" y="1571612"/>
            <a:ext cx="41399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200" dirty="0" smtClean="0"/>
              <a:t>The most </a:t>
            </a:r>
            <a:r>
              <a:rPr lang="sr-Latn-CS" sz="3200" dirty="0" smtClean="0">
                <a:solidFill>
                  <a:srgbClr val="FF0000"/>
                </a:solidFill>
              </a:rPr>
              <a:t>renowned </a:t>
            </a:r>
            <a:r>
              <a:rPr lang="sr-Latn-CS" sz="3200" dirty="0" smtClean="0"/>
              <a:t>(famous, distinguished, with good reputation) is</a:t>
            </a:r>
          </a:p>
          <a:p>
            <a:r>
              <a:rPr lang="sr-Latn-CS" sz="3200" i="1" dirty="0" smtClean="0"/>
              <a:t>Wat Phra Keo</a:t>
            </a:r>
          </a:p>
          <a:p>
            <a:endParaRPr lang="sr-Latn-CS" sz="3200" dirty="0" smtClean="0"/>
          </a:p>
          <a:p>
            <a:r>
              <a:rPr lang="sr-Latn-CS" sz="3200" i="1" dirty="0" smtClean="0"/>
              <a:t>The Temple of the Emerald of Buddha 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alatino Linotype" panose="02040502050505030304" pitchFamily="18" charset="0"/>
              </a:rPr>
              <a:t>emerald = precious stone, </a:t>
            </a:r>
            <a:r>
              <a:rPr lang="en-US" dirty="0" smtClean="0">
                <a:solidFill>
                  <a:srgbClr val="00B050"/>
                </a:solidFill>
                <a:latin typeface="Palatino Linotype" panose="02040502050505030304" pitchFamily="18" charset="0"/>
              </a:rPr>
              <a:t>green</a:t>
            </a:r>
            <a:r>
              <a:rPr lang="sr-Latn-RS" dirty="0" smtClean="0">
                <a:solidFill>
                  <a:srgbClr val="00B050"/>
                </a:solidFill>
                <a:latin typeface="Palatino Linotype" panose="02040502050505030304" pitchFamily="18" charset="0"/>
              </a:rPr>
              <a:t/>
            </a:r>
            <a:br>
              <a:rPr lang="sr-Latn-RS" dirty="0" smtClean="0">
                <a:solidFill>
                  <a:srgbClr val="00B050"/>
                </a:solidFill>
                <a:latin typeface="Palatino Linotype" panose="02040502050505030304" pitchFamily="18" charset="0"/>
              </a:rPr>
            </a:br>
            <a:r>
              <a:rPr lang="sr-Latn-R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(</a:t>
            </a:r>
            <a:r>
              <a:rPr lang="sr-Latn-RS" i="1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Serb.</a:t>
            </a:r>
            <a:r>
              <a:rPr lang="sr-Latn-R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  <a:r>
              <a:rPr lang="sr-Latn-RS" i="1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smaragd</a:t>
            </a:r>
            <a:r>
              <a:rPr lang="sr-Latn-R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) </a:t>
            </a:r>
            <a:r>
              <a:rPr lang="sr-Latn-RS" dirty="0" smtClean="0">
                <a:solidFill>
                  <a:srgbClr val="00B050"/>
                </a:solidFill>
                <a:latin typeface="Palatino Linotype" panose="02040502050505030304" pitchFamily="18" charset="0"/>
              </a:rPr>
              <a:t/>
            </a:r>
            <a:br>
              <a:rPr lang="sr-Latn-RS" dirty="0" smtClean="0">
                <a:solidFill>
                  <a:srgbClr val="00B050"/>
                </a:solidFill>
                <a:latin typeface="Palatino Linotype" panose="02040502050505030304" pitchFamily="18" charset="0"/>
              </a:rPr>
            </a:br>
            <a:r>
              <a:rPr lang="sr-Latn-R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Thai national symbol</a:t>
            </a:r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242" name="Picture 2" descr="C:\Users\user\Desktop\emerald_buddha_phra_kaeo_morako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20888"/>
            <a:ext cx="2871639" cy="3919686"/>
          </a:xfrm>
          <a:prstGeom prst="rect">
            <a:avLst/>
          </a:prstGeom>
          <a:noFill/>
        </p:spPr>
      </p:pic>
      <p:pic>
        <p:nvPicPr>
          <p:cNvPr id="10243" name="Picture 3" descr="C:\Users\user\Desktop\emerald_buddha_in_wat_phra_kae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492896"/>
            <a:ext cx="4214842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4356"/>
            <a:ext cx="8964488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alatino Linotype" panose="02040502050505030304" pitchFamily="18" charset="0"/>
              </a:rPr>
              <a:t>to establish </a:t>
            </a:r>
            <a:r>
              <a:rPr lang="sr-Latn-RS" dirty="0" smtClean="0">
                <a:latin typeface="Palatino Linotype" panose="02040502050505030304" pitchFamily="18" charset="0"/>
              </a:rPr>
              <a:t>(</a:t>
            </a:r>
            <a:r>
              <a:rPr lang="en-US" dirty="0" smtClean="0">
                <a:latin typeface="Palatino Linotype" panose="02040502050505030304" pitchFamily="18" charset="0"/>
              </a:rPr>
              <a:t>= to found</a:t>
            </a:r>
            <a:r>
              <a:rPr lang="sr-Latn-CS" dirty="0" smtClean="0">
                <a:latin typeface="Palatino Linotype" panose="02040502050505030304" pitchFamily="18" charset="0"/>
              </a:rPr>
              <a:t>, </a:t>
            </a:r>
            <a:r>
              <a:rPr lang="en-US" dirty="0" smtClean="0">
                <a:latin typeface="Palatino Linotype" panose="02040502050505030304" pitchFamily="18" charset="0"/>
              </a:rPr>
              <a:t>to </a:t>
            </a:r>
            <a:r>
              <a:rPr lang="sr-Latn-CS" dirty="0" smtClean="0">
                <a:latin typeface="Palatino Linotype" panose="02040502050505030304" pitchFamily="18" charset="0"/>
              </a:rPr>
              <a:t>set up, </a:t>
            </a:r>
            <a:r>
              <a:rPr lang="en-US" dirty="0" smtClean="0">
                <a:latin typeface="Palatino Linotype" panose="02040502050505030304" pitchFamily="18" charset="0"/>
              </a:rPr>
              <a:t>to </a:t>
            </a:r>
            <a:r>
              <a:rPr lang="sr-Latn-CS" dirty="0" smtClean="0">
                <a:latin typeface="Palatino Linotype" panose="02040502050505030304" pitchFamily="18" charset="0"/>
              </a:rPr>
              <a:t>build)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4067944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355977" y="2500306"/>
            <a:ext cx="44644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CS" sz="2800" dirty="0" smtClean="0"/>
              <a:t> 1782</a:t>
            </a:r>
          </a:p>
          <a:p>
            <a:endParaRPr lang="sr-Latn-CS" sz="2800" dirty="0" smtClean="0"/>
          </a:p>
          <a:p>
            <a:pPr>
              <a:buFont typeface="Arial" pitchFamily="34" charset="0"/>
              <a:buChar char="•"/>
            </a:pPr>
            <a:r>
              <a:rPr lang="sr-Latn-CS" dirty="0" smtClean="0"/>
              <a:t>  </a:t>
            </a:r>
            <a:r>
              <a:rPr lang="sr-Latn-CS" sz="2800" dirty="0" smtClean="0">
                <a:solidFill>
                  <a:srgbClr val="FF0000"/>
                </a:solidFill>
              </a:rPr>
              <a:t>adjoining </a:t>
            </a:r>
            <a:r>
              <a:rPr lang="sr-Latn-CS" sz="2800" dirty="0" smtClean="0"/>
              <a:t>(</a:t>
            </a:r>
            <a:r>
              <a:rPr lang="sr-Latn-RS" sz="2800" dirty="0" smtClean="0"/>
              <a:t>=</a:t>
            </a:r>
            <a:r>
              <a:rPr lang="en-US" sz="2800" dirty="0" smtClean="0">
                <a:latin typeface="Palatino Linotype" panose="02040502050505030304" pitchFamily="18" charset="0"/>
              </a:rPr>
              <a:t>next to</a:t>
            </a:r>
            <a:r>
              <a:rPr lang="sr-Latn-CS" sz="2800" dirty="0" smtClean="0">
                <a:latin typeface="Palatino Linotype" panose="02040502050505030304" pitchFamily="18" charset="0"/>
              </a:rPr>
              <a:t>) the </a:t>
            </a:r>
            <a:r>
              <a:rPr lang="sr-Latn-CS" sz="2800" dirty="0" smtClean="0"/>
              <a:t>Grand Palace</a:t>
            </a:r>
          </a:p>
          <a:p>
            <a:endParaRPr lang="sr-Latn-CS" sz="2800" dirty="0" smtClean="0"/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 the ceremonial temple of Thai Kings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1357322"/>
          </a:xfrm>
        </p:spPr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Wat Pho, largest collection of Buddhist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images in Thailand.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1266" name="Picture 2" descr="C:\Users\user\Desktop\Wat.Pho.640.21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54"/>
            <a:ext cx="5286380" cy="4643446"/>
          </a:xfrm>
          <a:prstGeom prst="rect">
            <a:avLst/>
          </a:prstGeom>
          <a:noFill/>
        </p:spPr>
      </p:pic>
      <p:pic>
        <p:nvPicPr>
          <p:cNvPr id="11267" name="Picture 3" descr="C:\Users\user\Desktop\4470648008_ff3c1de7dc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285992"/>
            <a:ext cx="3857620" cy="4572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2136300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Palatino Linotype" panose="02040502050505030304" pitchFamily="18" charset="0"/>
              </a:rPr>
              <a:t>Don’t miss </a:t>
            </a:r>
            <a:r>
              <a:rPr lang="en-US" sz="3200" dirty="0" smtClean="0">
                <a:latin typeface="Palatino Linotype" panose="02040502050505030304" pitchFamily="18" charset="0"/>
              </a:rPr>
              <a:t>WAT ARUN</a:t>
            </a:r>
            <a:br>
              <a:rPr lang="en-US" sz="3200" dirty="0" smtClean="0">
                <a:latin typeface="Palatino Linotype" panose="02040502050505030304" pitchFamily="18" charset="0"/>
              </a:rPr>
            </a:br>
            <a:r>
              <a:rPr lang="sr-Latn-RS" sz="3200" b="1" i="1" dirty="0" smtClean="0">
                <a:latin typeface="Palatino Linotype" panose="02040502050505030304" pitchFamily="18" charset="0"/>
              </a:rPr>
              <a:t>The </a:t>
            </a:r>
            <a:r>
              <a:rPr lang="en-US" sz="3200" b="1" i="1" dirty="0" smtClean="0">
                <a:latin typeface="Palatino Linotype" panose="02040502050505030304" pitchFamily="18" charset="0"/>
              </a:rPr>
              <a:t>Temple of Dawn</a:t>
            </a:r>
            <a:r>
              <a:rPr lang="sr-Latn-CS" sz="3200" b="1" i="1" dirty="0" smtClean="0">
                <a:latin typeface="Palatino Linotype" panose="02040502050505030304" pitchFamily="18" charset="0"/>
              </a:rPr>
              <a:t> </a:t>
            </a:r>
            <a:r>
              <a:rPr lang="sr-Latn-CS" sz="3200" dirty="0" smtClean="0">
                <a:latin typeface="Palatino Linotype" panose="02040502050505030304" pitchFamily="18" charset="0"/>
              </a:rPr>
              <a:t>glittering tower </a:t>
            </a:r>
            <a:r>
              <a:rPr lang="sr-Latn-CS" sz="32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amidst </a:t>
            </a:r>
            <a:r>
              <a:rPr lang="sr-Latn-CS" sz="32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(=among) </a:t>
            </a:r>
            <a:r>
              <a:rPr lang="sr-Latn-CS" sz="3200" dirty="0" smtClean="0">
                <a:latin typeface="Palatino Linotype" panose="02040502050505030304" pitchFamily="18" charset="0"/>
              </a:rPr>
              <a:t>skyscrapers</a:t>
            </a:r>
            <a:br>
              <a:rPr lang="sr-Latn-CS" sz="3200" dirty="0" smtClean="0">
                <a:latin typeface="Palatino Linotype" panose="02040502050505030304" pitchFamily="18" charset="0"/>
              </a:rPr>
            </a:br>
            <a:r>
              <a:rPr lang="sr-Latn-CS" sz="3200" dirty="0" smtClean="0">
                <a:latin typeface="Palatino Linotype" panose="02040502050505030304" pitchFamily="18" charset="0"/>
              </a:rPr>
              <a:t>a breathtaking sight up the river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86058"/>
            <a:ext cx="3786182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857496"/>
            <a:ext cx="5072066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6868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glittering </a:t>
            </a:r>
            <a:r>
              <a:rPr lang="en-US" dirty="0" smtClean="0">
                <a:latin typeface="Palatino Linotype" panose="02040502050505030304" pitchFamily="18" charset="0"/>
              </a:rPr>
              <a:t>= shining, twinkling</a:t>
            </a:r>
            <a:r>
              <a:rPr lang="sr-Latn-RS" dirty="0" smtClean="0">
                <a:latin typeface="Palatino Linotype" panose="02040502050505030304" pitchFamily="18" charset="0"/>
              </a:rPr>
              <a:t>, dazzling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13314" name="Picture 2" descr="C:\Users\user\Desktop\wet aru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8880"/>
            <a:ext cx="6143636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u="sng" dirty="0" smtClean="0">
                <a:latin typeface="Palatino Linotype" panose="02040502050505030304" pitchFamily="18" charset="0"/>
              </a:rPr>
              <a:t>THE </a:t>
            </a:r>
            <a:r>
              <a:rPr lang="en-US" u="sng" dirty="0" smtClean="0">
                <a:latin typeface="Palatino Linotype" panose="02040502050505030304" pitchFamily="18" charset="0"/>
              </a:rPr>
              <a:t>GRAND PALACE</a:t>
            </a:r>
            <a:r>
              <a:rPr lang="sr-Latn-CS" u="sng" dirty="0" smtClean="0">
                <a:latin typeface="Palatino Linotype" panose="02040502050505030304" pitchFamily="18" charset="0"/>
              </a:rPr>
              <a:t>&amp;OTHER SIGHTS</a:t>
            </a:r>
            <a:endParaRPr lang="en-US" u="sng" dirty="0">
              <a:latin typeface="Palatino Linotype" panose="0204050205050503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5286412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 rot="10417112" flipV="1">
            <a:off x="5537712" y="1685861"/>
            <a:ext cx="21242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/>
              <a:t>A city within a city</a:t>
            </a:r>
            <a:endParaRPr lang="en-US" sz="2800" dirty="0"/>
          </a:p>
        </p:txBody>
      </p:sp>
      <p:pic>
        <p:nvPicPr>
          <p:cNvPr id="14338" name="Picture 2" descr="C:\Users\user\Desktop\pentag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857496"/>
            <a:ext cx="3429024" cy="167005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29257" y="4857760"/>
            <a:ext cx="371474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/>
              <a:t>2km of </a:t>
            </a:r>
            <a:r>
              <a:rPr lang="sr-Latn-CS" sz="2400" b="1" dirty="0" smtClean="0">
                <a:solidFill>
                  <a:srgbClr val="FF0000"/>
                </a:solidFill>
              </a:rPr>
              <a:t>perimeter </a:t>
            </a:r>
            <a:r>
              <a:rPr lang="sr-Latn-CS" sz="2400" dirty="0" smtClean="0"/>
              <a:t>(</a:t>
            </a:r>
            <a:r>
              <a:rPr lang="sr-Latn-CS" sz="2400" i="1" dirty="0" smtClean="0"/>
              <a:t>Serb. </a:t>
            </a:r>
            <a:r>
              <a:rPr lang="sr-Latn-CS" sz="2400" b="1" i="1" dirty="0" smtClean="0"/>
              <a:t>obim</a:t>
            </a:r>
            <a:r>
              <a:rPr lang="sr-Latn-CS" sz="2400" dirty="0" smtClean="0"/>
              <a:t>) walls</a:t>
            </a:r>
          </a:p>
          <a:p>
            <a:endParaRPr lang="sr-Latn-CS" dirty="0" smtClean="0"/>
          </a:p>
          <a:p>
            <a:r>
              <a:rPr lang="sr-Latn-CS" sz="2800" b="1" i="1" dirty="0" smtClean="0"/>
              <a:t>It is a must ...</a:t>
            </a:r>
            <a:endParaRPr lang="en-US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2016224"/>
          </a:xfrm>
        </p:spPr>
        <p:txBody>
          <a:bodyPr>
            <a:normAutofit/>
          </a:bodyPr>
          <a:lstStyle/>
          <a:p>
            <a:pPr algn="ctr"/>
            <a:r>
              <a:rPr lang="sr-Latn-RS" dirty="0" smtClean="0">
                <a:latin typeface="Palatino Linotype" pitchFamily="18" charset="0"/>
              </a:rPr>
              <a:t>It contains the </a:t>
            </a:r>
            <a:r>
              <a:rPr lang="sr-Latn-RS" b="1" dirty="0" smtClean="0">
                <a:solidFill>
                  <a:schemeClr val="tx1"/>
                </a:solidFill>
                <a:latin typeface="Palatino Linotype" pitchFamily="18" charset="0"/>
              </a:rPr>
              <a:t>finest</a:t>
            </a:r>
            <a:r>
              <a:rPr lang="sr-Latn-RS" dirty="0" smtClean="0">
                <a:latin typeface="Palatino Linotype" pitchFamily="18" charset="0"/>
              </a:rPr>
              <a:t> (=best) examples of Eastern architecture</a:t>
            </a:r>
            <a:br>
              <a:rPr lang="sr-Latn-RS" dirty="0" smtClean="0">
                <a:latin typeface="Palatino Linotype" pitchFamily="18" charset="0"/>
              </a:rPr>
            </a:br>
            <a:endParaRPr lang="en-US" i="1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7920880" cy="4608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44509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Among other </a:t>
            </a:r>
            <a:r>
              <a:rPr lang="sr-Latn-CS" b="1" dirty="0" smtClean="0">
                <a:solidFill>
                  <a:srgbClr val="FF0000"/>
                </a:solidFill>
                <a:latin typeface="Palatino Linotype" pitchFamily="18" charset="0"/>
              </a:rPr>
              <a:t>delights </a:t>
            </a:r>
            <a:r>
              <a:rPr lang="sr-Latn-CS" b="1" dirty="0" smtClean="0">
                <a:latin typeface="Palatino Linotype" pitchFamily="18" charset="0"/>
              </a:rPr>
              <a:t>(thrills, pleasures, sights)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Grand Palace – Chapel Royal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6386" name="Picture 2" descr="C:\Users\user\Desktop\chapel_roy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420888"/>
            <a:ext cx="5286380" cy="4074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296144"/>
          </a:xfrm>
        </p:spPr>
        <p:txBody>
          <a:bodyPr>
            <a:normAutofit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Chakri Maha Prasat – the Royal Harem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9458" name="Picture 2" descr="C:\Users\user\Desktop\DCP_23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5572164" cy="40839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96136" y="2924944"/>
            <a:ext cx="31683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200" dirty="0" smtClean="0"/>
              <a:t>Multi–</a:t>
            </a:r>
            <a:r>
              <a:rPr lang="sr-Latn-CS" sz="3200" b="1" dirty="0" smtClean="0">
                <a:solidFill>
                  <a:srgbClr val="FF0000"/>
                </a:solidFill>
              </a:rPr>
              <a:t>tier </a:t>
            </a:r>
            <a:r>
              <a:rPr lang="sr-Latn-CS" sz="3200" dirty="0" smtClean="0"/>
              <a:t>(= level, layer)  </a:t>
            </a:r>
            <a:r>
              <a:rPr lang="sr-Latn-CS" sz="3200" b="1" dirty="0" smtClean="0">
                <a:solidFill>
                  <a:srgbClr val="FF0000"/>
                </a:solidFill>
              </a:rPr>
              <a:t>gilded</a:t>
            </a:r>
            <a:r>
              <a:rPr lang="sr-Latn-CS" sz="3200" dirty="0" smtClean="0"/>
              <a:t> roof (gilt, covered with thin layer of gold leaf or paint)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285884"/>
          </a:xfrm>
        </p:spPr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Audience Hall of Amarinda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7410" name="Picture 2" descr="C:\Users\user\Desktop\6239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5500694" cy="47863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24127" y="2786058"/>
            <a:ext cx="32403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/>
              <a:t>the </a:t>
            </a:r>
            <a:r>
              <a:rPr lang="sr-Latn-CS" sz="3200" b="1" dirty="0" smtClean="0">
                <a:solidFill>
                  <a:srgbClr val="FF0000"/>
                </a:solidFill>
              </a:rPr>
              <a:t>coronation</a:t>
            </a:r>
            <a:r>
              <a:rPr lang="sr-Latn-CS" sz="3200" dirty="0" smtClean="0"/>
              <a:t> of the kings (=where they are crowned)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National Museum explaining two hundred history of the Palace. 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It is </a:t>
            </a:r>
            <a:r>
              <a:rPr lang="sr-Latn-CS" b="1" dirty="0" smtClean="0">
                <a:solidFill>
                  <a:srgbClr val="FF0000"/>
                </a:solidFill>
                <a:latin typeface="Palatino Linotype" pitchFamily="18" charset="0"/>
              </a:rPr>
              <a:t>well worth visiting.</a:t>
            </a:r>
            <a:endParaRPr lang="en-US" b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pic>
        <p:nvPicPr>
          <p:cNvPr id="20482" name="Picture 2" descr="C:\Users\user\Desktop\2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132856"/>
            <a:ext cx="5765800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36004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treasure trove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/</a:t>
            </a:r>
            <a:r>
              <a:rPr lang="en-US" sz="3200" dirty="0" err="1" smtClean="0">
                <a:solidFill>
                  <a:srgbClr val="FF0000"/>
                </a:solidFill>
                <a:latin typeface="Palatino Linotype" pitchFamily="18" charset="0"/>
              </a:rPr>
              <a:t>trəʊv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/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(Serb. </a:t>
            </a:r>
            <a:r>
              <a:rPr lang="sr-Latn-RS" sz="3200" i="1" dirty="0" smtClean="0">
                <a:solidFill>
                  <a:srgbClr val="FF0000"/>
                </a:solidFill>
                <a:latin typeface="Palatino Linotype" pitchFamily="18" charset="0"/>
              </a:rPr>
              <a:t>riznica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) </a:t>
            </a:r>
            <a:r>
              <a:rPr lang="sr-Latn-RS" sz="3200" dirty="0" smtClean="0">
                <a:latin typeface="Palatino Linotype" panose="02040502050505030304" pitchFamily="18" charset="0"/>
              </a:rPr>
              <a:t>of Thai culture</a:t>
            </a:r>
            <a:r>
              <a:rPr lang="en-US" sz="3200" dirty="0" smtClean="0">
                <a:latin typeface="Palatino Linotype" panose="02040502050505030304" pitchFamily="18" charset="0"/>
              </a:rPr>
              <a:t> 1. place containing many useful and beautiful things.</a:t>
            </a:r>
            <a:br>
              <a:rPr lang="en-US" sz="3200" dirty="0" smtClean="0">
                <a:latin typeface="Palatino Linotype" panose="02040502050505030304" pitchFamily="18" charset="0"/>
              </a:rPr>
            </a:br>
            <a:r>
              <a:rPr lang="en-US" sz="3200" dirty="0" smtClean="0">
                <a:latin typeface="Palatino Linotype" panose="02040502050505030304" pitchFamily="18" charset="0"/>
              </a:rPr>
              <a:t/>
            </a:r>
            <a:br>
              <a:rPr lang="en-US" sz="3200" dirty="0" smtClean="0">
                <a:latin typeface="Palatino Linotype" panose="02040502050505030304" pitchFamily="18" charset="0"/>
              </a:rPr>
            </a:br>
            <a:r>
              <a:rPr lang="en-US" sz="3200" dirty="0" smtClean="0">
                <a:latin typeface="Palatino Linotype" panose="02040502050505030304" pitchFamily="18" charset="0"/>
              </a:rPr>
              <a:t>treasure trove 2. valuables, found hidden with unknown owner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861048"/>
            <a:ext cx="5544616" cy="273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alatino Linotype" panose="02040502050505030304" pitchFamily="18" charset="0"/>
              </a:rPr>
              <a:t>WIMANMEK PALACE</a:t>
            </a:r>
            <a:br>
              <a:rPr lang="en-US" dirty="0" smtClean="0">
                <a:latin typeface="Palatino Linotype" panose="02040502050505030304" pitchFamily="18" charset="0"/>
              </a:rPr>
            </a:br>
            <a:r>
              <a:rPr lang="en-US" dirty="0" smtClean="0">
                <a:latin typeface="Palatino Linotype" panose="02040502050505030304" pitchFamily="18" charset="0"/>
              </a:rPr>
              <a:t>Palace in the Clouds</a:t>
            </a:r>
            <a:r>
              <a:rPr lang="sr-Latn-RS" dirty="0" smtClean="0">
                <a:latin typeface="Palatino Linotype" panose="02040502050505030304" pitchFamily="18" charset="0"/>
              </a:rPr>
              <a:t>, made of golden </a:t>
            </a:r>
            <a:r>
              <a:rPr lang="sr-Latn-RS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teak</a:t>
            </a:r>
            <a:endParaRPr lang="en-US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636912"/>
            <a:ext cx="501491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6868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teak</a:t>
            </a:r>
            <a:r>
              <a:rPr lang="en-US" dirty="0" smtClean="0">
                <a:latin typeface="Palatino Linotype" panose="02040502050505030304" pitchFamily="18" charset="0"/>
              </a:rPr>
              <a:t> = type of tree/wood</a:t>
            </a:r>
            <a:r>
              <a:rPr lang="sr-Latn-CS" dirty="0" smtClean="0">
                <a:latin typeface="Palatino Linotype" panose="02040502050505030304" pitchFamily="18" charset="0"/>
              </a:rPr>
              <a:t> (Serb. </a:t>
            </a:r>
            <a:r>
              <a:rPr lang="sr-Latn-CS" i="1" dirty="0" smtClean="0">
                <a:latin typeface="Palatino Linotype" panose="02040502050505030304" pitchFamily="18" charset="0"/>
              </a:rPr>
              <a:t>tikovina</a:t>
            </a:r>
            <a:r>
              <a:rPr lang="sr-Latn-CS" dirty="0" smtClean="0">
                <a:latin typeface="Palatino Linotype" panose="02040502050505030304" pitchFamily="18" charset="0"/>
              </a:rPr>
              <a:t>)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18434" name="Picture 2" descr="C:\Users\user\Desktop\220px-Tree_in_new_leaves_(Tectona_grandis)_I_IMG_81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8880"/>
            <a:ext cx="5904656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Take a rest in Lumphini Park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1506" name="Picture 2" descr="C:\Users\user\Desktop\Lumphini Park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5992"/>
            <a:ext cx="4500594" cy="435771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00562" y="2857496"/>
            <a:ext cx="46434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3200" b="1" dirty="0" smtClean="0"/>
              <a:t>at the meeting (crossroads) </a:t>
            </a:r>
            <a:r>
              <a:rPr lang="sr-Latn-CS" sz="3200" dirty="0" smtClean="0"/>
              <a:t>of the port and the </a:t>
            </a:r>
            <a:r>
              <a:rPr lang="sr-Latn-CS" sz="3200" b="1" dirty="0" smtClean="0"/>
              <a:t>downtown (central) </a:t>
            </a:r>
            <a:r>
              <a:rPr lang="sr-Latn-CS" sz="3200" dirty="0" smtClean="0"/>
              <a:t>areas</a:t>
            </a:r>
          </a:p>
          <a:p>
            <a:pPr algn="just"/>
            <a:endParaRPr lang="sr-Latn-CS" sz="3200" dirty="0" smtClean="0"/>
          </a:p>
          <a:p>
            <a:pPr algn="just"/>
            <a:r>
              <a:rPr lang="sr-Latn-CS" sz="3200" dirty="0" smtClean="0"/>
              <a:t>spooky at night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>
            <a:normAutofit/>
          </a:bodyPr>
          <a:lstStyle/>
          <a:p>
            <a:r>
              <a:rPr lang="sr-Latn-CS" u="sng" dirty="0" smtClean="0">
                <a:solidFill>
                  <a:schemeClr val="tx1"/>
                </a:solidFill>
                <a:latin typeface="Palatino Linotype" pitchFamily="18" charset="0"/>
              </a:rPr>
              <a:t>THE RIVER AND THE CANALS</a:t>
            </a:r>
            <a:endParaRPr lang="en-US" u="sng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2276872"/>
            <a:ext cx="4788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Palatino Linotype" panose="02040502050505030304" pitchFamily="18" charset="0"/>
              </a:rPr>
              <a:t>bustling = full of people</a:t>
            </a:r>
            <a:r>
              <a:rPr lang="sr-Latn-CS" sz="2800" dirty="0" smtClean="0">
                <a:latin typeface="Palatino Linotype" panose="02040502050505030304" pitchFamily="18" charset="0"/>
              </a:rPr>
              <a:t>,</a:t>
            </a:r>
            <a:r>
              <a:rPr lang="en-US" sz="2800" dirty="0" smtClean="0">
                <a:latin typeface="Palatino Linotype" panose="02040502050505030304" pitchFamily="18" charset="0"/>
              </a:rPr>
              <a:t> busy</a:t>
            </a:r>
            <a:r>
              <a:rPr lang="sr-Latn-CS" sz="2800" dirty="0" smtClean="0">
                <a:latin typeface="Palatino Linotype" panose="02040502050505030304" pitchFamily="18" charset="0"/>
              </a:rPr>
              <a:t>, lively</a:t>
            </a:r>
          </a:p>
          <a:p>
            <a:endParaRPr lang="sr-Latn-CS" dirty="0" smtClean="0">
              <a:latin typeface="Palatino Linotype" panose="02040502050505030304" pitchFamily="18" charset="0"/>
            </a:endParaRPr>
          </a:p>
          <a:p>
            <a:endParaRPr lang="sr-Latn-CS" dirty="0" smtClean="0">
              <a:latin typeface="Palatino Linotype" panose="02040502050505030304" pitchFamily="18" charset="0"/>
            </a:endParaRPr>
          </a:p>
          <a:p>
            <a:endParaRPr lang="sr-Latn-CS" dirty="0" smtClean="0"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39952" y="3500438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Palatino Linotype" panose="02040502050505030304" pitchFamily="18" charset="0"/>
              </a:rPr>
              <a:t>picturesque = colourful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571868" y="5143512"/>
            <a:ext cx="5292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i="1" dirty="0" smtClean="0">
                <a:latin typeface="Palatino Linotype" pitchFamily="18" charset="0"/>
              </a:rPr>
              <a:t>The Venice of the Orient (East)</a:t>
            </a:r>
            <a:endParaRPr lang="en-US" sz="3200" i="1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floating-market-near-bangkok-5c3a3938c9e77c00014ce21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3419872" cy="39733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472518" cy="1214446"/>
          </a:xfrm>
        </p:spPr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THONBURI FLOATING MARKET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22530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285992"/>
            <a:ext cx="5357818" cy="4357718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2844" y="2249424"/>
            <a:ext cx="3500462" cy="432511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>
                <a:latin typeface="Palatino Linotype" panose="02040502050505030304" pitchFamily="18" charset="0"/>
              </a:rPr>
              <a:t>to float </a:t>
            </a:r>
            <a:r>
              <a:rPr lang="en-US" dirty="0" smtClean="0">
                <a:latin typeface="Palatino Linotype" panose="02040502050505030304" pitchFamily="18" charset="0"/>
              </a:rPr>
              <a:t>= stay on the surface of water</a:t>
            </a:r>
            <a:r>
              <a:rPr lang="sr-Latn-RS" dirty="0" smtClean="0">
                <a:latin typeface="Palatino Linotype" panose="02040502050505030304" pitchFamily="18" charset="0"/>
              </a:rPr>
              <a:t> (</a:t>
            </a:r>
            <a:r>
              <a:rPr lang="sr-Latn-RS" i="1" dirty="0" smtClean="0">
                <a:latin typeface="Palatino Linotype" panose="02040502050505030304" pitchFamily="18" charset="0"/>
              </a:rPr>
              <a:t>Serb.</a:t>
            </a:r>
            <a:r>
              <a:rPr lang="sr-Latn-RS" dirty="0" smtClean="0">
                <a:latin typeface="Palatino Linotype" panose="02040502050505030304" pitchFamily="18" charset="0"/>
              </a:rPr>
              <a:t> </a:t>
            </a:r>
            <a:r>
              <a:rPr lang="sr-Latn-RS" i="1" dirty="0" smtClean="0">
                <a:latin typeface="Palatino Linotype" panose="02040502050505030304" pitchFamily="18" charset="0"/>
              </a:rPr>
              <a:t>plutati</a:t>
            </a:r>
            <a:r>
              <a:rPr lang="sr-Latn-RS" dirty="0" smtClean="0">
                <a:latin typeface="Palatino Linotype" panose="02040502050505030304" pitchFamily="18" charset="0"/>
              </a:rPr>
              <a:t>)</a:t>
            </a:r>
            <a:endParaRPr lang="sr-Latn-CS" dirty="0" smtClean="0">
              <a:latin typeface="Palatino Linotype" panose="02040502050505030304" pitchFamily="18" charset="0"/>
            </a:endParaRPr>
          </a:p>
          <a:p>
            <a:pPr>
              <a:buNone/>
            </a:pPr>
            <a:endParaRPr lang="sr-Latn-CS" dirty="0" smtClean="0">
              <a:latin typeface="Palatino Linotype" panose="02040502050505030304" pitchFamily="18" charset="0"/>
            </a:endParaRPr>
          </a:p>
          <a:p>
            <a:pPr>
              <a:buNone/>
            </a:pPr>
            <a:r>
              <a:rPr lang="sr-Latn-CS" dirty="0" smtClean="0">
                <a:latin typeface="Palatino Linotype" panose="02040502050505030304" pitchFamily="18" charset="0"/>
              </a:rPr>
              <a:t>    Despite commercialization it possesses a unique charm and fascinating character.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1097281"/>
            <a:ext cx="8229600" cy="45719"/>
          </a:xfrm>
        </p:spPr>
        <p:txBody>
          <a:bodyPr>
            <a:noAutofit/>
          </a:bodyPr>
          <a:lstStyle/>
          <a:p>
            <a:endParaRPr lang="en-US" sz="800" dirty="0"/>
          </a:p>
        </p:txBody>
      </p:sp>
      <p:pic>
        <p:nvPicPr>
          <p:cNvPr id="1026" name="Picture 2" descr="C:\Users\user\Desktop\marco-pol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928670"/>
            <a:ext cx="5143536" cy="56451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5008" y="2500306"/>
            <a:ext cx="3175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600" dirty="0" smtClean="0"/>
              <a:t>The Silk Route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Construction of the Floating City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construction-venic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4929190" cy="3929090"/>
          </a:xfrm>
          <a:prstGeom prst="rect">
            <a:avLst/>
          </a:prstGeom>
          <a:noFill/>
        </p:spPr>
      </p:pic>
      <p:pic>
        <p:nvPicPr>
          <p:cNvPr id="2051" name="Picture 3" descr="C:\Users\user\Desktop\venice-wooden-foundations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4425" y="1857364"/>
            <a:ext cx="4219575" cy="3929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2918"/>
            <a:ext cx="8686800" cy="1214446"/>
          </a:xfrm>
        </p:spPr>
        <p:txBody>
          <a:bodyPr/>
          <a:lstStyle/>
          <a:p>
            <a:pPr algn="ctr"/>
            <a:r>
              <a:rPr lang="sr-Latn-CS" u="sng" dirty="0" smtClean="0">
                <a:latin typeface="Palatino Linotype" pitchFamily="18" charset="0"/>
              </a:rPr>
              <a:t>SHOPPING</a:t>
            </a:r>
            <a:endParaRPr lang="en-US" u="sng" dirty="0">
              <a:latin typeface="Palatino Linotype" pitchFamily="18" charset="0"/>
            </a:endParaRPr>
          </a:p>
        </p:txBody>
      </p:sp>
      <p:pic>
        <p:nvPicPr>
          <p:cNvPr id="24578" name="Picture 2" descr="C:\Users\user\Desktop\201404070037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2285992"/>
            <a:ext cx="4357685" cy="43243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6248" y="2786058"/>
            <a:ext cx="4714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Palatino Linotype" pitchFamily="18" charset="0"/>
              </a:rPr>
              <a:t>sweltering </a:t>
            </a:r>
            <a:r>
              <a:rPr lang="en-US" sz="3200" dirty="0" smtClean="0">
                <a:latin typeface="Palatino Linotype" pitchFamily="18" charset="0"/>
              </a:rPr>
              <a:t>= unpleasantly hot</a:t>
            </a:r>
            <a:r>
              <a:rPr lang="sr-Latn-RS" sz="3200" dirty="0" smtClean="0">
                <a:latin typeface="Palatino Linotype" pitchFamily="18" charset="0"/>
              </a:rPr>
              <a:t>, humid, steamy climate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ultra – modern department stores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0962" name="Picture 2" descr="C:\Users\user\Desktop\siam parag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57430"/>
            <a:ext cx="3200400" cy="4500570"/>
          </a:xfrm>
          <a:prstGeom prst="rect">
            <a:avLst/>
          </a:prstGeom>
          <a:noFill/>
        </p:spPr>
      </p:pic>
      <p:pic>
        <p:nvPicPr>
          <p:cNvPr id="40963" name="Picture 3" descr="C:\Users\user\Desktop\shopp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1363" y="2428868"/>
            <a:ext cx="4291033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Markets are selling everything from artificial flowers... </a:t>
            </a:r>
            <a:br>
              <a:rPr lang="sr-Latn-RS" sz="3600" dirty="0" smtClean="0">
                <a:latin typeface="Palatino Linotype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Palatino Linotype" pitchFamily="18" charset="0"/>
              </a:rPr>
              <a:t>artificial </a:t>
            </a:r>
            <a:r>
              <a:rPr lang="en-US" sz="3600" dirty="0" smtClean="0">
                <a:latin typeface="Palatino Linotype" pitchFamily="18" charset="0"/>
              </a:rPr>
              <a:t>= not natural</a:t>
            </a:r>
            <a:r>
              <a:rPr lang="sr-Latn-CS" sz="3600" dirty="0" smtClean="0">
                <a:latin typeface="Palatino Linotype" pitchFamily="18" charset="0"/>
              </a:rPr>
              <a:t>,</a:t>
            </a:r>
            <a:r>
              <a:rPr lang="en-US" sz="3600" dirty="0" smtClean="0">
                <a:latin typeface="Palatino Linotype" pitchFamily="18" charset="0"/>
              </a:rPr>
              <a:t> man-made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25602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8868"/>
            <a:ext cx="2833657" cy="3286148"/>
          </a:xfrm>
          <a:prstGeom prst="rect">
            <a:avLst/>
          </a:prstGeom>
          <a:noFill/>
        </p:spPr>
      </p:pic>
      <p:pic>
        <p:nvPicPr>
          <p:cNvPr id="25603" name="Picture 3" descr="C:\Users\user\Desktop\colourful-home-dec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428868"/>
            <a:ext cx="5238750" cy="346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...to barber’s scissors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dmi-barber-hairdressing-scissor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9825" y="2249488"/>
            <a:ext cx="4324350" cy="432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8964488" cy="1450420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latin typeface="Palatino Linotype" pitchFamily="18" charset="0"/>
              </a:rPr>
              <a:t>If you are </a:t>
            </a:r>
            <a:r>
              <a:rPr lang="en-US" b="1" dirty="0" smtClean="0">
                <a:solidFill>
                  <a:srgbClr val="FF0000"/>
                </a:solidFill>
                <a:latin typeface="Palatino Linotype" pitchFamily="18" charset="0"/>
              </a:rPr>
              <a:t>souvenir-hunting</a:t>
            </a:r>
            <a:r>
              <a:rPr lang="en-US" dirty="0" smtClean="0">
                <a:latin typeface="Palatino Linotype" pitchFamily="18" charset="0"/>
              </a:rPr>
              <a:t> </a:t>
            </a:r>
            <a:r>
              <a:rPr lang="sr-Latn-RS" dirty="0" smtClean="0">
                <a:latin typeface="Palatino Linotype" pitchFamily="18" charset="0"/>
              </a:rPr>
              <a:t>(</a:t>
            </a:r>
            <a:r>
              <a:rPr lang="en-US" dirty="0" smtClean="0">
                <a:latin typeface="Palatino Linotype" pitchFamily="18" charset="0"/>
              </a:rPr>
              <a:t>= buying many souvenirs</a:t>
            </a:r>
            <a:r>
              <a:rPr lang="sr-Latn-RS" dirty="0" smtClean="0">
                <a:latin typeface="Palatino Linotype" pitchFamily="18" charset="0"/>
              </a:rPr>
              <a:t>), why not buy some Thai wood-carving.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71744"/>
            <a:ext cx="385765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357687" y="2428868"/>
            <a:ext cx="40005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Palatino Linotype" pitchFamily="18" charset="0"/>
              </a:rPr>
              <a:t>carving</a:t>
            </a:r>
            <a:r>
              <a:rPr lang="en-US" sz="2800" dirty="0" smtClean="0">
                <a:latin typeface="Palatino Linotype" pitchFamily="18" charset="0"/>
              </a:rPr>
              <a:t> = art of making shapes by cutting </a:t>
            </a:r>
            <a:r>
              <a:rPr lang="sr-Latn-CS" sz="2800" dirty="0" smtClean="0">
                <a:latin typeface="Palatino Linotype" pitchFamily="18" charset="0"/>
              </a:rPr>
              <a:t>out</a:t>
            </a:r>
            <a:r>
              <a:rPr lang="en-US" sz="2800" dirty="0" smtClean="0">
                <a:latin typeface="Palatino Linotype" pitchFamily="18" charset="0"/>
              </a:rPr>
              <a:t> wood or stone</a:t>
            </a:r>
            <a:r>
              <a:rPr lang="sr-Latn-CS" sz="2800" dirty="0" smtClean="0">
                <a:latin typeface="Palatino Linotype" pitchFamily="18" charset="0"/>
              </a:rPr>
              <a:t> 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(</a:t>
            </a:r>
            <a:r>
              <a:rPr lang="sr-Latn-CS" sz="2800" i="1" dirty="0" smtClean="0">
                <a:latin typeface="Palatino Linotype" pitchFamily="18" charset="0"/>
              </a:rPr>
              <a:t>Serb. duborez, drvorez</a:t>
            </a:r>
            <a:r>
              <a:rPr lang="sr-Latn-CS" sz="2800" dirty="0" smtClean="0">
                <a:latin typeface="Palatino Linotype" pitchFamily="18" charset="0"/>
              </a:rPr>
              <a:t>)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243002"/>
          </a:xfrm>
        </p:spPr>
        <p:txBody>
          <a:bodyPr>
            <a:normAutofit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local jewellery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6626" name="Picture 2" descr="C:\Users\user\Desktop\G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20" y="2214530"/>
            <a:ext cx="4286280" cy="4643470"/>
          </a:xfrm>
          <a:prstGeom prst="rect">
            <a:avLst/>
          </a:prstGeom>
          <a:noFill/>
        </p:spPr>
      </p:pic>
      <p:pic>
        <p:nvPicPr>
          <p:cNvPr id="26627" name="Picture 3" descr="C:\Users\user\Desktop\thail jewellery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357430"/>
            <a:ext cx="4071966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23193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latin typeface="Palatino Linotype" pitchFamily="18" charset="0"/>
              </a:rPr>
              <a:t>sarong</a:t>
            </a:r>
            <a:r>
              <a:rPr lang="en-US" dirty="0" smtClean="0">
                <a:latin typeface="Palatino Linotype" pitchFamily="18" charset="0"/>
              </a:rPr>
              <a:t> = a long piece of fabric wrapped around the body, worn in Indonesia and Malaysia</a:t>
            </a:r>
            <a:br>
              <a:rPr lang="en-US" dirty="0" smtClean="0">
                <a:latin typeface="Palatino Linotype" pitchFamily="18" charset="0"/>
              </a:rPr>
            </a:br>
            <a:r>
              <a:rPr lang="en-US" b="1" i="1" dirty="0" smtClean="0">
                <a:latin typeface="Palatino Linotype" pitchFamily="18" charset="0"/>
              </a:rPr>
              <a:t>sari </a:t>
            </a:r>
            <a:r>
              <a:rPr lang="en-US" dirty="0" smtClean="0">
                <a:latin typeface="Palatino Linotype" pitchFamily="18" charset="0"/>
              </a:rPr>
              <a:t>= in India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8934"/>
            <a:ext cx="4143372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3429000"/>
            <a:ext cx="2709858" cy="318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733128"/>
          </a:xfrm>
        </p:spPr>
        <p:txBody>
          <a:bodyPr>
            <a:normAutofit/>
          </a:bodyPr>
          <a:lstStyle/>
          <a:p>
            <a:pPr algn="ctr"/>
            <a:r>
              <a:rPr lang="sr-Latn-RS" sz="4400" u="sng" dirty="0" smtClean="0">
                <a:latin typeface="Palatino Linotype" pitchFamily="18" charset="0"/>
              </a:rPr>
              <a:t>FOOD</a:t>
            </a:r>
            <a:br>
              <a:rPr lang="sr-Latn-RS" sz="4400" u="sng" dirty="0" smtClean="0">
                <a:latin typeface="Palatino Linotype" pitchFamily="18" charset="0"/>
              </a:rPr>
            </a:br>
            <a:r>
              <a:rPr lang="en-US" sz="3600" i="1" dirty="0" smtClean="0">
                <a:latin typeface="Palatino Linotype" pitchFamily="18" charset="0"/>
              </a:rPr>
              <a:t>THAI CUISINE</a:t>
            </a:r>
            <a:endParaRPr lang="en-US" sz="3600" i="1" dirty="0">
              <a:latin typeface="Palatino Linotype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0306"/>
            <a:ext cx="472439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788024" y="2643182"/>
            <a:ext cx="41044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a gourmet paradise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extremely </a:t>
            </a:r>
            <a:r>
              <a:rPr lang="sr-Latn-CS" sz="2800" b="1" dirty="0" smtClean="0">
                <a:latin typeface="Palatino Linotype" pitchFamily="18" charset="0"/>
              </a:rPr>
              <a:t>spicy and hot</a:t>
            </a:r>
          </a:p>
          <a:p>
            <a:pPr algn="ctr"/>
            <a:r>
              <a:rPr lang="sr-Latn-CS" sz="2800" i="1" dirty="0" smtClean="0">
                <a:latin typeface="Palatino Linotype" pitchFamily="18" charset="0"/>
              </a:rPr>
              <a:t>(Serb. ljuto)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delicious, tasty, mouth-watering</a:t>
            </a:r>
          </a:p>
          <a:p>
            <a:pPr algn="ctr"/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242889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786190"/>
            <a:ext cx="9144000" cy="307181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CS" sz="3200" i="1" dirty="0" smtClean="0">
                <a:latin typeface="Palatino Linotype" pitchFamily="18" charset="0"/>
              </a:rPr>
              <a:t>  </a:t>
            </a:r>
          </a:p>
          <a:p>
            <a:pPr>
              <a:buNone/>
            </a:pPr>
            <a:r>
              <a:rPr lang="sr-Latn-CS" sz="3200" b="1" i="1" dirty="0" smtClean="0">
                <a:latin typeface="Palatino Linotype" pitchFamily="18" charset="0"/>
              </a:rPr>
              <a:t>  a </a:t>
            </a:r>
            <a:r>
              <a:rPr lang="en-US" sz="3200" b="1" i="1" u="sng" dirty="0" smtClean="0">
                <a:latin typeface="Palatino Linotype" pitchFamily="18" charset="0"/>
              </a:rPr>
              <a:t>gourmet</a:t>
            </a:r>
            <a:r>
              <a:rPr lang="sr-Latn-RS" sz="3200" b="1" i="1" dirty="0" smtClean="0">
                <a:latin typeface="Palatino Linotype" pitchFamily="18" charset="0"/>
              </a:rPr>
              <a:t>, n.</a:t>
            </a:r>
            <a:r>
              <a:rPr lang="en-US" sz="3200" b="1" i="1" dirty="0" smtClean="0">
                <a:latin typeface="Palatino Linotype" pitchFamily="18" charset="0"/>
              </a:rPr>
              <a:t> </a:t>
            </a:r>
            <a:r>
              <a:rPr lang="en-US" sz="3200" dirty="0" smtClean="0">
                <a:latin typeface="Palatino Linotype" pitchFamily="18" charset="0"/>
              </a:rPr>
              <a:t>= someone who knows a lot about good food and wine</a:t>
            </a:r>
            <a:r>
              <a:rPr lang="sr-Latn-RS" sz="3200" dirty="0" smtClean="0">
                <a:latin typeface="Palatino Linotype" pitchFamily="18" charset="0"/>
              </a:rPr>
              <a:t>.</a:t>
            </a:r>
            <a:endParaRPr lang="sr-Latn-CS" sz="3200" dirty="0" smtClean="0">
              <a:latin typeface="Palatino Linotype" pitchFamily="18" charset="0"/>
            </a:endParaRPr>
          </a:p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</a:rPr>
            </a:br>
            <a:r>
              <a:rPr lang="en-US" sz="3200" b="1" i="1" u="sng" dirty="0" smtClean="0">
                <a:latin typeface="Palatino Linotype" pitchFamily="18" charset="0"/>
              </a:rPr>
              <a:t>gourmet</a:t>
            </a:r>
            <a:r>
              <a:rPr lang="en-US" sz="3200" b="1" i="1" dirty="0" smtClean="0">
                <a:latin typeface="Palatino Linotype" pitchFamily="18" charset="0"/>
              </a:rPr>
              <a:t> food</a:t>
            </a:r>
            <a:r>
              <a:rPr lang="sr-Latn-RS" sz="3200" b="1" i="1" dirty="0" smtClean="0">
                <a:latin typeface="Palatino Linotype" pitchFamily="18" charset="0"/>
              </a:rPr>
              <a:t>, adj.</a:t>
            </a:r>
            <a:r>
              <a:rPr lang="en-US" sz="3200" b="1" i="1" dirty="0" smtClean="0">
                <a:latin typeface="Palatino Linotype" pitchFamily="18" charset="0"/>
              </a:rPr>
              <a:t> </a:t>
            </a:r>
            <a:r>
              <a:rPr lang="en-US" sz="3200" dirty="0" smtClean="0">
                <a:latin typeface="Palatino Linotype" pitchFamily="18" charset="0"/>
              </a:rPr>
              <a:t>= high quality and often expensive</a:t>
            </a:r>
            <a:r>
              <a:rPr lang="sr-Latn-RS" sz="3200" dirty="0" smtClean="0">
                <a:latin typeface="Palatino Linotype" pitchFamily="18" charset="0"/>
              </a:rPr>
              <a:t>, exquisite and rich courses, </a:t>
            </a:r>
            <a:r>
              <a:rPr lang="sr-Latn-RS" sz="3200" i="1" dirty="0" smtClean="0">
                <a:latin typeface="Palatino Linotype" pitchFamily="18" charset="0"/>
              </a:rPr>
              <a:t>haute</a:t>
            </a:r>
            <a:r>
              <a:rPr lang="sr-Latn-RS" sz="3200" dirty="0" smtClean="0">
                <a:latin typeface="Palatino Linotype" pitchFamily="18" charset="0"/>
              </a:rPr>
              <a:t> cuisine.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27650" name="Picture 2" descr="C:\Users\user\Desktop\4251_8_stelle_gourmet_relais_santa_cro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9144000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Try shophouse restaurants (SE Asia) –a house and a hospitality establishment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5074362"/>
          </a:xfrm>
        </p:spPr>
        <p:txBody>
          <a:bodyPr/>
          <a:lstStyle/>
          <a:p>
            <a:r>
              <a:rPr lang="sr-Latn-CS" dirty="0" smtClean="0"/>
              <a:t>fried </a:t>
            </a:r>
            <a:r>
              <a:rPr lang="en-US" dirty="0" smtClean="0">
                <a:solidFill>
                  <a:srgbClr val="FF0000"/>
                </a:solidFill>
              </a:rPr>
              <a:t>noodles</a:t>
            </a:r>
            <a:r>
              <a:rPr lang="en-US" dirty="0" smtClean="0"/>
              <a:t> </a:t>
            </a:r>
            <a:r>
              <a:rPr lang="sr-Latn-CS" dirty="0" smtClean="0"/>
              <a:t>(</a:t>
            </a:r>
            <a:r>
              <a:rPr lang="en-US" dirty="0" smtClean="0"/>
              <a:t>pasta</a:t>
            </a:r>
            <a:r>
              <a:rPr lang="sr-Latn-CS" dirty="0" smtClean="0"/>
              <a:t>) with soy sauce</a:t>
            </a:r>
            <a:endParaRPr lang="en-US" dirty="0"/>
          </a:p>
        </p:txBody>
      </p:sp>
      <p:pic>
        <p:nvPicPr>
          <p:cNvPr id="28674" name="Picture 2" descr="C:\Users\user\Desktop\nood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3960440" cy="3722756"/>
          </a:xfrm>
          <a:prstGeom prst="rect">
            <a:avLst/>
          </a:prstGeom>
          <a:noFill/>
        </p:spPr>
      </p:pic>
      <p:pic>
        <p:nvPicPr>
          <p:cNvPr id="28675" name="Picture 3" descr="C:\Users\user\Desktop\shophou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564904"/>
            <a:ext cx="4786314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447800"/>
          </a:xfrm>
        </p:spPr>
        <p:txBody>
          <a:bodyPr>
            <a:normAutofit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Thai Delicacy – Thai Dish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249424"/>
            <a:ext cx="4176464" cy="432511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freshwater </a:t>
            </a:r>
            <a:r>
              <a:rPr lang="sr-Latn-CS" dirty="0" smtClean="0"/>
              <a:t> crab</a:t>
            </a:r>
            <a:r>
              <a:rPr lang="en-US" dirty="0" smtClean="0"/>
              <a:t>= </a:t>
            </a:r>
            <a:r>
              <a:rPr lang="sr-Latn-CS" dirty="0" smtClean="0"/>
              <a:t>shell</a:t>
            </a:r>
            <a:r>
              <a:rPr lang="en-US" dirty="0" smtClean="0"/>
              <a:t>fish from</a:t>
            </a:r>
            <a:r>
              <a:rPr lang="sr-Latn-CS" dirty="0" smtClean="0"/>
              <a:t> the</a:t>
            </a:r>
            <a:r>
              <a:rPr lang="en-US" dirty="0" smtClean="0"/>
              <a:t> river, not the sea</a:t>
            </a:r>
            <a:endParaRPr lang="sr-Latn-CS" dirty="0" smtClean="0"/>
          </a:p>
          <a:p>
            <a:pPr>
              <a:buNone/>
            </a:pPr>
            <a:r>
              <a:rPr lang="sr-Latn-CS" dirty="0" smtClean="0"/>
              <a:t>(Serb. </a:t>
            </a:r>
            <a:r>
              <a:rPr lang="sr-Latn-CS" i="1" dirty="0" smtClean="0"/>
              <a:t>slatkovodni, rečni</a:t>
            </a:r>
            <a:r>
              <a:rPr lang="sr-Latn-CS" dirty="0" smtClean="0"/>
              <a:t>)</a:t>
            </a:r>
            <a:endParaRPr lang="en-US" dirty="0"/>
          </a:p>
        </p:txBody>
      </p:sp>
      <p:pic>
        <p:nvPicPr>
          <p:cNvPr id="29698" name="Picture 2" descr="C:\Users\user\Desktop\ba-khi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071678"/>
            <a:ext cx="4643438" cy="4786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548680"/>
            <a:ext cx="8543956" cy="594304"/>
          </a:xfrm>
        </p:spPr>
        <p:txBody>
          <a:bodyPr>
            <a:noAutofit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upmarket </a:t>
            </a:r>
            <a:r>
              <a:rPr lang="sr-Latn-RS" dirty="0" smtClean="0">
                <a:latin typeface="Palatino Linotype" pitchFamily="18" charset="0"/>
              </a:rPr>
              <a:t>r</a:t>
            </a:r>
            <a:r>
              <a:rPr lang="sr-Latn-CS" dirty="0" smtClean="0">
                <a:latin typeface="Palatino Linotype" pitchFamily="18" charset="0"/>
              </a:rPr>
              <a:t>estaurants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08" y="1714488"/>
            <a:ext cx="6389332" cy="3500462"/>
          </a:xfrm>
        </p:spPr>
        <p:txBody>
          <a:bodyPr>
            <a:normAutofit fontScale="92500" lnSpcReduction="20000"/>
          </a:bodyPr>
          <a:lstStyle/>
          <a:p>
            <a:pPr lvl="8" algn="r">
              <a:buNone/>
            </a:pPr>
            <a:r>
              <a:rPr lang="sr-Latn-CS" sz="2800" dirty="0" smtClean="0">
                <a:solidFill>
                  <a:schemeClr val="tx1"/>
                </a:solidFill>
                <a:latin typeface="Palatino Linotype" pitchFamily="18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Palatino Linotype" pitchFamily="18" charset="0"/>
              </a:rPr>
              <a:t>upmarket </a:t>
            </a:r>
            <a:r>
              <a:rPr lang="en-US" sz="2800" dirty="0" smtClean="0">
                <a:solidFill>
                  <a:schemeClr val="tx1"/>
                </a:solidFill>
                <a:latin typeface="Palatino Linotype" pitchFamily="18" charset="0"/>
              </a:rPr>
              <a:t>= for people belonging to a high social class</a:t>
            </a:r>
            <a:r>
              <a:rPr lang="sr-Latn-CS" sz="2800" dirty="0" smtClean="0">
                <a:solidFill>
                  <a:schemeClr val="tx1"/>
                </a:solidFill>
                <a:latin typeface="Palatino Linotype" pitchFamily="18" charset="0"/>
              </a:rPr>
              <a:t>, </a:t>
            </a:r>
            <a:endParaRPr lang="en-US" sz="2800" dirty="0" smtClean="0">
              <a:solidFill>
                <a:schemeClr val="tx1"/>
              </a:solidFill>
              <a:latin typeface="Palatino Linotype" pitchFamily="18" charset="0"/>
            </a:endParaRPr>
          </a:p>
          <a:p>
            <a:pPr lvl="8" algn="r">
              <a:buNone/>
            </a:pPr>
            <a:r>
              <a:rPr lang="sr-Latn-RS" sz="2800" dirty="0" smtClean="0">
                <a:solidFill>
                  <a:srgbClr val="FF0000"/>
                </a:solidFill>
                <a:latin typeface="Palatino Linotype" pitchFamily="18" charset="0"/>
              </a:rPr>
              <a:t>u</a:t>
            </a:r>
            <a:r>
              <a:rPr lang="en-US" sz="2800" dirty="0" err="1" smtClean="0">
                <a:solidFill>
                  <a:srgbClr val="FF0000"/>
                </a:solidFill>
                <a:latin typeface="Palatino Linotype" pitchFamily="18" charset="0"/>
              </a:rPr>
              <a:t>pmarket</a:t>
            </a:r>
            <a:r>
              <a:rPr lang="en-US" sz="2800" dirty="0" smtClean="0">
                <a:solidFill>
                  <a:srgbClr val="FF0000"/>
                </a:solidFill>
                <a:latin typeface="Palatino Linotype" pitchFamily="18" charset="0"/>
              </a:rPr>
              <a:t> product </a:t>
            </a:r>
            <a:r>
              <a:rPr lang="sr-Latn-RS" sz="2800" dirty="0" smtClean="0">
                <a:solidFill>
                  <a:schemeClr val="tx1"/>
                </a:solidFill>
                <a:latin typeface="Palatino Linotype" pitchFamily="18" charset="0"/>
              </a:rPr>
              <a:t>=</a:t>
            </a:r>
          </a:p>
          <a:p>
            <a:pPr lvl="8" algn="r">
              <a:buNone/>
            </a:pPr>
            <a:r>
              <a:rPr lang="sr-Latn-CS" sz="2800" dirty="0" smtClean="0">
                <a:solidFill>
                  <a:schemeClr val="tx1"/>
                </a:solidFill>
                <a:latin typeface="Palatino Linotype" pitchFamily="18" charset="0"/>
              </a:rPr>
              <a:t>high quality&amp;costly</a:t>
            </a:r>
          </a:p>
          <a:p>
            <a:pPr lvl="8" algn="r">
              <a:buNone/>
            </a:pPr>
            <a:r>
              <a:rPr lang="en-US" sz="2800" dirty="0" smtClean="0">
                <a:solidFill>
                  <a:schemeClr val="tx1"/>
                </a:solidFill>
                <a:latin typeface="Palatino Linotype" pitchFamily="18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Palatino Linotype" pitchFamily="18" charset="0"/>
              </a:rPr>
            </a:br>
            <a:r>
              <a:rPr lang="en-US" sz="2800" dirty="0" smtClean="0">
                <a:solidFill>
                  <a:srgbClr val="FF0000"/>
                </a:solidFill>
                <a:latin typeface="Palatino Linotype" pitchFamily="18" charset="0"/>
              </a:rPr>
              <a:t>upmarket restaurant </a:t>
            </a:r>
            <a:r>
              <a:rPr lang="en-US" sz="2800" dirty="0" smtClean="0">
                <a:solidFill>
                  <a:schemeClr val="tx1"/>
                </a:solidFill>
                <a:latin typeface="Palatino Linotype" pitchFamily="18" charset="0"/>
              </a:rPr>
              <a:t>= expensive </a:t>
            </a:r>
            <a:r>
              <a:rPr lang="sr-Latn-CS" sz="2800" dirty="0" smtClean="0">
                <a:solidFill>
                  <a:schemeClr val="tx1"/>
                </a:solidFill>
                <a:latin typeface="Palatino Linotype" pitchFamily="18" charset="0"/>
              </a:rPr>
              <a:t>&amp;classy </a:t>
            </a:r>
            <a:r>
              <a:rPr lang="en-US" sz="2800" dirty="0" smtClean="0">
                <a:solidFill>
                  <a:schemeClr val="tx1"/>
                </a:solidFill>
                <a:latin typeface="Palatino Linotype" pitchFamily="18" charset="0"/>
              </a:rPr>
              <a:t>restaurant</a:t>
            </a:r>
            <a:endParaRPr lang="sr-Latn-CS" sz="2800" dirty="0" smtClean="0">
              <a:solidFill>
                <a:schemeClr val="tx1"/>
              </a:solidFill>
              <a:latin typeface="Palatino Linotype" pitchFamily="18" charset="0"/>
            </a:endParaRPr>
          </a:p>
          <a:p>
            <a:pPr lvl="8" algn="r">
              <a:buNone/>
            </a:pPr>
            <a:r>
              <a:rPr lang="sr-Latn-CS" sz="2800" dirty="0" smtClean="0">
                <a:solidFill>
                  <a:schemeClr val="tx1"/>
                </a:solidFill>
                <a:latin typeface="Palatino Linotype" pitchFamily="18" charset="0"/>
              </a:rPr>
              <a:t> </a:t>
            </a:r>
            <a:r>
              <a:rPr lang="sr-Latn-CS" sz="2800" i="1" dirty="0" smtClean="0">
                <a:solidFill>
                  <a:schemeClr val="tx1"/>
                </a:solidFill>
                <a:latin typeface="Palatino Linotype" pitchFamily="18" charset="0"/>
              </a:rPr>
              <a:t>opposite </a:t>
            </a:r>
            <a:r>
              <a:rPr lang="sr-Latn-CS" sz="2800" dirty="0" smtClean="0">
                <a:solidFill>
                  <a:schemeClr val="tx1"/>
                </a:solidFill>
                <a:latin typeface="Palatino Linotype" pitchFamily="18" charset="0"/>
              </a:rPr>
              <a:t>- </a:t>
            </a:r>
            <a:r>
              <a:rPr lang="sr-Latn-CS" sz="2800" dirty="0" smtClean="0">
                <a:solidFill>
                  <a:srgbClr val="0070C0"/>
                </a:solidFill>
                <a:latin typeface="Palatino Linotype" pitchFamily="18" charset="0"/>
              </a:rPr>
              <a:t>downmarket</a:t>
            </a:r>
          </a:p>
          <a:p>
            <a:pPr lvl="8">
              <a:buNone/>
            </a:pPr>
            <a:endParaRPr lang="en-US" sz="2800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30722" name="Picture 2" descr="C:\Users\user\Desktop\mandarinbk_dec12_2-462x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4400550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445096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latin typeface="Palatino Linotype" pitchFamily="18" charset="0"/>
              </a:rPr>
              <a:t>There are numerous street food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stalls </a:t>
            </a:r>
            <a:r>
              <a:rPr lang="sr-Latn-RS" i="1" dirty="0" smtClean="0">
                <a:solidFill>
                  <a:schemeClr val="tx1"/>
                </a:solidFill>
                <a:latin typeface="Palatino Linotype" pitchFamily="18" charset="0"/>
              </a:rPr>
              <a:t>/sto:lz/ </a:t>
            </a:r>
            <a:r>
              <a:rPr lang="sr-Latn-RS" i="1" dirty="0" smtClean="0">
                <a:latin typeface="Palatino Linotype" pitchFamily="18" charset="0"/>
              </a:rPr>
              <a:t>(=stands, Serb. tezge) </a:t>
            </a:r>
            <a:r>
              <a:rPr lang="sr-Latn-RS" dirty="0" smtClean="0">
                <a:latin typeface="Palatino Linotype" pitchFamily="18" charset="0"/>
              </a:rPr>
              <a:t>which turn Bangkok into a huge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open-air </a:t>
            </a:r>
            <a:r>
              <a:rPr lang="sr-Latn-RS" dirty="0" smtClean="0">
                <a:latin typeface="Palatino Linotype" pitchFamily="18" charset="0"/>
              </a:rPr>
              <a:t>(outdoor) restaurant.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15bangkok1-superJumb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36912"/>
            <a:ext cx="5906942" cy="393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00126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Walk the Streets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5580112" cy="4574296"/>
          </a:xfrm>
        </p:spPr>
        <p:txBody>
          <a:bodyPr/>
          <a:lstStyle/>
          <a:p>
            <a:pPr>
              <a:buNone/>
            </a:pPr>
            <a:r>
              <a:rPr lang="en-US" b="1" i="1" dirty="0" smtClean="0"/>
              <a:t>to wander </a:t>
            </a:r>
            <a:r>
              <a:rPr lang="en-US" dirty="0" smtClean="0"/>
              <a:t>/ˈ</a:t>
            </a:r>
            <a:r>
              <a:rPr lang="en-US" dirty="0" err="1" smtClean="0"/>
              <a:t>wɒndə</a:t>
            </a:r>
            <a:r>
              <a:rPr lang="en-US" dirty="0" smtClean="0"/>
              <a:t>/= roam, walk </a:t>
            </a:r>
            <a:r>
              <a:rPr lang="en-US" dirty="0" err="1" smtClean="0"/>
              <a:t>aimlessl</a:t>
            </a:r>
            <a:r>
              <a:rPr lang="sr-Latn-CS" dirty="0" smtClean="0"/>
              <a:t>y, stroll around</a:t>
            </a:r>
          </a:p>
          <a:p>
            <a:pPr>
              <a:buNone/>
            </a:pPr>
            <a:endParaRPr lang="sr-Latn-CS" dirty="0" smtClean="0"/>
          </a:p>
          <a:p>
            <a:pPr>
              <a:buNone/>
            </a:pPr>
            <a:r>
              <a:rPr lang="en-US" b="1" i="1" dirty="0" smtClean="0"/>
              <a:t>to wonder </a:t>
            </a:r>
            <a:r>
              <a:rPr lang="en-US" dirty="0" smtClean="0"/>
              <a:t>/ˈ</a:t>
            </a:r>
            <a:r>
              <a:rPr lang="en-US" dirty="0" err="1" smtClean="0"/>
              <a:t>wʌndə</a:t>
            </a:r>
            <a:r>
              <a:rPr lang="en-US" dirty="0" smtClean="0"/>
              <a:t>/ = think about; be surprised</a:t>
            </a:r>
            <a:endParaRPr lang="en-US" dirty="0"/>
          </a:p>
        </p:txBody>
      </p:sp>
      <p:pic>
        <p:nvPicPr>
          <p:cNvPr id="31746" name="Picture 2" descr="C:\Users\user\Desktop\best-night-markets-bangkok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44824"/>
            <a:ext cx="3491880" cy="4438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472518" cy="928694"/>
          </a:xfrm>
        </p:spPr>
        <p:txBody>
          <a:bodyPr>
            <a:normAutofit/>
          </a:bodyPr>
          <a:lstStyle/>
          <a:p>
            <a:pPr algn="ctr"/>
            <a:r>
              <a:rPr lang="sr-Latn-CS" u="sng" dirty="0" smtClean="0">
                <a:latin typeface="Palatino Linotype" pitchFamily="18" charset="0"/>
              </a:rPr>
              <a:t>NIGHT LIFE</a:t>
            </a:r>
            <a:endParaRPr lang="en-US" u="sng" dirty="0">
              <a:latin typeface="Palatino Linotype" pitchFamily="18" charset="0"/>
            </a:endParaRPr>
          </a:p>
        </p:txBody>
      </p:sp>
      <p:pic>
        <p:nvPicPr>
          <p:cNvPr id="32770" name="Picture 2" descr="C:\Users\user\Desktop\Soi-Cowbo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00174"/>
            <a:ext cx="4786314" cy="53578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932040" y="2357430"/>
            <a:ext cx="4032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 It has a reputation of a </a:t>
            </a:r>
            <a:r>
              <a:rPr lang="sr-Latn-CS" sz="2800" b="1" dirty="0" smtClean="0">
                <a:solidFill>
                  <a:srgbClr val="FF0000"/>
                </a:solidFill>
                <a:latin typeface="Palatino Linotype" pitchFamily="18" charset="0"/>
              </a:rPr>
              <a:t>sordid nightlife </a:t>
            </a:r>
            <a:r>
              <a:rPr lang="sr-Latn-CS" sz="2800" dirty="0" smtClean="0">
                <a:latin typeface="Palatino Linotype" pitchFamily="18" charset="0"/>
              </a:rPr>
              <a:t>(= shameful,immoral,</a:t>
            </a:r>
          </a:p>
          <a:p>
            <a:r>
              <a:rPr lang="sr-Latn-CS" sz="2800" dirty="0" smtClean="0">
                <a:latin typeface="Palatino Linotype" pitchFamily="18" charset="0"/>
              </a:rPr>
              <a:t> dirty, source of crime)</a:t>
            </a:r>
          </a:p>
          <a:p>
            <a:endParaRPr lang="sr-Latn-CS" sz="2800" dirty="0" smtClean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8686800" cy="200026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Palatino Linotype" pitchFamily="18" charset="0"/>
              </a:rPr>
              <a:t>red-light district = neighbourhood with prostitutes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54" y="2357430"/>
            <a:ext cx="4786346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357430"/>
            <a:ext cx="3657600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Moulin Rouge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5362" name="Picture 2" descr="C:\Users\user\Desktop\mooulin rou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060848"/>
            <a:ext cx="6000760" cy="4500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857240"/>
          </a:xfrm>
        </p:spPr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try Saeng Thip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3794" name="Picture 2" descr="C:\Users\user\Desktop\ru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357430"/>
            <a:ext cx="3643338" cy="38576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14876" y="2928934"/>
            <a:ext cx="434606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rum-like local </a:t>
            </a:r>
            <a:r>
              <a:rPr lang="sr-Latn-CS" sz="2800" b="1" dirty="0" smtClean="0">
                <a:solidFill>
                  <a:srgbClr val="FF0000"/>
                </a:solidFill>
                <a:latin typeface="Palatino Linotype" pitchFamily="18" charset="0"/>
              </a:rPr>
              <a:t>spirit</a:t>
            </a:r>
          </a:p>
          <a:p>
            <a:endParaRPr lang="sr-Latn-CS" sz="2800" dirty="0" smtClean="0">
              <a:latin typeface="Palatino Linotype" pitchFamily="18" charset="0"/>
            </a:endParaRPr>
          </a:p>
          <a:p>
            <a:r>
              <a:rPr lang="sr-Latn-CS" sz="2800" b="1" dirty="0" smtClean="0">
                <a:solidFill>
                  <a:srgbClr val="FF0000"/>
                </a:solidFill>
                <a:latin typeface="Palatino Linotype" pitchFamily="18" charset="0"/>
              </a:rPr>
              <a:t>spirits</a:t>
            </a:r>
            <a:r>
              <a:rPr lang="sr-Latn-CS" sz="2800" dirty="0" smtClean="0">
                <a:latin typeface="Palatino Linotype" pitchFamily="18" charset="0"/>
              </a:rPr>
              <a:t> (= alcoholic drinks)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964488" cy="1080120"/>
          </a:xfrm>
        </p:spPr>
        <p:txBody>
          <a:bodyPr>
            <a:noAutofit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Thai Entertainment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4818" name="Picture 2" descr="C:\Users\user\Desktop\theat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5294360" cy="43243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68144" y="227687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/>
              <a:t>Dancing&amp;Drama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51520" y="5949281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VIDEO: watch </a:t>
            </a:r>
            <a:r>
              <a:rPr lang="en-US" sz="2800" dirty="0" smtClean="0">
                <a:latin typeface="Palatino Linotype" panose="02040502050505030304" pitchFamily="18" charset="0"/>
                <a:hlinkClick r:id="rId3"/>
              </a:rPr>
              <a:t>https://www.youtube.com/watch?v=21mKbR-4VTA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Railay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5842" name="Picture 2" descr="C:\Users\user\Desktop\ThailandPackages4Nights-5Day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76872"/>
            <a:ext cx="6918960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Similan Islands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6866" name="Picture 2" descr="C:\Users\user\Desktop\similan_island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143116"/>
            <a:ext cx="6357950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Ko Phi Phi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7890" name="Picture 2" descr="C:\Users\user\Desktop\ko phi ph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492896"/>
            <a:ext cx="5857916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Palatino Linotype" pitchFamily="18" charset="0"/>
              </a:rPr>
              <a:t>Phuket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ccimage-shutterstock_11224517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713" y="2249488"/>
            <a:ext cx="7694573" cy="432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THAI MASSAGE</a:t>
            </a:r>
            <a:r>
              <a:rPr lang="sr-Latn-CS" dirty="0" smtClean="0">
                <a:latin typeface="Palatino Linotype" pitchFamily="18" charset="0"/>
              </a:rPr>
              <a:t>?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14620"/>
            <a:ext cx="4724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566882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It is just a </a:t>
            </a:r>
            <a:r>
              <a:rPr lang="en-US" sz="3600" dirty="0" smtClean="0">
                <a:latin typeface="Palatino Linotype" pitchFamily="18" charset="0"/>
              </a:rPr>
              <a:t>glimpse </a:t>
            </a:r>
            <a:r>
              <a:rPr lang="sr-Latn-CS" sz="3600" dirty="0" smtClean="0">
                <a:latin typeface="Palatino Linotype" pitchFamily="18" charset="0"/>
              </a:rPr>
              <a:t>(</a:t>
            </a:r>
            <a:r>
              <a:rPr lang="en-US" sz="3600" dirty="0" smtClean="0">
                <a:latin typeface="Palatino Linotype" pitchFamily="18" charset="0"/>
              </a:rPr>
              <a:t>quick look</a:t>
            </a:r>
            <a:r>
              <a:rPr lang="sr-Latn-CS" sz="3600" dirty="0" smtClean="0">
                <a:latin typeface="Palatino Linotype" pitchFamily="18" charset="0"/>
              </a:rPr>
              <a:t>) of Thai offer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39938" name="Picture 2" descr="C:\Users\user\Desktop\TH_Phang_Nga_-_James_Bond_Islan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5765800" cy="4786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472518" cy="1785950"/>
          </a:xfrm>
        </p:spPr>
        <p:txBody>
          <a:bodyPr>
            <a:no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Thank you! http://www.expedia.com/Grand-Palace-Bangkok.d6051382.Vacation-Attraction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38914" name="Picture 2" descr="C:\Users\user\Desktop\bangkok hilt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496"/>
            <a:ext cx="4143372" cy="4000504"/>
          </a:xfrm>
          <a:prstGeom prst="rect">
            <a:avLst/>
          </a:prstGeom>
          <a:noFill/>
        </p:spPr>
      </p:pic>
      <p:pic>
        <p:nvPicPr>
          <p:cNvPr id="38915" name="Picture 3" descr="C:\Users\user\Desktop\after-unknowingly-eating-magic-mushrooms-adorable-bridget-wades-out-into-the-ocean-as-high-as-a-kite-136383960556702601-131008155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857496"/>
            <a:ext cx="5000628" cy="4000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706</TotalTime>
  <Words>979</Words>
  <Application>Microsoft Office PowerPoint</Application>
  <PresentationFormat>On-screen Show (4:3)</PresentationFormat>
  <Paragraphs>176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Urban</vt:lpstr>
      <vt:lpstr>Where East Meets West</vt:lpstr>
      <vt:lpstr>BANGKOK </vt:lpstr>
      <vt:lpstr>Country  VIDEO: https://www.youtube.com/watch?v=Kjuuq-jWJ5c&amp;t=87s </vt:lpstr>
      <vt:lpstr>Tourist Information - Sources</vt:lpstr>
      <vt:lpstr>Thailand/Bangkok</vt:lpstr>
      <vt:lpstr>BANGKOK</vt:lpstr>
      <vt:lpstr>BANGKOK</vt:lpstr>
      <vt:lpstr>Blend of East and West (= mixture)</vt:lpstr>
      <vt:lpstr>The city is growing at breathtaking (incredible) speed...  It’s a sprawling metropolis</vt:lpstr>
      <vt:lpstr>midday = noon noise and crowd at its worst feverish, chaotic </vt:lpstr>
      <vt:lpstr>TUK TUK</vt:lpstr>
      <vt:lpstr>to be at its/their worst</vt:lpstr>
      <vt:lpstr>It is a city of ancient heritage. Take a ride on Chao Phraya River and its connecting canals.</vt:lpstr>
      <vt:lpstr>Wats = Temples</vt:lpstr>
      <vt:lpstr>numerous statues of Buddha</vt:lpstr>
      <vt:lpstr>the splendour (=brilliance) of the Grand Palace</vt:lpstr>
      <vt:lpstr> vibrant = full of energy, bustling, with busy streets, the fast pace of the city, lively  </vt:lpstr>
      <vt:lpstr>TEMPLES</vt:lpstr>
      <vt:lpstr>Wats = temples for Buddhist monks</vt:lpstr>
      <vt:lpstr>emerald = precious stone, green (Serb. smaragd)  Thai national symbol</vt:lpstr>
      <vt:lpstr>to establish (= to found, to set up, to build)</vt:lpstr>
      <vt:lpstr>Wat Pho, largest collection of Buddhist images in Thailand.</vt:lpstr>
      <vt:lpstr>Don’t miss WAT ARUN The Temple of Dawn glittering tower amidst (=among) skyscrapers a breathtaking sight up the river</vt:lpstr>
      <vt:lpstr>glittering = shining, twinkling, dazzling</vt:lpstr>
      <vt:lpstr>THE GRAND PALACE&amp;OTHER SIGHTS</vt:lpstr>
      <vt:lpstr>It contains the finest (=best) examples of Eastern architecture </vt:lpstr>
      <vt:lpstr>Among other delights (thrills, pleasures, sights) Grand Palace – Chapel Royal</vt:lpstr>
      <vt:lpstr>Chakri Maha Prasat – the Royal Harem</vt:lpstr>
      <vt:lpstr>Audience Hall of Amarinda</vt:lpstr>
      <vt:lpstr>National Museum explaining two hundred history of the Palace.  It is well worth visiting.</vt:lpstr>
      <vt:lpstr>treasure trove /trəʊv/ (Serb. riznica) of Thai culture 1. place containing many useful and beautiful things.  treasure trove 2. valuables, found hidden with unknown owner</vt:lpstr>
      <vt:lpstr>WIMANMEK PALACE Palace in the Clouds, made of golden teak</vt:lpstr>
      <vt:lpstr>teak = type of tree/wood (Serb. tikovina)</vt:lpstr>
      <vt:lpstr>Take a rest in Lumphini Park</vt:lpstr>
      <vt:lpstr>THE RIVER AND THE CANALS</vt:lpstr>
      <vt:lpstr>THONBURI FLOATING MARKET</vt:lpstr>
      <vt:lpstr>Slide 37</vt:lpstr>
      <vt:lpstr>Construction of the Floating City</vt:lpstr>
      <vt:lpstr>SHOPPING</vt:lpstr>
      <vt:lpstr>ultra – modern department stores</vt:lpstr>
      <vt:lpstr>Markets are selling everything from artificial flowers...  artificial = not natural, man-made</vt:lpstr>
      <vt:lpstr>...to barber’s scissors</vt:lpstr>
      <vt:lpstr>If you are souvenir-hunting (= buying many souvenirs), why not buy some Thai wood-carving.</vt:lpstr>
      <vt:lpstr>local jewellery</vt:lpstr>
      <vt:lpstr>sarong = a long piece of fabric wrapped around the body, worn in Indonesia and Malaysia sari = in India</vt:lpstr>
      <vt:lpstr>FOOD THAI CUISINE</vt:lpstr>
      <vt:lpstr>Slide 47</vt:lpstr>
      <vt:lpstr>Try shophouse restaurants (SE Asia) –a house and a hospitality establishment</vt:lpstr>
      <vt:lpstr>Thai Delicacy – Thai Dish</vt:lpstr>
      <vt:lpstr>upmarket restaurants</vt:lpstr>
      <vt:lpstr>There are numerous street food stalls /sto:lz/ (=stands, Serb. tezge) which turn Bangkok into a huge open-air (outdoor) restaurant.</vt:lpstr>
      <vt:lpstr>Walk the Streets</vt:lpstr>
      <vt:lpstr>NIGHT LIFE</vt:lpstr>
      <vt:lpstr>red-light district = neighbourhood with prostitutes</vt:lpstr>
      <vt:lpstr>Moulin Rouge</vt:lpstr>
      <vt:lpstr>try Saeng Thip</vt:lpstr>
      <vt:lpstr>Thai Entertainment</vt:lpstr>
      <vt:lpstr>Railay</vt:lpstr>
      <vt:lpstr>Similan Islands</vt:lpstr>
      <vt:lpstr>Ko Phi Phi</vt:lpstr>
      <vt:lpstr>Phuket</vt:lpstr>
      <vt:lpstr>THAI MASSAGE?</vt:lpstr>
      <vt:lpstr>It is just a glimpse (quick look) of Thai offer</vt:lpstr>
      <vt:lpstr>Thank you! http://www.expedia.com/Grand-Palace-Bangkok.d6051382.Vacation-Attraction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Emilija</dc:creator>
  <cp:lastModifiedBy>User</cp:lastModifiedBy>
  <cp:revision>74</cp:revision>
  <dcterms:created xsi:type="dcterms:W3CDTF">2011-10-24T19:38:09Z</dcterms:created>
  <dcterms:modified xsi:type="dcterms:W3CDTF">2020-10-26T00:50:23Z</dcterms:modified>
</cp:coreProperties>
</file>