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59" r:id="rId5"/>
    <p:sldId id="260" r:id="rId6"/>
    <p:sldId id="261" r:id="rId7"/>
    <p:sldId id="262" r:id="rId8"/>
    <p:sldId id="264" r:id="rId9"/>
    <p:sldId id="280" r:id="rId10"/>
    <p:sldId id="265" r:id="rId11"/>
    <p:sldId id="266" r:id="rId12"/>
    <p:sldId id="267" r:id="rId13"/>
    <p:sldId id="268" r:id="rId14"/>
    <p:sldId id="269" r:id="rId15"/>
    <p:sldId id="270" r:id="rId16"/>
    <p:sldId id="271" r:id="rId17"/>
    <p:sldId id="272" r:id="rId18"/>
    <p:sldId id="273" r:id="rId19"/>
    <p:sldId id="282" r:id="rId20"/>
    <p:sldId id="281" r:id="rId21"/>
    <p:sldId id="274" r:id="rId22"/>
    <p:sldId id="277" r:id="rId23"/>
    <p:sldId id="278" r:id="rId24"/>
    <p:sldId id="275" r:id="rId25"/>
    <p:sldId id="279" r:id="rId26"/>
    <p:sldId id="276"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2" d="100"/>
          <a:sy n="72" d="100"/>
        </p:scale>
        <p:origin x="-11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Naslov slajda">
    <p:spTree>
      <p:nvGrpSpPr>
        <p:cNvPr id="1" name=""/>
        <p:cNvGrpSpPr/>
        <p:nvPr/>
      </p:nvGrpSpPr>
      <p:grpSpPr>
        <a:xfrm>
          <a:off x="0" y="0"/>
          <a:ext cx="0" cy="0"/>
          <a:chOff x="0" y="0"/>
          <a:chExt cx="0" cy="0"/>
        </a:xfrm>
      </p:grpSpPr>
      <p:sp>
        <p:nvSpPr>
          <p:cNvPr id="2" name="Naslov 1"/>
          <p:cNvSpPr>
            <a:spLocks noGrp="1"/>
          </p:cNvSpPr>
          <p:nvPr>
            <p:ph type="ctrTitle"/>
          </p:nvPr>
        </p:nvSpPr>
        <p:spPr>
          <a:xfrm>
            <a:off x="685800" y="2130425"/>
            <a:ext cx="7772400" cy="1470025"/>
          </a:xfrm>
        </p:spPr>
        <p:txBody>
          <a:bodyPr/>
          <a:lstStyle/>
          <a:p>
            <a:r>
              <a:rPr lang="sr-Latn-CS" smtClean="0"/>
              <a:t>Kliknite i uredite naslov mastera</a:t>
            </a:r>
            <a:endParaRPr lang="en-US"/>
          </a:p>
        </p:txBody>
      </p:sp>
      <p:sp>
        <p:nvSpPr>
          <p:cNvPr id="3" name="Podnaslov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r-Latn-CS" smtClean="0"/>
              <a:t>Kliknite i uredite stil podnaslova mastera</a:t>
            </a:r>
            <a:endParaRPr lang="en-US"/>
          </a:p>
        </p:txBody>
      </p:sp>
      <p:sp>
        <p:nvSpPr>
          <p:cNvPr id="4" name="Čuvar mesta za datum 3"/>
          <p:cNvSpPr>
            <a:spLocks noGrp="1"/>
          </p:cNvSpPr>
          <p:nvPr>
            <p:ph type="dt" sz="half" idx="10"/>
          </p:nvPr>
        </p:nvSpPr>
        <p:spPr/>
        <p:txBody>
          <a:bodyPr/>
          <a:lstStyle/>
          <a:p>
            <a:fld id="{E391E6BA-DB94-4E30-A06B-DC72F946D021}" type="datetimeFigureOut">
              <a:rPr lang="en-US" smtClean="0"/>
              <a:pPr/>
              <a:t>11/17/2020</a:t>
            </a:fld>
            <a:endParaRPr lang="en-US"/>
          </a:p>
        </p:txBody>
      </p:sp>
      <p:sp>
        <p:nvSpPr>
          <p:cNvPr id="5" name="Čuvar mesta za podnožje 4"/>
          <p:cNvSpPr>
            <a:spLocks noGrp="1"/>
          </p:cNvSpPr>
          <p:nvPr>
            <p:ph type="ftr" sz="quarter" idx="11"/>
          </p:nvPr>
        </p:nvSpPr>
        <p:spPr/>
        <p:txBody>
          <a:bodyPr/>
          <a:lstStyle/>
          <a:p>
            <a:endParaRPr lang="en-US"/>
          </a:p>
        </p:txBody>
      </p:sp>
      <p:sp>
        <p:nvSpPr>
          <p:cNvPr id="6" name="Čuvar mesta za broj slajda 5"/>
          <p:cNvSpPr>
            <a:spLocks noGrp="1"/>
          </p:cNvSpPr>
          <p:nvPr>
            <p:ph type="sldNum" sz="quarter" idx="12"/>
          </p:nvPr>
        </p:nvSpPr>
        <p:spPr/>
        <p:txBody>
          <a:bodyPr/>
          <a:lstStyle/>
          <a:p>
            <a:fld id="{663162D6-FDDF-45CC-8870-0B46B65A759C}" type="slidenum">
              <a:rPr lang="en-US" smtClean="0"/>
              <a:pPr/>
              <a:t>‹#›</a:t>
            </a:fld>
            <a:endParaRPr lang="en-US"/>
          </a:p>
        </p:txBody>
      </p:sp>
    </p:spTree>
    <p:extLst>
      <p:ext uri="{BB962C8B-B14F-4D97-AF65-F5344CB8AC3E}">
        <p14:creationId xmlns:p14="http://schemas.microsoft.com/office/powerpoint/2010/main" xmlns="" val="37565394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 sadržaj">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r-Latn-CS" smtClean="0"/>
              <a:t>Kliknite i uredite naslov mastera</a:t>
            </a:r>
            <a:endParaRPr lang="en-US"/>
          </a:p>
        </p:txBody>
      </p:sp>
      <p:sp>
        <p:nvSpPr>
          <p:cNvPr id="3" name="Čuvar mesta za sadržaj 2"/>
          <p:cNvSpPr>
            <a:spLocks noGrp="1"/>
          </p:cNvSpPr>
          <p:nvPr>
            <p:ph idx="1"/>
          </p:nvPr>
        </p:nvSpPr>
        <p:spPr/>
        <p:txBody>
          <a:bodyPr/>
          <a:lstStyle/>
          <a:p>
            <a:pPr lvl="0"/>
            <a:r>
              <a:rPr lang="sr-Latn-CS" smtClean="0"/>
              <a:t>Kliknite i uredite tekst</a:t>
            </a:r>
          </a:p>
          <a:p>
            <a:pPr lvl="1"/>
            <a:r>
              <a:rPr lang="sr-Latn-CS" smtClean="0"/>
              <a:t>Drugi nivo</a:t>
            </a:r>
          </a:p>
          <a:p>
            <a:pPr lvl="2"/>
            <a:r>
              <a:rPr lang="sr-Latn-CS" smtClean="0"/>
              <a:t>Treći nivo</a:t>
            </a:r>
          </a:p>
          <a:p>
            <a:pPr lvl="3"/>
            <a:r>
              <a:rPr lang="sr-Latn-CS" smtClean="0"/>
              <a:t>Četvrti nivo</a:t>
            </a:r>
          </a:p>
          <a:p>
            <a:pPr lvl="4"/>
            <a:r>
              <a:rPr lang="sr-Latn-CS" smtClean="0"/>
              <a:t>Peti nivo</a:t>
            </a:r>
            <a:endParaRPr lang="en-US"/>
          </a:p>
        </p:txBody>
      </p:sp>
      <p:sp>
        <p:nvSpPr>
          <p:cNvPr id="4" name="Čuvar mesta za datum 3"/>
          <p:cNvSpPr>
            <a:spLocks noGrp="1"/>
          </p:cNvSpPr>
          <p:nvPr>
            <p:ph type="dt" sz="half" idx="10"/>
          </p:nvPr>
        </p:nvSpPr>
        <p:spPr/>
        <p:txBody>
          <a:bodyPr/>
          <a:lstStyle/>
          <a:p>
            <a:fld id="{E391E6BA-DB94-4E30-A06B-DC72F946D021}" type="datetimeFigureOut">
              <a:rPr lang="en-US" smtClean="0"/>
              <a:pPr/>
              <a:t>11/17/2020</a:t>
            </a:fld>
            <a:endParaRPr lang="en-US"/>
          </a:p>
        </p:txBody>
      </p:sp>
      <p:sp>
        <p:nvSpPr>
          <p:cNvPr id="5" name="Čuvar mesta za podnožje 4"/>
          <p:cNvSpPr>
            <a:spLocks noGrp="1"/>
          </p:cNvSpPr>
          <p:nvPr>
            <p:ph type="ftr" sz="quarter" idx="11"/>
          </p:nvPr>
        </p:nvSpPr>
        <p:spPr/>
        <p:txBody>
          <a:bodyPr/>
          <a:lstStyle/>
          <a:p>
            <a:endParaRPr lang="en-US"/>
          </a:p>
        </p:txBody>
      </p:sp>
      <p:sp>
        <p:nvSpPr>
          <p:cNvPr id="6" name="Čuvar mesta za broj slajda 5"/>
          <p:cNvSpPr>
            <a:spLocks noGrp="1"/>
          </p:cNvSpPr>
          <p:nvPr>
            <p:ph type="sldNum" sz="quarter" idx="12"/>
          </p:nvPr>
        </p:nvSpPr>
        <p:spPr/>
        <p:txBody>
          <a:bodyPr/>
          <a:lstStyle/>
          <a:p>
            <a:fld id="{663162D6-FDDF-45CC-8870-0B46B65A759C}" type="slidenum">
              <a:rPr lang="en-US" smtClean="0"/>
              <a:pPr/>
              <a:t>‹#›</a:t>
            </a:fld>
            <a:endParaRPr lang="en-US"/>
          </a:p>
        </p:txBody>
      </p:sp>
    </p:spTree>
    <p:extLst>
      <p:ext uri="{BB962C8B-B14F-4D97-AF65-F5344CB8AC3E}">
        <p14:creationId xmlns:p14="http://schemas.microsoft.com/office/powerpoint/2010/main" xmlns="" val="8794115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aglavlje odeljka">
    <p:spTree>
      <p:nvGrpSpPr>
        <p:cNvPr id="1" name=""/>
        <p:cNvGrpSpPr/>
        <p:nvPr/>
      </p:nvGrpSpPr>
      <p:grpSpPr>
        <a:xfrm>
          <a:off x="0" y="0"/>
          <a:ext cx="0" cy="0"/>
          <a:chOff x="0" y="0"/>
          <a:chExt cx="0" cy="0"/>
        </a:xfrm>
      </p:grpSpPr>
      <p:sp>
        <p:nvSpPr>
          <p:cNvPr id="2" name="Naslov 1"/>
          <p:cNvSpPr>
            <a:spLocks noGrp="1"/>
          </p:cNvSpPr>
          <p:nvPr>
            <p:ph type="title"/>
          </p:nvPr>
        </p:nvSpPr>
        <p:spPr>
          <a:xfrm>
            <a:off x="722313" y="4406900"/>
            <a:ext cx="7772400" cy="1362075"/>
          </a:xfrm>
        </p:spPr>
        <p:txBody>
          <a:bodyPr anchor="t"/>
          <a:lstStyle>
            <a:lvl1pPr algn="l">
              <a:defRPr sz="4000" b="1" cap="all"/>
            </a:lvl1pPr>
          </a:lstStyle>
          <a:p>
            <a:r>
              <a:rPr lang="sr-Latn-CS" smtClean="0"/>
              <a:t>Kliknite i uredite naslov mastera</a:t>
            </a:r>
            <a:endParaRPr lang="en-US"/>
          </a:p>
        </p:txBody>
      </p:sp>
      <p:sp>
        <p:nvSpPr>
          <p:cNvPr id="3" name="Čuvar mesta za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r-Latn-CS" smtClean="0"/>
              <a:t>Kliknite i uredite tekst</a:t>
            </a:r>
          </a:p>
        </p:txBody>
      </p:sp>
      <p:sp>
        <p:nvSpPr>
          <p:cNvPr id="4" name="Čuvar mesta za datum 3"/>
          <p:cNvSpPr>
            <a:spLocks noGrp="1"/>
          </p:cNvSpPr>
          <p:nvPr>
            <p:ph type="dt" sz="half" idx="10"/>
          </p:nvPr>
        </p:nvSpPr>
        <p:spPr/>
        <p:txBody>
          <a:bodyPr/>
          <a:lstStyle/>
          <a:p>
            <a:fld id="{E391E6BA-DB94-4E30-A06B-DC72F946D021}" type="datetimeFigureOut">
              <a:rPr lang="en-US" smtClean="0"/>
              <a:pPr/>
              <a:t>11/17/2020</a:t>
            </a:fld>
            <a:endParaRPr lang="en-US"/>
          </a:p>
        </p:txBody>
      </p:sp>
      <p:sp>
        <p:nvSpPr>
          <p:cNvPr id="5" name="Čuvar mesta za podnožje 4"/>
          <p:cNvSpPr>
            <a:spLocks noGrp="1"/>
          </p:cNvSpPr>
          <p:nvPr>
            <p:ph type="ftr" sz="quarter" idx="11"/>
          </p:nvPr>
        </p:nvSpPr>
        <p:spPr/>
        <p:txBody>
          <a:bodyPr/>
          <a:lstStyle/>
          <a:p>
            <a:endParaRPr lang="en-US"/>
          </a:p>
        </p:txBody>
      </p:sp>
      <p:sp>
        <p:nvSpPr>
          <p:cNvPr id="6" name="Čuvar mesta za broj slajda 5"/>
          <p:cNvSpPr>
            <a:spLocks noGrp="1"/>
          </p:cNvSpPr>
          <p:nvPr>
            <p:ph type="sldNum" sz="quarter" idx="12"/>
          </p:nvPr>
        </p:nvSpPr>
        <p:spPr/>
        <p:txBody>
          <a:bodyPr/>
          <a:lstStyle/>
          <a:p>
            <a:fld id="{663162D6-FDDF-45CC-8870-0B46B65A759C}" type="slidenum">
              <a:rPr lang="en-US" smtClean="0"/>
              <a:pPr/>
              <a:t>‹#›</a:t>
            </a:fld>
            <a:endParaRPr lang="en-US"/>
          </a:p>
        </p:txBody>
      </p:sp>
    </p:spTree>
    <p:extLst>
      <p:ext uri="{BB962C8B-B14F-4D97-AF65-F5344CB8AC3E}">
        <p14:creationId xmlns:p14="http://schemas.microsoft.com/office/powerpoint/2010/main" xmlns="" val="3958431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sadržaja">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r-Latn-CS" smtClean="0"/>
              <a:t>Kliknite i uredite naslov mastera</a:t>
            </a:r>
            <a:endParaRPr lang="en-US"/>
          </a:p>
        </p:txBody>
      </p:sp>
      <p:sp>
        <p:nvSpPr>
          <p:cNvPr id="3" name="Čuvar mesta za sadržaj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r-Latn-CS" smtClean="0"/>
              <a:t>Kliknite i uredite tekst</a:t>
            </a:r>
          </a:p>
          <a:p>
            <a:pPr lvl="1"/>
            <a:r>
              <a:rPr lang="sr-Latn-CS" smtClean="0"/>
              <a:t>Drugi nivo</a:t>
            </a:r>
          </a:p>
          <a:p>
            <a:pPr lvl="2"/>
            <a:r>
              <a:rPr lang="sr-Latn-CS" smtClean="0"/>
              <a:t>Treći nivo</a:t>
            </a:r>
          </a:p>
          <a:p>
            <a:pPr lvl="3"/>
            <a:r>
              <a:rPr lang="sr-Latn-CS" smtClean="0"/>
              <a:t>Četvrti nivo</a:t>
            </a:r>
          </a:p>
          <a:p>
            <a:pPr lvl="4"/>
            <a:r>
              <a:rPr lang="sr-Latn-CS" smtClean="0"/>
              <a:t>Peti nivo</a:t>
            </a:r>
            <a:endParaRPr lang="en-US"/>
          </a:p>
        </p:txBody>
      </p:sp>
      <p:sp>
        <p:nvSpPr>
          <p:cNvPr id="4" name="Čuvar mesta za sadržaj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r-Latn-CS" smtClean="0"/>
              <a:t>Kliknite i uredite tekst</a:t>
            </a:r>
          </a:p>
          <a:p>
            <a:pPr lvl="1"/>
            <a:r>
              <a:rPr lang="sr-Latn-CS" smtClean="0"/>
              <a:t>Drugi nivo</a:t>
            </a:r>
          </a:p>
          <a:p>
            <a:pPr lvl="2"/>
            <a:r>
              <a:rPr lang="sr-Latn-CS" smtClean="0"/>
              <a:t>Treći nivo</a:t>
            </a:r>
          </a:p>
          <a:p>
            <a:pPr lvl="3"/>
            <a:r>
              <a:rPr lang="sr-Latn-CS" smtClean="0"/>
              <a:t>Četvrti nivo</a:t>
            </a:r>
          </a:p>
          <a:p>
            <a:pPr lvl="4"/>
            <a:r>
              <a:rPr lang="sr-Latn-CS" smtClean="0"/>
              <a:t>Peti nivo</a:t>
            </a:r>
            <a:endParaRPr lang="en-US"/>
          </a:p>
        </p:txBody>
      </p:sp>
      <p:sp>
        <p:nvSpPr>
          <p:cNvPr id="5" name="Čuvar mesta za datum 4"/>
          <p:cNvSpPr>
            <a:spLocks noGrp="1"/>
          </p:cNvSpPr>
          <p:nvPr>
            <p:ph type="dt" sz="half" idx="10"/>
          </p:nvPr>
        </p:nvSpPr>
        <p:spPr/>
        <p:txBody>
          <a:bodyPr/>
          <a:lstStyle/>
          <a:p>
            <a:fld id="{E391E6BA-DB94-4E30-A06B-DC72F946D021}" type="datetimeFigureOut">
              <a:rPr lang="en-US" smtClean="0"/>
              <a:pPr/>
              <a:t>11/17/2020</a:t>
            </a:fld>
            <a:endParaRPr lang="en-US"/>
          </a:p>
        </p:txBody>
      </p:sp>
      <p:sp>
        <p:nvSpPr>
          <p:cNvPr id="6" name="Čuvar mesta za podnožje 5"/>
          <p:cNvSpPr>
            <a:spLocks noGrp="1"/>
          </p:cNvSpPr>
          <p:nvPr>
            <p:ph type="ftr" sz="quarter" idx="11"/>
          </p:nvPr>
        </p:nvSpPr>
        <p:spPr/>
        <p:txBody>
          <a:bodyPr/>
          <a:lstStyle/>
          <a:p>
            <a:endParaRPr lang="en-US"/>
          </a:p>
        </p:txBody>
      </p:sp>
      <p:sp>
        <p:nvSpPr>
          <p:cNvPr id="7" name="Čuvar mesta za broj slajda 6"/>
          <p:cNvSpPr>
            <a:spLocks noGrp="1"/>
          </p:cNvSpPr>
          <p:nvPr>
            <p:ph type="sldNum" sz="quarter" idx="12"/>
          </p:nvPr>
        </p:nvSpPr>
        <p:spPr/>
        <p:txBody>
          <a:bodyPr/>
          <a:lstStyle/>
          <a:p>
            <a:fld id="{663162D6-FDDF-45CC-8870-0B46B65A759C}" type="slidenum">
              <a:rPr lang="en-US" smtClean="0"/>
              <a:pPr/>
              <a:t>‹#›</a:t>
            </a:fld>
            <a:endParaRPr lang="en-US"/>
          </a:p>
        </p:txBody>
      </p:sp>
    </p:spTree>
    <p:extLst>
      <p:ext uri="{BB962C8B-B14F-4D97-AF65-F5344CB8AC3E}">
        <p14:creationId xmlns:p14="http://schemas.microsoft.com/office/powerpoint/2010/main" xmlns="" val="4186140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eđenje">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lvl1pPr>
              <a:defRPr/>
            </a:lvl1pPr>
          </a:lstStyle>
          <a:p>
            <a:r>
              <a:rPr lang="sr-Latn-CS" smtClean="0"/>
              <a:t>Kliknite i uredite naslov mastera</a:t>
            </a:r>
            <a:endParaRPr lang="en-US"/>
          </a:p>
        </p:txBody>
      </p:sp>
      <p:sp>
        <p:nvSpPr>
          <p:cNvPr id="3" name="Čuvar mesta za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r-Latn-CS" smtClean="0"/>
              <a:t>Kliknite i uredite tekst</a:t>
            </a:r>
          </a:p>
        </p:txBody>
      </p:sp>
      <p:sp>
        <p:nvSpPr>
          <p:cNvPr id="4" name="Čuvar mesta za sadržaj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r-Latn-CS" smtClean="0"/>
              <a:t>Kliknite i uredite tekst</a:t>
            </a:r>
          </a:p>
          <a:p>
            <a:pPr lvl="1"/>
            <a:r>
              <a:rPr lang="sr-Latn-CS" smtClean="0"/>
              <a:t>Drugi nivo</a:t>
            </a:r>
          </a:p>
          <a:p>
            <a:pPr lvl="2"/>
            <a:r>
              <a:rPr lang="sr-Latn-CS" smtClean="0"/>
              <a:t>Treći nivo</a:t>
            </a:r>
          </a:p>
          <a:p>
            <a:pPr lvl="3"/>
            <a:r>
              <a:rPr lang="sr-Latn-CS" smtClean="0"/>
              <a:t>Četvrti nivo</a:t>
            </a:r>
          </a:p>
          <a:p>
            <a:pPr lvl="4"/>
            <a:r>
              <a:rPr lang="sr-Latn-CS" smtClean="0"/>
              <a:t>Peti nivo</a:t>
            </a:r>
            <a:endParaRPr lang="en-US"/>
          </a:p>
        </p:txBody>
      </p:sp>
      <p:sp>
        <p:nvSpPr>
          <p:cNvPr id="5" name="Čuvar mesta za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r-Latn-CS" smtClean="0"/>
              <a:t>Kliknite i uredite tekst</a:t>
            </a:r>
          </a:p>
        </p:txBody>
      </p:sp>
      <p:sp>
        <p:nvSpPr>
          <p:cNvPr id="6" name="Čuvar mesta za sadržaj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r-Latn-CS" smtClean="0"/>
              <a:t>Kliknite i uredite tekst</a:t>
            </a:r>
          </a:p>
          <a:p>
            <a:pPr lvl="1"/>
            <a:r>
              <a:rPr lang="sr-Latn-CS" smtClean="0"/>
              <a:t>Drugi nivo</a:t>
            </a:r>
          </a:p>
          <a:p>
            <a:pPr lvl="2"/>
            <a:r>
              <a:rPr lang="sr-Latn-CS" smtClean="0"/>
              <a:t>Treći nivo</a:t>
            </a:r>
          </a:p>
          <a:p>
            <a:pPr lvl="3"/>
            <a:r>
              <a:rPr lang="sr-Latn-CS" smtClean="0"/>
              <a:t>Četvrti nivo</a:t>
            </a:r>
          </a:p>
          <a:p>
            <a:pPr lvl="4"/>
            <a:r>
              <a:rPr lang="sr-Latn-CS" smtClean="0"/>
              <a:t>Peti nivo</a:t>
            </a:r>
            <a:endParaRPr lang="en-US"/>
          </a:p>
        </p:txBody>
      </p:sp>
      <p:sp>
        <p:nvSpPr>
          <p:cNvPr id="7" name="Čuvar mesta za datum 6"/>
          <p:cNvSpPr>
            <a:spLocks noGrp="1"/>
          </p:cNvSpPr>
          <p:nvPr>
            <p:ph type="dt" sz="half" idx="10"/>
          </p:nvPr>
        </p:nvSpPr>
        <p:spPr/>
        <p:txBody>
          <a:bodyPr/>
          <a:lstStyle/>
          <a:p>
            <a:fld id="{E391E6BA-DB94-4E30-A06B-DC72F946D021}" type="datetimeFigureOut">
              <a:rPr lang="en-US" smtClean="0"/>
              <a:pPr/>
              <a:t>11/17/2020</a:t>
            </a:fld>
            <a:endParaRPr lang="en-US"/>
          </a:p>
        </p:txBody>
      </p:sp>
      <p:sp>
        <p:nvSpPr>
          <p:cNvPr id="8" name="Čuvar mesta za podnožje 7"/>
          <p:cNvSpPr>
            <a:spLocks noGrp="1"/>
          </p:cNvSpPr>
          <p:nvPr>
            <p:ph type="ftr" sz="quarter" idx="11"/>
          </p:nvPr>
        </p:nvSpPr>
        <p:spPr/>
        <p:txBody>
          <a:bodyPr/>
          <a:lstStyle/>
          <a:p>
            <a:endParaRPr lang="en-US"/>
          </a:p>
        </p:txBody>
      </p:sp>
      <p:sp>
        <p:nvSpPr>
          <p:cNvPr id="9" name="Čuvar mesta za broj slajda 8"/>
          <p:cNvSpPr>
            <a:spLocks noGrp="1"/>
          </p:cNvSpPr>
          <p:nvPr>
            <p:ph type="sldNum" sz="quarter" idx="12"/>
          </p:nvPr>
        </p:nvSpPr>
        <p:spPr/>
        <p:txBody>
          <a:bodyPr/>
          <a:lstStyle/>
          <a:p>
            <a:fld id="{663162D6-FDDF-45CC-8870-0B46B65A759C}" type="slidenum">
              <a:rPr lang="en-US" smtClean="0"/>
              <a:pPr/>
              <a:t>‹#›</a:t>
            </a:fld>
            <a:endParaRPr lang="en-US"/>
          </a:p>
        </p:txBody>
      </p:sp>
    </p:spTree>
    <p:extLst>
      <p:ext uri="{BB962C8B-B14F-4D97-AF65-F5344CB8AC3E}">
        <p14:creationId xmlns:p14="http://schemas.microsoft.com/office/powerpoint/2010/main" xmlns="" val="39032493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r-Latn-CS" smtClean="0"/>
              <a:t>Kliknite i uredite naslov mastera</a:t>
            </a:r>
            <a:endParaRPr lang="en-US"/>
          </a:p>
        </p:txBody>
      </p:sp>
      <p:sp>
        <p:nvSpPr>
          <p:cNvPr id="3" name="Čuvar mesta za datum 2"/>
          <p:cNvSpPr>
            <a:spLocks noGrp="1"/>
          </p:cNvSpPr>
          <p:nvPr>
            <p:ph type="dt" sz="half" idx="10"/>
          </p:nvPr>
        </p:nvSpPr>
        <p:spPr/>
        <p:txBody>
          <a:bodyPr/>
          <a:lstStyle/>
          <a:p>
            <a:fld id="{E391E6BA-DB94-4E30-A06B-DC72F946D021}" type="datetimeFigureOut">
              <a:rPr lang="en-US" smtClean="0"/>
              <a:pPr/>
              <a:t>11/17/2020</a:t>
            </a:fld>
            <a:endParaRPr lang="en-US"/>
          </a:p>
        </p:txBody>
      </p:sp>
      <p:sp>
        <p:nvSpPr>
          <p:cNvPr id="4" name="Čuvar mesta za podnožje 3"/>
          <p:cNvSpPr>
            <a:spLocks noGrp="1"/>
          </p:cNvSpPr>
          <p:nvPr>
            <p:ph type="ftr" sz="quarter" idx="11"/>
          </p:nvPr>
        </p:nvSpPr>
        <p:spPr/>
        <p:txBody>
          <a:bodyPr/>
          <a:lstStyle/>
          <a:p>
            <a:endParaRPr lang="en-US"/>
          </a:p>
        </p:txBody>
      </p:sp>
      <p:sp>
        <p:nvSpPr>
          <p:cNvPr id="5" name="Čuvar mesta za broj slajda 4"/>
          <p:cNvSpPr>
            <a:spLocks noGrp="1"/>
          </p:cNvSpPr>
          <p:nvPr>
            <p:ph type="sldNum" sz="quarter" idx="12"/>
          </p:nvPr>
        </p:nvSpPr>
        <p:spPr/>
        <p:txBody>
          <a:bodyPr/>
          <a:lstStyle/>
          <a:p>
            <a:fld id="{663162D6-FDDF-45CC-8870-0B46B65A759C}" type="slidenum">
              <a:rPr lang="en-US" smtClean="0"/>
              <a:pPr/>
              <a:t>‹#›</a:t>
            </a:fld>
            <a:endParaRPr lang="en-US"/>
          </a:p>
        </p:txBody>
      </p:sp>
    </p:spTree>
    <p:extLst>
      <p:ext uri="{BB962C8B-B14F-4D97-AF65-F5344CB8AC3E}">
        <p14:creationId xmlns:p14="http://schemas.microsoft.com/office/powerpoint/2010/main" xmlns="" val="6236345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no">
    <p:spTree>
      <p:nvGrpSpPr>
        <p:cNvPr id="1" name=""/>
        <p:cNvGrpSpPr/>
        <p:nvPr/>
      </p:nvGrpSpPr>
      <p:grpSpPr>
        <a:xfrm>
          <a:off x="0" y="0"/>
          <a:ext cx="0" cy="0"/>
          <a:chOff x="0" y="0"/>
          <a:chExt cx="0" cy="0"/>
        </a:xfrm>
      </p:grpSpPr>
      <p:sp>
        <p:nvSpPr>
          <p:cNvPr id="2" name="Čuvar mesta za datum 1"/>
          <p:cNvSpPr>
            <a:spLocks noGrp="1"/>
          </p:cNvSpPr>
          <p:nvPr>
            <p:ph type="dt" sz="half" idx="10"/>
          </p:nvPr>
        </p:nvSpPr>
        <p:spPr/>
        <p:txBody>
          <a:bodyPr/>
          <a:lstStyle/>
          <a:p>
            <a:fld id="{E391E6BA-DB94-4E30-A06B-DC72F946D021}" type="datetimeFigureOut">
              <a:rPr lang="en-US" smtClean="0"/>
              <a:pPr/>
              <a:t>11/17/2020</a:t>
            </a:fld>
            <a:endParaRPr lang="en-US"/>
          </a:p>
        </p:txBody>
      </p:sp>
      <p:sp>
        <p:nvSpPr>
          <p:cNvPr id="3" name="Čuvar mesta za podnožje 2"/>
          <p:cNvSpPr>
            <a:spLocks noGrp="1"/>
          </p:cNvSpPr>
          <p:nvPr>
            <p:ph type="ftr" sz="quarter" idx="11"/>
          </p:nvPr>
        </p:nvSpPr>
        <p:spPr/>
        <p:txBody>
          <a:bodyPr/>
          <a:lstStyle/>
          <a:p>
            <a:endParaRPr lang="en-US"/>
          </a:p>
        </p:txBody>
      </p:sp>
      <p:sp>
        <p:nvSpPr>
          <p:cNvPr id="4" name="Čuvar mesta za broj slajda 3"/>
          <p:cNvSpPr>
            <a:spLocks noGrp="1"/>
          </p:cNvSpPr>
          <p:nvPr>
            <p:ph type="sldNum" sz="quarter" idx="12"/>
          </p:nvPr>
        </p:nvSpPr>
        <p:spPr/>
        <p:txBody>
          <a:bodyPr/>
          <a:lstStyle/>
          <a:p>
            <a:fld id="{663162D6-FDDF-45CC-8870-0B46B65A759C}" type="slidenum">
              <a:rPr lang="en-US" smtClean="0"/>
              <a:pPr/>
              <a:t>‹#›</a:t>
            </a:fld>
            <a:endParaRPr lang="en-US"/>
          </a:p>
        </p:txBody>
      </p:sp>
    </p:spTree>
    <p:extLst>
      <p:ext uri="{BB962C8B-B14F-4D97-AF65-F5344CB8AC3E}">
        <p14:creationId xmlns:p14="http://schemas.microsoft.com/office/powerpoint/2010/main" xmlns="" val="11464970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Sadržaj sa natpisom">
    <p:spTree>
      <p:nvGrpSpPr>
        <p:cNvPr id="1" name=""/>
        <p:cNvGrpSpPr/>
        <p:nvPr/>
      </p:nvGrpSpPr>
      <p:grpSpPr>
        <a:xfrm>
          <a:off x="0" y="0"/>
          <a:ext cx="0" cy="0"/>
          <a:chOff x="0" y="0"/>
          <a:chExt cx="0" cy="0"/>
        </a:xfrm>
      </p:grpSpPr>
      <p:sp>
        <p:nvSpPr>
          <p:cNvPr id="2" name="Naslov 1"/>
          <p:cNvSpPr>
            <a:spLocks noGrp="1"/>
          </p:cNvSpPr>
          <p:nvPr>
            <p:ph type="title"/>
          </p:nvPr>
        </p:nvSpPr>
        <p:spPr>
          <a:xfrm>
            <a:off x="457200" y="273050"/>
            <a:ext cx="3008313" cy="1162050"/>
          </a:xfrm>
        </p:spPr>
        <p:txBody>
          <a:bodyPr anchor="b"/>
          <a:lstStyle>
            <a:lvl1pPr algn="l">
              <a:defRPr sz="2000" b="1"/>
            </a:lvl1pPr>
          </a:lstStyle>
          <a:p>
            <a:r>
              <a:rPr lang="sr-Latn-CS" smtClean="0"/>
              <a:t>Kliknite i uredite naslov mastera</a:t>
            </a:r>
            <a:endParaRPr lang="en-US"/>
          </a:p>
        </p:txBody>
      </p:sp>
      <p:sp>
        <p:nvSpPr>
          <p:cNvPr id="3" name="Čuvar mesta za sadržaj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r-Latn-CS" smtClean="0"/>
              <a:t>Kliknite i uredite tekst</a:t>
            </a:r>
          </a:p>
          <a:p>
            <a:pPr lvl="1"/>
            <a:r>
              <a:rPr lang="sr-Latn-CS" smtClean="0"/>
              <a:t>Drugi nivo</a:t>
            </a:r>
          </a:p>
          <a:p>
            <a:pPr lvl="2"/>
            <a:r>
              <a:rPr lang="sr-Latn-CS" smtClean="0"/>
              <a:t>Treći nivo</a:t>
            </a:r>
          </a:p>
          <a:p>
            <a:pPr lvl="3"/>
            <a:r>
              <a:rPr lang="sr-Latn-CS" smtClean="0"/>
              <a:t>Četvrti nivo</a:t>
            </a:r>
          </a:p>
          <a:p>
            <a:pPr lvl="4"/>
            <a:r>
              <a:rPr lang="sr-Latn-CS" smtClean="0"/>
              <a:t>Peti nivo</a:t>
            </a:r>
            <a:endParaRPr lang="en-US"/>
          </a:p>
        </p:txBody>
      </p:sp>
      <p:sp>
        <p:nvSpPr>
          <p:cNvPr id="4" name="Čuvar mesta za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r-Latn-CS" smtClean="0"/>
              <a:t>Kliknite i uredite tekst</a:t>
            </a:r>
          </a:p>
        </p:txBody>
      </p:sp>
      <p:sp>
        <p:nvSpPr>
          <p:cNvPr id="5" name="Čuvar mesta za datum 4"/>
          <p:cNvSpPr>
            <a:spLocks noGrp="1"/>
          </p:cNvSpPr>
          <p:nvPr>
            <p:ph type="dt" sz="half" idx="10"/>
          </p:nvPr>
        </p:nvSpPr>
        <p:spPr/>
        <p:txBody>
          <a:bodyPr/>
          <a:lstStyle/>
          <a:p>
            <a:fld id="{E391E6BA-DB94-4E30-A06B-DC72F946D021}" type="datetimeFigureOut">
              <a:rPr lang="en-US" smtClean="0"/>
              <a:pPr/>
              <a:t>11/17/2020</a:t>
            </a:fld>
            <a:endParaRPr lang="en-US"/>
          </a:p>
        </p:txBody>
      </p:sp>
      <p:sp>
        <p:nvSpPr>
          <p:cNvPr id="6" name="Čuvar mesta za podnožje 5"/>
          <p:cNvSpPr>
            <a:spLocks noGrp="1"/>
          </p:cNvSpPr>
          <p:nvPr>
            <p:ph type="ftr" sz="quarter" idx="11"/>
          </p:nvPr>
        </p:nvSpPr>
        <p:spPr/>
        <p:txBody>
          <a:bodyPr/>
          <a:lstStyle/>
          <a:p>
            <a:endParaRPr lang="en-US"/>
          </a:p>
        </p:txBody>
      </p:sp>
      <p:sp>
        <p:nvSpPr>
          <p:cNvPr id="7" name="Čuvar mesta za broj slajda 6"/>
          <p:cNvSpPr>
            <a:spLocks noGrp="1"/>
          </p:cNvSpPr>
          <p:nvPr>
            <p:ph type="sldNum" sz="quarter" idx="12"/>
          </p:nvPr>
        </p:nvSpPr>
        <p:spPr/>
        <p:txBody>
          <a:bodyPr/>
          <a:lstStyle/>
          <a:p>
            <a:fld id="{663162D6-FDDF-45CC-8870-0B46B65A759C}" type="slidenum">
              <a:rPr lang="en-US" smtClean="0"/>
              <a:pPr/>
              <a:t>‹#›</a:t>
            </a:fld>
            <a:endParaRPr lang="en-US"/>
          </a:p>
        </p:txBody>
      </p:sp>
    </p:spTree>
    <p:extLst>
      <p:ext uri="{BB962C8B-B14F-4D97-AF65-F5344CB8AC3E}">
        <p14:creationId xmlns:p14="http://schemas.microsoft.com/office/powerpoint/2010/main" xmlns="" val="32626355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Slika sa natpisom">
    <p:spTree>
      <p:nvGrpSpPr>
        <p:cNvPr id="1" name=""/>
        <p:cNvGrpSpPr/>
        <p:nvPr/>
      </p:nvGrpSpPr>
      <p:grpSpPr>
        <a:xfrm>
          <a:off x="0" y="0"/>
          <a:ext cx="0" cy="0"/>
          <a:chOff x="0" y="0"/>
          <a:chExt cx="0" cy="0"/>
        </a:xfrm>
      </p:grpSpPr>
      <p:sp>
        <p:nvSpPr>
          <p:cNvPr id="2" name="Naslov 1"/>
          <p:cNvSpPr>
            <a:spLocks noGrp="1"/>
          </p:cNvSpPr>
          <p:nvPr>
            <p:ph type="title"/>
          </p:nvPr>
        </p:nvSpPr>
        <p:spPr>
          <a:xfrm>
            <a:off x="1792288" y="4800600"/>
            <a:ext cx="5486400" cy="566738"/>
          </a:xfrm>
        </p:spPr>
        <p:txBody>
          <a:bodyPr anchor="b"/>
          <a:lstStyle>
            <a:lvl1pPr algn="l">
              <a:defRPr sz="2000" b="1"/>
            </a:lvl1pPr>
          </a:lstStyle>
          <a:p>
            <a:r>
              <a:rPr lang="sr-Latn-CS" smtClean="0"/>
              <a:t>Kliknite i uredite naslov mastera</a:t>
            </a:r>
            <a:endParaRPr lang="en-US"/>
          </a:p>
        </p:txBody>
      </p:sp>
      <p:sp>
        <p:nvSpPr>
          <p:cNvPr id="3" name="Čuvar mesta za slik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Čuvar mesta za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r-Latn-CS" smtClean="0"/>
              <a:t>Kliknite i uredite tekst</a:t>
            </a:r>
          </a:p>
        </p:txBody>
      </p:sp>
      <p:sp>
        <p:nvSpPr>
          <p:cNvPr id="5" name="Čuvar mesta za datum 4"/>
          <p:cNvSpPr>
            <a:spLocks noGrp="1"/>
          </p:cNvSpPr>
          <p:nvPr>
            <p:ph type="dt" sz="half" idx="10"/>
          </p:nvPr>
        </p:nvSpPr>
        <p:spPr/>
        <p:txBody>
          <a:bodyPr/>
          <a:lstStyle/>
          <a:p>
            <a:fld id="{E391E6BA-DB94-4E30-A06B-DC72F946D021}" type="datetimeFigureOut">
              <a:rPr lang="en-US" smtClean="0"/>
              <a:pPr/>
              <a:t>11/17/2020</a:t>
            </a:fld>
            <a:endParaRPr lang="en-US"/>
          </a:p>
        </p:txBody>
      </p:sp>
      <p:sp>
        <p:nvSpPr>
          <p:cNvPr id="6" name="Čuvar mesta za podnožje 5"/>
          <p:cNvSpPr>
            <a:spLocks noGrp="1"/>
          </p:cNvSpPr>
          <p:nvPr>
            <p:ph type="ftr" sz="quarter" idx="11"/>
          </p:nvPr>
        </p:nvSpPr>
        <p:spPr/>
        <p:txBody>
          <a:bodyPr/>
          <a:lstStyle/>
          <a:p>
            <a:endParaRPr lang="en-US"/>
          </a:p>
        </p:txBody>
      </p:sp>
      <p:sp>
        <p:nvSpPr>
          <p:cNvPr id="7" name="Čuvar mesta za broj slajda 6"/>
          <p:cNvSpPr>
            <a:spLocks noGrp="1"/>
          </p:cNvSpPr>
          <p:nvPr>
            <p:ph type="sldNum" sz="quarter" idx="12"/>
          </p:nvPr>
        </p:nvSpPr>
        <p:spPr/>
        <p:txBody>
          <a:bodyPr/>
          <a:lstStyle/>
          <a:p>
            <a:fld id="{663162D6-FDDF-45CC-8870-0B46B65A759C}" type="slidenum">
              <a:rPr lang="en-US" smtClean="0"/>
              <a:pPr/>
              <a:t>‹#›</a:t>
            </a:fld>
            <a:endParaRPr lang="en-US"/>
          </a:p>
        </p:txBody>
      </p:sp>
    </p:spTree>
    <p:extLst>
      <p:ext uri="{BB962C8B-B14F-4D97-AF65-F5344CB8AC3E}">
        <p14:creationId xmlns:p14="http://schemas.microsoft.com/office/powerpoint/2010/main" xmlns="" val="38818805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slov i vertikalni tekst">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r-Latn-CS" smtClean="0"/>
              <a:t>Kliknite i uredite naslov mastera</a:t>
            </a:r>
            <a:endParaRPr lang="en-US"/>
          </a:p>
        </p:txBody>
      </p:sp>
      <p:sp>
        <p:nvSpPr>
          <p:cNvPr id="3" name="Čuvar mesta za vertikalni tekst 2"/>
          <p:cNvSpPr>
            <a:spLocks noGrp="1"/>
          </p:cNvSpPr>
          <p:nvPr>
            <p:ph type="body" orient="vert" idx="1"/>
          </p:nvPr>
        </p:nvSpPr>
        <p:spPr/>
        <p:txBody>
          <a:bodyPr vert="eaVert"/>
          <a:lstStyle/>
          <a:p>
            <a:pPr lvl="0"/>
            <a:r>
              <a:rPr lang="sr-Latn-CS" smtClean="0"/>
              <a:t>Kliknite i uredite tekst</a:t>
            </a:r>
          </a:p>
          <a:p>
            <a:pPr lvl="1"/>
            <a:r>
              <a:rPr lang="sr-Latn-CS" smtClean="0"/>
              <a:t>Drugi nivo</a:t>
            </a:r>
          </a:p>
          <a:p>
            <a:pPr lvl="2"/>
            <a:r>
              <a:rPr lang="sr-Latn-CS" smtClean="0"/>
              <a:t>Treći nivo</a:t>
            </a:r>
          </a:p>
          <a:p>
            <a:pPr lvl="3"/>
            <a:r>
              <a:rPr lang="sr-Latn-CS" smtClean="0"/>
              <a:t>Četvrti nivo</a:t>
            </a:r>
          </a:p>
          <a:p>
            <a:pPr lvl="4"/>
            <a:r>
              <a:rPr lang="sr-Latn-CS" smtClean="0"/>
              <a:t>Peti nivo</a:t>
            </a:r>
            <a:endParaRPr lang="en-US"/>
          </a:p>
        </p:txBody>
      </p:sp>
      <p:sp>
        <p:nvSpPr>
          <p:cNvPr id="4" name="Čuvar mesta za datum 3"/>
          <p:cNvSpPr>
            <a:spLocks noGrp="1"/>
          </p:cNvSpPr>
          <p:nvPr>
            <p:ph type="dt" sz="half" idx="10"/>
          </p:nvPr>
        </p:nvSpPr>
        <p:spPr/>
        <p:txBody>
          <a:bodyPr/>
          <a:lstStyle/>
          <a:p>
            <a:fld id="{E391E6BA-DB94-4E30-A06B-DC72F946D021}" type="datetimeFigureOut">
              <a:rPr lang="en-US" smtClean="0"/>
              <a:pPr/>
              <a:t>11/17/2020</a:t>
            </a:fld>
            <a:endParaRPr lang="en-US"/>
          </a:p>
        </p:txBody>
      </p:sp>
      <p:sp>
        <p:nvSpPr>
          <p:cNvPr id="5" name="Čuvar mesta za podnožje 4"/>
          <p:cNvSpPr>
            <a:spLocks noGrp="1"/>
          </p:cNvSpPr>
          <p:nvPr>
            <p:ph type="ftr" sz="quarter" idx="11"/>
          </p:nvPr>
        </p:nvSpPr>
        <p:spPr/>
        <p:txBody>
          <a:bodyPr/>
          <a:lstStyle/>
          <a:p>
            <a:endParaRPr lang="en-US"/>
          </a:p>
        </p:txBody>
      </p:sp>
      <p:sp>
        <p:nvSpPr>
          <p:cNvPr id="6" name="Čuvar mesta za broj slajda 5"/>
          <p:cNvSpPr>
            <a:spLocks noGrp="1"/>
          </p:cNvSpPr>
          <p:nvPr>
            <p:ph type="sldNum" sz="quarter" idx="12"/>
          </p:nvPr>
        </p:nvSpPr>
        <p:spPr/>
        <p:txBody>
          <a:bodyPr/>
          <a:lstStyle/>
          <a:p>
            <a:fld id="{663162D6-FDDF-45CC-8870-0B46B65A759C}" type="slidenum">
              <a:rPr lang="en-US" smtClean="0"/>
              <a:pPr/>
              <a:t>‹#›</a:t>
            </a:fld>
            <a:endParaRPr lang="en-US"/>
          </a:p>
        </p:txBody>
      </p:sp>
    </p:spTree>
    <p:extLst>
      <p:ext uri="{BB962C8B-B14F-4D97-AF65-F5344CB8AC3E}">
        <p14:creationId xmlns:p14="http://schemas.microsoft.com/office/powerpoint/2010/main" xmlns="" val="33052419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ni naslov i tekst">
    <p:spTree>
      <p:nvGrpSpPr>
        <p:cNvPr id="1" name=""/>
        <p:cNvGrpSpPr/>
        <p:nvPr/>
      </p:nvGrpSpPr>
      <p:grpSpPr>
        <a:xfrm>
          <a:off x="0" y="0"/>
          <a:ext cx="0" cy="0"/>
          <a:chOff x="0" y="0"/>
          <a:chExt cx="0" cy="0"/>
        </a:xfrm>
      </p:grpSpPr>
      <p:sp>
        <p:nvSpPr>
          <p:cNvPr id="2" name="Vertikalni naslov 1"/>
          <p:cNvSpPr>
            <a:spLocks noGrp="1"/>
          </p:cNvSpPr>
          <p:nvPr>
            <p:ph type="title" orient="vert"/>
          </p:nvPr>
        </p:nvSpPr>
        <p:spPr>
          <a:xfrm>
            <a:off x="6629400" y="274638"/>
            <a:ext cx="2057400" cy="5851525"/>
          </a:xfrm>
        </p:spPr>
        <p:txBody>
          <a:bodyPr vert="eaVert"/>
          <a:lstStyle/>
          <a:p>
            <a:r>
              <a:rPr lang="sr-Latn-CS" smtClean="0"/>
              <a:t>Kliknite i uredite naslov mastera</a:t>
            </a:r>
            <a:endParaRPr lang="en-US"/>
          </a:p>
        </p:txBody>
      </p:sp>
      <p:sp>
        <p:nvSpPr>
          <p:cNvPr id="3" name="Čuvar mesta za vertikalni tekst 2"/>
          <p:cNvSpPr>
            <a:spLocks noGrp="1"/>
          </p:cNvSpPr>
          <p:nvPr>
            <p:ph type="body" orient="vert" idx="1"/>
          </p:nvPr>
        </p:nvSpPr>
        <p:spPr>
          <a:xfrm>
            <a:off x="457200" y="274638"/>
            <a:ext cx="6019800" cy="5851525"/>
          </a:xfrm>
        </p:spPr>
        <p:txBody>
          <a:bodyPr vert="eaVert"/>
          <a:lstStyle/>
          <a:p>
            <a:pPr lvl="0"/>
            <a:r>
              <a:rPr lang="sr-Latn-CS" smtClean="0"/>
              <a:t>Kliknite i uredite tekst</a:t>
            </a:r>
          </a:p>
          <a:p>
            <a:pPr lvl="1"/>
            <a:r>
              <a:rPr lang="sr-Latn-CS" smtClean="0"/>
              <a:t>Drugi nivo</a:t>
            </a:r>
          </a:p>
          <a:p>
            <a:pPr lvl="2"/>
            <a:r>
              <a:rPr lang="sr-Latn-CS" smtClean="0"/>
              <a:t>Treći nivo</a:t>
            </a:r>
          </a:p>
          <a:p>
            <a:pPr lvl="3"/>
            <a:r>
              <a:rPr lang="sr-Latn-CS" smtClean="0"/>
              <a:t>Četvrti nivo</a:t>
            </a:r>
          </a:p>
          <a:p>
            <a:pPr lvl="4"/>
            <a:r>
              <a:rPr lang="sr-Latn-CS" smtClean="0"/>
              <a:t>Peti nivo</a:t>
            </a:r>
            <a:endParaRPr lang="en-US"/>
          </a:p>
        </p:txBody>
      </p:sp>
      <p:sp>
        <p:nvSpPr>
          <p:cNvPr id="4" name="Čuvar mesta za datum 3"/>
          <p:cNvSpPr>
            <a:spLocks noGrp="1"/>
          </p:cNvSpPr>
          <p:nvPr>
            <p:ph type="dt" sz="half" idx="10"/>
          </p:nvPr>
        </p:nvSpPr>
        <p:spPr/>
        <p:txBody>
          <a:bodyPr/>
          <a:lstStyle/>
          <a:p>
            <a:fld id="{E391E6BA-DB94-4E30-A06B-DC72F946D021}" type="datetimeFigureOut">
              <a:rPr lang="en-US" smtClean="0"/>
              <a:pPr/>
              <a:t>11/17/2020</a:t>
            </a:fld>
            <a:endParaRPr lang="en-US"/>
          </a:p>
        </p:txBody>
      </p:sp>
      <p:sp>
        <p:nvSpPr>
          <p:cNvPr id="5" name="Čuvar mesta za podnožje 4"/>
          <p:cNvSpPr>
            <a:spLocks noGrp="1"/>
          </p:cNvSpPr>
          <p:nvPr>
            <p:ph type="ftr" sz="quarter" idx="11"/>
          </p:nvPr>
        </p:nvSpPr>
        <p:spPr/>
        <p:txBody>
          <a:bodyPr/>
          <a:lstStyle/>
          <a:p>
            <a:endParaRPr lang="en-US"/>
          </a:p>
        </p:txBody>
      </p:sp>
      <p:sp>
        <p:nvSpPr>
          <p:cNvPr id="6" name="Čuvar mesta za broj slajda 5"/>
          <p:cNvSpPr>
            <a:spLocks noGrp="1"/>
          </p:cNvSpPr>
          <p:nvPr>
            <p:ph type="sldNum" sz="quarter" idx="12"/>
          </p:nvPr>
        </p:nvSpPr>
        <p:spPr/>
        <p:txBody>
          <a:bodyPr/>
          <a:lstStyle/>
          <a:p>
            <a:fld id="{663162D6-FDDF-45CC-8870-0B46B65A759C}" type="slidenum">
              <a:rPr lang="en-US" smtClean="0"/>
              <a:pPr/>
              <a:t>‹#›</a:t>
            </a:fld>
            <a:endParaRPr lang="en-US"/>
          </a:p>
        </p:txBody>
      </p:sp>
    </p:spTree>
    <p:extLst>
      <p:ext uri="{BB962C8B-B14F-4D97-AF65-F5344CB8AC3E}">
        <p14:creationId xmlns:p14="http://schemas.microsoft.com/office/powerpoint/2010/main" xmlns="" val="18082504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Čuvar mesta za naslov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sr-Latn-CS" smtClean="0"/>
              <a:t>Kliknite i uredite naslov mastera</a:t>
            </a:r>
            <a:endParaRPr lang="en-US"/>
          </a:p>
        </p:txBody>
      </p:sp>
      <p:sp>
        <p:nvSpPr>
          <p:cNvPr id="3" name="Čuvar mesta za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sr-Latn-CS" smtClean="0"/>
              <a:t>Kliknite i uredite tekst</a:t>
            </a:r>
          </a:p>
          <a:p>
            <a:pPr lvl="1"/>
            <a:r>
              <a:rPr lang="sr-Latn-CS" smtClean="0"/>
              <a:t>Drugi nivo</a:t>
            </a:r>
          </a:p>
          <a:p>
            <a:pPr lvl="2"/>
            <a:r>
              <a:rPr lang="sr-Latn-CS" smtClean="0"/>
              <a:t>Treći nivo</a:t>
            </a:r>
          </a:p>
          <a:p>
            <a:pPr lvl="3"/>
            <a:r>
              <a:rPr lang="sr-Latn-CS" smtClean="0"/>
              <a:t>Četvrti nivo</a:t>
            </a:r>
          </a:p>
          <a:p>
            <a:pPr lvl="4"/>
            <a:r>
              <a:rPr lang="sr-Latn-CS" smtClean="0"/>
              <a:t>Peti nivo</a:t>
            </a:r>
            <a:endParaRPr lang="en-US"/>
          </a:p>
        </p:txBody>
      </p:sp>
      <p:sp>
        <p:nvSpPr>
          <p:cNvPr id="4" name="Čuvar mesta za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91E6BA-DB94-4E30-A06B-DC72F946D021}" type="datetimeFigureOut">
              <a:rPr lang="en-US" smtClean="0"/>
              <a:pPr/>
              <a:t>11/17/2020</a:t>
            </a:fld>
            <a:endParaRPr lang="en-US"/>
          </a:p>
        </p:txBody>
      </p:sp>
      <p:sp>
        <p:nvSpPr>
          <p:cNvPr id="5" name="Čuvar mesta za podnožj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Čuvar mesta za broj slajd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3162D6-FDDF-45CC-8870-0B46B65A759C}" type="slidenum">
              <a:rPr lang="en-US" smtClean="0"/>
              <a:pPr/>
              <a:t>‹#›</a:t>
            </a:fld>
            <a:endParaRPr lang="en-US"/>
          </a:p>
        </p:txBody>
      </p:sp>
    </p:spTree>
    <p:extLst>
      <p:ext uri="{BB962C8B-B14F-4D97-AF65-F5344CB8AC3E}">
        <p14:creationId xmlns:p14="http://schemas.microsoft.com/office/powerpoint/2010/main" xmlns="" val="6052949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youtube.com/watch?v=WiYYue1RQC8" TargetMode="External"/><Relationship Id="rId2" Type="http://schemas.openxmlformats.org/officeDocument/2006/relationships/hyperlink" Target="https://www.youtube.com/watch?v=tLlwKUZHltg" TargetMode="Externa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www.harrods.com/"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www.harrods.com/"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mailto:setjetting@gmail.com"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ctrTitle"/>
          </p:nvPr>
        </p:nvSpPr>
        <p:spPr/>
        <p:txBody>
          <a:bodyPr/>
          <a:lstStyle/>
          <a:p>
            <a:r>
              <a:rPr lang="en-US" dirty="0" smtClean="0">
                <a:latin typeface="Californian FB" panose="0207040306080B030204" pitchFamily="18" charset="0"/>
              </a:rPr>
              <a:t>7.4 Study and Writing Skills</a:t>
            </a:r>
            <a:endParaRPr lang="en-US" dirty="0">
              <a:latin typeface="Californian FB" panose="0207040306080B030204" pitchFamily="18" charset="0"/>
            </a:endParaRPr>
          </a:p>
        </p:txBody>
      </p:sp>
      <p:sp>
        <p:nvSpPr>
          <p:cNvPr id="3" name="Podnaslov 2"/>
          <p:cNvSpPr>
            <a:spLocks noGrp="1"/>
          </p:cNvSpPr>
          <p:nvPr>
            <p:ph type="subTitle" idx="1"/>
          </p:nvPr>
        </p:nvSpPr>
        <p:spPr/>
        <p:txBody>
          <a:bodyPr/>
          <a:lstStyle/>
          <a:p>
            <a:r>
              <a:rPr lang="en-US" dirty="0" smtClean="0">
                <a:latin typeface="Californian FB" panose="0207040306080B030204" pitchFamily="18" charset="0"/>
              </a:rPr>
              <a:t>Presentation: Harrods</a:t>
            </a:r>
          </a:p>
          <a:p>
            <a:r>
              <a:rPr lang="en-US" dirty="0" smtClean="0">
                <a:latin typeface="Californian FB" panose="0207040306080B030204" pitchFamily="18" charset="0"/>
              </a:rPr>
              <a:t>Writing: E-mails</a:t>
            </a:r>
          </a:p>
          <a:p>
            <a:r>
              <a:rPr lang="en-US" dirty="0" smtClean="0">
                <a:latin typeface="Californian FB" panose="0207040306080B030204" pitchFamily="18" charset="0"/>
              </a:rPr>
              <a:t>Pages 64-65</a:t>
            </a:r>
            <a:endParaRPr lang="en-US" dirty="0">
              <a:latin typeface="Californian FB" panose="0207040306080B030204" pitchFamily="18" charset="0"/>
            </a:endParaRPr>
          </a:p>
        </p:txBody>
      </p:sp>
    </p:spTree>
    <p:extLst>
      <p:ext uri="{BB962C8B-B14F-4D97-AF65-F5344CB8AC3E}">
        <p14:creationId xmlns:p14="http://schemas.microsoft.com/office/powerpoint/2010/main" xmlns="" val="132920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2000"/>
                                        <p:tgtEl>
                                          <p:spTgt spid="3">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fade">
                                      <p:cBhvr>
                                        <p:cTn id="18"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allAtOnce"/>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228600" y="4406900"/>
            <a:ext cx="8686800" cy="1841500"/>
          </a:xfrm>
        </p:spPr>
        <p:txBody>
          <a:bodyPr>
            <a:normAutofit fontScale="90000"/>
          </a:bodyPr>
          <a:lstStyle/>
          <a:p>
            <a:r>
              <a:rPr lang="en-US" dirty="0" smtClean="0">
                <a:latin typeface="Californian FB" panose="0207040306080B030204" pitchFamily="18" charset="0"/>
              </a:rPr>
              <a:t>STUDY SKILLS</a:t>
            </a:r>
            <a:br>
              <a:rPr lang="en-US" dirty="0" smtClean="0">
                <a:latin typeface="Californian FB" panose="0207040306080B030204" pitchFamily="18" charset="0"/>
              </a:rPr>
            </a:br>
            <a:r>
              <a:rPr lang="en-US" i="1" dirty="0" smtClean="0">
                <a:latin typeface="Californian FB" panose="0207040306080B030204" pitchFamily="18" charset="0"/>
              </a:rPr>
              <a:t>Harrods</a:t>
            </a:r>
            <a:r>
              <a:rPr lang="en-US" sz="3600" b="0" cap="none" dirty="0" smtClean="0">
                <a:latin typeface="Californian FB" panose="0207040306080B030204" pitchFamily="18" charset="0"/>
              </a:rPr>
              <a:t/>
            </a:r>
            <a:br>
              <a:rPr lang="en-US" sz="3600" b="0" cap="none" dirty="0" smtClean="0">
                <a:latin typeface="Californian FB" panose="0207040306080B030204" pitchFamily="18" charset="0"/>
              </a:rPr>
            </a:br>
            <a:r>
              <a:rPr lang="en-US" sz="3600" b="0" cap="none" dirty="0" smtClean="0">
                <a:latin typeface="Californian FB" panose="0207040306080B030204" pitchFamily="18" charset="0"/>
              </a:rPr>
              <a:t> </a:t>
            </a:r>
            <a:r>
              <a:rPr lang="en-US" sz="3600" b="0" cap="none" dirty="0" smtClean="0">
                <a:latin typeface="Californian FB" panose="0207040306080B030204" pitchFamily="18" charset="0"/>
                <a:hlinkClick r:id="rId2"/>
              </a:rPr>
              <a:t>https://www.youtube.com/watch?v=tLlwKUZHltg</a:t>
            </a:r>
            <a:r>
              <a:rPr lang="en-US" sz="3600" b="0" cap="none" dirty="0" smtClean="0">
                <a:latin typeface="Californian FB" panose="0207040306080B030204" pitchFamily="18" charset="0"/>
              </a:rPr>
              <a:t/>
            </a:r>
            <a:br>
              <a:rPr lang="en-US" sz="3600" b="0" cap="none" dirty="0" smtClean="0">
                <a:latin typeface="Californian FB" panose="0207040306080B030204" pitchFamily="18" charset="0"/>
              </a:rPr>
            </a:br>
            <a:r>
              <a:rPr lang="en-US" sz="3600" b="0" cap="none" dirty="0" smtClean="0">
                <a:latin typeface="Californian FB" panose="0207040306080B030204" pitchFamily="18" charset="0"/>
              </a:rPr>
              <a:t> </a:t>
            </a:r>
            <a:br>
              <a:rPr lang="en-US" sz="3600" b="0" cap="none" dirty="0" smtClean="0">
                <a:latin typeface="Californian FB" panose="0207040306080B030204" pitchFamily="18" charset="0"/>
              </a:rPr>
            </a:br>
            <a:r>
              <a:rPr lang="en-US" sz="3600" b="0" cap="none" dirty="0" smtClean="0">
                <a:latin typeface="Californian FB" panose="0207040306080B030204" pitchFamily="18" charset="0"/>
              </a:rPr>
              <a:t/>
            </a:r>
            <a:br>
              <a:rPr lang="en-US" sz="3600" b="0" cap="none" dirty="0" smtClean="0">
                <a:latin typeface="Californian FB" panose="0207040306080B030204" pitchFamily="18" charset="0"/>
              </a:rPr>
            </a:br>
            <a:endParaRPr lang="en-US" sz="3600" b="0" dirty="0">
              <a:latin typeface="Californian FB" panose="0207040306080B030204" pitchFamily="18" charset="0"/>
            </a:endParaRPr>
          </a:p>
        </p:txBody>
      </p:sp>
      <p:sp>
        <p:nvSpPr>
          <p:cNvPr id="3" name="Čuvar mesta za tekst 2"/>
          <p:cNvSpPr>
            <a:spLocks noGrp="1"/>
          </p:cNvSpPr>
          <p:nvPr>
            <p:ph type="body" idx="1"/>
          </p:nvPr>
        </p:nvSpPr>
        <p:spPr>
          <a:xfrm>
            <a:off x="457200" y="2906713"/>
            <a:ext cx="8037513" cy="1500187"/>
          </a:xfrm>
        </p:spPr>
        <p:txBody>
          <a:bodyPr/>
          <a:lstStyle/>
          <a:p>
            <a:r>
              <a:rPr lang="en-US" dirty="0">
                <a:latin typeface="Californian FB" panose="0207040306080B030204" pitchFamily="18" charset="0"/>
              </a:rPr>
              <a:t>G</a:t>
            </a:r>
            <a:r>
              <a:rPr lang="en-US" dirty="0" smtClean="0">
                <a:latin typeface="Californian FB" panose="0207040306080B030204" pitchFamily="18" charset="0"/>
              </a:rPr>
              <a:t>iving a short, informal </a:t>
            </a:r>
            <a:r>
              <a:rPr lang="en-US" dirty="0" smtClean="0">
                <a:latin typeface="Californian FB" panose="0207040306080B030204" pitchFamily="18" charset="0"/>
              </a:rPr>
              <a:t>talk</a:t>
            </a:r>
          </a:p>
          <a:p>
            <a:r>
              <a:rPr lang="en-US" i="1" dirty="0" smtClean="0">
                <a:latin typeface="Californian FB" panose="0207040306080B030204" pitchFamily="18" charset="0"/>
              </a:rPr>
              <a:t>Harrods</a:t>
            </a:r>
            <a:r>
              <a:rPr lang="en-US" i="1" dirty="0" smtClean="0">
                <a:latin typeface="Californian FB" panose="0207040306080B030204" pitchFamily="18" charset="0"/>
              </a:rPr>
              <a:t> </a:t>
            </a:r>
            <a:endParaRPr lang="en-US" i="1" dirty="0" smtClean="0">
              <a:latin typeface="Californian FB" panose="0207040306080B030204" pitchFamily="18" charset="0"/>
            </a:endParaRPr>
          </a:p>
          <a:p>
            <a:r>
              <a:rPr lang="en-US" dirty="0" smtClean="0">
                <a:latin typeface="Californian FB" panose="0207040306080B030204" pitchFamily="18" charset="0"/>
                <a:hlinkClick r:id="rId3"/>
              </a:rPr>
              <a:t>https</a:t>
            </a:r>
            <a:r>
              <a:rPr lang="en-US" dirty="0" smtClean="0">
                <a:latin typeface="Californian FB" panose="0207040306080B030204" pitchFamily="18" charset="0"/>
                <a:hlinkClick r:id="rId3"/>
              </a:rPr>
              <a:t>://www.youtube.com/watch?v=WiYYue1RQC8</a:t>
            </a:r>
            <a:endParaRPr lang="en-US" dirty="0" smtClean="0">
              <a:latin typeface="Californian FB" panose="0207040306080B030204" pitchFamily="18" charset="0"/>
            </a:endParaRPr>
          </a:p>
          <a:p>
            <a:endParaRPr lang="en-US" dirty="0">
              <a:latin typeface="Californian FB" panose="0207040306080B030204" pitchFamily="18" charset="0"/>
            </a:endParaRPr>
          </a:p>
        </p:txBody>
      </p:sp>
    </p:spTree>
    <p:extLst>
      <p:ext uri="{BB962C8B-B14F-4D97-AF65-F5344CB8AC3E}">
        <p14:creationId xmlns:p14="http://schemas.microsoft.com/office/powerpoint/2010/main" xmlns="" val="1631268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allAtOnce"/>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0" y="152400"/>
            <a:ext cx="9144000" cy="1524000"/>
          </a:xfrm>
        </p:spPr>
        <p:txBody>
          <a:bodyPr>
            <a:noAutofit/>
          </a:bodyPr>
          <a:lstStyle/>
          <a:p>
            <a:r>
              <a:rPr lang="en-US" sz="3600" dirty="0" smtClean="0">
                <a:latin typeface="Californian FB" panose="0207040306080B030204" pitchFamily="18" charset="0"/>
              </a:rPr>
              <a:t>1a. </a:t>
            </a:r>
            <a:r>
              <a:rPr lang="sr-Latn-RS" sz="3600" dirty="0" smtClean="0">
                <a:solidFill>
                  <a:srgbClr val="FF0000"/>
                </a:solidFill>
                <a:latin typeface="Californian FB" panose="0207040306080B030204" pitchFamily="18" charset="0"/>
              </a:rPr>
              <a:t>p</a:t>
            </a:r>
            <a:r>
              <a:rPr lang="en-US" sz="3600" dirty="0" smtClean="0">
                <a:solidFill>
                  <a:srgbClr val="FF0000"/>
                </a:solidFill>
                <a:latin typeface="Californian FB" panose="0207040306080B030204" pitchFamily="18" charset="0"/>
              </a:rPr>
              <a:t>age</a:t>
            </a:r>
            <a:r>
              <a:rPr lang="sr-Latn-RS" sz="3600" dirty="0" smtClean="0">
                <a:solidFill>
                  <a:srgbClr val="FF0000"/>
                </a:solidFill>
                <a:latin typeface="Californian FB" panose="0207040306080B030204" pitchFamily="18" charset="0"/>
              </a:rPr>
              <a:t> 64</a:t>
            </a:r>
            <a:r>
              <a:rPr lang="sr-Latn-RS" sz="3600" dirty="0" smtClean="0">
                <a:latin typeface="Californian FB" panose="0207040306080B030204" pitchFamily="18" charset="0"/>
              </a:rPr>
              <a:t>,</a:t>
            </a:r>
            <a:r>
              <a:rPr lang="en-US" sz="3600" dirty="0" smtClean="0">
                <a:latin typeface="Californian FB" panose="0207040306080B030204" pitchFamily="18" charset="0"/>
              </a:rPr>
              <a:t> Preparing a talk</a:t>
            </a:r>
            <a:br>
              <a:rPr lang="en-US" sz="3600" dirty="0" smtClean="0">
                <a:latin typeface="Californian FB" panose="0207040306080B030204" pitchFamily="18" charset="0"/>
              </a:rPr>
            </a:br>
            <a:r>
              <a:rPr lang="en-US" sz="3400" dirty="0" smtClean="0">
                <a:latin typeface="Californian FB" panose="0207040306080B030204" pitchFamily="18" charset="0"/>
              </a:rPr>
              <a:t>Make a list of things we do when we prepare a talk</a:t>
            </a:r>
            <a:br>
              <a:rPr lang="en-US" sz="3400" dirty="0" smtClean="0">
                <a:latin typeface="Californian FB" panose="0207040306080B030204" pitchFamily="18" charset="0"/>
              </a:rPr>
            </a:br>
            <a:r>
              <a:rPr lang="en-US" sz="3400" dirty="0" smtClean="0">
                <a:latin typeface="Californian FB" panose="0207040306080B030204" pitchFamily="18" charset="0"/>
              </a:rPr>
              <a:t>Match 1 – 6 with a – f </a:t>
            </a:r>
            <a:endParaRPr lang="en-US" sz="3400" dirty="0">
              <a:latin typeface="Californian FB" panose="0207040306080B030204" pitchFamily="18" charset="0"/>
            </a:endParaRPr>
          </a:p>
        </p:txBody>
      </p:sp>
      <p:sp>
        <p:nvSpPr>
          <p:cNvPr id="3" name="Čuvar mesta za sadržaj 2"/>
          <p:cNvSpPr>
            <a:spLocks noGrp="1"/>
          </p:cNvSpPr>
          <p:nvPr>
            <p:ph idx="1"/>
          </p:nvPr>
        </p:nvSpPr>
        <p:spPr>
          <a:xfrm>
            <a:off x="0" y="2209800"/>
            <a:ext cx="4876800" cy="3916363"/>
          </a:xfrm>
        </p:spPr>
        <p:txBody>
          <a:bodyPr>
            <a:normAutofit/>
          </a:bodyPr>
          <a:lstStyle/>
          <a:p>
            <a:pPr algn="just"/>
            <a:r>
              <a:rPr lang="en-US" sz="2400" dirty="0" smtClean="0">
                <a:latin typeface="Californian FB" panose="0207040306080B030204" pitchFamily="18" charset="0"/>
              </a:rPr>
              <a:t>1 Put your ideas</a:t>
            </a:r>
          </a:p>
          <a:p>
            <a:pPr algn="just"/>
            <a:r>
              <a:rPr lang="en-US" sz="2400" dirty="0" smtClean="0">
                <a:latin typeface="Californian FB" panose="0207040306080B030204" pitchFamily="18" charset="0"/>
              </a:rPr>
              <a:t>2 Check the pronunciation</a:t>
            </a:r>
          </a:p>
          <a:p>
            <a:pPr algn="just"/>
            <a:r>
              <a:rPr lang="en-US" sz="2400" dirty="0" smtClean="0">
                <a:latin typeface="Californian FB" panose="0207040306080B030204" pitchFamily="18" charset="0"/>
              </a:rPr>
              <a:t>3 Find out</a:t>
            </a:r>
          </a:p>
          <a:p>
            <a:pPr algn="just"/>
            <a:r>
              <a:rPr lang="en-US" sz="2400" dirty="0" smtClean="0">
                <a:latin typeface="Californian FB" panose="0207040306080B030204" pitchFamily="18" charset="0"/>
              </a:rPr>
              <a:t>4 </a:t>
            </a:r>
            <a:r>
              <a:rPr lang="en-US" sz="2400" dirty="0" err="1" smtClean="0">
                <a:latin typeface="Californian FB" panose="0207040306080B030204" pitchFamily="18" charset="0"/>
              </a:rPr>
              <a:t>Practise</a:t>
            </a:r>
            <a:endParaRPr lang="en-US" sz="2400" dirty="0" smtClean="0">
              <a:latin typeface="Californian FB" panose="0207040306080B030204" pitchFamily="18" charset="0"/>
            </a:endParaRPr>
          </a:p>
          <a:p>
            <a:pPr algn="just"/>
            <a:r>
              <a:rPr lang="en-US" sz="2400" dirty="0" smtClean="0">
                <a:latin typeface="Californian FB" panose="0207040306080B030204" pitchFamily="18" charset="0"/>
              </a:rPr>
              <a:t>5 Prepare some pictures or tables</a:t>
            </a:r>
          </a:p>
          <a:p>
            <a:pPr algn="just"/>
            <a:r>
              <a:rPr lang="en-US" sz="2400" dirty="0" smtClean="0">
                <a:latin typeface="Californian FB" panose="0207040306080B030204" pitchFamily="18" charset="0"/>
              </a:rPr>
              <a:t>6 Make some</a:t>
            </a:r>
            <a:endParaRPr lang="en-US" sz="2400" dirty="0">
              <a:latin typeface="Californian FB" panose="0207040306080B030204" pitchFamily="18" charset="0"/>
            </a:endParaRPr>
          </a:p>
        </p:txBody>
      </p:sp>
      <p:sp>
        <p:nvSpPr>
          <p:cNvPr id="4" name="Okvir za tekst 3"/>
          <p:cNvSpPr txBox="1"/>
          <p:nvPr/>
        </p:nvSpPr>
        <p:spPr>
          <a:xfrm>
            <a:off x="4419600" y="2362200"/>
            <a:ext cx="4648200" cy="2677656"/>
          </a:xfrm>
          <a:prstGeom prst="rect">
            <a:avLst/>
          </a:prstGeom>
          <a:noFill/>
        </p:spPr>
        <p:txBody>
          <a:bodyPr wrap="square" rtlCol="0">
            <a:spAutoFit/>
          </a:bodyPr>
          <a:lstStyle/>
          <a:p>
            <a:pPr marL="457200" indent="-457200">
              <a:buFont typeface="Arial" panose="020B0604020202020204" pitchFamily="34" charset="0"/>
              <a:buChar char="•"/>
            </a:pPr>
            <a:r>
              <a:rPr lang="en-US" sz="2400" dirty="0">
                <a:latin typeface="Californian FB" panose="0207040306080B030204" pitchFamily="18" charset="0"/>
              </a:rPr>
              <a:t>a</a:t>
            </a:r>
            <a:r>
              <a:rPr lang="en-US" sz="2400" dirty="0" smtClean="0">
                <a:latin typeface="Californian FB" panose="0207040306080B030204" pitchFamily="18" charset="0"/>
              </a:rPr>
              <a:t>) the talk.</a:t>
            </a:r>
          </a:p>
          <a:p>
            <a:pPr marL="457200" indent="-457200">
              <a:buFont typeface="Arial" panose="020B0604020202020204" pitchFamily="34" charset="0"/>
              <a:buChar char="•"/>
            </a:pPr>
            <a:r>
              <a:rPr lang="en-US" sz="2400" dirty="0">
                <a:latin typeface="Californian FB" panose="0207040306080B030204" pitchFamily="18" charset="0"/>
              </a:rPr>
              <a:t>b</a:t>
            </a:r>
            <a:r>
              <a:rPr lang="en-US" sz="2400" dirty="0" smtClean="0">
                <a:latin typeface="Californian FB" panose="0207040306080B030204" pitchFamily="18" charset="0"/>
              </a:rPr>
              <a:t>) notes to help you remember things in the talk.</a:t>
            </a:r>
          </a:p>
          <a:p>
            <a:pPr marL="457200" indent="-457200">
              <a:buFont typeface="Arial" panose="020B0604020202020204" pitchFamily="34" charset="0"/>
              <a:buChar char="•"/>
            </a:pPr>
            <a:r>
              <a:rPr lang="en-US" sz="2400" dirty="0">
                <a:latin typeface="Californian FB" panose="0207040306080B030204" pitchFamily="18" charset="0"/>
              </a:rPr>
              <a:t>c</a:t>
            </a:r>
            <a:r>
              <a:rPr lang="en-US" sz="2400" dirty="0" smtClean="0">
                <a:latin typeface="Californian FB" panose="0207040306080B030204" pitchFamily="18" charset="0"/>
              </a:rPr>
              <a:t>) to make your points clearer.</a:t>
            </a:r>
          </a:p>
          <a:p>
            <a:pPr marL="457200" indent="-457200">
              <a:buFont typeface="Arial" panose="020B0604020202020204" pitchFamily="34" charset="0"/>
              <a:buChar char="•"/>
            </a:pPr>
            <a:r>
              <a:rPr lang="en-US" sz="2400" dirty="0">
                <a:latin typeface="Californian FB" panose="0207040306080B030204" pitchFamily="18" charset="0"/>
              </a:rPr>
              <a:t>d</a:t>
            </a:r>
            <a:r>
              <a:rPr lang="en-US" sz="2400" dirty="0" smtClean="0">
                <a:latin typeface="Californian FB" panose="0207040306080B030204" pitchFamily="18" charset="0"/>
              </a:rPr>
              <a:t>) in the best order.</a:t>
            </a:r>
          </a:p>
          <a:p>
            <a:pPr marL="457200" indent="-457200">
              <a:buFont typeface="Arial" panose="020B0604020202020204" pitchFamily="34" charset="0"/>
              <a:buChar char="•"/>
            </a:pPr>
            <a:r>
              <a:rPr lang="en-US" sz="2400" dirty="0">
                <a:latin typeface="Californian FB" panose="0207040306080B030204" pitchFamily="18" charset="0"/>
              </a:rPr>
              <a:t>e</a:t>
            </a:r>
            <a:r>
              <a:rPr lang="en-US" sz="2400" dirty="0" smtClean="0">
                <a:latin typeface="Californian FB" panose="0207040306080B030204" pitchFamily="18" charset="0"/>
              </a:rPr>
              <a:t>) of difficult words.</a:t>
            </a:r>
          </a:p>
          <a:p>
            <a:pPr marL="457200" indent="-457200">
              <a:buFont typeface="Arial" panose="020B0604020202020204" pitchFamily="34" charset="0"/>
              <a:buChar char="•"/>
            </a:pPr>
            <a:r>
              <a:rPr lang="en-US" sz="2400" dirty="0">
                <a:latin typeface="Californian FB" panose="0207040306080B030204" pitchFamily="18" charset="0"/>
              </a:rPr>
              <a:t>f</a:t>
            </a:r>
            <a:r>
              <a:rPr lang="en-US" sz="2400" dirty="0" smtClean="0">
                <a:latin typeface="Californian FB" panose="0207040306080B030204" pitchFamily="18" charset="0"/>
              </a:rPr>
              <a:t>) some interesting information.</a:t>
            </a:r>
            <a:endParaRPr lang="en-US" sz="2400" dirty="0">
              <a:latin typeface="Californian FB" panose="0207040306080B030204" pitchFamily="18" charset="0"/>
            </a:endParaRPr>
          </a:p>
        </p:txBody>
      </p:sp>
    </p:spTree>
    <p:extLst>
      <p:ext uri="{BB962C8B-B14F-4D97-AF65-F5344CB8AC3E}">
        <p14:creationId xmlns:p14="http://schemas.microsoft.com/office/powerpoint/2010/main" xmlns="" val="3661314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20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txEl>
                                              <p:pRg st="0" end="0"/>
                                            </p:txEl>
                                          </p:spTgt>
                                        </p:tgtEl>
                                        <p:attrNameLst>
                                          <p:attrName>style.visibility</p:attrName>
                                        </p:attrNameLst>
                                      </p:cBhvr>
                                      <p:to>
                                        <p:strVal val="visible"/>
                                      </p:to>
                                    </p:set>
                                    <p:animEffect transition="in" filter="fade">
                                      <p:cBhvr>
                                        <p:cTn id="42" dur="2000"/>
                                        <p:tgtEl>
                                          <p:spTgt spid="4">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txEl>
                                              <p:pRg st="1" end="1"/>
                                            </p:txEl>
                                          </p:spTgt>
                                        </p:tgtEl>
                                        <p:attrNameLst>
                                          <p:attrName>style.visibility</p:attrName>
                                        </p:attrNameLst>
                                      </p:cBhvr>
                                      <p:to>
                                        <p:strVal val="visible"/>
                                      </p:to>
                                    </p:set>
                                    <p:animEffect transition="in" filter="fade">
                                      <p:cBhvr>
                                        <p:cTn id="47" dur="2000"/>
                                        <p:tgtEl>
                                          <p:spTgt spid="4">
                                            <p:txEl>
                                              <p:pRg st="1" end="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txEl>
                                              <p:pRg st="2" end="2"/>
                                            </p:txEl>
                                          </p:spTgt>
                                        </p:tgtEl>
                                        <p:attrNameLst>
                                          <p:attrName>style.visibility</p:attrName>
                                        </p:attrNameLst>
                                      </p:cBhvr>
                                      <p:to>
                                        <p:strVal val="visible"/>
                                      </p:to>
                                    </p:set>
                                    <p:animEffect transition="in" filter="fade">
                                      <p:cBhvr>
                                        <p:cTn id="52" dur="2000"/>
                                        <p:tgtEl>
                                          <p:spTgt spid="4">
                                            <p:txEl>
                                              <p:pRg st="2" end="2"/>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txEl>
                                              <p:pRg st="3" end="3"/>
                                            </p:txEl>
                                          </p:spTgt>
                                        </p:tgtEl>
                                        <p:attrNameLst>
                                          <p:attrName>style.visibility</p:attrName>
                                        </p:attrNameLst>
                                      </p:cBhvr>
                                      <p:to>
                                        <p:strVal val="visible"/>
                                      </p:to>
                                    </p:set>
                                    <p:animEffect transition="in" filter="fade">
                                      <p:cBhvr>
                                        <p:cTn id="57" dur="2000"/>
                                        <p:tgtEl>
                                          <p:spTgt spid="4">
                                            <p:txEl>
                                              <p:pRg st="3" end="3"/>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
                                            <p:txEl>
                                              <p:pRg st="4" end="4"/>
                                            </p:txEl>
                                          </p:spTgt>
                                        </p:tgtEl>
                                        <p:attrNameLst>
                                          <p:attrName>style.visibility</p:attrName>
                                        </p:attrNameLst>
                                      </p:cBhvr>
                                      <p:to>
                                        <p:strVal val="visible"/>
                                      </p:to>
                                    </p:set>
                                    <p:animEffect transition="in" filter="fade">
                                      <p:cBhvr>
                                        <p:cTn id="62" dur="2000"/>
                                        <p:tgtEl>
                                          <p:spTgt spid="4">
                                            <p:txEl>
                                              <p:pRg st="4" end="4"/>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4">
                                            <p:txEl>
                                              <p:pRg st="5" end="5"/>
                                            </p:txEl>
                                          </p:spTgt>
                                        </p:tgtEl>
                                        <p:attrNameLst>
                                          <p:attrName>style.visibility</p:attrName>
                                        </p:attrNameLst>
                                      </p:cBhvr>
                                      <p:to>
                                        <p:strVal val="visible"/>
                                      </p:to>
                                    </p:set>
                                    <p:animEffect transition="in" filter="fade">
                                      <p:cBhvr>
                                        <p:cTn id="67" dur="20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0" y="152400"/>
            <a:ext cx="9144000" cy="1524000"/>
          </a:xfrm>
        </p:spPr>
        <p:txBody>
          <a:bodyPr>
            <a:noAutofit/>
          </a:bodyPr>
          <a:lstStyle/>
          <a:p>
            <a:r>
              <a:rPr lang="en-US" sz="3600" dirty="0" smtClean="0">
                <a:latin typeface="Californian FB" panose="0207040306080B030204" pitchFamily="18" charset="0"/>
              </a:rPr>
              <a:t>1a. </a:t>
            </a:r>
            <a:r>
              <a:rPr lang="en-US" sz="3600" dirty="0" smtClean="0">
                <a:solidFill>
                  <a:srgbClr val="FF0000"/>
                </a:solidFill>
                <a:latin typeface="Californian FB" panose="0207040306080B030204" pitchFamily="18" charset="0"/>
              </a:rPr>
              <a:t>page</a:t>
            </a:r>
            <a:r>
              <a:rPr lang="sr-Latn-RS" sz="3600" dirty="0" smtClean="0">
                <a:solidFill>
                  <a:srgbClr val="FF0000"/>
                </a:solidFill>
                <a:latin typeface="Californian FB" panose="0207040306080B030204" pitchFamily="18" charset="0"/>
              </a:rPr>
              <a:t> 64</a:t>
            </a:r>
            <a:r>
              <a:rPr lang="en-US" sz="3600" dirty="0" smtClean="0">
                <a:latin typeface="Californian FB" panose="0207040306080B030204" pitchFamily="18" charset="0"/>
              </a:rPr>
              <a:t>, Preparing a talk</a:t>
            </a:r>
            <a:br>
              <a:rPr lang="en-US" sz="3600" dirty="0" smtClean="0">
                <a:latin typeface="Californian FB" panose="0207040306080B030204" pitchFamily="18" charset="0"/>
              </a:rPr>
            </a:br>
            <a:r>
              <a:rPr lang="en-US" sz="3400" dirty="0" smtClean="0">
                <a:latin typeface="Californian FB" panose="0207040306080B030204" pitchFamily="18" charset="0"/>
              </a:rPr>
              <a:t>Make a list of things we do when we prepare a talk</a:t>
            </a:r>
            <a:br>
              <a:rPr lang="en-US" sz="3400" dirty="0" smtClean="0">
                <a:latin typeface="Californian FB" panose="0207040306080B030204" pitchFamily="18" charset="0"/>
              </a:rPr>
            </a:br>
            <a:r>
              <a:rPr lang="en-US" sz="3400" dirty="0" smtClean="0">
                <a:latin typeface="Californian FB" panose="0207040306080B030204" pitchFamily="18" charset="0"/>
              </a:rPr>
              <a:t>Match 1 – 6 with a – f </a:t>
            </a:r>
            <a:endParaRPr lang="en-US" sz="3400" dirty="0">
              <a:latin typeface="Californian FB" panose="0207040306080B030204" pitchFamily="18" charset="0"/>
            </a:endParaRPr>
          </a:p>
        </p:txBody>
      </p:sp>
      <p:sp>
        <p:nvSpPr>
          <p:cNvPr id="3" name="Čuvar mesta za sadržaj 2"/>
          <p:cNvSpPr>
            <a:spLocks noGrp="1"/>
          </p:cNvSpPr>
          <p:nvPr>
            <p:ph idx="1"/>
          </p:nvPr>
        </p:nvSpPr>
        <p:spPr>
          <a:xfrm>
            <a:off x="0" y="2209800"/>
            <a:ext cx="4876800" cy="3916363"/>
          </a:xfrm>
        </p:spPr>
        <p:txBody>
          <a:bodyPr>
            <a:normAutofit/>
          </a:bodyPr>
          <a:lstStyle/>
          <a:p>
            <a:pPr algn="just"/>
            <a:r>
              <a:rPr lang="en-US" sz="2400" dirty="0" smtClean="0">
                <a:latin typeface="Californian FB" panose="0207040306080B030204" pitchFamily="18" charset="0"/>
              </a:rPr>
              <a:t>1 Put your ideas</a:t>
            </a:r>
          </a:p>
          <a:p>
            <a:pPr algn="just"/>
            <a:r>
              <a:rPr lang="en-US" sz="2400" dirty="0" smtClean="0">
                <a:latin typeface="Californian FB" panose="0207040306080B030204" pitchFamily="18" charset="0"/>
              </a:rPr>
              <a:t>2 Check the pronunciation</a:t>
            </a:r>
          </a:p>
          <a:p>
            <a:pPr algn="just"/>
            <a:r>
              <a:rPr lang="en-US" sz="2400" dirty="0" smtClean="0">
                <a:latin typeface="Californian FB" panose="0207040306080B030204" pitchFamily="18" charset="0"/>
              </a:rPr>
              <a:t>3 Find out</a:t>
            </a:r>
          </a:p>
          <a:p>
            <a:pPr algn="just"/>
            <a:r>
              <a:rPr lang="en-US" sz="2400" dirty="0" smtClean="0">
                <a:latin typeface="Californian FB" panose="0207040306080B030204" pitchFamily="18" charset="0"/>
              </a:rPr>
              <a:t>4 </a:t>
            </a:r>
            <a:r>
              <a:rPr lang="en-US" sz="2400" dirty="0" err="1" smtClean="0">
                <a:latin typeface="Californian FB" panose="0207040306080B030204" pitchFamily="18" charset="0"/>
              </a:rPr>
              <a:t>Practise</a:t>
            </a:r>
            <a:endParaRPr lang="en-US" sz="2400" dirty="0" smtClean="0">
              <a:latin typeface="Californian FB" panose="0207040306080B030204" pitchFamily="18" charset="0"/>
            </a:endParaRPr>
          </a:p>
          <a:p>
            <a:pPr algn="just"/>
            <a:r>
              <a:rPr lang="en-US" sz="2400" dirty="0" smtClean="0">
                <a:latin typeface="Californian FB" panose="0207040306080B030204" pitchFamily="18" charset="0"/>
              </a:rPr>
              <a:t>5 Prepare some pictures or tables</a:t>
            </a:r>
          </a:p>
          <a:p>
            <a:pPr algn="just"/>
            <a:r>
              <a:rPr lang="en-US" sz="2400" dirty="0" smtClean="0">
                <a:latin typeface="Californian FB" panose="0207040306080B030204" pitchFamily="18" charset="0"/>
              </a:rPr>
              <a:t>6 Make some</a:t>
            </a:r>
            <a:endParaRPr lang="en-US" sz="2400" dirty="0">
              <a:latin typeface="Californian FB" panose="0207040306080B030204" pitchFamily="18" charset="0"/>
            </a:endParaRPr>
          </a:p>
        </p:txBody>
      </p:sp>
      <p:sp>
        <p:nvSpPr>
          <p:cNvPr id="4" name="Okvir za tekst 3"/>
          <p:cNvSpPr txBox="1"/>
          <p:nvPr/>
        </p:nvSpPr>
        <p:spPr>
          <a:xfrm>
            <a:off x="4419600" y="2362200"/>
            <a:ext cx="4648200" cy="2677656"/>
          </a:xfrm>
          <a:prstGeom prst="rect">
            <a:avLst/>
          </a:prstGeom>
          <a:noFill/>
        </p:spPr>
        <p:txBody>
          <a:bodyPr wrap="square" rtlCol="0">
            <a:spAutoFit/>
          </a:bodyPr>
          <a:lstStyle/>
          <a:p>
            <a:pPr marL="457200" indent="-457200">
              <a:buFont typeface="Arial" panose="020B0604020202020204" pitchFamily="34" charset="0"/>
              <a:buChar char="•"/>
            </a:pPr>
            <a:r>
              <a:rPr lang="en-US" sz="2400" dirty="0">
                <a:latin typeface="Californian FB" panose="0207040306080B030204" pitchFamily="18" charset="0"/>
              </a:rPr>
              <a:t>a</a:t>
            </a:r>
            <a:r>
              <a:rPr lang="en-US" sz="2400" dirty="0" smtClean="0">
                <a:latin typeface="Californian FB" panose="0207040306080B030204" pitchFamily="18" charset="0"/>
              </a:rPr>
              <a:t>) the talk.</a:t>
            </a:r>
          </a:p>
          <a:p>
            <a:pPr marL="457200" indent="-457200">
              <a:buFont typeface="Arial" panose="020B0604020202020204" pitchFamily="34" charset="0"/>
              <a:buChar char="•"/>
            </a:pPr>
            <a:r>
              <a:rPr lang="en-US" sz="2400" dirty="0">
                <a:latin typeface="Californian FB" panose="0207040306080B030204" pitchFamily="18" charset="0"/>
              </a:rPr>
              <a:t>b</a:t>
            </a:r>
            <a:r>
              <a:rPr lang="en-US" sz="2400" dirty="0" smtClean="0">
                <a:latin typeface="Californian FB" panose="0207040306080B030204" pitchFamily="18" charset="0"/>
              </a:rPr>
              <a:t>) notes to help you remember things in the talk.</a:t>
            </a:r>
          </a:p>
          <a:p>
            <a:pPr marL="457200" indent="-457200">
              <a:buFont typeface="Arial" panose="020B0604020202020204" pitchFamily="34" charset="0"/>
              <a:buChar char="•"/>
            </a:pPr>
            <a:r>
              <a:rPr lang="en-US" sz="2400" dirty="0">
                <a:latin typeface="Californian FB" panose="0207040306080B030204" pitchFamily="18" charset="0"/>
              </a:rPr>
              <a:t>c</a:t>
            </a:r>
            <a:r>
              <a:rPr lang="en-US" sz="2400" dirty="0" smtClean="0">
                <a:latin typeface="Californian FB" panose="0207040306080B030204" pitchFamily="18" charset="0"/>
              </a:rPr>
              <a:t>) to make your points clearer.</a:t>
            </a:r>
          </a:p>
          <a:p>
            <a:pPr marL="457200" indent="-457200">
              <a:buFont typeface="Arial" panose="020B0604020202020204" pitchFamily="34" charset="0"/>
              <a:buChar char="•"/>
            </a:pPr>
            <a:r>
              <a:rPr lang="en-US" sz="2400" dirty="0">
                <a:latin typeface="Californian FB" panose="0207040306080B030204" pitchFamily="18" charset="0"/>
              </a:rPr>
              <a:t>d</a:t>
            </a:r>
            <a:r>
              <a:rPr lang="en-US" sz="2400" dirty="0" smtClean="0">
                <a:latin typeface="Californian FB" panose="0207040306080B030204" pitchFamily="18" charset="0"/>
              </a:rPr>
              <a:t>) in the best order.</a:t>
            </a:r>
          </a:p>
          <a:p>
            <a:pPr marL="457200" indent="-457200">
              <a:buFont typeface="Arial" panose="020B0604020202020204" pitchFamily="34" charset="0"/>
              <a:buChar char="•"/>
            </a:pPr>
            <a:r>
              <a:rPr lang="en-US" sz="2400" dirty="0">
                <a:latin typeface="Californian FB" panose="0207040306080B030204" pitchFamily="18" charset="0"/>
              </a:rPr>
              <a:t>e</a:t>
            </a:r>
            <a:r>
              <a:rPr lang="en-US" sz="2400" dirty="0" smtClean="0">
                <a:latin typeface="Californian FB" panose="0207040306080B030204" pitchFamily="18" charset="0"/>
              </a:rPr>
              <a:t>) of difficult words.</a:t>
            </a:r>
          </a:p>
          <a:p>
            <a:pPr marL="457200" indent="-457200">
              <a:buFont typeface="Arial" panose="020B0604020202020204" pitchFamily="34" charset="0"/>
              <a:buChar char="•"/>
            </a:pPr>
            <a:r>
              <a:rPr lang="en-US" sz="2400" dirty="0">
                <a:latin typeface="Californian FB" panose="0207040306080B030204" pitchFamily="18" charset="0"/>
              </a:rPr>
              <a:t>f</a:t>
            </a:r>
            <a:r>
              <a:rPr lang="en-US" sz="2400" dirty="0" smtClean="0">
                <a:latin typeface="Californian FB" panose="0207040306080B030204" pitchFamily="18" charset="0"/>
              </a:rPr>
              <a:t>) some interesting information.</a:t>
            </a:r>
            <a:endParaRPr lang="en-US" sz="2400" dirty="0">
              <a:latin typeface="Californian FB" panose="0207040306080B030204" pitchFamily="18" charset="0"/>
            </a:endParaRPr>
          </a:p>
        </p:txBody>
      </p:sp>
      <p:cxnSp>
        <p:nvCxnSpPr>
          <p:cNvPr id="6" name="Straight Arrow Connector 5"/>
          <p:cNvCxnSpPr/>
          <p:nvPr/>
        </p:nvCxnSpPr>
        <p:spPr>
          <a:xfrm>
            <a:off x="2362200" y="2514600"/>
            <a:ext cx="2971800" cy="1600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3581400" y="2895600"/>
            <a:ext cx="1676400" cy="2057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1676400" y="3352800"/>
            <a:ext cx="4267200" cy="1524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1752600" y="2590800"/>
            <a:ext cx="3429000" cy="1295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3200400" y="3657600"/>
            <a:ext cx="2286000" cy="609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V="1">
            <a:off x="2057400" y="2971800"/>
            <a:ext cx="3048000" cy="1752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493481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20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20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20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20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0" y="274638"/>
            <a:ext cx="9067800" cy="1143000"/>
          </a:xfrm>
        </p:spPr>
        <p:txBody>
          <a:bodyPr>
            <a:noAutofit/>
          </a:bodyPr>
          <a:lstStyle/>
          <a:p>
            <a:r>
              <a:rPr lang="en-US" sz="3200" dirty="0" smtClean="0">
                <a:latin typeface="Californian FB" panose="0207040306080B030204" pitchFamily="18" charset="0"/>
              </a:rPr>
              <a:t>1b. </a:t>
            </a:r>
            <a:r>
              <a:rPr lang="sr-Latn-RS" sz="3200" b="1" dirty="0" smtClean="0">
                <a:solidFill>
                  <a:srgbClr val="FF0000"/>
                </a:solidFill>
                <a:latin typeface="Californian FB" panose="0207040306080B030204" pitchFamily="18" charset="0"/>
              </a:rPr>
              <a:t>page 64,</a:t>
            </a:r>
            <a:r>
              <a:rPr lang="en-US" sz="3200" dirty="0" smtClean="0">
                <a:latin typeface="Californian FB" panose="0207040306080B030204" pitchFamily="18" charset="0"/>
              </a:rPr>
              <a:t>Work with the partner and discuss the best order to do the six stages in Exercise 1a</a:t>
            </a:r>
            <a:endParaRPr lang="en-US" sz="3200" dirty="0">
              <a:latin typeface="Californian FB" panose="0207040306080B030204" pitchFamily="18" charset="0"/>
            </a:endParaRPr>
          </a:p>
        </p:txBody>
      </p:sp>
      <p:sp>
        <p:nvSpPr>
          <p:cNvPr id="3" name="Čuvar mesta za sadržaj 2"/>
          <p:cNvSpPr>
            <a:spLocks noGrp="1"/>
          </p:cNvSpPr>
          <p:nvPr>
            <p:ph idx="1"/>
          </p:nvPr>
        </p:nvSpPr>
        <p:spPr/>
        <p:txBody>
          <a:bodyPr/>
          <a:lstStyle/>
          <a:p>
            <a:r>
              <a:rPr lang="en-US" dirty="0" smtClean="0">
                <a:latin typeface="Californian FB" panose="0207040306080B030204" pitchFamily="18" charset="0"/>
              </a:rPr>
              <a:t>I believe that…</a:t>
            </a:r>
          </a:p>
          <a:p>
            <a:r>
              <a:rPr lang="en-US" dirty="0" smtClean="0">
                <a:latin typeface="Californian FB" panose="0207040306080B030204" pitchFamily="18" charset="0"/>
              </a:rPr>
              <a:t>I think the best order is…</a:t>
            </a:r>
          </a:p>
          <a:p>
            <a:r>
              <a:rPr lang="en-US" dirty="0" smtClean="0">
                <a:latin typeface="Californian FB" panose="0207040306080B030204" pitchFamily="18" charset="0"/>
              </a:rPr>
              <a:t>We can start with….and finish with…</a:t>
            </a:r>
            <a:endParaRPr lang="en-US" dirty="0">
              <a:latin typeface="Californian FB" panose="0207040306080B030204" pitchFamily="18" charset="0"/>
            </a:endParaRPr>
          </a:p>
        </p:txBody>
      </p:sp>
    </p:spTree>
    <p:extLst>
      <p:ext uri="{BB962C8B-B14F-4D97-AF65-F5344CB8AC3E}">
        <p14:creationId xmlns:p14="http://schemas.microsoft.com/office/powerpoint/2010/main" xmlns="" val="1739401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0" y="274638"/>
            <a:ext cx="9144000" cy="1782762"/>
          </a:xfrm>
        </p:spPr>
        <p:txBody>
          <a:bodyPr>
            <a:noAutofit/>
          </a:bodyPr>
          <a:lstStyle/>
          <a:p>
            <a:r>
              <a:rPr lang="en-US" sz="3200" dirty="0" smtClean="0">
                <a:latin typeface="Californian FB" panose="0207040306080B030204" pitchFamily="18" charset="0"/>
              </a:rPr>
              <a:t>2. </a:t>
            </a:r>
            <a:r>
              <a:rPr lang="en-US" sz="3200" b="1" dirty="0" smtClean="0">
                <a:solidFill>
                  <a:srgbClr val="FF0000"/>
                </a:solidFill>
                <a:latin typeface="Californian FB" panose="0207040306080B030204" pitchFamily="18" charset="0"/>
              </a:rPr>
              <a:t>page</a:t>
            </a:r>
            <a:r>
              <a:rPr lang="sr-Latn-RS" sz="3200" b="1" dirty="0" smtClean="0">
                <a:solidFill>
                  <a:srgbClr val="FF0000"/>
                </a:solidFill>
                <a:latin typeface="Californian FB" panose="0207040306080B030204" pitchFamily="18" charset="0"/>
              </a:rPr>
              <a:t> 64</a:t>
            </a:r>
            <a:r>
              <a:rPr lang="en-US" sz="3200" dirty="0" smtClean="0">
                <a:solidFill>
                  <a:srgbClr val="FF0000"/>
                </a:solidFill>
                <a:latin typeface="Californian FB" panose="0207040306080B030204" pitchFamily="18" charset="0"/>
              </a:rPr>
              <a:t> </a:t>
            </a:r>
            <a:r>
              <a:rPr lang="en-US" sz="3200" dirty="0" smtClean="0">
                <a:latin typeface="Californian FB" panose="0207040306080B030204" pitchFamily="18" charset="0"/>
              </a:rPr>
              <a:t>Transcript 2.7, </a:t>
            </a:r>
            <a:r>
              <a:rPr lang="en-US" sz="3200" b="1" dirty="0" smtClean="0">
                <a:solidFill>
                  <a:srgbClr val="FF0000"/>
                </a:solidFill>
                <a:latin typeface="Californian FB" panose="0207040306080B030204" pitchFamily="18" charset="0"/>
              </a:rPr>
              <a:t>page</a:t>
            </a:r>
            <a:r>
              <a:rPr lang="sr-Latn-RS" sz="3200" b="1" dirty="0" smtClean="0">
                <a:solidFill>
                  <a:srgbClr val="FF0000"/>
                </a:solidFill>
                <a:latin typeface="Californian FB" panose="0207040306080B030204" pitchFamily="18" charset="0"/>
              </a:rPr>
              <a:t> 151</a:t>
            </a:r>
            <a:r>
              <a:rPr lang="sr-Latn-RS" sz="3200" b="1" dirty="0" smtClean="0">
                <a:latin typeface="Californian FB" panose="0207040306080B030204" pitchFamily="18" charset="0"/>
              </a:rPr>
              <a:t>,</a:t>
            </a:r>
            <a:r>
              <a:rPr lang="en-US" sz="3200" dirty="0" smtClean="0">
                <a:latin typeface="Californian FB" panose="0207040306080B030204" pitchFamily="18" charset="0"/>
              </a:rPr>
              <a:t/>
            </a:r>
            <a:br>
              <a:rPr lang="en-US" sz="3200" dirty="0" smtClean="0">
                <a:latin typeface="Californian FB" panose="0207040306080B030204" pitchFamily="18" charset="0"/>
              </a:rPr>
            </a:br>
            <a:r>
              <a:rPr lang="en-US" sz="3200" dirty="0" smtClean="0">
                <a:latin typeface="Californian FB" panose="0207040306080B030204" pitchFamily="18" charset="0"/>
              </a:rPr>
              <a:t> Listen to a student giving a short talk about </a:t>
            </a:r>
            <a:r>
              <a:rPr lang="en-US" sz="3200" b="1" i="1" dirty="0" smtClean="0">
                <a:latin typeface="Californian FB" panose="0207040306080B030204" pitchFamily="18" charset="0"/>
              </a:rPr>
              <a:t>Harrods</a:t>
            </a:r>
            <a:r>
              <a:rPr lang="en-US" sz="3200" dirty="0" smtClean="0">
                <a:latin typeface="Californian FB" panose="0207040306080B030204" pitchFamily="18" charset="0"/>
              </a:rPr>
              <a:t>. What does the student talk about? Tick the topics</a:t>
            </a:r>
            <a:r>
              <a:rPr lang="en-US" sz="3600" dirty="0" smtClean="0">
                <a:latin typeface="Californian FB" panose="0207040306080B030204" pitchFamily="18" charset="0"/>
              </a:rPr>
              <a:t>.</a:t>
            </a:r>
            <a:endParaRPr lang="en-US" sz="3600" dirty="0">
              <a:latin typeface="Californian FB" panose="0207040306080B030204" pitchFamily="18" charset="0"/>
            </a:endParaRPr>
          </a:p>
        </p:txBody>
      </p:sp>
      <p:sp>
        <p:nvSpPr>
          <p:cNvPr id="3" name="Čuvar mesta za sadržaj 2"/>
          <p:cNvSpPr>
            <a:spLocks noGrp="1"/>
          </p:cNvSpPr>
          <p:nvPr>
            <p:ph idx="1"/>
          </p:nvPr>
        </p:nvSpPr>
        <p:spPr>
          <a:xfrm>
            <a:off x="457200" y="2209800"/>
            <a:ext cx="5257800" cy="3916363"/>
          </a:xfrm>
        </p:spPr>
        <p:txBody>
          <a:bodyPr>
            <a:normAutofit lnSpcReduction="10000"/>
          </a:bodyPr>
          <a:lstStyle/>
          <a:p>
            <a:pPr algn="just"/>
            <a:r>
              <a:rPr lang="en-US" dirty="0" smtClean="0">
                <a:latin typeface="Californian FB" panose="0207040306080B030204" pitchFamily="18" charset="0"/>
              </a:rPr>
              <a:t>1. the building</a:t>
            </a:r>
          </a:p>
          <a:p>
            <a:pPr algn="just"/>
            <a:r>
              <a:rPr lang="en-US" dirty="0" smtClean="0">
                <a:latin typeface="Californian FB" panose="0207040306080B030204" pitchFamily="18" charset="0"/>
              </a:rPr>
              <a:t>2. the area</a:t>
            </a:r>
          </a:p>
          <a:p>
            <a:pPr algn="just"/>
            <a:r>
              <a:rPr lang="en-US" dirty="0" smtClean="0">
                <a:latin typeface="Californian FB" panose="0207040306080B030204" pitchFamily="18" charset="0"/>
              </a:rPr>
              <a:t>3. what you can buy</a:t>
            </a:r>
          </a:p>
          <a:p>
            <a:pPr algn="just"/>
            <a:r>
              <a:rPr lang="en-US" dirty="0" smtClean="0">
                <a:latin typeface="Californian FB" panose="0207040306080B030204" pitchFamily="18" charset="0"/>
              </a:rPr>
              <a:t>4 places to eat</a:t>
            </a:r>
          </a:p>
          <a:p>
            <a:pPr algn="just"/>
            <a:r>
              <a:rPr lang="en-US" dirty="0" smtClean="0">
                <a:latin typeface="Californian FB" panose="0207040306080B030204" pitchFamily="18" charset="0"/>
              </a:rPr>
              <a:t>5 opening times</a:t>
            </a:r>
          </a:p>
          <a:p>
            <a:pPr algn="just"/>
            <a:r>
              <a:rPr lang="en-US" dirty="0" smtClean="0">
                <a:latin typeface="Californian FB" panose="0207040306080B030204" pitchFamily="18" charset="0"/>
              </a:rPr>
              <a:t>6 Internet shopping</a:t>
            </a:r>
          </a:p>
          <a:p>
            <a:pPr algn="just"/>
            <a:r>
              <a:rPr lang="en-US" dirty="0" smtClean="0">
                <a:latin typeface="Californian FB" panose="0207040306080B030204" pitchFamily="18" charset="0"/>
                <a:hlinkClick r:id="rId2"/>
              </a:rPr>
              <a:t>https://www.harrods.com/</a:t>
            </a:r>
            <a:endParaRPr lang="en-US" dirty="0" smtClean="0">
              <a:latin typeface="Californian FB" panose="0207040306080B030204" pitchFamily="18" charset="0"/>
            </a:endParaRPr>
          </a:p>
          <a:p>
            <a:pPr algn="just"/>
            <a:endParaRPr lang="en-US" dirty="0">
              <a:latin typeface="Californian FB" panose="0207040306080B030204" pitchFamily="18" charset="0"/>
            </a:endParaRPr>
          </a:p>
        </p:txBody>
      </p:sp>
      <p:pic>
        <p:nvPicPr>
          <p:cNvPr id="1026" name="Picture 2" descr="C:\Users\Smiljka Kesic.User-PC\Desktop\Harrods-outside-Stephen-Iodice.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857032" y="2590800"/>
            <a:ext cx="3003355" cy="350043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275749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fade">
                                      <p:cBhvr>
                                        <p:cTn id="12" dur="2000"/>
                                        <p:tgtEl>
                                          <p:spTgt spid="102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20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fade">
                                      <p:cBhvr>
                                        <p:cTn id="22" dur="20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2000"/>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fade">
                                      <p:cBhvr>
                                        <p:cTn id="32" dur="2000"/>
                                        <p:tgtEl>
                                          <p:spTgt spid="3">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Effect transition="in" filter="fade">
                                      <p:cBhvr>
                                        <p:cTn id="37" dur="2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2000"/>
                                        <p:tgtEl>
                                          <p:spTgt spid="3">
                                            <p:txEl>
                                              <p:pRg st="5" end="5"/>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Effect transition="in" filter="fade">
                                      <p:cBhvr>
                                        <p:cTn id="47"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0" y="274638"/>
            <a:ext cx="9067800" cy="1782762"/>
          </a:xfrm>
        </p:spPr>
        <p:txBody>
          <a:bodyPr>
            <a:noAutofit/>
          </a:bodyPr>
          <a:lstStyle/>
          <a:p>
            <a:r>
              <a:rPr lang="en-US" sz="3200" dirty="0" smtClean="0">
                <a:latin typeface="Californian FB" panose="0207040306080B030204" pitchFamily="18" charset="0"/>
              </a:rPr>
              <a:t>2. </a:t>
            </a:r>
            <a:r>
              <a:rPr lang="sr-Latn-RS" sz="3200" b="1" dirty="0" smtClean="0">
                <a:solidFill>
                  <a:srgbClr val="FF0000"/>
                </a:solidFill>
                <a:latin typeface="Californian FB" panose="0207040306080B030204" pitchFamily="18" charset="0"/>
              </a:rPr>
              <a:t>p</a:t>
            </a:r>
            <a:r>
              <a:rPr lang="en-US" sz="3200" b="1" dirty="0" smtClean="0">
                <a:solidFill>
                  <a:srgbClr val="FF0000"/>
                </a:solidFill>
                <a:latin typeface="Californian FB" panose="0207040306080B030204" pitchFamily="18" charset="0"/>
              </a:rPr>
              <a:t>age</a:t>
            </a:r>
            <a:r>
              <a:rPr lang="sr-Latn-RS" sz="3200" b="1" dirty="0" smtClean="0">
                <a:solidFill>
                  <a:srgbClr val="FF0000"/>
                </a:solidFill>
                <a:latin typeface="Californian FB" panose="0207040306080B030204" pitchFamily="18" charset="0"/>
              </a:rPr>
              <a:t> 64</a:t>
            </a:r>
            <a:r>
              <a:rPr lang="sr-Latn-RS" sz="3200" b="1" dirty="0" smtClean="0">
                <a:latin typeface="Californian FB" panose="0207040306080B030204" pitchFamily="18" charset="0"/>
              </a:rPr>
              <a:t>,</a:t>
            </a:r>
            <a:r>
              <a:rPr lang="en-US" sz="3200" dirty="0" smtClean="0">
                <a:latin typeface="Californian FB" panose="0207040306080B030204" pitchFamily="18" charset="0"/>
              </a:rPr>
              <a:t> Transcript 2.7, </a:t>
            </a:r>
            <a:r>
              <a:rPr lang="en-US" sz="3200" b="1" dirty="0" smtClean="0">
                <a:solidFill>
                  <a:srgbClr val="FF0000"/>
                </a:solidFill>
                <a:latin typeface="Californian FB" panose="0207040306080B030204" pitchFamily="18" charset="0"/>
              </a:rPr>
              <a:t>page </a:t>
            </a:r>
            <a:r>
              <a:rPr lang="sr-Latn-RS" sz="3200" b="1" dirty="0" smtClean="0">
                <a:solidFill>
                  <a:srgbClr val="FF0000"/>
                </a:solidFill>
                <a:latin typeface="Californian FB" panose="0207040306080B030204" pitchFamily="18" charset="0"/>
              </a:rPr>
              <a:t>151,</a:t>
            </a:r>
            <a:r>
              <a:rPr lang="en-US" sz="3200" dirty="0" smtClean="0">
                <a:latin typeface="Californian FB" panose="0207040306080B030204" pitchFamily="18" charset="0"/>
              </a:rPr>
              <a:t/>
            </a:r>
            <a:br>
              <a:rPr lang="en-US" sz="3200" dirty="0" smtClean="0">
                <a:latin typeface="Californian FB" panose="0207040306080B030204" pitchFamily="18" charset="0"/>
              </a:rPr>
            </a:br>
            <a:r>
              <a:rPr lang="en-US" sz="3200" dirty="0" smtClean="0">
                <a:latin typeface="Californian FB" panose="0207040306080B030204" pitchFamily="18" charset="0"/>
              </a:rPr>
              <a:t>Listen to a student giving a short talk about Harrods. What does the student talk about? Tick the topics.</a:t>
            </a:r>
            <a:endParaRPr lang="en-US" sz="3200" dirty="0">
              <a:latin typeface="Californian FB" panose="0207040306080B030204" pitchFamily="18" charset="0"/>
            </a:endParaRPr>
          </a:p>
        </p:txBody>
      </p:sp>
      <p:sp>
        <p:nvSpPr>
          <p:cNvPr id="3" name="Čuvar mesta za sadržaj 2"/>
          <p:cNvSpPr>
            <a:spLocks noGrp="1"/>
          </p:cNvSpPr>
          <p:nvPr>
            <p:ph idx="1"/>
          </p:nvPr>
        </p:nvSpPr>
        <p:spPr>
          <a:xfrm>
            <a:off x="304800" y="2514600"/>
            <a:ext cx="5029200" cy="3611563"/>
          </a:xfrm>
        </p:spPr>
        <p:txBody>
          <a:bodyPr>
            <a:normAutofit fontScale="92500" lnSpcReduction="10000"/>
          </a:bodyPr>
          <a:lstStyle/>
          <a:p>
            <a:pPr algn="just"/>
            <a:r>
              <a:rPr lang="en-US" dirty="0" smtClean="0">
                <a:latin typeface="Californian FB" panose="0207040306080B030204" pitchFamily="18" charset="0"/>
              </a:rPr>
              <a:t>1. the building</a:t>
            </a:r>
            <a:r>
              <a:rPr lang="en-US" b="1" dirty="0" smtClean="0">
                <a:solidFill>
                  <a:srgbClr val="0070C0"/>
                </a:solidFill>
                <a:latin typeface="Californian FB" panose="0207040306080B030204" pitchFamily="18" charset="0"/>
              </a:rPr>
              <a:t>√</a:t>
            </a:r>
          </a:p>
          <a:p>
            <a:pPr algn="just"/>
            <a:r>
              <a:rPr lang="en-US" dirty="0" smtClean="0">
                <a:latin typeface="Californian FB" panose="0207040306080B030204" pitchFamily="18" charset="0"/>
              </a:rPr>
              <a:t>2. the area</a:t>
            </a:r>
            <a:r>
              <a:rPr lang="en-US" b="1" dirty="0" smtClean="0">
                <a:solidFill>
                  <a:srgbClr val="0070C0"/>
                </a:solidFill>
                <a:latin typeface="Californian FB" panose="0207040306080B030204" pitchFamily="18" charset="0"/>
              </a:rPr>
              <a:t> </a:t>
            </a:r>
            <a:r>
              <a:rPr lang="en-US" b="1" dirty="0" smtClean="0">
                <a:solidFill>
                  <a:srgbClr val="0070C0"/>
                </a:solidFill>
                <a:latin typeface="Californian FB" panose="0207040306080B030204" pitchFamily="18" charset="0"/>
              </a:rPr>
              <a:t>√ (</a:t>
            </a:r>
            <a:r>
              <a:rPr lang="sr-Latn-RS" b="1" dirty="0" smtClean="0">
                <a:solidFill>
                  <a:srgbClr val="0070C0"/>
                </a:solidFill>
                <a:latin typeface="Californian FB" panose="0207040306080B030204" pitchFamily="18" charset="0"/>
              </a:rPr>
              <a:t>+/-)</a:t>
            </a:r>
            <a:endParaRPr lang="en-US" dirty="0" smtClean="0">
              <a:latin typeface="Californian FB" panose="0207040306080B030204" pitchFamily="18" charset="0"/>
            </a:endParaRPr>
          </a:p>
          <a:p>
            <a:pPr algn="just"/>
            <a:r>
              <a:rPr lang="en-US" dirty="0" smtClean="0">
                <a:latin typeface="Californian FB" panose="0207040306080B030204" pitchFamily="18" charset="0"/>
              </a:rPr>
              <a:t>3. what you can buy</a:t>
            </a:r>
            <a:r>
              <a:rPr lang="en-US" b="1" dirty="0" smtClean="0">
                <a:solidFill>
                  <a:srgbClr val="0070C0"/>
                </a:solidFill>
                <a:latin typeface="Californian FB" panose="0207040306080B030204" pitchFamily="18" charset="0"/>
              </a:rPr>
              <a:t> √</a:t>
            </a:r>
            <a:endParaRPr lang="en-US" dirty="0" smtClean="0">
              <a:latin typeface="Californian FB" panose="0207040306080B030204" pitchFamily="18" charset="0"/>
            </a:endParaRPr>
          </a:p>
          <a:p>
            <a:pPr algn="just"/>
            <a:r>
              <a:rPr lang="en-US" dirty="0" smtClean="0">
                <a:latin typeface="Californian FB" panose="0207040306080B030204" pitchFamily="18" charset="0"/>
              </a:rPr>
              <a:t>4 places to eat</a:t>
            </a:r>
            <a:r>
              <a:rPr lang="en-US" b="1" dirty="0" smtClean="0">
                <a:solidFill>
                  <a:srgbClr val="0070C0"/>
                </a:solidFill>
                <a:latin typeface="Californian FB" panose="0207040306080B030204" pitchFamily="18" charset="0"/>
              </a:rPr>
              <a:t> √</a:t>
            </a:r>
            <a:endParaRPr lang="en-US" dirty="0" smtClean="0">
              <a:latin typeface="Californian FB" panose="0207040306080B030204" pitchFamily="18" charset="0"/>
            </a:endParaRPr>
          </a:p>
          <a:p>
            <a:pPr algn="just"/>
            <a:r>
              <a:rPr lang="en-US" dirty="0" smtClean="0">
                <a:latin typeface="Californian FB" panose="0207040306080B030204" pitchFamily="18" charset="0"/>
              </a:rPr>
              <a:t>5 opening times</a:t>
            </a:r>
            <a:r>
              <a:rPr lang="en-US" b="1" dirty="0" smtClean="0">
                <a:solidFill>
                  <a:srgbClr val="0070C0"/>
                </a:solidFill>
                <a:latin typeface="Californian FB" panose="0207040306080B030204" pitchFamily="18" charset="0"/>
              </a:rPr>
              <a:t> √ (</a:t>
            </a:r>
            <a:r>
              <a:rPr lang="sr-Latn-RS" b="1" dirty="0" smtClean="0">
                <a:solidFill>
                  <a:srgbClr val="0070C0"/>
                </a:solidFill>
                <a:latin typeface="Californian FB" panose="0207040306080B030204" pitchFamily="18" charset="0"/>
              </a:rPr>
              <a:t>+/-)</a:t>
            </a:r>
            <a:endParaRPr lang="en-US" dirty="0" smtClean="0">
              <a:latin typeface="Californian FB" panose="0207040306080B030204" pitchFamily="18" charset="0"/>
            </a:endParaRPr>
          </a:p>
          <a:p>
            <a:pPr algn="just"/>
            <a:r>
              <a:rPr lang="en-US" dirty="0" smtClean="0">
                <a:latin typeface="Californian FB" panose="0207040306080B030204" pitchFamily="18" charset="0"/>
              </a:rPr>
              <a:t>6 Internet shopping</a:t>
            </a:r>
            <a:r>
              <a:rPr lang="en-US" b="1" dirty="0" smtClean="0">
                <a:solidFill>
                  <a:srgbClr val="0070C0"/>
                </a:solidFill>
                <a:latin typeface="Californian FB" panose="0207040306080B030204" pitchFamily="18" charset="0"/>
              </a:rPr>
              <a:t> √ (</a:t>
            </a:r>
            <a:r>
              <a:rPr lang="sr-Latn-RS" b="1" dirty="0" smtClean="0">
                <a:solidFill>
                  <a:srgbClr val="0070C0"/>
                </a:solidFill>
                <a:latin typeface="Californian FB" panose="0207040306080B030204" pitchFamily="18" charset="0"/>
              </a:rPr>
              <a:t>+/-)</a:t>
            </a:r>
            <a:endParaRPr lang="en-US" dirty="0" smtClean="0">
              <a:latin typeface="Californian FB" panose="0207040306080B030204" pitchFamily="18" charset="0"/>
            </a:endParaRPr>
          </a:p>
          <a:p>
            <a:pPr algn="just"/>
            <a:r>
              <a:rPr lang="en-US" dirty="0" smtClean="0">
                <a:latin typeface="Californian FB" panose="0207040306080B030204" pitchFamily="18" charset="0"/>
                <a:hlinkClick r:id="rId2"/>
              </a:rPr>
              <a:t>https://www.harrods.com/</a:t>
            </a:r>
            <a:endParaRPr lang="en-US" dirty="0" smtClean="0">
              <a:latin typeface="Californian FB" panose="0207040306080B030204" pitchFamily="18" charset="0"/>
            </a:endParaRPr>
          </a:p>
          <a:p>
            <a:pPr algn="just"/>
            <a:endParaRPr lang="en-US" dirty="0">
              <a:latin typeface="Californian FB" panose="0207040306080B030204" pitchFamily="18" charset="0"/>
            </a:endParaRPr>
          </a:p>
        </p:txBody>
      </p:sp>
      <p:pic>
        <p:nvPicPr>
          <p:cNvPr id="1026" name="Picture 2" descr="C:\Users\Smiljka Kesic.User-PC\Desktop\Harrods-outside-Stephen-Iodice.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410200" y="2209800"/>
            <a:ext cx="3526388" cy="411003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703991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fade">
                                      <p:cBhvr>
                                        <p:cTn id="12" dur="2000"/>
                                        <p:tgtEl>
                                          <p:spTgt spid="102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20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fade">
                                      <p:cBhvr>
                                        <p:cTn id="22" dur="20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2000"/>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fade">
                                      <p:cBhvr>
                                        <p:cTn id="32" dur="2000"/>
                                        <p:tgtEl>
                                          <p:spTgt spid="3">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Effect transition="in" filter="fade">
                                      <p:cBhvr>
                                        <p:cTn id="37" dur="2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2000"/>
                                        <p:tgtEl>
                                          <p:spTgt spid="3">
                                            <p:txEl>
                                              <p:pRg st="5" end="5"/>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Effect transition="in" filter="fade">
                                      <p:cBhvr>
                                        <p:cTn id="47"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0" y="152400"/>
            <a:ext cx="9144000" cy="2133600"/>
          </a:xfrm>
        </p:spPr>
        <p:txBody>
          <a:bodyPr>
            <a:noAutofit/>
          </a:bodyPr>
          <a:lstStyle/>
          <a:p>
            <a:r>
              <a:rPr lang="en-US" sz="3200" dirty="0" smtClean="0">
                <a:latin typeface="Californian FB" panose="0207040306080B030204" pitchFamily="18" charset="0"/>
              </a:rPr>
              <a:t>3.</a:t>
            </a:r>
            <a:r>
              <a:rPr lang="sr-Latn-RS" sz="3200" b="1" dirty="0" smtClean="0">
                <a:solidFill>
                  <a:srgbClr val="FF0000"/>
                </a:solidFill>
                <a:latin typeface="Californian FB" panose="0207040306080B030204" pitchFamily="18" charset="0"/>
              </a:rPr>
              <a:t> page 64 </a:t>
            </a:r>
            <a:r>
              <a:rPr lang="sr-Latn-RS" sz="3200" dirty="0" smtClean="0">
                <a:latin typeface="Californian FB" panose="0207040306080B030204" pitchFamily="18" charset="0"/>
              </a:rPr>
              <a:t/>
            </a:r>
            <a:br>
              <a:rPr lang="sr-Latn-RS" sz="3200" dirty="0" smtClean="0">
                <a:latin typeface="Californian FB" panose="0207040306080B030204" pitchFamily="18" charset="0"/>
              </a:rPr>
            </a:br>
            <a:r>
              <a:rPr lang="en-US" sz="3200" b="1" dirty="0" smtClean="0">
                <a:solidFill>
                  <a:srgbClr val="FFC000"/>
                </a:solidFill>
                <a:latin typeface="Californian FB" panose="0207040306080B030204" pitchFamily="18" charset="0"/>
              </a:rPr>
              <a:t>Making notes</a:t>
            </a:r>
            <a:r>
              <a:rPr lang="en-US" sz="3200" dirty="0" smtClean="0">
                <a:latin typeface="Californian FB" panose="0207040306080B030204" pitchFamily="18" charset="0"/>
              </a:rPr>
              <a:t/>
            </a:r>
            <a:br>
              <a:rPr lang="en-US" sz="3200" dirty="0" smtClean="0">
                <a:latin typeface="Californian FB" panose="0207040306080B030204" pitchFamily="18" charset="0"/>
              </a:rPr>
            </a:br>
            <a:r>
              <a:rPr lang="en-US" sz="3200" dirty="0" smtClean="0">
                <a:latin typeface="Californian FB" panose="0207040306080B030204" pitchFamily="18" charset="0"/>
              </a:rPr>
              <a:t>Some people write down every word</a:t>
            </a:r>
            <a:r>
              <a:rPr lang="en-US" sz="3200" dirty="0">
                <a:latin typeface="Californian FB" panose="0207040306080B030204" pitchFamily="18" charset="0"/>
              </a:rPr>
              <a:t> </a:t>
            </a:r>
            <a:r>
              <a:rPr lang="en-US" sz="3200" dirty="0" smtClean="0">
                <a:latin typeface="Californian FB" panose="0207040306080B030204" pitchFamily="18" charset="0"/>
              </a:rPr>
              <a:t>of their talk. Others make notes. Complete the notes for the talk with these words</a:t>
            </a:r>
            <a:endParaRPr lang="en-US" sz="3200" dirty="0">
              <a:latin typeface="Californian FB" panose="0207040306080B030204" pitchFamily="18" charset="0"/>
            </a:endParaRPr>
          </a:p>
        </p:txBody>
      </p:sp>
      <p:sp>
        <p:nvSpPr>
          <p:cNvPr id="3" name="Čuvar mesta za sadržaj 2"/>
          <p:cNvSpPr>
            <a:spLocks noGrp="1"/>
          </p:cNvSpPr>
          <p:nvPr>
            <p:ph idx="1"/>
          </p:nvPr>
        </p:nvSpPr>
        <p:spPr>
          <a:xfrm>
            <a:off x="685800" y="3429000"/>
            <a:ext cx="7772400" cy="2971800"/>
          </a:xfrm>
        </p:spPr>
        <p:txBody>
          <a:bodyPr>
            <a:normAutofit fontScale="92500" lnSpcReduction="10000"/>
          </a:bodyPr>
          <a:lstStyle/>
          <a:p>
            <a:pPr algn="ctr"/>
            <a:r>
              <a:rPr lang="en-US" sz="2400" dirty="0" smtClean="0">
                <a:latin typeface="Lucida Handwriting" panose="03010101010101010101" pitchFamily="66" charset="0"/>
              </a:rPr>
              <a:t>Harrods</a:t>
            </a:r>
          </a:p>
          <a:p>
            <a:r>
              <a:rPr lang="en-US" sz="2400" smtClean="0">
                <a:latin typeface="Lucida Handwriting" panose="03010101010101010101" pitchFamily="66" charset="0"/>
              </a:rPr>
              <a:t>Huge </a:t>
            </a:r>
            <a:r>
              <a:rPr lang="sr-Latn-RS" sz="2400" smtClean="0">
                <a:latin typeface="Lucida Handwriting" panose="03010101010101010101" pitchFamily="66" charset="0"/>
              </a:rPr>
              <a:t> </a:t>
            </a:r>
            <a:r>
              <a:rPr lang="sr-Latn-RS" sz="2400" dirty="0" smtClean="0">
                <a:latin typeface="Lucida Handwriting" panose="03010101010101010101" pitchFamily="66" charset="0"/>
              </a:rPr>
              <a:t>(1)</a:t>
            </a:r>
            <a:r>
              <a:rPr lang="en-US" sz="2400" dirty="0" smtClean="0">
                <a:latin typeface="Lucida Handwriting" panose="03010101010101010101" pitchFamily="66" charset="0"/>
              </a:rPr>
              <a:t>_______________</a:t>
            </a:r>
            <a:r>
              <a:rPr lang="sr-Latn-RS" sz="2400" dirty="0" smtClean="0">
                <a:latin typeface="Lucida Handwriting" panose="03010101010101010101" pitchFamily="66" charset="0"/>
              </a:rPr>
              <a:t> store -London</a:t>
            </a:r>
          </a:p>
          <a:p>
            <a:r>
              <a:rPr lang="sr-Latn-RS" sz="2400" dirty="0" smtClean="0">
                <a:latin typeface="Lucida Handwriting" panose="03010101010101010101" pitchFamily="66" charset="0"/>
              </a:rPr>
              <a:t>Beautiful (</a:t>
            </a:r>
            <a:r>
              <a:rPr lang="en-US" sz="2400" dirty="0" smtClean="0">
                <a:latin typeface="Lucida Handwriting" panose="03010101010101010101" pitchFamily="66" charset="0"/>
              </a:rPr>
              <a:t>2</a:t>
            </a:r>
            <a:r>
              <a:rPr lang="sr-Latn-RS" sz="2400" dirty="0" smtClean="0">
                <a:latin typeface="Lucida Handwriting" panose="03010101010101010101" pitchFamily="66" charset="0"/>
              </a:rPr>
              <a:t>)</a:t>
            </a:r>
            <a:r>
              <a:rPr lang="en-US" sz="2400" dirty="0" smtClean="0">
                <a:latin typeface="Lucida Handwriting" panose="03010101010101010101" pitchFamily="66" charset="0"/>
              </a:rPr>
              <a:t>___________________</a:t>
            </a:r>
            <a:r>
              <a:rPr lang="sr-Latn-RS" sz="2400" dirty="0" smtClean="0">
                <a:latin typeface="Lucida Handwriting" panose="03010101010101010101" pitchFamily="66" charset="0"/>
              </a:rPr>
              <a:t> (at night)</a:t>
            </a:r>
          </a:p>
          <a:p>
            <a:r>
              <a:rPr lang="en-US" sz="2400" dirty="0" smtClean="0">
                <a:latin typeface="Lucida Handwriting" panose="03010101010101010101" pitchFamily="66" charset="0"/>
              </a:rPr>
              <a:t>o</a:t>
            </a:r>
            <a:r>
              <a:rPr lang="sr-Latn-RS" sz="2400" dirty="0" smtClean="0">
                <a:latin typeface="Lucida Handwriting" panose="03010101010101010101" pitchFamily="66" charset="0"/>
              </a:rPr>
              <a:t>pen (</a:t>
            </a:r>
            <a:r>
              <a:rPr lang="en-US" sz="2400" dirty="0" smtClean="0">
                <a:latin typeface="Lucida Handwriting" panose="03010101010101010101" pitchFamily="66" charset="0"/>
              </a:rPr>
              <a:t>3</a:t>
            </a:r>
            <a:r>
              <a:rPr lang="sr-Latn-RS" sz="2400" dirty="0" smtClean="0">
                <a:latin typeface="Lucida Handwriting" panose="03010101010101010101" pitchFamily="66" charset="0"/>
              </a:rPr>
              <a:t>)</a:t>
            </a:r>
            <a:r>
              <a:rPr lang="en-US" sz="2400" dirty="0" smtClean="0">
                <a:latin typeface="Lucida Handwriting" panose="03010101010101010101" pitchFamily="66" charset="0"/>
              </a:rPr>
              <a:t>_______________________</a:t>
            </a:r>
            <a:r>
              <a:rPr lang="sr-Latn-RS" sz="2400" dirty="0" smtClean="0">
                <a:latin typeface="Lucida Handwriting" panose="03010101010101010101" pitchFamily="66" charset="0"/>
              </a:rPr>
              <a:t> day</a:t>
            </a:r>
            <a:endParaRPr lang="sr-Latn-RS" sz="2400" dirty="0">
              <a:latin typeface="Lucida Handwriting" panose="03010101010101010101" pitchFamily="66" charset="0"/>
            </a:endParaRPr>
          </a:p>
          <a:p>
            <a:r>
              <a:rPr lang="sr-Latn-RS" sz="2400" dirty="0" smtClean="0">
                <a:latin typeface="Lucida Handwriting" panose="03010101010101010101" pitchFamily="66" charset="0"/>
              </a:rPr>
              <a:t>7 (</a:t>
            </a:r>
            <a:r>
              <a:rPr lang="en-US" sz="2400" dirty="0" smtClean="0">
                <a:latin typeface="Lucida Handwriting" panose="03010101010101010101" pitchFamily="66" charset="0"/>
              </a:rPr>
              <a:t>4</a:t>
            </a:r>
            <a:r>
              <a:rPr lang="sr-Latn-RS" sz="2400" dirty="0" smtClean="0">
                <a:latin typeface="Lucida Handwriting" panose="03010101010101010101" pitchFamily="66" charset="0"/>
              </a:rPr>
              <a:t>)</a:t>
            </a:r>
            <a:r>
              <a:rPr lang="en-US" sz="2400" dirty="0" smtClean="0">
                <a:latin typeface="Lucida Handwriting" panose="03010101010101010101" pitchFamily="66" charset="0"/>
              </a:rPr>
              <a:t>_______________________________</a:t>
            </a:r>
            <a:endParaRPr lang="sr-Latn-RS" sz="2400" dirty="0" smtClean="0">
              <a:latin typeface="Lucida Handwriting" panose="03010101010101010101" pitchFamily="66" charset="0"/>
            </a:endParaRPr>
          </a:p>
          <a:p>
            <a:r>
              <a:rPr lang="sr-Latn-RS" sz="2400" dirty="0" smtClean="0">
                <a:latin typeface="Lucida Handwriting" panose="03010101010101010101" pitchFamily="66" charset="0"/>
              </a:rPr>
              <a:t>Can find everything – give</a:t>
            </a:r>
            <a:r>
              <a:rPr lang="en-US" sz="2400" dirty="0" smtClean="0">
                <a:latin typeface="Lucida Handwriting" panose="03010101010101010101" pitchFamily="66" charset="0"/>
              </a:rPr>
              <a:t> e</a:t>
            </a:r>
            <a:r>
              <a:rPr lang="sr-Latn-RS" sz="2400" dirty="0" smtClean="0">
                <a:latin typeface="Lucida Handwriting" panose="03010101010101010101" pitchFamily="66" charset="0"/>
              </a:rPr>
              <a:t>xamples</a:t>
            </a:r>
          </a:p>
          <a:p>
            <a:r>
              <a:rPr lang="sr-Latn-RS" sz="2400" dirty="0" smtClean="0">
                <a:latin typeface="Lucida Handwriting" panose="03010101010101010101" pitchFamily="66" charset="0"/>
              </a:rPr>
              <a:t>Also (</a:t>
            </a:r>
            <a:r>
              <a:rPr lang="en-US" sz="2400" dirty="0" smtClean="0">
                <a:latin typeface="Lucida Handwriting" panose="03010101010101010101" pitchFamily="66" charset="0"/>
              </a:rPr>
              <a:t>5</a:t>
            </a:r>
            <a:r>
              <a:rPr lang="sr-Latn-RS" sz="2400" dirty="0" smtClean="0">
                <a:latin typeface="Lucida Handwriting" panose="03010101010101010101" pitchFamily="66" charset="0"/>
              </a:rPr>
              <a:t>)</a:t>
            </a:r>
            <a:r>
              <a:rPr lang="en-US" sz="2400" dirty="0" smtClean="0">
                <a:latin typeface="Lucida Handwriting" panose="03010101010101010101" pitchFamily="66" charset="0"/>
              </a:rPr>
              <a:t> ____________</a:t>
            </a:r>
            <a:r>
              <a:rPr lang="sr-Latn-RS" sz="2400" dirty="0" smtClean="0">
                <a:latin typeface="Lucida Handwriting" panose="03010101010101010101" pitchFamily="66" charset="0"/>
              </a:rPr>
              <a:t> halls</a:t>
            </a:r>
            <a:r>
              <a:rPr lang="en-US" sz="2400" dirty="0" smtClean="0">
                <a:latin typeface="Lucida Handwriting" panose="03010101010101010101" pitchFamily="66" charset="0"/>
              </a:rPr>
              <a:t>+cafés/restaurants (25)+doctor/bank</a:t>
            </a:r>
            <a:endParaRPr lang="sr-Latn-RS" sz="2400" dirty="0" smtClean="0">
              <a:latin typeface="Lucida Handwriting" panose="03010101010101010101" pitchFamily="66" charset="0"/>
            </a:endParaRPr>
          </a:p>
          <a:p>
            <a:pPr algn="ctr"/>
            <a:endParaRPr lang="en-US" dirty="0">
              <a:latin typeface="Lucida Handwriting" panose="03010101010101010101" pitchFamily="66" charset="0"/>
            </a:endParaRPr>
          </a:p>
        </p:txBody>
      </p:sp>
      <p:sp>
        <p:nvSpPr>
          <p:cNvPr id="4" name="Okvir za tekst 3"/>
          <p:cNvSpPr txBox="1"/>
          <p:nvPr/>
        </p:nvSpPr>
        <p:spPr>
          <a:xfrm>
            <a:off x="1066800" y="2667000"/>
            <a:ext cx="7239000" cy="461665"/>
          </a:xfrm>
          <a:prstGeom prst="rect">
            <a:avLst/>
          </a:prstGeom>
          <a:noFill/>
        </p:spPr>
        <p:txBody>
          <a:bodyPr wrap="square" rtlCol="0">
            <a:spAutoFit/>
          </a:bodyPr>
          <a:lstStyle/>
          <a:p>
            <a:pPr algn="ctr"/>
            <a:r>
              <a:rPr lang="en-US" sz="2400" b="1" dirty="0">
                <a:latin typeface="Californian FB" panose="0207040306080B030204" pitchFamily="18" charset="0"/>
              </a:rPr>
              <a:t>e</a:t>
            </a:r>
            <a:r>
              <a:rPr lang="en-US" sz="2400" b="1" dirty="0" smtClean="0">
                <a:latin typeface="Californian FB" panose="0207040306080B030204" pitchFamily="18" charset="0"/>
              </a:rPr>
              <a:t>very     building     food   department  floors</a:t>
            </a:r>
            <a:endParaRPr lang="en-US" sz="2400" b="1" dirty="0">
              <a:latin typeface="Californian FB" panose="0207040306080B030204" pitchFamily="18" charset="0"/>
            </a:endParaRPr>
          </a:p>
        </p:txBody>
      </p:sp>
    </p:spTree>
    <p:extLst>
      <p:ext uri="{BB962C8B-B14F-4D97-AF65-F5344CB8AC3E}">
        <p14:creationId xmlns:p14="http://schemas.microsoft.com/office/powerpoint/2010/main" xmlns="" val="1815753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20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20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fade">
                                      <p:cBhvr>
                                        <p:cTn id="22" dur="20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2000"/>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fade">
                                      <p:cBhvr>
                                        <p:cTn id="32" dur="2000"/>
                                        <p:tgtEl>
                                          <p:spTgt spid="3">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Effect transition="in" filter="fade">
                                      <p:cBhvr>
                                        <p:cTn id="37" dur="2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2000"/>
                                        <p:tgtEl>
                                          <p:spTgt spid="3">
                                            <p:txEl>
                                              <p:pRg st="5" end="5"/>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Effect transition="in" filter="fade">
                                      <p:cBhvr>
                                        <p:cTn id="47"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0" y="152400"/>
            <a:ext cx="9144000" cy="2133600"/>
          </a:xfrm>
        </p:spPr>
        <p:txBody>
          <a:bodyPr>
            <a:noAutofit/>
          </a:bodyPr>
          <a:lstStyle/>
          <a:p>
            <a:r>
              <a:rPr lang="en-US" sz="3200" dirty="0" smtClean="0">
                <a:latin typeface="Californian FB" panose="0207040306080B030204" pitchFamily="18" charset="0"/>
              </a:rPr>
              <a:t>3.</a:t>
            </a:r>
            <a:r>
              <a:rPr lang="sr-Latn-RS" sz="3200" b="1" dirty="0" smtClean="0">
                <a:solidFill>
                  <a:srgbClr val="FF0000"/>
                </a:solidFill>
                <a:latin typeface="Californian FB" panose="0207040306080B030204" pitchFamily="18" charset="0"/>
              </a:rPr>
              <a:t> page 64 </a:t>
            </a:r>
            <a:r>
              <a:rPr lang="sr-Latn-RS" sz="3200" dirty="0" smtClean="0">
                <a:latin typeface="Californian FB" panose="0207040306080B030204" pitchFamily="18" charset="0"/>
              </a:rPr>
              <a:t/>
            </a:r>
            <a:br>
              <a:rPr lang="sr-Latn-RS" sz="3200" dirty="0" smtClean="0">
                <a:latin typeface="Californian FB" panose="0207040306080B030204" pitchFamily="18" charset="0"/>
              </a:rPr>
            </a:br>
            <a:r>
              <a:rPr lang="en-US" sz="3200" b="1" dirty="0" smtClean="0">
                <a:solidFill>
                  <a:srgbClr val="FFC000"/>
                </a:solidFill>
                <a:latin typeface="Californian FB" panose="0207040306080B030204" pitchFamily="18" charset="0"/>
              </a:rPr>
              <a:t>Making notes</a:t>
            </a:r>
            <a:r>
              <a:rPr lang="en-US" sz="3200" dirty="0" smtClean="0">
                <a:latin typeface="Californian FB" panose="0207040306080B030204" pitchFamily="18" charset="0"/>
              </a:rPr>
              <a:t/>
            </a:r>
            <a:br>
              <a:rPr lang="en-US" sz="3200" dirty="0" smtClean="0">
                <a:latin typeface="Californian FB" panose="0207040306080B030204" pitchFamily="18" charset="0"/>
              </a:rPr>
            </a:br>
            <a:r>
              <a:rPr lang="en-US" sz="3200" dirty="0" smtClean="0">
                <a:latin typeface="Californian FB" panose="0207040306080B030204" pitchFamily="18" charset="0"/>
              </a:rPr>
              <a:t>Some people write down every word</a:t>
            </a:r>
            <a:r>
              <a:rPr lang="en-US" sz="3200" dirty="0">
                <a:latin typeface="Californian FB" panose="0207040306080B030204" pitchFamily="18" charset="0"/>
              </a:rPr>
              <a:t> </a:t>
            </a:r>
            <a:r>
              <a:rPr lang="en-US" sz="3200" dirty="0" smtClean="0">
                <a:latin typeface="Californian FB" panose="0207040306080B030204" pitchFamily="18" charset="0"/>
              </a:rPr>
              <a:t>of their talk. Others make notes. Complete the notes for the talk with these words</a:t>
            </a:r>
            <a:endParaRPr lang="en-US" sz="3200" dirty="0">
              <a:latin typeface="Californian FB" panose="0207040306080B030204" pitchFamily="18" charset="0"/>
            </a:endParaRPr>
          </a:p>
        </p:txBody>
      </p:sp>
      <p:sp>
        <p:nvSpPr>
          <p:cNvPr id="3" name="Čuvar mesta za sadržaj 2"/>
          <p:cNvSpPr>
            <a:spLocks noGrp="1"/>
          </p:cNvSpPr>
          <p:nvPr>
            <p:ph idx="1"/>
          </p:nvPr>
        </p:nvSpPr>
        <p:spPr>
          <a:xfrm>
            <a:off x="685800" y="3429000"/>
            <a:ext cx="7772400" cy="2971800"/>
          </a:xfrm>
        </p:spPr>
        <p:txBody>
          <a:bodyPr>
            <a:normAutofit fontScale="92500" lnSpcReduction="10000"/>
          </a:bodyPr>
          <a:lstStyle/>
          <a:p>
            <a:pPr algn="ctr"/>
            <a:r>
              <a:rPr lang="en-US" sz="2400" dirty="0" smtClean="0">
                <a:latin typeface="Lucida Handwriting" panose="03010101010101010101" pitchFamily="66" charset="0"/>
              </a:rPr>
              <a:t>Harrods</a:t>
            </a:r>
          </a:p>
          <a:p>
            <a:r>
              <a:rPr lang="en-US" sz="2400" dirty="0" smtClean="0">
                <a:latin typeface="Lucida Handwriting" panose="03010101010101010101" pitchFamily="66" charset="0"/>
              </a:rPr>
              <a:t>Huge </a:t>
            </a:r>
            <a:r>
              <a:rPr lang="sr-Latn-RS" sz="2400" dirty="0">
                <a:latin typeface="Lucida Handwriting" panose="03010101010101010101" pitchFamily="66" charset="0"/>
              </a:rPr>
              <a:t> </a:t>
            </a:r>
            <a:r>
              <a:rPr lang="sr-Latn-RS" sz="2400" dirty="0" smtClean="0">
                <a:latin typeface="Lucida Handwriting" panose="03010101010101010101" pitchFamily="66" charset="0"/>
              </a:rPr>
              <a:t>store (1)</a:t>
            </a:r>
            <a:r>
              <a:rPr lang="en-US" sz="2400" dirty="0" smtClean="0">
                <a:latin typeface="Lucida Handwriting" panose="03010101010101010101" pitchFamily="66" charset="0"/>
              </a:rPr>
              <a:t> </a:t>
            </a:r>
            <a:r>
              <a:rPr lang="en-US" sz="2400" dirty="0" smtClean="0">
                <a:solidFill>
                  <a:srgbClr val="FF0000"/>
                </a:solidFill>
                <a:latin typeface="Lucida Handwriting" panose="03010101010101010101" pitchFamily="66" charset="0"/>
              </a:rPr>
              <a:t>DEPARTMENT </a:t>
            </a:r>
            <a:r>
              <a:rPr lang="sr-Latn-RS" sz="2400" dirty="0" smtClean="0">
                <a:latin typeface="Lucida Handwriting" panose="03010101010101010101" pitchFamily="66" charset="0"/>
              </a:rPr>
              <a:t>store -London</a:t>
            </a:r>
          </a:p>
          <a:p>
            <a:r>
              <a:rPr lang="sr-Latn-RS" sz="2400" dirty="0" smtClean="0">
                <a:latin typeface="Lucida Handwriting" panose="03010101010101010101" pitchFamily="66" charset="0"/>
              </a:rPr>
              <a:t>Beautiful (</a:t>
            </a:r>
            <a:r>
              <a:rPr lang="en-US" sz="2400" dirty="0" smtClean="0">
                <a:latin typeface="Lucida Handwriting" panose="03010101010101010101" pitchFamily="66" charset="0"/>
              </a:rPr>
              <a:t>2</a:t>
            </a:r>
            <a:r>
              <a:rPr lang="sr-Latn-RS" sz="2400" dirty="0" smtClean="0">
                <a:latin typeface="Lucida Handwriting" panose="03010101010101010101" pitchFamily="66" charset="0"/>
              </a:rPr>
              <a:t>)</a:t>
            </a:r>
            <a:r>
              <a:rPr lang="en-US" sz="2400" dirty="0" smtClean="0">
                <a:latin typeface="Lucida Handwriting" panose="03010101010101010101" pitchFamily="66" charset="0"/>
              </a:rPr>
              <a:t> </a:t>
            </a:r>
            <a:r>
              <a:rPr lang="en-US" sz="2400" dirty="0" smtClean="0">
                <a:solidFill>
                  <a:srgbClr val="FF0000"/>
                </a:solidFill>
                <a:latin typeface="Lucida Handwriting" panose="03010101010101010101" pitchFamily="66" charset="0"/>
              </a:rPr>
              <a:t>BUILDING</a:t>
            </a:r>
            <a:r>
              <a:rPr lang="sr-Latn-RS" sz="2400" dirty="0" smtClean="0">
                <a:latin typeface="Lucida Handwriting" panose="03010101010101010101" pitchFamily="66" charset="0"/>
              </a:rPr>
              <a:t> (at night)</a:t>
            </a:r>
          </a:p>
          <a:p>
            <a:r>
              <a:rPr lang="en-US" sz="2400" dirty="0" smtClean="0">
                <a:latin typeface="Lucida Handwriting" panose="03010101010101010101" pitchFamily="66" charset="0"/>
              </a:rPr>
              <a:t>o</a:t>
            </a:r>
            <a:r>
              <a:rPr lang="sr-Latn-RS" sz="2400" dirty="0" smtClean="0">
                <a:latin typeface="Lucida Handwriting" panose="03010101010101010101" pitchFamily="66" charset="0"/>
              </a:rPr>
              <a:t>pen (</a:t>
            </a:r>
            <a:r>
              <a:rPr lang="en-US" sz="2400" dirty="0" smtClean="0">
                <a:latin typeface="Lucida Handwriting" panose="03010101010101010101" pitchFamily="66" charset="0"/>
              </a:rPr>
              <a:t>3</a:t>
            </a:r>
            <a:r>
              <a:rPr lang="sr-Latn-RS" sz="2400" dirty="0" smtClean="0">
                <a:latin typeface="Lucida Handwriting" panose="03010101010101010101" pitchFamily="66" charset="0"/>
              </a:rPr>
              <a:t>)</a:t>
            </a:r>
            <a:r>
              <a:rPr lang="en-US" sz="2400" dirty="0" smtClean="0">
                <a:latin typeface="Lucida Handwriting" panose="03010101010101010101" pitchFamily="66" charset="0"/>
              </a:rPr>
              <a:t> </a:t>
            </a:r>
            <a:r>
              <a:rPr lang="en-US" sz="2400" dirty="0" smtClean="0">
                <a:solidFill>
                  <a:srgbClr val="FF0000"/>
                </a:solidFill>
                <a:latin typeface="Lucida Handwriting" panose="03010101010101010101" pitchFamily="66" charset="0"/>
              </a:rPr>
              <a:t>EVERY</a:t>
            </a:r>
            <a:r>
              <a:rPr lang="en-US" sz="2400" dirty="0" smtClean="0">
                <a:latin typeface="Lucida Handwriting" panose="03010101010101010101" pitchFamily="66" charset="0"/>
              </a:rPr>
              <a:t> </a:t>
            </a:r>
            <a:r>
              <a:rPr lang="sr-Latn-RS" sz="2400" dirty="0" smtClean="0">
                <a:latin typeface="Lucida Handwriting" panose="03010101010101010101" pitchFamily="66" charset="0"/>
              </a:rPr>
              <a:t>day</a:t>
            </a:r>
            <a:endParaRPr lang="sr-Latn-RS" sz="2400" dirty="0">
              <a:latin typeface="Lucida Handwriting" panose="03010101010101010101" pitchFamily="66" charset="0"/>
            </a:endParaRPr>
          </a:p>
          <a:p>
            <a:r>
              <a:rPr lang="sr-Latn-RS" sz="2400" dirty="0" smtClean="0">
                <a:latin typeface="Lucida Handwriting" panose="03010101010101010101" pitchFamily="66" charset="0"/>
              </a:rPr>
              <a:t>7 (</a:t>
            </a:r>
            <a:r>
              <a:rPr lang="en-US" sz="2400" dirty="0" smtClean="0">
                <a:latin typeface="Lucida Handwriting" panose="03010101010101010101" pitchFamily="66" charset="0"/>
              </a:rPr>
              <a:t>4</a:t>
            </a:r>
            <a:r>
              <a:rPr lang="sr-Latn-RS" sz="2400" dirty="0" smtClean="0">
                <a:latin typeface="Lucida Handwriting" panose="03010101010101010101" pitchFamily="66" charset="0"/>
              </a:rPr>
              <a:t>)</a:t>
            </a:r>
            <a:r>
              <a:rPr lang="en-US" sz="2400" dirty="0" smtClean="0">
                <a:latin typeface="Lucida Handwriting" panose="03010101010101010101" pitchFamily="66" charset="0"/>
              </a:rPr>
              <a:t> </a:t>
            </a:r>
            <a:r>
              <a:rPr lang="en-US" sz="2400" dirty="0" smtClean="0">
                <a:solidFill>
                  <a:srgbClr val="FF0000"/>
                </a:solidFill>
                <a:latin typeface="Lucida Handwriting" panose="03010101010101010101" pitchFamily="66" charset="0"/>
              </a:rPr>
              <a:t>FLOORS</a:t>
            </a:r>
            <a:endParaRPr lang="sr-Latn-RS" sz="2400" dirty="0" smtClean="0">
              <a:solidFill>
                <a:srgbClr val="FF0000"/>
              </a:solidFill>
              <a:latin typeface="Lucida Handwriting" panose="03010101010101010101" pitchFamily="66" charset="0"/>
            </a:endParaRPr>
          </a:p>
          <a:p>
            <a:r>
              <a:rPr lang="sr-Latn-RS" sz="2400" dirty="0" smtClean="0">
                <a:latin typeface="Lucida Handwriting" panose="03010101010101010101" pitchFamily="66" charset="0"/>
              </a:rPr>
              <a:t>Can find everything – give</a:t>
            </a:r>
            <a:r>
              <a:rPr lang="en-US" sz="2400" dirty="0" smtClean="0">
                <a:latin typeface="Lucida Handwriting" panose="03010101010101010101" pitchFamily="66" charset="0"/>
              </a:rPr>
              <a:t> e</a:t>
            </a:r>
            <a:r>
              <a:rPr lang="sr-Latn-RS" sz="2400" dirty="0" smtClean="0">
                <a:latin typeface="Lucida Handwriting" panose="03010101010101010101" pitchFamily="66" charset="0"/>
              </a:rPr>
              <a:t>xamples</a:t>
            </a:r>
          </a:p>
          <a:p>
            <a:r>
              <a:rPr lang="sr-Latn-RS" sz="2400" dirty="0" smtClean="0">
                <a:latin typeface="Lucida Handwriting" panose="03010101010101010101" pitchFamily="66" charset="0"/>
              </a:rPr>
              <a:t>Also (</a:t>
            </a:r>
            <a:r>
              <a:rPr lang="en-US" sz="2400" dirty="0" smtClean="0">
                <a:latin typeface="Lucida Handwriting" panose="03010101010101010101" pitchFamily="66" charset="0"/>
              </a:rPr>
              <a:t>5</a:t>
            </a:r>
            <a:r>
              <a:rPr lang="sr-Latn-RS" sz="2400" dirty="0" smtClean="0">
                <a:latin typeface="Lucida Handwriting" panose="03010101010101010101" pitchFamily="66" charset="0"/>
              </a:rPr>
              <a:t>)</a:t>
            </a:r>
            <a:r>
              <a:rPr lang="en-US" sz="2400" dirty="0" smtClean="0">
                <a:latin typeface="Lucida Handwriting" panose="03010101010101010101" pitchFamily="66" charset="0"/>
              </a:rPr>
              <a:t> </a:t>
            </a:r>
            <a:r>
              <a:rPr lang="en-US" sz="2400" dirty="0" smtClean="0">
                <a:solidFill>
                  <a:srgbClr val="FF0000"/>
                </a:solidFill>
                <a:latin typeface="Lucida Handwriting" panose="03010101010101010101" pitchFamily="66" charset="0"/>
              </a:rPr>
              <a:t>FOOD</a:t>
            </a:r>
            <a:r>
              <a:rPr lang="en-US" sz="2400" dirty="0" smtClean="0">
                <a:latin typeface="Lucida Handwriting" panose="03010101010101010101" pitchFamily="66" charset="0"/>
              </a:rPr>
              <a:t> </a:t>
            </a:r>
            <a:r>
              <a:rPr lang="sr-Latn-RS" sz="2400" dirty="0" smtClean="0">
                <a:latin typeface="Lucida Handwriting" panose="03010101010101010101" pitchFamily="66" charset="0"/>
              </a:rPr>
              <a:t>halls</a:t>
            </a:r>
            <a:r>
              <a:rPr lang="en-US" sz="2400" dirty="0" smtClean="0">
                <a:latin typeface="Lucida Handwriting" panose="03010101010101010101" pitchFamily="66" charset="0"/>
              </a:rPr>
              <a:t>+cafés/restaurants (25)+doctor/bank</a:t>
            </a:r>
            <a:endParaRPr lang="sr-Latn-RS" sz="2400" dirty="0" smtClean="0">
              <a:latin typeface="Lucida Handwriting" panose="03010101010101010101" pitchFamily="66" charset="0"/>
            </a:endParaRPr>
          </a:p>
          <a:p>
            <a:pPr algn="ctr"/>
            <a:endParaRPr lang="en-US" dirty="0">
              <a:latin typeface="Lucida Handwriting" panose="03010101010101010101" pitchFamily="66" charset="0"/>
            </a:endParaRPr>
          </a:p>
        </p:txBody>
      </p:sp>
      <p:sp>
        <p:nvSpPr>
          <p:cNvPr id="4" name="Okvir za tekst 3"/>
          <p:cNvSpPr txBox="1"/>
          <p:nvPr/>
        </p:nvSpPr>
        <p:spPr>
          <a:xfrm>
            <a:off x="1066800" y="2667000"/>
            <a:ext cx="7239000" cy="461665"/>
          </a:xfrm>
          <a:prstGeom prst="rect">
            <a:avLst/>
          </a:prstGeom>
          <a:noFill/>
        </p:spPr>
        <p:txBody>
          <a:bodyPr wrap="square" rtlCol="0">
            <a:spAutoFit/>
          </a:bodyPr>
          <a:lstStyle/>
          <a:p>
            <a:pPr algn="ctr"/>
            <a:r>
              <a:rPr lang="en-US" sz="2400" b="1" dirty="0">
                <a:latin typeface="Californian FB" panose="0207040306080B030204" pitchFamily="18" charset="0"/>
              </a:rPr>
              <a:t>e</a:t>
            </a:r>
            <a:r>
              <a:rPr lang="en-US" sz="2400" b="1" dirty="0" smtClean="0">
                <a:latin typeface="Californian FB" panose="0207040306080B030204" pitchFamily="18" charset="0"/>
              </a:rPr>
              <a:t>very     building     food   department  floors</a:t>
            </a:r>
            <a:endParaRPr lang="en-US" sz="2400" b="1" dirty="0">
              <a:latin typeface="Californian FB" panose="0207040306080B030204" pitchFamily="18" charset="0"/>
            </a:endParaRPr>
          </a:p>
        </p:txBody>
      </p:sp>
    </p:spTree>
    <p:extLst>
      <p:ext uri="{BB962C8B-B14F-4D97-AF65-F5344CB8AC3E}">
        <p14:creationId xmlns:p14="http://schemas.microsoft.com/office/powerpoint/2010/main" xmlns="" val="1815753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20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20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fade">
                                      <p:cBhvr>
                                        <p:cTn id="22" dur="20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2000"/>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fade">
                                      <p:cBhvr>
                                        <p:cTn id="32" dur="2000"/>
                                        <p:tgtEl>
                                          <p:spTgt spid="3">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Effect transition="in" filter="fade">
                                      <p:cBhvr>
                                        <p:cTn id="37" dur="2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2000"/>
                                        <p:tgtEl>
                                          <p:spTgt spid="3">
                                            <p:txEl>
                                              <p:pRg st="5" end="5"/>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Effect transition="in" filter="fade">
                                      <p:cBhvr>
                                        <p:cTn id="47"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0" y="274638"/>
            <a:ext cx="9144000" cy="1477962"/>
          </a:xfrm>
        </p:spPr>
        <p:txBody>
          <a:bodyPr>
            <a:noAutofit/>
          </a:bodyPr>
          <a:lstStyle/>
          <a:p>
            <a:r>
              <a:rPr lang="en-US" sz="3200" dirty="0" smtClean="0">
                <a:latin typeface="Californian FB" panose="0207040306080B030204" pitchFamily="18" charset="0"/>
              </a:rPr>
              <a:t>4</a:t>
            </a:r>
            <a:r>
              <a:rPr lang="sr-Latn-RS" sz="3200" dirty="0" smtClean="0">
                <a:latin typeface="Californian FB" panose="0207040306080B030204" pitchFamily="18" charset="0"/>
              </a:rPr>
              <a:t>. </a:t>
            </a:r>
            <a:r>
              <a:rPr lang="sr-Latn-RS" sz="3200" b="1" dirty="0" smtClean="0">
                <a:solidFill>
                  <a:srgbClr val="FF0000"/>
                </a:solidFill>
                <a:latin typeface="Californian FB" panose="0207040306080B030204" pitchFamily="18" charset="0"/>
              </a:rPr>
              <a:t>page 64,</a:t>
            </a:r>
            <a:r>
              <a:rPr lang="en-US" sz="3200" dirty="0" smtClean="0">
                <a:latin typeface="Californian FB" panose="0207040306080B030204" pitchFamily="18" charset="0"/>
              </a:rPr>
              <a:t> Listen again and complete the sentences from the talk.</a:t>
            </a:r>
            <a:endParaRPr lang="en-US" sz="3200" dirty="0">
              <a:latin typeface="Californian FB" panose="0207040306080B030204" pitchFamily="18" charset="0"/>
            </a:endParaRPr>
          </a:p>
        </p:txBody>
      </p:sp>
      <p:sp>
        <p:nvSpPr>
          <p:cNvPr id="3" name="Čuvar mesta za sadržaj 2"/>
          <p:cNvSpPr>
            <a:spLocks noGrp="1"/>
          </p:cNvSpPr>
          <p:nvPr>
            <p:ph idx="1"/>
          </p:nvPr>
        </p:nvSpPr>
        <p:spPr>
          <a:xfrm>
            <a:off x="457200" y="1981200"/>
            <a:ext cx="8229600" cy="4144963"/>
          </a:xfrm>
        </p:spPr>
        <p:txBody>
          <a:bodyPr>
            <a:normAutofit/>
          </a:bodyPr>
          <a:lstStyle/>
          <a:p>
            <a:pPr algn="just"/>
            <a:r>
              <a:rPr lang="en-US" sz="2800" dirty="0">
                <a:latin typeface="Californian FB" panose="0207040306080B030204" pitchFamily="18" charset="0"/>
              </a:rPr>
              <a:t>a</a:t>
            </a:r>
            <a:r>
              <a:rPr lang="en-US" sz="2800" dirty="0" smtClean="0">
                <a:latin typeface="Californian FB" panose="0207040306080B030204" pitchFamily="18" charset="0"/>
              </a:rPr>
              <a:t>) In this short talk, I’d like to ______ _______</a:t>
            </a:r>
          </a:p>
          <a:p>
            <a:pPr marL="0" indent="0" algn="just">
              <a:buNone/>
            </a:pPr>
            <a:r>
              <a:rPr lang="en-US" sz="2800" dirty="0" smtClean="0">
                <a:latin typeface="Californian FB" panose="0207040306080B030204" pitchFamily="18" charset="0"/>
              </a:rPr>
              <a:t>About my </a:t>
            </a:r>
            <a:r>
              <a:rPr lang="en-US" sz="2800" dirty="0" err="1" smtClean="0">
                <a:latin typeface="Californian FB" panose="0207040306080B030204" pitchFamily="18" charset="0"/>
              </a:rPr>
              <a:t>favourite</a:t>
            </a:r>
            <a:r>
              <a:rPr lang="en-US" sz="2800" dirty="0" smtClean="0">
                <a:latin typeface="Californian FB" panose="0207040306080B030204" pitchFamily="18" charset="0"/>
              </a:rPr>
              <a:t> store – Harrods …</a:t>
            </a:r>
          </a:p>
          <a:p>
            <a:pPr algn="just"/>
            <a:r>
              <a:rPr lang="en-US" sz="2800" dirty="0" smtClean="0">
                <a:latin typeface="Californian FB" panose="0207040306080B030204" pitchFamily="18" charset="0"/>
              </a:rPr>
              <a:t>b) It’s ________ for its fantastic food halls…</a:t>
            </a:r>
          </a:p>
          <a:p>
            <a:pPr algn="just"/>
            <a:r>
              <a:rPr lang="en-US" sz="2800" dirty="0" smtClean="0">
                <a:latin typeface="Californian FB" panose="0207040306080B030204" pitchFamily="18" charset="0"/>
              </a:rPr>
              <a:t>c) One of the ________ _________ things is that there’s even a doctor … </a:t>
            </a:r>
          </a:p>
          <a:p>
            <a:pPr algn="just"/>
            <a:r>
              <a:rPr lang="en-US" sz="2800" dirty="0" smtClean="0">
                <a:latin typeface="Californian FB" panose="0207040306080B030204" pitchFamily="18" charset="0"/>
              </a:rPr>
              <a:t>d) To _________, I think Harrods is the best department store in the world!</a:t>
            </a:r>
            <a:endParaRPr lang="en-US" sz="2800" dirty="0">
              <a:latin typeface="Californian FB" panose="0207040306080B030204" pitchFamily="18" charset="0"/>
            </a:endParaRPr>
          </a:p>
        </p:txBody>
      </p:sp>
    </p:spTree>
    <p:extLst>
      <p:ext uri="{BB962C8B-B14F-4D97-AF65-F5344CB8AC3E}">
        <p14:creationId xmlns:p14="http://schemas.microsoft.com/office/powerpoint/2010/main" xmlns="" val="3360660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152400" y="274638"/>
            <a:ext cx="8763000" cy="1143000"/>
          </a:xfrm>
        </p:spPr>
        <p:txBody>
          <a:bodyPr>
            <a:noAutofit/>
          </a:bodyPr>
          <a:lstStyle/>
          <a:p>
            <a:r>
              <a:rPr lang="en-US" sz="3200" dirty="0" smtClean="0">
                <a:latin typeface="Californian FB" panose="0207040306080B030204" pitchFamily="18" charset="0"/>
              </a:rPr>
              <a:t>4</a:t>
            </a:r>
            <a:r>
              <a:rPr lang="sr-Latn-RS" sz="3200" dirty="0" smtClean="0">
                <a:latin typeface="Californian FB" panose="0207040306080B030204" pitchFamily="18" charset="0"/>
              </a:rPr>
              <a:t>. </a:t>
            </a:r>
            <a:r>
              <a:rPr lang="sr-Latn-RS" sz="3200" dirty="0" smtClean="0">
                <a:solidFill>
                  <a:srgbClr val="FF0000"/>
                </a:solidFill>
                <a:latin typeface="Californian FB" panose="0207040306080B030204" pitchFamily="18" charset="0"/>
              </a:rPr>
              <a:t>page 64</a:t>
            </a:r>
            <a:r>
              <a:rPr lang="sr-Latn-RS" sz="3200" dirty="0" smtClean="0">
                <a:latin typeface="Californian FB" panose="0207040306080B030204" pitchFamily="18" charset="0"/>
              </a:rPr>
              <a:t>,</a:t>
            </a:r>
            <a:r>
              <a:rPr lang="en-US" sz="3200" dirty="0" smtClean="0">
                <a:latin typeface="Californian FB" panose="0207040306080B030204" pitchFamily="18" charset="0"/>
              </a:rPr>
              <a:t> Listen again and complete the sentences from the talk.</a:t>
            </a:r>
            <a:endParaRPr lang="en-US" sz="3200" dirty="0">
              <a:latin typeface="Californian FB" panose="0207040306080B030204" pitchFamily="18" charset="0"/>
            </a:endParaRPr>
          </a:p>
        </p:txBody>
      </p:sp>
      <p:sp>
        <p:nvSpPr>
          <p:cNvPr id="3" name="Čuvar mesta za sadržaj 2"/>
          <p:cNvSpPr>
            <a:spLocks noGrp="1"/>
          </p:cNvSpPr>
          <p:nvPr>
            <p:ph idx="1"/>
          </p:nvPr>
        </p:nvSpPr>
        <p:spPr>
          <a:xfrm>
            <a:off x="0" y="1905000"/>
            <a:ext cx="9144000" cy="4221163"/>
          </a:xfrm>
        </p:spPr>
        <p:txBody>
          <a:bodyPr>
            <a:normAutofit/>
          </a:bodyPr>
          <a:lstStyle/>
          <a:p>
            <a:pPr algn="just"/>
            <a:r>
              <a:rPr lang="en-US" sz="2800" dirty="0">
                <a:latin typeface="Californian FB" panose="0207040306080B030204" pitchFamily="18" charset="0"/>
              </a:rPr>
              <a:t>a</a:t>
            </a:r>
            <a:r>
              <a:rPr lang="en-US" sz="2800" dirty="0" smtClean="0">
                <a:latin typeface="Californian FB" panose="0207040306080B030204" pitchFamily="18" charset="0"/>
              </a:rPr>
              <a:t>) In this short talk, I’d like to </a:t>
            </a:r>
            <a:r>
              <a:rPr lang="sr-Latn-RS" sz="2800" dirty="0" smtClean="0">
                <a:solidFill>
                  <a:srgbClr val="FF0000"/>
                </a:solidFill>
                <a:latin typeface="Californian FB" panose="0207040306080B030204" pitchFamily="18" charset="0"/>
              </a:rPr>
              <a:t>TELL YOU</a:t>
            </a:r>
            <a:r>
              <a:rPr lang="sr-Latn-RS" sz="2800" dirty="0" smtClean="0">
                <a:latin typeface="Californian FB" panose="0207040306080B030204" pitchFamily="18" charset="0"/>
              </a:rPr>
              <a:t> a</a:t>
            </a:r>
            <a:r>
              <a:rPr lang="en-US" sz="2800" dirty="0" smtClean="0">
                <a:latin typeface="Californian FB" panose="0207040306080B030204" pitchFamily="18" charset="0"/>
              </a:rPr>
              <a:t>bout my favourite store – </a:t>
            </a:r>
            <a:r>
              <a:rPr lang="en-US" sz="2800" b="1" i="1" dirty="0" smtClean="0">
                <a:latin typeface="Californian FB" panose="0207040306080B030204" pitchFamily="18" charset="0"/>
              </a:rPr>
              <a:t>Harrods</a:t>
            </a:r>
            <a:r>
              <a:rPr lang="en-US" sz="2800" dirty="0" smtClean="0">
                <a:latin typeface="Californian FB" panose="0207040306080B030204" pitchFamily="18" charset="0"/>
              </a:rPr>
              <a:t> …</a:t>
            </a:r>
          </a:p>
          <a:p>
            <a:pPr algn="just"/>
            <a:r>
              <a:rPr lang="en-US" sz="2800" dirty="0" smtClean="0">
                <a:latin typeface="Californian FB" panose="0207040306080B030204" pitchFamily="18" charset="0"/>
              </a:rPr>
              <a:t>b) It’s </a:t>
            </a:r>
            <a:r>
              <a:rPr lang="sr-Latn-RS" sz="2800" dirty="0" smtClean="0">
                <a:solidFill>
                  <a:srgbClr val="FF0000"/>
                </a:solidFill>
                <a:latin typeface="Californian FB" panose="0207040306080B030204" pitchFamily="18" charset="0"/>
              </a:rPr>
              <a:t>FAMOUS</a:t>
            </a:r>
            <a:r>
              <a:rPr lang="en-US" sz="2800" dirty="0" smtClean="0">
                <a:latin typeface="Californian FB" panose="0207040306080B030204" pitchFamily="18" charset="0"/>
              </a:rPr>
              <a:t> for its fantastic food halls…</a:t>
            </a:r>
          </a:p>
          <a:p>
            <a:pPr algn="just"/>
            <a:r>
              <a:rPr lang="en-US" sz="2800" dirty="0" smtClean="0">
                <a:latin typeface="Californian FB" panose="0207040306080B030204" pitchFamily="18" charset="0"/>
              </a:rPr>
              <a:t>c) One of the </a:t>
            </a:r>
            <a:r>
              <a:rPr lang="sr-Latn-RS" sz="2800" dirty="0" smtClean="0">
                <a:solidFill>
                  <a:srgbClr val="FF0000"/>
                </a:solidFill>
                <a:latin typeface="Californian FB" panose="0207040306080B030204" pitchFamily="18" charset="0"/>
              </a:rPr>
              <a:t>MOST</a:t>
            </a:r>
            <a:r>
              <a:rPr lang="en-US" sz="2800" dirty="0" smtClean="0">
                <a:latin typeface="Californian FB" panose="0207040306080B030204" pitchFamily="18" charset="0"/>
              </a:rPr>
              <a:t> </a:t>
            </a:r>
            <a:r>
              <a:rPr lang="sr-Latn-RS" sz="2800" dirty="0" smtClean="0">
                <a:solidFill>
                  <a:srgbClr val="FF0000"/>
                </a:solidFill>
                <a:latin typeface="Californian FB" panose="0207040306080B030204" pitchFamily="18" charset="0"/>
              </a:rPr>
              <a:t>INTERESTING</a:t>
            </a:r>
            <a:r>
              <a:rPr lang="en-US" sz="2800" dirty="0" smtClean="0">
                <a:latin typeface="Californian FB" panose="0207040306080B030204" pitchFamily="18" charset="0"/>
              </a:rPr>
              <a:t> things is that there’s even a doctor … </a:t>
            </a:r>
          </a:p>
          <a:p>
            <a:pPr algn="just"/>
            <a:r>
              <a:rPr lang="en-US" sz="2800" dirty="0" smtClean="0">
                <a:latin typeface="Californian FB" panose="0207040306080B030204" pitchFamily="18" charset="0"/>
              </a:rPr>
              <a:t>d) To </a:t>
            </a:r>
            <a:r>
              <a:rPr lang="sr-Latn-RS" sz="2800" dirty="0" smtClean="0">
                <a:solidFill>
                  <a:srgbClr val="FF0000"/>
                </a:solidFill>
                <a:latin typeface="Californian FB" panose="0207040306080B030204" pitchFamily="18" charset="0"/>
              </a:rPr>
              <a:t>FINISH</a:t>
            </a:r>
            <a:r>
              <a:rPr lang="en-US" sz="2800" dirty="0" smtClean="0">
                <a:latin typeface="Californian FB" panose="0207040306080B030204" pitchFamily="18" charset="0"/>
              </a:rPr>
              <a:t>, I think Harrods is the best department store in the world!</a:t>
            </a:r>
            <a:endParaRPr lang="en-US" sz="2800" dirty="0">
              <a:latin typeface="Californian FB" panose="0207040306080B030204" pitchFamily="18" charset="0"/>
            </a:endParaRPr>
          </a:p>
        </p:txBody>
      </p:sp>
    </p:spTree>
    <p:extLst>
      <p:ext uri="{BB962C8B-B14F-4D97-AF65-F5344CB8AC3E}">
        <p14:creationId xmlns:p14="http://schemas.microsoft.com/office/powerpoint/2010/main" xmlns="" val="1772709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152400" y="274638"/>
            <a:ext cx="8991600" cy="1477962"/>
          </a:xfrm>
        </p:spPr>
        <p:txBody>
          <a:bodyPr>
            <a:noAutofit/>
          </a:bodyPr>
          <a:lstStyle/>
          <a:p>
            <a:r>
              <a:rPr lang="sr-Latn-RS" sz="3200" dirty="0" smtClean="0">
                <a:latin typeface="Californian FB" panose="0207040306080B030204" pitchFamily="18" charset="0"/>
              </a:rPr>
              <a:t>5. </a:t>
            </a:r>
            <a:r>
              <a:rPr lang="sr-Latn-RS" sz="3200" dirty="0" smtClean="0">
                <a:solidFill>
                  <a:srgbClr val="FF0000"/>
                </a:solidFill>
                <a:latin typeface="Californian FB" panose="0207040306080B030204" pitchFamily="18" charset="0"/>
              </a:rPr>
              <a:t>page 64</a:t>
            </a:r>
            <a:r>
              <a:rPr lang="sr-Latn-RS" sz="3200" dirty="0" smtClean="0">
                <a:latin typeface="Californian FB" panose="0207040306080B030204" pitchFamily="18" charset="0"/>
              </a:rPr>
              <a:t>, </a:t>
            </a:r>
            <a:r>
              <a:rPr lang="en-US" sz="3200" dirty="0" smtClean="0">
                <a:latin typeface="Californian FB" panose="0207040306080B030204" pitchFamily="18" charset="0"/>
              </a:rPr>
              <a:t>Giving the talk</a:t>
            </a:r>
            <a:br>
              <a:rPr lang="en-US" sz="3200" dirty="0" smtClean="0">
                <a:latin typeface="Californian FB" panose="0207040306080B030204" pitchFamily="18" charset="0"/>
              </a:rPr>
            </a:br>
            <a:r>
              <a:rPr lang="en-US" sz="3200" dirty="0" smtClean="0">
                <a:latin typeface="Californian FB" panose="0207040306080B030204" pitchFamily="18" charset="0"/>
              </a:rPr>
              <a:t>These things can be problems when someone gives a talk. Can you think of any other problems?</a:t>
            </a:r>
            <a:endParaRPr lang="en-US" sz="3200" dirty="0">
              <a:latin typeface="Californian FB" panose="0207040306080B030204" pitchFamily="18" charset="0"/>
            </a:endParaRPr>
          </a:p>
        </p:txBody>
      </p:sp>
      <p:sp>
        <p:nvSpPr>
          <p:cNvPr id="3" name="Čuvar mesta za sadržaj 2"/>
          <p:cNvSpPr>
            <a:spLocks noGrp="1"/>
          </p:cNvSpPr>
          <p:nvPr>
            <p:ph idx="1"/>
          </p:nvPr>
        </p:nvSpPr>
        <p:spPr>
          <a:xfrm>
            <a:off x="457200" y="2133600"/>
            <a:ext cx="8229600" cy="3992563"/>
          </a:xfrm>
        </p:spPr>
        <p:txBody>
          <a:bodyPr/>
          <a:lstStyle/>
          <a:p>
            <a:r>
              <a:rPr lang="en-US" dirty="0" smtClean="0">
                <a:latin typeface="Californian FB" panose="0207040306080B030204" pitchFamily="18" charset="0"/>
              </a:rPr>
              <a:t>The speaker …</a:t>
            </a:r>
          </a:p>
          <a:p>
            <a:r>
              <a:rPr lang="en-US" dirty="0">
                <a:latin typeface="Californian FB" panose="0207040306080B030204" pitchFamily="18" charset="0"/>
              </a:rPr>
              <a:t>l</a:t>
            </a:r>
            <a:r>
              <a:rPr lang="en-US" dirty="0" smtClean="0">
                <a:latin typeface="Californian FB" panose="0207040306080B030204" pitchFamily="18" charset="0"/>
              </a:rPr>
              <a:t>ooks down at the floor</a:t>
            </a:r>
          </a:p>
          <a:p>
            <a:r>
              <a:rPr lang="en-US" dirty="0">
                <a:latin typeface="Californian FB" panose="0207040306080B030204" pitchFamily="18" charset="0"/>
              </a:rPr>
              <a:t>l</a:t>
            </a:r>
            <a:r>
              <a:rPr lang="en-US" dirty="0" smtClean="0">
                <a:latin typeface="Californian FB" panose="0207040306080B030204" pitchFamily="18" charset="0"/>
              </a:rPr>
              <a:t>ooks at just one or two people</a:t>
            </a:r>
          </a:p>
          <a:p>
            <a:r>
              <a:rPr lang="en-US" dirty="0">
                <a:latin typeface="Californian FB" panose="0207040306080B030204" pitchFamily="18" charset="0"/>
              </a:rPr>
              <a:t>s</a:t>
            </a:r>
            <a:r>
              <a:rPr lang="en-US" dirty="0" smtClean="0">
                <a:latin typeface="Californian FB" panose="0207040306080B030204" pitchFamily="18" charset="0"/>
              </a:rPr>
              <a:t>peaks very fast</a:t>
            </a:r>
          </a:p>
          <a:p>
            <a:r>
              <a:rPr lang="en-US" dirty="0">
                <a:latin typeface="Californian FB" panose="0207040306080B030204" pitchFamily="18" charset="0"/>
              </a:rPr>
              <a:t>w</a:t>
            </a:r>
            <a:r>
              <a:rPr lang="en-US" dirty="0" smtClean="0">
                <a:latin typeface="Californian FB" panose="0207040306080B030204" pitchFamily="18" charset="0"/>
              </a:rPr>
              <a:t>ears old or dirty clothes</a:t>
            </a:r>
          </a:p>
          <a:p>
            <a:r>
              <a:rPr lang="en-US" dirty="0">
                <a:latin typeface="Californian FB" panose="0207040306080B030204" pitchFamily="18" charset="0"/>
              </a:rPr>
              <a:t>t</a:t>
            </a:r>
            <a:r>
              <a:rPr lang="en-US" dirty="0" smtClean="0">
                <a:latin typeface="Californian FB" panose="0207040306080B030204" pitchFamily="18" charset="0"/>
              </a:rPr>
              <a:t>alks for too long</a:t>
            </a:r>
            <a:endParaRPr lang="en-US" dirty="0">
              <a:latin typeface="Californian FB" panose="0207040306080B030204" pitchFamily="18" charset="0"/>
            </a:endParaRPr>
          </a:p>
        </p:txBody>
      </p:sp>
    </p:spTree>
    <p:extLst>
      <p:ext uri="{BB962C8B-B14F-4D97-AF65-F5344CB8AC3E}">
        <p14:creationId xmlns:p14="http://schemas.microsoft.com/office/powerpoint/2010/main" xmlns="" val="542723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76200" y="274638"/>
            <a:ext cx="8991600" cy="2011362"/>
          </a:xfrm>
        </p:spPr>
        <p:txBody>
          <a:bodyPr>
            <a:normAutofit fontScale="90000"/>
          </a:bodyPr>
          <a:lstStyle/>
          <a:p>
            <a:r>
              <a:rPr lang="en-US" sz="3200" dirty="0" smtClean="0">
                <a:latin typeface="Californian FB" panose="0207040306080B030204" pitchFamily="18" charset="0"/>
              </a:rPr>
              <a:t>6. </a:t>
            </a:r>
            <a:r>
              <a:rPr lang="en-US" sz="3200" b="1" dirty="0" smtClean="0">
                <a:solidFill>
                  <a:srgbClr val="FF0000"/>
                </a:solidFill>
                <a:latin typeface="Californian FB" panose="0207040306080B030204" pitchFamily="18" charset="0"/>
              </a:rPr>
              <a:t>page 64</a:t>
            </a:r>
            <a:r>
              <a:rPr lang="en-US" sz="3200" dirty="0" smtClean="0">
                <a:latin typeface="Californian FB" panose="0207040306080B030204" pitchFamily="18" charset="0"/>
              </a:rPr>
              <a:t>, Give a talk on </a:t>
            </a:r>
            <a:r>
              <a:rPr lang="en-US" sz="3200" b="1" i="1" dirty="0" smtClean="0">
                <a:latin typeface="Californian FB" panose="0207040306080B030204" pitchFamily="18" charset="0"/>
              </a:rPr>
              <a:t>Harrods</a:t>
            </a:r>
            <a:r>
              <a:rPr lang="en-US" sz="3200" dirty="0" smtClean="0">
                <a:latin typeface="Californian FB" panose="0207040306080B030204" pitchFamily="18" charset="0"/>
              </a:rPr>
              <a:t> to a partner. Use your notes from </a:t>
            </a:r>
            <a:r>
              <a:rPr lang="en-US" sz="3200" b="1" dirty="0" smtClean="0">
                <a:latin typeface="Californian FB" panose="0207040306080B030204" pitchFamily="18" charset="0"/>
              </a:rPr>
              <a:t>Exercise 3</a:t>
            </a:r>
            <a:r>
              <a:rPr lang="en-US" sz="3200" dirty="0" smtClean="0">
                <a:latin typeface="Californian FB" panose="0207040306080B030204" pitchFamily="18" charset="0"/>
              </a:rPr>
              <a:t> and the completed phrases in </a:t>
            </a:r>
            <a:r>
              <a:rPr lang="en-US" sz="3200" i="1" dirty="0" smtClean="0">
                <a:latin typeface="Californian FB" panose="0207040306080B030204" pitchFamily="18" charset="0"/>
              </a:rPr>
              <a:t>italics</a:t>
            </a:r>
            <a:r>
              <a:rPr lang="en-US" sz="3200" dirty="0" smtClean="0">
                <a:latin typeface="Californian FB" panose="0207040306080B030204" pitchFamily="18" charset="0"/>
              </a:rPr>
              <a:t> in </a:t>
            </a:r>
            <a:r>
              <a:rPr lang="en-US" sz="3200" b="1" dirty="0" smtClean="0">
                <a:latin typeface="Californian FB" panose="0207040306080B030204" pitchFamily="18" charset="0"/>
              </a:rPr>
              <a:t>Exercise 4</a:t>
            </a:r>
            <a:r>
              <a:rPr lang="en-US" sz="3200" dirty="0" smtClean="0">
                <a:latin typeface="Californian FB" panose="0207040306080B030204" pitchFamily="18" charset="0"/>
              </a:rPr>
              <a:t>. Then listen to your partner’s talk.</a:t>
            </a:r>
            <a:endParaRPr lang="en-US" sz="3200" dirty="0">
              <a:latin typeface="Californian FB" panose="0207040306080B030204" pitchFamily="18" charset="0"/>
            </a:endParaRPr>
          </a:p>
        </p:txBody>
      </p:sp>
      <p:pic>
        <p:nvPicPr>
          <p:cNvPr id="1026" name="Picture 2" descr="C:\Users\User\Desktop\teaching-one-one.jpg"/>
          <p:cNvPicPr>
            <a:picLocks noGrp="1" noChangeAspect="1" noChangeArrowheads="1"/>
          </p:cNvPicPr>
          <p:nvPr>
            <p:ph idx="1"/>
          </p:nvPr>
        </p:nvPicPr>
        <p:blipFill>
          <a:blip r:embed="rId2" cstate="print"/>
          <a:srcRect/>
          <a:stretch>
            <a:fillRect/>
          </a:stretch>
        </p:blipFill>
        <p:spPr bwMode="auto">
          <a:xfrm>
            <a:off x="2362200" y="2438400"/>
            <a:ext cx="4572000" cy="3048000"/>
          </a:xfrm>
          <a:prstGeom prst="rect">
            <a:avLst/>
          </a:prstGeom>
          <a:noFill/>
        </p:spPr>
      </p:pic>
    </p:spTree>
    <p:extLst>
      <p:ext uri="{BB962C8B-B14F-4D97-AF65-F5344CB8AC3E}">
        <p14:creationId xmlns:p14="http://schemas.microsoft.com/office/powerpoint/2010/main" xmlns="" val="4122063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457200" y="274638"/>
            <a:ext cx="8229600" cy="1554162"/>
          </a:xfrm>
        </p:spPr>
        <p:txBody>
          <a:bodyPr>
            <a:normAutofit/>
          </a:bodyPr>
          <a:lstStyle/>
          <a:p>
            <a:r>
              <a:rPr lang="en-US" sz="3200" dirty="0" smtClean="0">
                <a:latin typeface="Californian FB" panose="0207040306080B030204" pitchFamily="18" charset="0"/>
              </a:rPr>
              <a:t>7. </a:t>
            </a:r>
            <a:r>
              <a:rPr lang="en-US" sz="3200" b="1" dirty="0" smtClean="0">
                <a:solidFill>
                  <a:srgbClr val="FF0000"/>
                </a:solidFill>
                <a:latin typeface="Californian FB" panose="0207040306080B030204" pitchFamily="18" charset="0"/>
              </a:rPr>
              <a:t>page 64</a:t>
            </a:r>
            <a:r>
              <a:rPr lang="en-US" sz="3200" dirty="0" smtClean="0">
                <a:latin typeface="Californian FB" panose="0207040306080B030204" pitchFamily="18" charset="0"/>
              </a:rPr>
              <a:t>, Prepare and give a short talk of about one minute on:</a:t>
            </a:r>
            <a:endParaRPr lang="en-US" sz="3200" dirty="0">
              <a:latin typeface="Californian FB" panose="0207040306080B030204" pitchFamily="18" charset="0"/>
            </a:endParaRPr>
          </a:p>
        </p:txBody>
      </p:sp>
      <p:sp>
        <p:nvSpPr>
          <p:cNvPr id="3" name="Čuvar mesta za sadržaj 2"/>
          <p:cNvSpPr>
            <a:spLocks noGrp="1"/>
          </p:cNvSpPr>
          <p:nvPr>
            <p:ph idx="1"/>
          </p:nvPr>
        </p:nvSpPr>
        <p:spPr>
          <a:xfrm>
            <a:off x="457200" y="2057400"/>
            <a:ext cx="8229600" cy="4068763"/>
          </a:xfrm>
        </p:spPr>
        <p:txBody>
          <a:bodyPr/>
          <a:lstStyle/>
          <a:p>
            <a:endParaRPr lang="en-US" dirty="0" smtClean="0"/>
          </a:p>
          <a:p>
            <a:r>
              <a:rPr lang="en-US" i="1" dirty="0" smtClean="0">
                <a:latin typeface="Californian FB" panose="0207040306080B030204" pitchFamily="18" charset="0"/>
              </a:rPr>
              <a:t>My </a:t>
            </a:r>
            <a:r>
              <a:rPr lang="en-US" i="1" dirty="0" err="1" smtClean="0">
                <a:latin typeface="Californian FB" panose="0207040306080B030204" pitchFamily="18" charset="0"/>
              </a:rPr>
              <a:t>favourite</a:t>
            </a:r>
            <a:r>
              <a:rPr lang="en-US" i="1" dirty="0" smtClean="0">
                <a:latin typeface="Californian FB" panose="0207040306080B030204" pitchFamily="18" charset="0"/>
              </a:rPr>
              <a:t> shop</a:t>
            </a:r>
          </a:p>
          <a:p>
            <a:r>
              <a:rPr lang="en-US" i="1" dirty="0" smtClean="0">
                <a:latin typeface="Californian FB" panose="0207040306080B030204" pitchFamily="18" charset="0"/>
              </a:rPr>
              <a:t>The best/worst/most unusual shop in my town/city.</a:t>
            </a:r>
            <a:endParaRPr lang="en-US" i="1" dirty="0">
              <a:latin typeface="Californian FB" panose="0207040306080B030204" pitchFamily="18" charset="0"/>
            </a:endParaRPr>
          </a:p>
        </p:txBody>
      </p:sp>
      <p:sp>
        <p:nvSpPr>
          <p:cNvPr id="4" name="Okvir za tekst 3"/>
          <p:cNvSpPr txBox="1"/>
          <p:nvPr/>
        </p:nvSpPr>
        <p:spPr>
          <a:xfrm>
            <a:off x="304800" y="4876800"/>
            <a:ext cx="8382000" cy="523220"/>
          </a:xfrm>
          <a:prstGeom prst="rect">
            <a:avLst/>
          </a:prstGeom>
          <a:noFill/>
        </p:spPr>
        <p:txBody>
          <a:bodyPr wrap="square" rtlCol="0">
            <a:spAutoFit/>
          </a:bodyPr>
          <a:lstStyle/>
          <a:p>
            <a:pPr algn="ctr"/>
            <a:r>
              <a:rPr lang="en-US" sz="2800" dirty="0" smtClean="0">
                <a:latin typeface="Californian FB" panose="0207040306080B030204" pitchFamily="18" charset="0"/>
              </a:rPr>
              <a:t>Before you start, look at the stages </a:t>
            </a:r>
            <a:r>
              <a:rPr lang="en-US" sz="2800" b="1" dirty="0" smtClean="0">
                <a:latin typeface="Californian FB" panose="0207040306080B030204" pitchFamily="18" charset="0"/>
              </a:rPr>
              <a:t>in Exercise 1 </a:t>
            </a:r>
            <a:r>
              <a:rPr lang="en-US" sz="2800" dirty="0" smtClean="0">
                <a:latin typeface="Californian FB" panose="0207040306080B030204" pitchFamily="18" charset="0"/>
              </a:rPr>
              <a:t>again.</a:t>
            </a:r>
            <a:endParaRPr lang="en-US" sz="2800" dirty="0">
              <a:latin typeface="Californian FB" panose="0207040306080B030204" pitchFamily="18" charset="0"/>
            </a:endParaRPr>
          </a:p>
        </p:txBody>
      </p:sp>
    </p:spTree>
    <p:extLst>
      <p:ext uri="{BB962C8B-B14F-4D97-AF65-F5344CB8AC3E}">
        <p14:creationId xmlns:p14="http://schemas.microsoft.com/office/powerpoint/2010/main" xmlns="" val="3740803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0" end="0"/>
                                            </p:txEl>
                                          </p:spTgt>
                                        </p:tgtEl>
                                        <p:attrNameLst>
                                          <p:attrName>style.visibility</p:attrName>
                                        </p:attrNameLst>
                                      </p:cBhvr>
                                      <p:to>
                                        <p:strVal val="visible"/>
                                      </p:to>
                                    </p:set>
                                    <p:animEffect transition="in" filter="fade">
                                      <p:cBhvr>
                                        <p:cTn id="22" dur="2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0" y="274638"/>
            <a:ext cx="9144000" cy="1143000"/>
          </a:xfrm>
        </p:spPr>
        <p:txBody>
          <a:bodyPr>
            <a:normAutofit/>
          </a:bodyPr>
          <a:lstStyle/>
          <a:p>
            <a:r>
              <a:rPr lang="en-US" sz="3200" dirty="0" smtClean="0">
                <a:latin typeface="Californian FB" panose="0207040306080B030204" pitchFamily="18" charset="0"/>
              </a:rPr>
              <a:t>8.</a:t>
            </a:r>
            <a:r>
              <a:rPr lang="sr-Latn-RS" sz="3200" dirty="0" smtClean="0">
                <a:latin typeface="Californian FB" panose="0207040306080B030204" pitchFamily="18" charset="0"/>
              </a:rPr>
              <a:t> </a:t>
            </a:r>
            <a:r>
              <a:rPr lang="sr-Latn-RS" sz="3200" b="1" dirty="0" smtClean="0">
                <a:solidFill>
                  <a:srgbClr val="FF0000"/>
                </a:solidFill>
                <a:latin typeface="Californian FB" panose="0207040306080B030204" pitchFamily="18" charset="0"/>
              </a:rPr>
              <a:t>page 65</a:t>
            </a:r>
            <a:r>
              <a:rPr lang="sr-Latn-RS" sz="3200" dirty="0" smtClean="0">
                <a:latin typeface="Californian FB" panose="0207040306080B030204" pitchFamily="18" charset="0"/>
              </a:rPr>
              <a:t>,</a:t>
            </a:r>
            <a:r>
              <a:rPr lang="en-US" sz="3200" dirty="0" smtClean="0">
                <a:latin typeface="Californian FB" panose="0207040306080B030204" pitchFamily="18" charset="0"/>
              </a:rPr>
              <a:t> Discuss these questions with a partner.</a:t>
            </a:r>
            <a:endParaRPr lang="en-US" sz="3200" dirty="0">
              <a:latin typeface="Californian FB" panose="0207040306080B030204" pitchFamily="18" charset="0"/>
            </a:endParaRPr>
          </a:p>
        </p:txBody>
      </p:sp>
      <p:sp>
        <p:nvSpPr>
          <p:cNvPr id="3" name="Čuvar mesta za sadržaj 2"/>
          <p:cNvSpPr>
            <a:spLocks noGrp="1"/>
          </p:cNvSpPr>
          <p:nvPr>
            <p:ph idx="1"/>
          </p:nvPr>
        </p:nvSpPr>
        <p:spPr>
          <a:xfrm>
            <a:off x="0" y="1600200"/>
            <a:ext cx="9067800" cy="4525963"/>
          </a:xfrm>
        </p:spPr>
        <p:txBody>
          <a:bodyPr>
            <a:normAutofit/>
          </a:bodyPr>
          <a:lstStyle/>
          <a:p>
            <a:r>
              <a:rPr lang="en-US" sz="2800" dirty="0" smtClean="0">
                <a:latin typeface="Californian FB" panose="0207040306080B030204" pitchFamily="18" charset="0"/>
              </a:rPr>
              <a:t>1. Do you ever shop for books? What kind of books do you buy?</a:t>
            </a:r>
          </a:p>
          <a:p>
            <a:r>
              <a:rPr lang="en-US" sz="2800" dirty="0" smtClean="0">
                <a:latin typeface="Californian FB" panose="0207040306080B030204" pitchFamily="18" charset="0"/>
              </a:rPr>
              <a:t>2. Are they for you, or presents for someone else?</a:t>
            </a:r>
          </a:p>
          <a:p>
            <a:r>
              <a:rPr lang="en-US" sz="2800" dirty="0" smtClean="0">
                <a:latin typeface="Californian FB" panose="0207040306080B030204" pitchFamily="18" charset="0"/>
              </a:rPr>
              <a:t>3. Where do you buy them – in a bookshop, in a supermarket or on the Internet? </a:t>
            </a:r>
            <a:endParaRPr lang="en-US" sz="2800" dirty="0">
              <a:latin typeface="Californian FB" panose="0207040306080B030204" pitchFamily="18" charset="0"/>
            </a:endParaRPr>
          </a:p>
        </p:txBody>
      </p:sp>
    </p:spTree>
    <p:extLst>
      <p:ext uri="{BB962C8B-B14F-4D97-AF65-F5344CB8AC3E}">
        <p14:creationId xmlns:p14="http://schemas.microsoft.com/office/powerpoint/2010/main" xmlns="" val="1652147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0" y="274638"/>
            <a:ext cx="9144000" cy="1143000"/>
          </a:xfrm>
        </p:spPr>
        <p:txBody>
          <a:bodyPr>
            <a:normAutofit fontScale="90000"/>
          </a:bodyPr>
          <a:lstStyle/>
          <a:p>
            <a:r>
              <a:rPr lang="en-US" sz="3200" dirty="0" smtClean="0">
                <a:latin typeface="Californian FB" panose="0207040306080B030204" pitchFamily="18" charset="0"/>
              </a:rPr>
              <a:t>9.</a:t>
            </a:r>
            <a:r>
              <a:rPr lang="sr-Latn-RS" sz="3200" dirty="0" smtClean="0">
                <a:latin typeface="Californian FB" panose="0207040306080B030204" pitchFamily="18" charset="0"/>
              </a:rPr>
              <a:t> </a:t>
            </a:r>
            <a:r>
              <a:rPr lang="sr-Latn-RS" sz="3200" b="1" dirty="0" smtClean="0">
                <a:solidFill>
                  <a:srgbClr val="FF0000"/>
                </a:solidFill>
                <a:latin typeface="Californian FB" panose="0207040306080B030204" pitchFamily="18" charset="0"/>
              </a:rPr>
              <a:t>page 65</a:t>
            </a:r>
            <a:r>
              <a:rPr lang="sr-Latn-RS" sz="3200" dirty="0" smtClean="0">
                <a:latin typeface="Californian FB" panose="0207040306080B030204" pitchFamily="18" charset="0"/>
              </a:rPr>
              <a:t>,</a:t>
            </a:r>
            <a:r>
              <a:rPr lang="en-US" sz="3200" dirty="0" smtClean="0">
                <a:latin typeface="Californian FB" panose="0207040306080B030204" pitchFamily="18" charset="0"/>
              </a:rPr>
              <a:t> Read these emails. What is the relationship between Miranda, Nick and Paula, do you think?</a:t>
            </a:r>
            <a:endParaRPr lang="en-US" sz="3200" dirty="0">
              <a:latin typeface="Californian FB" panose="0207040306080B030204" pitchFamily="18" charset="0"/>
            </a:endParaRPr>
          </a:p>
        </p:txBody>
      </p:sp>
      <p:sp>
        <p:nvSpPr>
          <p:cNvPr id="3" name="Čuvar mesta za sadržaj 2"/>
          <p:cNvSpPr>
            <a:spLocks noGrp="1"/>
          </p:cNvSpPr>
          <p:nvPr>
            <p:ph idx="1"/>
          </p:nvPr>
        </p:nvSpPr>
        <p:spPr>
          <a:xfrm>
            <a:off x="457200" y="1676401"/>
            <a:ext cx="8229600" cy="1447800"/>
          </a:xfrm>
        </p:spPr>
        <p:txBody>
          <a:bodyPr>
            <a:noAutofit/>
          </a:bodyPr>
          <a:lstStyle/>
          <a:p>
            <a:r>
              <a:rPr lang="en-US" sz="2800" b="1" dirty="0" smtClean="0">
                <a:latin typeface="Californian FB" pitchFamily="18" charset="0"/>
              </a:rPr>
              <a:t>From: </a:t>
            </a:r>
            <a:r>
              <a:rPr lang="en-US" sz="2800" dirty="0" smtClean="0">
                <a:latin typeface="Californian FB" pitchFamily="18" charset="0"/>
              </a:rPr>
              <a:t>m.jones@ola.com</a:t>
            </a:r>
          </a:p>
          <a:p>
            <a:r>
              <a:rPr lang="en-US" sz="2800" b="1" dirty="0" smtClean="0">
                <a:latin typeface="Californian FB" pitchFamily="18" charset="0"/>
              </a:rPr>
              <a:t>To: </a:t>
            </a:r>
            <a:r>
              <a:rPr lang="en-US" sz="2800" dirty="0" smtClean="0">
                <a:latin typeface="Californian FB" pitchFamily="18" charset="0"/>
              </a:rPr>
              <a:t>n.jones@tbnet.co.uk</a:t>
            </a:r>
          </a:p>
          <a:p>
            <a:r>
              <a:rPr lang="en-US" sz="2800" b="1" dirty="0" smtClean="0">
                <a:latin typeface="Californian FB" pitchFamily="18" charset="0"/>
              </a:rPr>
              <a:t>Subject: </a:t>
            </a:r>
            <a:r>
              <a:rPr lang="en-US" sz="2800" dirty="0" smtClean="0">
                <a:latin typeface="Californian FB" pitchFamily="18" charset="0"/>
              </a:rPr>
              <a:t>Paula’s present</a:t>
            </a:r>
            <a:endParaRPr lang="en-US" sz="2800" dirty="0">
              <a:latin typeface="Californian FB" pitchFamily="18" charset="0"/>
            </a:endParaRPr>
          </a:p>
        </p:txBody>
      </p:sp>
      <p:sp>
        <p:nvSpPr>
          <p:cNvPr id="4" name="TextBox 3"/>
          <p:cNvSpPr txBox="1"/>
          <p:nvPr/>
        </p:nvSpPr>
        <p:spPr>
          <a:xfrm>
            <a:off x="457200" y="3429001"/>
            <a:ext cx="7543800" cy="3108543"/>
          </a:xfrm>
          <a:prstGeom prst="rect">
            <a:avLst/>
          </a:prstGeom>
          <a:noFill/>
        </p:spPr>
        <p:txBody>
          <a:bodyPr wrap="square" rtlCol="0">
            <a:spAutoFit/>
          </a:bodyPr>
          <a:lstStyle/>
          <a:p>
            <a:r>
              <a:rPr lang="en-US" sz="2800" dirty="0" smtClean="0">
                <a:latin typeface="Californian FB" pitchFamily="18" charset="0"/>
              </a:rPr>
              <a:t>Hello Nick,</a:t>
            </a:r>
          </a:p>
          <a:p>
            <a:r>
              <a:rPr lang="en-US" sz="2800" dirty="0" smtClean="0">
                <a:latin typeface="Californian FB" pitchFamily="18" charset="0"/>
              </a:rPr>
              <a:t>How’s life? Just a quick message because I’m very busy today. I’d like to buy Paula a book for her birthday. Can you give me any ideas?</a:t>
            </a:r>
          </a:p>
          <a:p>
            <a:r>
              <a:rPr lang="en-US" sz="2800" dirty="0" smtClean="0">
                <a:latin typeface="Californian FB" pitchFamily="18" charset="0"/>
              </a:rPr>
              <a:t>Thanks a lot.</a:t>
            </a:r>
          </a:p>
          <a:p>
            <a:r>
              <a:rPr lang="en-US" sz="2800" dirty="0" smtClean="0">
                <a:latin typeface="Californian FB" pitchFamily="18" charset="0"/>
              </a:rPr>
              <a:t>Love</a:t>
            </a:r>
          </a:p>
          <a:p>
            <a:r>
              <a:rPr lang="en-US" sz="2800" dirty="0" smtClean="0">
                <a:latin typeface="Californian FB" pitchFamily="18" charset="0"/>
              </a:rPr>
              <a:t>Miranda</a:t>
            </a:r>
            <a:endParaRPr lang="en-US" sz="2800" dirty="0">
              <a:latin typeface="Californian FB" pitchFamily="18" charset="0"/>
            </a:endParaRPr>
          </a:p>
        </p:txBody>
      </p:sp>
    </p:spTree>
    <p:extLst>
      <p:ext uri="{BB962C8B-B14F-4D97-AF65-F5344CB8AC3E}">
        <p14:creationId xmlns:p14="http://schemas.microsoft.com/office/powerpoint/2010/main" xmlns="" val="2438889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0" end="0"/>
                                            </p:txEl>
                                          </p:spTgt>
                                        </p:tgtEl>
                                        <p:attrNameLst>
                                          <p:attrName>style.visibility</p:attrName>
                                        </p:attrNameLst>
                                      </p:cBhvr>
                                      <p:to>
                                        <p:strVal val="visible"/>
                                      </p:to>
                                    </p:set>
                                    <p:animEffect transition="in" filter="fade">
                                      <p:cBhvr>
                                        <p:cTn id="27" dur="2000"/>
                                        <p:tgtEl>
                                          <p:spTgt spid="4">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1" end="1"/>
                                            </p:txEl>
                                          </p:spTgt>
                                        </p:tgtEl>
                                        <p:attrNameLst>
                                          <p:attrName>style.visibility</p:attrName>
                                        </p:attrNameLst>
                                      </p:cBhvr>
                                      <p:to>
                                        <p:strVal val="visible"/>
                                      </p:to>
                                    </p:set>
                                    <p:animEffect transition="in" filter="fade">
                                      <p:cBhvr>
                                        <p:cTn id="32" dur="2000"/>
                                        <p:tgtEl>
                                          <p:spTgt spid="4">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xEl>
                                              <p:pRg st="2" end="2"/>
                                            </p:txEl>
                                          </p:spTgt>
                                        </p:tgtEl>
                                        <p:attrNameLst>
                                          <p:attrName>style.visibility</p:attrName>
                                        </p:attrNameLst>
                                      </p:cBhvr>
                                      <p:to>
                                        <p:strVal val="visible"/>
                                      </p:to>
                                    </p:set>
                                    <p:animEffect transition="in" filter="fade">
                                      <p:cBhvr>
                                        <p:cTn id="37" dur="2000"/>
                                        <p:tgtEl>
                                          <p:spTgt spid="4">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txEl>
                                              <p:pRg st="3" end="3"/>
                                            </p:txEl>
                                          </p:spTgt>
                                        </p:tgtEl>
                                        <p:attrNameLst>
                                          <p:attrName>style.visibility</p:attrName>
                                        </p:attrNameLst>
                                      </p:cBhvr>
                                      <p:to>
                                        <p:strVal val="visible"/>
                                      </p:to>
                                    </p:set>
                                    <p:animEffect transition="in" filter="fade">
                                      <p:cBhvr>
                                        <p:cTn id="42" dur="2000"/>
                                        <p:tgtEl>
                                          <p:spTgt spid="4">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txEl>
                                              <p:pRg st="4" end="4"/>
                                            </p:txEl>
                                          </p:spTgt>
                                        </p:tgtEl>
                                        <p:attrNameLst>
                                          <p:attrName>style.visibility</p:attrName>
                                        </p:attrNameLst>
                                      </p:cBhvr>
                                      <p:to>
                                        <p:strVal val="visible"/>
                                      </p:to>
                                    </p:set>
                                    <p:animEffect transition="in" filter="fade">
                                      <p:cBhvr>
                                        <p:cTn id="47" dur="2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0" y="0"/>
            <a:ext cx="9144000" cy="1219200"/>
          </a:xfrm>
        </p:spPr>
        <p:txBody>
          <a:bodyPr>
            <a:normAutofit fontScale="90000"/>
          </a:bodyPr>
          <a:lstStyle/>
          <a:p>
            <a:r>
              <a:rPr lang="en-US" sz="3200" dirty="0" smtClean="0">
                <a:latin typeface="Californian FB" panose="0207040306080B030204" pitchFamily="18" charset="0"/>
              </a:rPr>
              <a:t>9. </a:t>
            </a:r>
            <a:r>
              <a:rPr lang="en-US" sz="3200" b="1" dirty="0" smtClean="0">
                <a:solidFill>
                  <a:srgbClr val="FF0000"/>
                </a:solidFill>
                <a:latin typeface="Californian FB" panose="0207040306080B030204" pitchFamily="18" charset="0"/>
              </a:rPr>
              <a:t>page 65</a:t>
            </a:r>
            <a:r>
              <a:rPr lang="en-US" sz="3200" dirty="0" smtClean="0">
                <a:latin typeface="Californian FB" panose="0207040306080B030204" pitchFamily="18" charset="0"/>
              </a:rPr>
              <a:t>, Read these emails. What is the relationship between Miranda, Nick and Paula, do you think?</a:t>
            </a:r>
            <a:endParaRPr lang="en-US" sz="3200" dirty="0">
              <a:latin typeface="Californian FB" panose="0207040306080B030204" pitchFamily="18" charset="0"/>
            </a:endParaRPr>
          </a:p>
        </p:txBody>
      </p:sp>
      <p:sp>
        <p:nvSpPr>
          <p:cNvPr id="3" name="Čuvar mesta za sadržaj 2"/>
          <p:cNvSpPr>
            <a:spLocks noGrp="1"/>
          </p:cNvSpPr>
          <p:nvPr>
            <p:ph idx="1"/>
          </p:nvPr>
        </p:nvSpPr>
        <p:spPr>
          <a:xfrm>
            <a:off x="457200" y="1371601"/>
            <a:ext cx="8229600" cy="1295399"/>
          </a:xfrm>
        </p:spPr>
        <p:txBody>
          <a:bodyPr>
            <a:normAutofit fontScale="92500" lnSpcReduction="20000"/>
          </a:bodyPr>
          <a:lstStyle/>
          <a:p>
            <a:r>
              <a:rPr lang="en-US" sz="2800" b="1" dirty="0" smtClean="0">
                <a:latin typeface="Californian FB" pitchFamily="18" charset="0"/>
              </a:rPr>
              <a:t>From:</a:t>
            </a:r>
            <a:r>
              <a:rPr lang="en-US" sz="2800" dirty="0" smtClean="0">
                <a:latin typeface="Californian FB" pitchFamily="18" charset="0"/>
              </a:rPr>
              <a:t> n.jones@tbnet.co.uk</a:t>
            </a:r>
            <a:endParaRPr lang="en-US" sz="2800" b="1" dirty="0" smtClean="0">
              <a:latin typeface="Californian FB" pitchFamily="18" charset="0"/>
            </a:endParaRPr>
          </a:p>
          <a:p>
            <a:r>
              <a:rPr lang="en-US" sz="2800" b="1" dirty="0" smtClean="0">
                <a:latin typeface="Californian FB" pitchFamily="18" charset="0"/>
              </a:rPr>
              <a:t>To:</a:t>
            </a:r>
            <a:r>
              <a:rPr lang="en-US" sz="2800" dirty="0" smtClean="0">
                <a:latin typeface="Californian FB" pitchFamily="18" charset="0"/>
              </a:rPr>
              <a:t> m.jones@ola.com</a:t>
            </a:r>
            <a:endParaRPr lang="en-US" sz="2800" b="1" dirty="0" smtClean="0">
              <a:latin typeface="Californian FB" pitchFamily="18" charset="0"/>
            </a:endParaRPr>
          </a:p>
          <a:p>
            <a:r>
              <a:rPr lang="en-US" sz="2800" b="1" dirty="0" smtClean="0">
                <a:latin typeface="Californian FB" pitchFamily="18" charset="0"/>
              </a:rPr>
              <a:t>Subject: </a:t>
            </a:r>
            <a:r>
              <a:rPr lang="en-US" sz="2800" dirty="0" smtClean="0">
                <a:latin typeface="Californian FB" pitchFamily="18" charset="0"/>
              </a:rPr>
              <a:t>Paula’s present</a:t>
            </a:r>
          </a:p>
          <a:p>
            <a:endParaRPr lang="en-US" sz="2800" b="1" dirty="0">
              <a:latin typeface="Californian FB" pitchFamily="18" charset="0"/>
            </a:endParaRPr>
          </a:p>
        </p:txBody>
      </p:sp>
      <p:sp>
        <p:nvSpPr>
          <p:cNvPr id="4" name="TextBox 3"/>
          <p:cNvSpPr txBox="1"/>
          <p:nvPr/>
        </p:nvSpPr>
        <p:spPr>
          <a:xfrm>
            <a:off x="0" y="2667000"/>
            <a:ext cx="9144000" cy="3908762"/>
          </a:xfrm>
          <a:prstGeom prst="rect">
            <a:avLst/>
          </a:prstGeom>
          <a:noFill/>
        </p:spPr>
        <p:txBody>
          <a:bodyPr wrap="square" rtlCol="0">
            <a:spAutoFit/>
          </a:bodyPr>
          <a:lstStyle/>
          <a:p>
            <a:r>
              <a:rPr lang="en-US" sz="2400" dirty="0" smtClean="0">
                <a:latin typeface="Californian FB" pitchFamily="18" charset="0"/>
              </a:rPr>
              <a:t>Hi Miranda,</a:t>
            </a:r>
          </a:p>
          <a:p>
            <a:endParaRPr lang="en-US" sz="800" dirty="0" smtClean="0">
              <a:latin typeface="Californian FB" pitchFamily="18" charset="0"/>
            </a:endParaRPr>
          </a:p>
          <a:p>
            <a:r>
              <a:rPr lang="en-US" sz="2400" dirty="0" smtClean="0">
                <a:latin typeface="Californian FB" pitchFamily="18" charset="0"/>
              </a:rPr>
              <a:t>I’m fine, thank you. Paula likes historical novels and love stories, but also thrillers. She doesn’t like war or science fiction books.</a:t>
            </a:r>
          </a:p>
          <a:p>
            <a:endParaRPr lang="en-US" sz="800" dirty="0" smtClean="0">
              <a:latin typeface="Californian FB" pitchFamily="18" charset="0"/>
            </a:endParaRPr>
          </a:p>
          <a:p>
            <a:r>
              <a:rPr lang="en-US" sz="2400" dirty="0" smtClean="0">
                <a:latin typeface="Californian FB" pitchFamily="18" charset="0"/>
              </a:rPr>
              <a:t>She’s reading a lot of foreign novels these days – but in English, of course! We want to go to South America or Japan next year, so maybe you can get her something about those parts of the world. Is this any help?</a:t>
            </a:r>
          </a:p>
          <a:p>
            <a:endParaRPr lang="en-US" sz="800" dirty="0" smtClean="0">
              <a:latin typeface="Californian FB" pitchFamily="18" charset="0"/>
            </a:endParaRPr>
          </a:p>
          <a:p>
            <a:r>
              <a:rPr lang="en-US" sz="2400" dirty="0" smtClean="0">
                <a:latin typeface="Californian FB" pitchFamily="18" charset="0"/>
              </a:rPr>
              <a:t>See you soon.</a:t>
            </a:r>
          </a:p>
          <a:p>
            <a:endParaRPr lang="en-US" sz="800" dirty="0" smtClean="0">
              <a:latin typeface="Californian FB" pitchFamily="18" charset="0"/>
            </a:endParaRPr>
          </a:p>
          <a:p>
            <a:r>
              <a:rPr lang="en-US" sz="2400" dirty="0" smtClean="0">
                <a:latin typeface="Californian FB" pitchFamily="18" charset="0"/>
              </a:rPr>
              <a:t>Nick.</a:t>
            </a:r>
            <a:endParaRPr lang="en-US" sz="2400" dirty="0">
              <a:latin typeface="Californian FB" pitchFamily="18" charset="0"/>
            </a:endParaRPr>
          </a:p>
        </p:txBody>
      </p:sp>
    </p:spTree>
    <p:extLst>
      <p:ext uri="{BB962C8B-B14F-4D97-AF65-F5344CB8AC3E}">
        <p14:creationId xmlns:p14="http://schemas.microsoft.com/office/powerpoint/2010/main" xmlns="" val="593933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0" end="0"/>
                                            </p:txEl>
                                          </p:spTgt>
                                        </p:tgtEl>
                                        <p:attrNameLst>
                                          <p:attrName>style.visibility</p:attrName>
                                        </p:attrNameLst>
                                      </p:cBhvr>
                                      <p:to>
                                        <p:strVal val="visible"/>
                                      </p:to>
                                    </p:set>
                                    <p:animEffect transition="in" filter="fade">
                                      <p:cBhvr>
                                        <p:cTn id="27" dur="2000"/>
                                        <p:tgtEl>
                                          <p:spTgt spid="4">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2" end="2"/>
                                            </p:txEl>
                                          </p:spTgt>
                                        </p:tgtEl>
                                        <p:attrNameLst>
                                          <p:attrName>style.visibility</p:attrName>
                                        </p:attrNameLst>
                                      </p:cBhvr>
                                      <p:to>
                                        <p:strVal val="visible"/>
                                      </p:to>
                                    </p:set>
                                    <p:animEffect transition="in" filter="fade">
                                      <p:cBhvr>
                                        <p:cTn id="32" dur="2000"/>
                                        <p:tgtEl>
                                          <p:spTgt spid="4">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xEl>
                                              <p:pRg st="4" end="4"/>
                                            </p:txEl>
                                          </p:spTgt>
                                        </p:tgtEl>
                                        <p:attrNameLst>
                                          <p:attrName>style.visibility</p:attrName>
                                        </p:attrNameLst>
                                      </p:cBhvr>
                                      <p:to>
                                        <p:strVal val="visible"/>
                                      </p:to>
                                    </p:set>
                                    <p:animEffect transition="in" filter="fade">
                                      <p:cBhvr>
                                        <p:cTn id="37" dur="2000"/>
                                        <p:tgtEl>
                                          <p:spTgt spid="4">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2000"/>
                                        <p:tgtEl>
                                          <p:spTgt spid="4">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txEl>
                                              <p:pRg st="8" end="8"/>
                                            </p:txEl>
                                          </p:spTgt>
                                        </p:tgtEl>
                                        <p:attrNameLst>
                                          <p:attrName>style.visibility</p:attrName>
                                        </p:attrNameLst>
                                      </p:cBhvr>
                                      <p:to>
                                        <p:strVal val="visible"/>
                                      </p:to>
                                    </p:set>
                                    <p:animEffect transition="in" filter="fade">
                                      <p:cBhvr>
                                        <p:cTn id="47" dur="20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0" y="274638"/>
            <a:ext cx="9144000" cy="1143000"/>
          </a:xfrm>
        </p:spPr>
        <p:txBody>
          <a:bodyPr>
            <a:noAutofit/>
          </a:bodyPr>
          <a:lstStyle/>
          <a:p>
            <a:r>
              <a:rPr lang="en-US" sz="3200" dirty="0" smtClean="0">
                <a:latin typeface="Californian FB" panose="0207040306080B030204" pitchFamily="18" charset="0"/>
              </a:rPr>
              <a:t>10. </a:t>
            </a:r>
            <a:r>
              <a:rPr lang="en-US" sz="3200" b="1" dirty="0" smtClean="0">
                <a:solidFill>
                  <a:srgbClr val="FF0000"/>
                </a:solidFill>
                <a:latin typeface="Californian FB" panose="0207040306080B030204" pitchFamily="18" charset="0"/>
              </a:rPr>
              <a:t>page 65</a:t>
            </a:r>
            <a:r>
              <a:rPr lang="en-US" sz="3200" dirty="0" smtClean="0">
                <a:latin typeface="Californian FB" panose="0207040306080B030204" pitchFamily="18" charset="0"/>
              </a:rPr>
              <a:t>, Miranda finds these books on a website. Which book is best for Paula?</a:t>
            </a:r>
            <a:br>
              <a:rPr lang="en-US" sz="3200" dirty="0" smtClean="0">
                <a:latin typeface="Californian FB" panose="0207040306080B030204" pitchFamily="18" charset="0"/>
              </a:rPr>
            </a:br>
            <a:r>
              <a:rPr lang="en-US" sz="3200" dirty="0" smtClean="0">
                <a:latin typeface="Californian FB" panose="0207040306080B030204" pitchFamily="18" charset="0"/>
              </a:rPr>
              <a:t>Would you like to read any of these books?</a:t>
            </a:r>
            <a:endParaRPr lang="en-US" sz="3200" dirty="0">
              <a:latin typeface="Californian FB" panose="0207040306080B030204" pitchFamily="18" charset="0"/>
            </a:endParaRPr>
          </a:p>
        </p:txBody>
      </p:sp>
      <p:pic>
        <p:nvPicPr>
          <p:cNvPr id="2051" name="Picture 3" descr="C:\Users\User\Desktop\51lxMqnl-TL._SX319_BO1,204,203,200_.jpg"/>
          <p:cNvPicPr>
            <a:picLocks noGrp="1" noChangeAspect="1" noChangeArrowheads="1"/>
          </p:cNvPicPr>
          <p:nvPr>
            <p:ph idx="1"/>
          </p:nvPr>
        </p:nvPicPr>
        <p:blipFill>
          <a:blip r:embed="rId2" cstate="print"/>
          <a:srcRect/>
          <a:stretch>
            <a:fillRect/>
          </a:stretch>
        </p:blipFill>
        <p:spPr bwMode="auto">
          <a:xfrm>
            <a:off x="914400" y="1828800"/>
            <a:ext cx="2911491" cy="4525963"/>
          </a:xfrm>
          <a:prstGeom prst="rect">
            <a:avLst/>
          </a:prstGeom>
          <a:noFill/>
        </p:spPr>
      </p:pic>
      <p:sp>
        <p:nvSpPr>
          <p:cNvPr id="7" name="TextBox 6"/>
          <p:cNvSpPr txBox="1"/>
          <p:nvPr/>
        </p:nvSpPr>
        <p:spPr>
          <a:xfrm>
            <a:off x="4419600" y="2362200"/>
            <a:ext cx="4038600" cy="1815882"/>
          </a:xfrm>
          <a:prstGeom prst="rect">
            <a:avLst/>
          </a:prstGeom>
          <a:noFill/>
        </p:spPr>
        <p:txBody>
          <a:bodyPr wrap="square" rtlCol="0">
            <a:spAutoFit/>
          </a:bodyPr>
          <a:lstStyle/>
          <a:p>
            <a:pPr algn="ctr"/>
            <a:r>
              <a:rPr lang="en-US" sz="2800" b="1" u="sng" dirty="0" smtClean="0">
                <a:solidFill>
                  <a:srgbClr val="0070C0"/>
                </a:solidFill>
                <a:latin typeface="Californian FB" pitchFamily="18" charset="0"/>
              </a:rPr>
              <a:t>Of Love and Shadows</a:t>
            </a:r>
          </a:p>
          <a:p>
            <a:pPr algn="ctr"/>
            <a:r>
              <a:rPr lang="en-US" sz="2800" dirty="0" smtClean="0">
                <a:latin typeface="Californian FB" pitchFamily="18" charset="0"/>
              </a:rPr>
              <a:t>A great love story about two young people in a country in South America.</a:t>
            </a:r>
            <a:endParaRPr lang="en-US" sz="2800" dirty="0">
              <a:latin typeface="Californian FB" pitchFamily="18" charset="0"/>
            </a:endParaRPr>
          </a:p>
        </p:txBody>
      </p:sp>
    </p:spTree>
    <p:extLst>
      <p:ext uri="{BB962C8B-B14F-4D97-AF65-F5344CB8AC3E}">
        <p14:creationId xmlns:p14="http://schemas.microsoft.com/office/powerpoint/2010/main" xmlns="" val="2011547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51"/>
                                        </p:tgtEl>
                                        <p:attrNameLst>
                                          <p:attrName>style.visibility</p:attrName>
                                        </p:attrNameLst>
                                      </p:cBhvr>
                                      <p:to>
                                        <p:strVal val="visible"/>
                                      </p:to>
                                    </p:set>
                                    <p:animEffect transition="in" filter="fade">
                                      <p:cBhvr>
                                        <p:cTn id="12" dur="2000"/>
                                        <p:tgtEl>
                                          <p:spTgt spid="205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2000"/>
                                        <p:tgtEl>
                                          <p:spTgt spid="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1" end="1"/>
                                            </p:txEl>
                                          </p:spTgt>
                                        </p:tgtEl>
                                        <p:attrNameLst>
                                          <p:attrName>style.visibility</p:attrName>
                                        </p:attrNameLst>
                                      </p:cBhvr>
                                      <p:to>
                                        <p:strVal val="visible"/>
                                      </p:to>
                                    </p:set>
                                    <p:animEffect transition="in" filter="fade">
                                      <p:cBhvr>
                                        <p:cTn id="22" dur="20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0" y="274638"/>
            <a:ext cx="9144000" cy="1143000"/>
          </a:xfrm>
        </p:spPr>
        <p:txBody>
          <a:bodyPr>
            <a:noAutofit/>
          </a:bodyPr>
          <a:lstStyle/>
          <a:p>
            <a:r>
              <a:rPr lang="en-US" sz="3200" dirty="0" smtClean="0">
                <a:latin typeface="Californian FB" panose="0207040306080B030204" pitchFamily="18" charset="0"/>
              </a:rPr>
              <a:t>10. </a:t>
            </a:r>
            <a:r>
              <a:rPr lang="en-US" sz="3200" b="1" dirty="0" smtClean="0">
                <a:solidFill>
                  <a:srgbClr val="FF0000"/>
                </a:solidFill>
                <a:latin typeface="Californian FB" panose="0207040306080B030204" pitchFamily="18" charset="0"/>
              </a:rPr>
              <a:t>page 65</a:t>
            </a:r>
            <a:r>
              <a:rPr lang="en-US" sz="3200" dirty="0" smtClean="0">
                <a:latin typeface="Californian FB" panose="0207040306080B030204" pitchFamily="18" charset="0"/>
              </a:rPr>
              <a:t>, Miranda finds these books on a website. Which book is best for Paula?</a:t>
            </a:r>
            <a:br>
              <a:rPr lang="en-US" sz="3200" dirty="0" smtClean="0">
                <a:latin typeface="Californian FB" panose="0207040306080B030204" pitchFamily="18" charset="0"/>
              </a:rPr>
            </a:br>
            <a:r>
              <a:rPr lang="en-US" sz="3200" dirty="0" smtClean="0">
                <a:latin typeface="Californian FB" panose="0207040306080B030204" pitchFamily="18" charset="0"/>
              </a:rPr>
              <a:t>Would you like to read any of these books?</a:t>
            </a:r>
            <a:endParaRPr lang="en-US" sz="3200" dirty="0">
              <a:latin typeface="Californian FB" panose="0207040306080B030204" pitchFamily="18" charset="0"/>
            </a:endParaRPr>
          </a:p>
        </p:txBody>
      </p:sp>
      <p:pic>
        <p:nvPicPr>
          <p:cNvPr id="2050" name="Picture 2" descr="C:\Users\User\Desktop\91NG5LTUpoL.jpg"/>
          <p:cNvPicPr>
            <a:picLocks noGrp="1" noChangeAspect="1" noChangeArrowheads="1"/>
          </p:cNvPicPr>
          <p:nvPr>
            <p:ph idx="1"/>
          </p:nvPr>
        </p:nvPicPr>
        <p:blipFill>
          <a:blip r:embed="rId2" cstate="print"/>
          <a:srcRect/>
          <a:stretch>
            <a:fillRect/>
          </a:stretch>
        </p:blipFill>
        <p:spPr bwMode="auto">
          <a:xfrm>
            <a:off x="838200" y="2133600"/>
            <a:ext cx="2591839" cy="3992563"/>
          </a:xfrm>
          <a:prstGeom prst="rect">
            <a:avLst/>
          </a:prstGeom>
          <a:noFill/>
        </p:spPr>
      </p:pic>
      <p:sp>
        <p:nvSpPr>
          <p:cNvPr id="4" name="TextBox 3"/>
          <p:cNvSpPr txBox="1"/>
          <p:nvPr/>
        </p:nvSpPr>
        <p:spPr>
          <a:xfrm>
            <a:off x="3886200" y="2895600"/>
            <a:ext cx="4495800" cy="2246769"/>
          </a:xfrm>
          <a:prstGeom prst="rect">
            <a:avLst/>
          </a:prstGeom>
          <a:noFill/>
        </p:spPr>
        <p:txBody>
          <a:bodyPr wrap="square" rtlCol="0">
            <a:spAutoFit/>
          </a:bodyPr>
          <a:lstStyle/>
          <a:p>
            <a:pPr algn="ctr"/>
            <a:r>
              <a:rPr lang="en-US" sz="2800" b="1" u="sng" dirty="0" smtClean="0">
                <a:solidFill>
                  <a:srgbClr val="0070C0"/>
                </a:solidFill>
                <a:latin typeface="Californian FB" pitchFamily="18" charset="0"/>
              </a:rPr>
              <a:t>My Name is Red</a:t>
            </a:r>
          </a:p>
          <a:p>
            <a:pPr algn="ctr"/>
            <a:r>
              <a:rPr lang="en-US" sz="2800" dirty="0" smtClean="0">
                <a:latin typeface="Californian FB" pitchFamily="18" charset="0"/>
              </a:rPr>
              <a:t>An excellent novel about Istanbul in the 1590s.</a:t>
            </a:r>
          </a:p>
          <a:p>
            <a:pPr algn="ctr"/>
            <a:r>
              <a:rPr lang="en-US" sz="2800" dirty="0" smtClean="0">
                <a:latin typeface="Californian FB" pitchFamily="18" charset="0"/>
              </a:rPr>
              <a:t>A thriller, but also a story about love and art.</a:t>
            </a:r>
            <a:endParaRPr lang="en-US" sz="2800" dirty="0">
              <a:latin typeface="Californian FB" pitchFamily="18" charset="0"/>
            </a:endParaRPr>
          </a:p>
        </p:txBody>
      </p:sp>
    </p:spTree>
    <p:extLst>
      <p:ext uri="{BB962C8B-B14F-4D97-AF65-F5344CB8AC3E}">
        <p14:creationId xmlns:p14="http://schemas.microsoft.com/office/powerpoint/2010/main" xmlns="" val="2011547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50"/>
                                        </p:tgtEl>
                                        <p:attrNameLst>
                                          <p:attrName>style.visibility</p:attrName>
                                        </p:attrNameLst>
                                      </p:cBhvr>
                                      <p:to>
                                        <p:strVal val="visible"/>
                                      </p:to>
                                    </p:set>
                                    <p:animEffect transition="in" filter="fade">
                                      <p:cBhvr>
                                        <p:cTn id="12" dur="2000"/>
                                        <p:tgtEl>
                                          <p:spTgt spid="205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fade">
                                      <p:cBhvr>
                                        <p:cTn id="17" dur="2000"/>
                                        <p:tgtEl>
                                          <p:spTgt spid="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1" end="1"/>
                                            </p:txEl>
                                          </p:spTgt>
                                        </p:tgtEl>
                                        <p:attrNameLst>
                                          <p:attrName>style.visibility</p:attrName>
                                        </p:attrNameLst>
                                      </p:cBhvr>
                                      <p:to>
                                        <p:strVal val="visible"/>
                                      </p:to>
                                    </p:set>
                                    <p:animEffect transition="in" filter="fade">
                                      <p:cBhvr>
                                        <p:cTn id="22" dur="2000"/>
                                        <p:tgtEl>
                                          <p:spTgt spid="4">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animEffect transition="in" filter="fade">
                                      <p:cBhvr>
                                        <p:cTn id="27" dur="20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0" y="274638"/>
            <a:ext cx="9144000" cy="1143000"/>
          </a:xfrm>
        </p:spPr>
        <p:txBody>
          <a:bodyPr>
            <a:noAutofit/>
          </a:bodyPr>
          <a:lstStyle/>
          <a:p>
            <a:r>
              <a:rPr lang="en-US" sz="3200" dirty="0" smtClean="0">
                <a:latin typeface="Californian FB" panose="0207040306080B030204" pitchFamily="18" charset="0"/>
              </a:rPr>
              <a:t>10.</a:t>
            </a:r>
            <a:r>
              <a:rPr lang="en-US" sz="3200" b="1" dirty="0" smtClean="0">
                <a:solidFill>
                  <a:srgbClr val="FF0000"/>
                </a:solidFill>
                <a:latin typeface="Californian FB" panose="0207040306080B030204" pitchFamily="18" charset="0"/>
              </a:rPr>
              <a:t> page 65, </a:t>
            </a:r>
            <a:r>
              <a:rPr lang="en-US" sz="3200" dirty="0" smtClean="0">
                <a:latin typeface="Californian FB" panose="0207040306080B030204" pitchFamily="18" charset="0"/>
              </a:rPr>
              <a:t>Miranda finds these books on a website. Which book is best for Paula?</a:t>
            </a:r>
            <a:br>
              <a:rPr lang="en-US" sz="3200" dirty="0" smtClean="0">
                <a:latin typeface="Californian FB" panose="0207040306080B030204" pitchFamily="18" charset="0"/>
              </a:rPr>
            </a:br>
            <a:r>
              <a:rPr lang="en-US" sz="3200" dirty="0" smtClean="0">
                <a:latin typeface="Californian FB" panose="0207040306080B030204" pitchFamily="18" charset="0"/>
              </a:rPr>
              <a:t>Would you like to read any of these books?</a:t>
            </a:r>
            <a:endParaRPr lang="en-US" sz="3200" dirty="0">
              <a:latin typeface="Californian FB" panose="0207040306080B030204" pitchFamily="18" charset="0"/>
            </a:endParaRPr>
          </a:p>
        </p:txBody>
      </p:sp>
      <p:pic>
        <p:nvPicPr>
          <p:cNvPr id="3074" name="Picture 2" descr="C:\Users\User\Desktop\71DmMxxcYxL.jpg"/>
          <p:cNvPicPr>
            <a:picLocks noGrp="1" noChangeAspect="1" noChangeArrowheads="1"/>
          </p:cNvPicPr>
          <p:nvPr>
            <p:ph idx="1"/>
          </p:nvPr>
        </p:nvPicPr>
        <p:blipFill>
          <a:blip r:embed="rId2" cstate="print"/>
          <a:srcRect/>
          <a:stretch>
            <a:fillRect/>
          </a:stretch>
        </p:blipFill>
        <p:spPr bwMode="auto">
          <a:xfrm>
            <a:off x="838200" y="1981200"/>
            <a:ext cx="2778941" cy="4525963"/>
          </a:xfrm>
          <a:prstGeom prst="rect">
            <a:avLst/>
          </a:prstGeom>
          <a:noFill/>
        </p:spPr>
      </p:pic>
      <p:sp>
        <p:nvSpPr>
          <p:cNvPr id="6" name="TextBox 5"/>
          <p:cNvSpPr txBox="1"/>
          <p:nvPr/>
        </p:nvSpPr>
        <p:spPr>
          <a:xfrm>
            <a:off x="4191000" y="3276600"/>
            <a:ext cx="4495800" cy="1815882"/>
          </a:xfrm>
          <a:prstGeom prst="rect">
            <a:avLst/>
          </a:prstGeom>
          <a:noFill/>
        </p:spPr>
        <p:txBody>
          <a:bodyPr wrap="square" rtlCol="0">
            <a:spAutoFit/>
          </a:bodyPr>
          <a:lstStyle/>
          <a:p>
            <a:pPr algn="ctr"/>
            <a:r>
              <a:rPr lang="en-US" sz="2800" b="1" u="sng" dirty="0" smtClean="0">
                <a:solidFill>
                  <a:srgbClr val="0070C0"/>
                </a:solidFill>
                <a:latin typeface="Californian FB" pitchFamily="18" charset="0"/>
              </a:rPr>
              <a:t>Black Rain</a:t>
            </a:r>
          </a:p>
          <a:p>
            <a:pPr algn="ctr"/>
            <a:r>
              <a:rPr lang="en-US" sz="2800" dirty="0" smtClean="0">
                <a:latin typeface="Californian FB" pitchFamily="18" charset="0"/>
              </a:rPr>
              <a:t>A sad, funny and beautiful book about Hiroshima, Japan, in 1945.</a:t>
            </a:r>
            <a:endParaRPr lang="en-US" sz="2800" dirty="0">
              <a:latin typeface="Californian FB" pitchFamily="18" charset="0"/>
            </a:endParaRPr>
          </a:p>
        </p:txBody>
      </p:sp>
    </p:spTree>
    <p:extLst>
      <p:ext uri="{BB962C8B-B14F-4D97-AF65-F5344CB8AC3E}">
        <p14:creationId xmlns:p14="http://schemas.microsoft.com/office/powerpoint/2010/main" xmlns="" val="2011547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074"/>
                                        </p:tgtEl>
                                        <p:attrNameLst>
                                          <p:attrName>style.visibility</p:attrName>
                                        </p:attrNameLst>
                                      </p:cBhvr>
                                      <p:to>
                                        <p:strVal val="visible"/>
                                      </p:to>
                                    </p:set>
                                    <p:animEffect transition="in" filter="fade">
                                      <p:cBhvr>
                                        <p:cTn id="12" dur="2000"/>
                                        <p:tgtEl>
                                          <p:spTgt spid="307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fade">
                                      <p:cBhvr>
                                        <p:cTn id="17" dur="2000"/>
                                        <p:tgtEl>
                                          <p:spTgt spid="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1" end="1"/>
                                            </p:txEl>
                                          </p:spTgt>
                                        </p:tgtEl>
                                        <p:attrNameLst>
                                          <p:attrName>style.visibility</p:attrName>
                                        </p:attrNameLst>
                                      </p:cBhvr>
                                      <p:to>
                                        <p:strVal val="visible"/>
                                      </p:to>
                                    </p:set>
                                    <p:animEffect transition="in" filter="fade">
                                      <p:cBhvr>
                                        <p:cTn id="22" dur="20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0" y="274638"/>
            <a:ext cx="8915400" cy="1554162"/>
          </a:xfrm>
        </p:spPr>
        <p:txBody>
          <a:bodyPr>
            <a:noAutofit/>
          </a:bodyPr>
          <a:lstStyle/>
          <a:p>
            <a:r>
              <a:rPr lang="en-US" sz="3200" dirty="0" smtClean="0">
                <a:latin typeface="Californian FB" panose="0207040306080B030204" pitchFamily="18" charset="0"/>
              </a:rPr>
              <a:t>11</a:t>
            </a:r>
            <a:r>
              <a:rPr lang="sr-Latn-RS" sz="3200" dirty="0" smtClean="0">
                <a:latin typeface="Californian FB" panose="0207040306080B030204" pitchFamily="18" charset="0"/>
              </a:rPr>
              <a:t>. </a:t>
            </a:r>
            <a:r>
              <a:rPr lang="en-US" sz="3200" dirty="0" smtClean="0">
                <a:solidFill>
                  <a:srgbClr val="FF0000"/>
                </a:solidFill>
                <a:latin typeface="Californian FB" panose="0207040306080B030204" pitchFamily="18" charset="0"/>
              </a:rPr>
              <a:t>p</a:t>
            </a:r>
            <a:r>
              <a:rPr lang="sr-Latn-RS" sz="3200" dirty="0" smtClean="0">
                <a:solidFill>
                  <a:srgbClr val="FF0000"/>
                </a:solidFill>
                <a:latin typeface="Californian FB" panose="0207040306080B030204" pitchFamily="18" charset="0"/>
              </a:rPr>
              <a:t>age</a:t>
            </a:r>
            <a:r>
              <a:rPr lang="en-US" sz="3200" dirty="0" smtClean="0">
                <a:solidFill>
                  <a:srgbClr val="FF0000"/>
                </a:solidFill>
                <a:latin typeface="Californian FB" panose="0207040306080B030204" pitchFamily="18" charset="0"/>
              </a:rPr>
              <a:t> 65</a:t>
            </a:r>
            <a:r>
              <a:rPr lang="en-US" sz="3200" dirty="0" smtClean="0">
                <a:latin typeface="Californian FB" panose="0207040306080B030204" pitchFamily="18" charset="0"/>
              </a:rPr>
              <a:t>, Look at the emails in </a:t>
            </a:r>
            <a:r>
              <a:rPr lang="en-US" sz="3200" b="1" dirty="0" smtClean="0">
                <a:latin typeface="Californian FB" panose="0207040306080B030204" pitchFamily="18" charset="0"/>
              </a:rPr>
              <a:t>Exercise 9</a:t>
            </a:r>
            <a:r>
              <a:rPr lang="en-US" sz="3200" dirty="0" smtClean="0">
                <a:latin typeface="Californian FB" panose="0207040306080B030204" pitchFamily="18" charset="0"/>
              </a:rPr>
              <a:t> and complete the three lists below with the phrases in the box.</a:t>
            </a:r>
            <a:endParaRPr lang="en-US" sz="3200" dirty="0">
              <a:latin typeface="Californian FB" panose="0207040306080B030204" pitchFamily="18" charset="0"/>
            </a:endParaRPr>
          </a:p>
        </p:txBody>
      </p:sp>
      <p:graphicFrame>
        <p:nvGraphicFramePr>
          <p:cNvPr id="4" name="Content Placeholder 3"/>
          <p:cNvGraphicFramePr>
            <a:graphicFrameLocks noGrp="1"/>
          </p:cNvGraphicFramePr>
          <p:nvPr>
            <p:ph idx="1"/>
          </p:nvPr>
        </p:nvGraphicFramePr>
        <p:xfrm>
          <a:off x="152400" y="2286000"/>
          <a:ext cx="8610600" cy="822960"/>
        </p:xfrm>
        <a:graphic>
          <a:graphicData uri="http://schemas.openxmlformats.org/drawingml/2006/table">
            <a:tbl>
              <a:tblPr firstRow="1" bandRow="1">
                <a:tableStyleId>{5DA37D80-6434-44D0-A028-1B22A696006F}</a:tableStyleId>
              </a:tblPr>
              <a:tblGrid>
                <a:gridCol w="8610600"/>
              </a:tblGrid>
              <a:tr h="370840">
                <a:tc>
                  <a:txBody>
                    <a:bodyPr/>
                    <a:lstStyle/>
                    <a:p>
                      <a:r>
                        <a:rPr lang="sr-Latn-RS" sz="2400" dirty="0" smtClean="0">
                          <a:latin typeface="Californian FB" pitchFamily="18" charset="0"/>
                        </a:rPr>
                        <a:t>         Bye for now           Dear...        How are things?</a:t>
                      </a:r>
                      <a:r>
                        <a:rPr lang="sr-Latn-RS" sz="2400" baseline="0" dirty="0" smtClean="0">
                          <a:latin typeface="Californian FB" pitchFamily="18" charset="0"/>
                        </a:rPr>
                        <a:t>           Love</a:t>
                      </a:r>
                    </a:p>
                    <a:p>
                      <a:r>
                        <a:rPr lang="sr-Latn-RS" sz="2400" baseline="0" dirty="0" smtClean="0">
                          <a:latin typeface="Californian FB" pitchFamily="18" charset="0"/>
                        </a:rPr>
                        <a:t>Hi!                   How are you?      Take care           Hope you’re OK</a:t>
                      </a:r>
                      <a:endParaRPr lang="en-US" sz="2400" dirty="0">
                        <a:latin typeface="Californian FB" pitchFamily="18" charset="0"/>
                      </a:endParaRPr>
                    </a:p>
                  </a:txBody>
                  <a:tcPr/>
                </a:tc>
              </a:tr>
            </a:tbl>
          </a:graphicData>
        </a:graphic>
      </p:graphicFrame>
      <p:sp>
        <p:nvSpPr>
          <p:cNvPr id="5" name="TextBox 4"/>
          <p:cNvSpPr txBox="1"/>
          <p:nvPr/>
        </p:nvSpPr>
        <p:spPr>
          <a:xfrm>
            <a:off x="1066800" y="3657600"/>
            <a:ext cx="5638800" cy="1384995"/>
          </a:xfrm>
          <a:prstGeom prst="rect">
            <a:avLst/>
          </a:prstGeom>
          <a:noFill/>
        </p:spPr>
        <p:txBody>
          <a:bodyPr wrap="square" rtlCol="0">
            <a:spAutoFit/>
          </a:bodyPr>
          <a:lstStyle/>
          <a:p>
            <a:r>
              <a:rPr lang="en-US" sz="2800" b="1" dirty="0" smtClean="0">
                <a:latin typeface="Californian FB" pitchFamily="18" charset="0"/>
              </a:rPr>
              <a:t>Greeting: </a:t>
            </a:r>
            <a:r>
              <a:rPr lang="en-US" sz="2800" i="1" dirty="0" smtClean="0">
                <a:latin typeface="Californian FB" pitchFamily="18" charset="0"/>
              </a:rPr>
              <a:t>Hello, …</a:t>
            </a:r>
          </a:p>
          <a:p>
            <a:r>
              <a:rPr lang="en-US" sz="2800" b="1" dirty="0" smtClean="0">
                <a:latin typeface="Californian FB" pitchFamily="18" charset="0"/>
              </a:rPr>
              <a:t>Opening phrase: </a:t>
            </a:r>
            <a:r>
              <a:rPr lang="en-US" sz="2800" i="1" dirty="0" smtClean="0">
                <a:latin typeface="Californian FB" pitchFamily="18" charset="0"/>
              </a:rPr>
              <a:t>How’s life? …</a:t>
            </a:r>
          </a:p>
          <a:p>
            <a:r>
              <a:rPr lang="en-US" sz="2800" b="1" dirty="0" smtClean="0">
                <a:latin typeface="Californian FB" pitchFamily="18" charset="0"/>
              </a:rPr>
              <a:t>Ending: </a:t>
            </a:r>
            <a:r>
              <a:rPr lang="en-US" sz="2800" i="1" dirty="0" smtClean="0">
                <a:latin typeface="Californian FB" pitchFamily="18" charset="0"/>
              </a:rPr>
              <a:t>See you soon, …</a:t>
            </a:r>
            <a:endParaRPr lang="en-US" sz="2800" i="1" dirty="0">
              <a:latin typeface="Californian FB" pitchFamily="18" charset="0"/>
            </a:endParaRPr>
          </a:p>
        </p:txBody>
      </p:sp>
    </p:spTree>
    <p:extLst>
      <p:ext uri="{BB962C8B-B14F-4D97-AF65-F5344CB8AC3E}">
        <p14:creationId xmlns:p14="http://schemas.microsoft.com/office/powerpoint/2010/main" xmlns="" val="1676346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fade">
                                      <p:cBhvr>
                                        <p:cTn id="17" dur="2000"/>
                                        <p:tgtEl>
                                          <p:spTgt spid="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1" end="1"/>
                                            </p:txEl>
                                          </p:spTgt>
                                        </p:tgtEl>
                                        <p:attrNameLst>
                                          <p:attrName>style.visibility</p:attrName>
                                        </p:attrNameLst>
                                      </p:cBhvr>
                                      <p:to>
                                        <p:strVal val="visible"/>
                                      </p:to>
                                    </p:set>
                                    <p:animEffect transition="in" filter="fade">
                                      <p:cBhvr>
                                        <p:cTn id="22" dur="2000"/>
                                        <p:tgtEl>
                                          <p:spTgt spid="5">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2" end="2"/>
                                            </p:txEl>
                                          </p:spTgt>
                                        </p:tgtEl>
                                        <p:attrNameLst>
                                          <p:attrName>style.visibility</p:attrName>
                                        </p:attrNameLst>
                                      </p:cBhvr>
                                      <p:to>
                                        <p:strVal val="visible"/>
                                      </p:to>
                                    </p:set>
                                    <p:animEffect transition="in" filter="fade">
                                      <p:cBhvr>
                                        <p:cTn id="27" dur="20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9144000" cy="2392362"/>
          </a:xfrm>
        </p:spPr>
        <p:txBody>
          <a:bodyPr>
            <a:noAutofit/>
          </a:bodyPr>
          <a:lstStyle/>
          <a:p>
            <a:r>
              <a:rPr lang="sr-Latn-RS" sz="3200" dirty="0" smtClean="0">
                <a:latin typeface="Californian FB" pitchFamily="18" charset="0"/>
              </a:rPr>
              <a:t>12. </a:t>
            </a:r>
            <a:r>
              <a:rPr lang="en-US" sz="3200" dirty="0" smtClean="0">
                <a:solidFill>
                  <a:srgbClr val="FF0000"/>
                </a:solidFill>
                <a:latin typeface="Californian FB" pitchFamily="18" charset="0"/>
              </a:rPr>
              <a:t>P</a:t>
            </a:r>
            <a:r>
              <a:rPr lang="sr-Latn-RS" sz="3200" dirty="0" smtClean="0">
                <a:solidFill>
                  <a:srgbClr val="FF0000"/>
                </a:solidFill>
                <a:latin typeface="Californian FB" pitchFamily="18" charset="0"/>
              </a:rPr>
              <a:t>age 65</a:t>
            </a:r>
            <a:r>
              <a:rPr lang="sr-Latn-RS" sz="3200" dirty="0" smtClean="0">
                <a:latin typeface="Californian FB" pitchFamily="18" charset="0"/>
              </a:rPr>
              <a:t>, </a:t>
            </a:r>
            <a:r>
              <a:rPr lang="sr-Latn-RS" sz="3200" dirty="0" smtClean="0">
                <a:solidFill>
                  <a:srgbClr val="FFC000"/>
                </a:solidFill>
                <a:latin typeface="Californian FB" pitchFamily="18" charset="0"/>
              </a:rPr>
              <a:t>Linkers</a:t>
            </a:r>
            <a:r>
              <a:rPr lang="sr-Latn-RS" sz="3200" dirty="0" smtClean="0">
                <a:latin typeface="Californian FB" pitchFamily="18" charset="0"/>
              </a:rPr>
              <a:t> </a:t>
            </a:r>
            <a:br>
              <a:rPr lang="sr-Latn-RS" sz="3200" dirty="0" smtClean="0">
                <a:latin typeface="Californian FB" pitchFamily="18" charset="0"/>
              </a:rPr>
            </a:br>
            <a:r>
              <a:rPr lang="sr-Latn-RS" sz="3200" dirty="0" smtClean="0">
                <a:latin typeface="Californian FB" pitchFamily="18" charset="0"/>
              </a:rPr>
              <a:t>The words </a:t>
            </a:r>
            <a:r>
              <a:rPr lang="sr-Latn-RS" sz="3200" i="1" dirty="0" smtClean="0">
                <a:latin typeface="Californian FB" pitchFamily="18" charset="0"/>
              </a:rPr>
              <a:t>because</a:t>
            </a:r>
            <a:r>
              <a:rPr lang="sr-Latn-RS" sz="3200" dirty="0" smtClean="0">
                <a:latin typeface="Californian FB" pitchFamily="18" charset="0"/>
              </a:rPr>
              <a:t> and </a:t>
            </a:r>
            <a:r>
              <a:rPr lang="sr-Latn-RS" sz="3200" i="1" dirty="0" smtClean="0">
                <a:latin typeface="Californian FB" pitchFamily="18" charset="0"/>
              </a:rPr>
              <a:t>so</a:t>
            </a:r>
            <a:r>
              <a:rPr lang="sr-Latn-RS" sz="3200" dirty="0" smtClean="0">
                <a:latin typeface="Californian FB" pitchFamily="18" charset="0"/>
              </a:rPr>
              <a:t> are linking words – they join two ideas. Find the examples in the emails, then put because or so in these sentences.</a:t>
            </a:r>
            <a:endParaRPr lang="en-US" sz="3200" dirty="0">
              <a:latin typeface="Californian FB" pitchFamily="18" charset="0"/>
            </a:endParaRPr>
          </a:p>
        </p:txBody>
      </p:sp>
      <p:sp>
        <p:nvSpPr>
          <p:cNvPr id="3" name="Content Placeholder 2"/>
          <p:cNvSpPr>
            <a:spLocks noGrp="1"/>
          </p:cNvSpPr>
          <p:nvPr>
            <p:ph idx="1"/>
          </p:nvPr>
        </p:nvSpPr>
        <p:spPr>
          <a:xfrm>
            <a:off x="0" y="3048000"/>
            <a:ext cx="9144000" cy="3078163"/>
          </a:xfrm>
        </p:spPr>
        <p:txBody>
          <a:bodyPr>
            <a:normAutofit/>
          </a:bodyPr>
          <a:lstStyle/>
          <a:p>
            <a:pPr algn="just"/>
            <a:r>
              <a:rPr lang="sr-Latn-RS" sz="2800" dirty="0" smtClean="0">
                <a:latin typeface="Californian FB" pitchFamily="18" charset="0"/>
              </a:rPr>
              <a:t>1. Books are expensive in my country ______ I don’t buy many.</a:t>
            </a:r>
          </a:p>
          <a:p>
            <a:pPr algn="just"/>
            <a:r>
              <a:rPr lang="sr-Latn-RS" sz="2800" dirty="0" smtClean="0">
                <a:latin typeface="Californian FB" pitchFamily="18" charset="0"/>
              </a:rPr>
              <a:t>2.I like Bridget Jone’s Diary_______it’s funny and true.</a:t>
            </a:r>
          </a:p>
          <a:p>
            <a:pPr algn="just"/>
            <a:r>
              <a:rPr lang="sr-Latn-RS" sz="2800" dirty="0" smtClean="0">
                <a:latin typeface="Californian FB" pitchFamily="18" charset="0"/>
              </a:rPr>
              <a:t>3. I love long books _________ I read a lot of Russian novels.</a:t>
            </a:r>
          </a:p>
          <a:p>
            <a:pPr algn="just"/>
            <a:r>
              <a:rPr lang="sr-Latn-RS" sz="2800" dirty="0" smtClean="0">
                <a:latin typeface="Californian FB" pitchFamily="18" charset="0"/>
              </a:rPr>
              <a:t>4. I don’t read many books _________ I haven’t got much free time.</a:t>
            </a:r>
            <a:endParaRPr lang="en-US" sz="2800"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9144000" cy="2392362"/>
          </a:xfrm>
        </p:spPr>
        <p:txBody>
          <a:bodyPr>
            <a:noAutofit/>
          </a:bodyPr>
          <a:lstStyle/>
          <a:p>
            <a:r>
              <a:rPr lang="sr-Latn-RS" sz="3200" dirty="0" smtClean="0">
                <a:latin typeface="Californian FB" pitchFamily="18" charset="0"/>
              </a:rPr>
              <a:t>12. </a:t>
            </a:r>
            <a:r>
              <a:rPr lang="en-US" sz="3200" dirty="0" smtClean="0">
                <a:solidFill>
                  <a:srgbClr val="FF0000"/>
                </a:solidFill>
                <a:latin typeface="Californian FB" pitchFamily="18" charset="0"/>
              </a:rPr>
              <a:t>p</a:t>
            </a:r>
            <a:r>
              <a:rPr lang="sr-Latn-RS" sz="3200" dirty="0" smtClean="0">
                <a:solidFill>
                  <a:srgbClr val="FF0000"/>
                </a:solidFill>
                <a:latin typeface="Californian FB" pitchFamily="18" charset="0"/>
              </a:rPr>
              <a:t>age 65</a:t>
            </a:r>
            <a:r>
              <a:rPr lang="sr-Latn-RS" sz="3200" dirty="0" smtClean="0">
                <a:latin typeface="Californian FB" pitchFamily="18" charset="0"/>
              </a:rPr>
              <a:t>, </a:t>
            </a:r>
            <a:r>
              <a:rPr lang="sr-Latn-RS" sz="3200" dirty="0" smtClean="0">
                <a:solidFill>
                  <a:srgbClr val="FFC000"/>
                </a:solidFill>
                <a:latin typeface="Californian FB" pitchFamily="18" charset="0"/>
              </a:rPr>
              <a:t>Linkers</a:t>
            </a:r>
            <a:r>
              <a:rPr lang="sr-Latn-RS" sz="3200" dirty="0" smtClean="0">
                <a:latin typeface="Californian FB" pitchFamily="18" charset="0"/>
              </a:rPr>
              <a:t> </a:t>
            </a:r>
            <a:br>
              <a:rPr lang="sr-Latn-RS" sz="3200" dirty="0" smtClean="0">
                <a:latin typeface="Californian FB" pitchFamily="18" charset="0"/>
              </a:rPr>
            </a:br>
            <a:r>
              <a:rPr lang="sr-Latn-RS" sz="3200" dirty="0" smtClean="0">
                <a:latin typeface="Californian FB" pitchFamily="18" charset="0"/>
              </a:rPr>
              <a:t>The words </a:t>
            </a:r>
            <a:r>
              <a:rPr lang="sr-Latn-RS" sz="3200" i="1" dirty="0" smtClean="0">
                <a:latin typeface="Californian FB" pitchFamily="18" charset="0"/>
              </a:rPr>
              <a:t>because</a:t>
            </a:r>
            <a:r>
              <a:rPr lang="sr-Latn-RS" sz="3200" dirty="0" smtClean="0">
                <a:latin typeface="Californian FB" pitchFamily="18" charset="0"/>
              </a:rPr>
              <a:t> and </a:t>
            </a:r>
            <a:r>
              <a:rPr lang="sr-Latn-RS" sz="3200" i="1" dirty="0" smtClean="0">
                <a:latin typeface="Californian FB" pitchFamily="18" charset="0"/>
              </a:rPr>
              <a:t>so</a:t>
            </a:r>
            <a:r>
              <a:rPr lang="sr-Latn-RS" sz="3200" dirty="0" smtClean="0">
                <a:latin typeface="Californian FB" pitchFamily="18" charset="0"/>
              </a:rPr>
              <a:t> are linking words – they join two ideas. Find the examples in the emails, then put because or so in these sentences.</a:t>
            </a:r>
            <a:endParaRPr lang="en-US" sz="3200" dirty="0">
              <a:latin typeface="Californian FB" pitchFamily="18" charset="0"/>
            </a:endParaRPr>
          </a:p>
        </p:txBody>
      </p:sp>
      <p:sp>
        <p:nvSpPr>
          <p:cNvPr id="3" name="Content Placeholder 2"/>
          <p:cNvSpPr>
            <a:spLocks noGrp="1"/>
          </p:cNvSpPr>
          <p:nvPr>
            <p:ph idx="1"/>
          </p:nvPr>
        </p:nvSpPr>
        <p:spPr>
          <a:xfrm>
            <a:off x="0" y="3048000"/>
            <a:ext cx="9144000" cy="3078163"/>
          </a:xfrm>
        </p:spPr>
        <p:txBody>
          <a:bodyPr>
            <a:normAutofit/>
          </a:bodyPr>
          <a:lstStyle/>
          <a:p>
            <a:pPr algn="just"/>
            <a:r>
              <a:rPr lang="sr-Latn-RS" sz="2800" dirty="0" smtClean="0">
                <a:latin typeface="Californian FB" pitchFamily="18" charset="0"/>
              </a:rPr>
              <a:t>1. Books are expensive in my country ______ I don’t buy many.</a:t>
            </a:r>
          </a:p>
          <a:p>
            <a:pPr algn="just"/>
            <a:r>
              <a:rPr lang="sr-Latn-RS" sz="2800" dirty="0" smtClean="0">
                <a:latin typeface="Californian FB" pitchFamily="18" charset="0"/>
              </a:rPr>
              <a:t>2.I like Bridget Jone’s Diary_______it’s funny and true.</a:t>
            </a:r>
          </a:p>
          <a:p>
            <a:pPr algn="just"/>
            <a:r>
              <a:rPr lang="sr-Latn-RS" sz="2800" dirty="0" smtClean="0">
                <a:latin typeface="Californian FB" pitchFamily="18" charset="0"/>
              </a:rPr>
              <a:t>3. I love long books _________ I read a lot of Russian novels.</a:t>
            </a:r>
          </a:p>
          <a:p>
            <a:pPr algn="just"/>
            <a:r>
              <a:rPr lang="sr-Latn-RS" sz="2800" dirty="0" smtClean="0">
                <a:latin typeface="Californian FB" pitchFamily="18" charset="0"/>
              </a:rPr>
              <a:t>4. I don’t read many books _________ I haven’t got much free time.</a:t>
            </a:r>
            <a:endParaRPr lang="en-US" sz="2800"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76200" y="274638"/>
            <a:ext cx="9067800" cy="1858962"/>
          </a:xfrm>
        </p:spPr>
        <p:txBody>
          <a:bodyPr>
            <a:noAutofit/>
          </a:bodyPr>
          <a:lstStyle/>
          <a:p>
            <a:r>
              <a:rPr lang="sr-Latn-RS" sz="3200" dirty="0" smtClean="0">
                <a:latin typeface="Californian FB" pitchFamily="18" charset="0"/>
              </a:rPr>
              <a:t>12. </a:t>
            </a:r>
            <a:r>
              <a:rPr lang="en-US" sz="3200" dirty="0" smtClean="0">
                <a:solidFill>
                  <a:srgbClr val="FF0000"/>
                </a:solidFill>
                <a:latin typeface="Californian FB" pitchFamily="18" charset="0"/>
              </a:rPr>
              <a:t>P</a:t>
            </a:r>
            <a:r>
              <a:rPr lang="sr-Latn-RS" sz="3200" dirty="0" smtClean="0">
                <a:solidFill>
                  <a:srgbClr val="FF0000"/>
                </a:solidFill>
                <a:latin typeface="Californian FB" pitchFamily="18" charset="0"/>
              </a:rPr>
              <a:t>age 65</a:t>
            </a:r>
            <a:r>
              <a:rPr lang="sr-Latn-RS" sz="3200" dirty="0" smtClean="0">
                <a:latin typeface="Californian FB" pitchFamily="18" charset="0"/>
              </a:rPr>
              <a:t>, </a:t>
            </a:r>
            <a:r>
              <a:rPr lang="sr-Latn-RS" sz="3200" dirty="0" smtClean="0">
                <a:solidFill>
                  <a:srgbClr val="FFC000"/>
                </a:solidFill>
                <a:latin typeface="Californian FB" pitchFamily="18" charset="0"/>
              </a:rPr>
              <a:t>Linkers</a:t>
            </a:r>
            <a:r>
              <a:rPr lang="sr-Latn-RS" sz="3200" dirty="0" smtClean="0">
                <a:latin typeface="Californian FB" pitchFamily="18" charset="0"/>
              </a:rPr>
              <a:t> </a:t>
            </a:r>
            <a:r>
              <a:rPr lang="en-US" sz="3200" dirty="0" smtClean="0">
                <a:latin typeface="Californian FB" panose="0207040306080B030204" pitchFamily="18" charset="0"/>
              </a:rPr>
              <a:t>The words because and so are linking words – they join two ideas. Find the examples in the emails, then put because or so in these sentences. </a:t>
            </a:r>
            <a:endParaRPr lang="en-US" sz="3200" dirty="0">
              <a:latin typeface="Californian FB" panose="0207040306080B030204" pitchFamily="18" charset="0"/>
            </a:endParaRPr>
          </a:p>
        </p:txBody>
      </p:sp>
      <p:sp>
        <p:nvSpPr>
          <p:cNvPr id="3" name="Čuvar mesta za sadržaj 2"/>
          <p:cNvSpPr>
            <a:spLocks noGrp="1"/>
          </p:cNvSpPr>
          <p:nvPr>
            <p:ph idx="1"/>
          </p:nvPr>
        </p:nvSpPr>
        <p:spPr>
          <a:xfrm>
            <a:off x="0" y="2362200"/>
            <a:ext cx="9144000" cy="3962400"/>
          </a:xfrm>
        </p:spPr>
        <p:txBody>
          <a:bodyPr>
            <a:normAutofit lnSpcReduction="10000"/>
          </a:bodyPr>
          <a:lstStyle/>
          <a:p>
            <a:pPr algn="just"/>
            <a:r>
              <a:rPr lang="sr-Latn-RS" dirty="0" smtClean="0">
                <a:latin typeface="Californian FB" pitchFamily="18" charset="0"/>
              </a:rPr>
              <a:t>1. Books are expensive in my country. </a:t>
            </a:r>
            <a:r>
              <a:rPr lang="sr-Latn-RS" b="1" dirty="0" smtClean="0">
                <a:solidFill>
                  <a:srgbClr val="FF0000"/>
                </a:solidFill>
                <a:latin typeface="Californian FB" pitchFamily="18" charset="0"/>
              </a:rPr>
              <a:t>SO</a:t>
            </a:r>
            <a:r>
              <a:rPr lang="sr-Latn-RS" dirty="0" smtClean="0">
                <a:latin typeface="Californian FB" pitchFamily="18" charset="0"/>
              </a:rPr>
              <a:t>,  I don’t buy many.</a:t>
            </a:r>
          </a:p>
          <a:p>
            <a:pPr algn="just"/>
            <a:r>
              <a:rPr lang="sr-Latn-RS" dirty="0" smtClean="0">
                <a:latin typeface="Californian FB" pitchFamily="18" charset="0"/>
              </a:rPr>
              <a:t>2.I like Bridget Jone’s Diary </a:t>
            </a:r>
            <a:r>
              <a:rPr lang="sr-Latn-RS" b="1" dirty="0" smtClean="0">
                <a:solidFill>
                  <a:srgbClr val="FF0000"/>
                </a:solidFill>
                <a:latin typeface="Californian FB" pitchFamily="18" charset="0"/>
              </a:rPr>
              <a:t>BECAUSE</a:t>
            </a:r>
            <a:r>
              <a:rPr lang="sr-Latn-RS" dirty="0" smtClean="0">
                <a:latin typeface="Californian FB" pitchFamily="18" charset="0"/>
              </a:rPr>
              <a:t> it’s funny and true.</a:t>
            </a:r>
          </a:p>
          <a:p>
            <a:pPr algn="just"/>
            <a:r>
              <a:rPr lang="sr-Latn-RS" dirty="0" smtClean="0">
                <a:latin typeface="Californian FB" pitchFamily="18" charset="0"/>
              </a:rPr>
              <a:t>3. I love long books. </a:t>
            </a:r>
            <a:r>
              <a:rPr lang="sr-Latn-RS" b="1" dirty="0" smtClean="0">
                <a:solidFill>
                  <a:srgbClr val="FF0000"/>
                </a:solidFill>
                <a:latin typeface="Californian FB" pitchFamily="18" charset="0"/>
              </a:rPr>
              <a:t>SO</a:t>
            </a:r>
            <a:r>
              <a:rPr lang="sr-Latn-RS" dirty="0" smtClean="0">
                <a:latin typeface="Californian FB" pitchFamily="18" charset="0"/>
              </a:rPr>
              <a:t>, I read a lot of Russian novels.</a:t>
            </a:r>
          </a:p>
          <a:p>
            <a:pPr algn="just"/>
            <a:r>
              <a:rPr lang="sr-Latn-RS" dirty="0" smtClean="0">
                <a:latin typeface="Californian FB" pitchFamily="18" charset="0"/>
              </a:rPr>
              <a:t>4. I don’t read many books </a:t>
            </a:r>
            <a:r>
              <a:rPr lang="sr-Latn-RS" b="1" dirty="0" smtClean="0">
                <a:solidFill>
                  <a:srgbClr val="FF0000"/>
                </a:solidFill>
                <a:latin typeface="Californian FB" pitchFamily="18" charset="0"/>
              </a:rPr>
              <a:t>BECAUSE</a:t>
            </a:r>
            <a:r>
              <a:rPr lang="sr-Latn-RS" dirty="0" smtClean="0">
                <a:latin typeface="Californian FB" pitchFamily="18" charset="0"/>
              </a:rPr>
              <a:t> I haven’t got much free time.</a:t>
            </a:r>
            <a:endParaRPr lang="en-US" dirty="0" smtClean="0">
              <a:latin typeface="Californian FB" pitchFamily="18" charset="0"/>
            </a:endParaRPr>
          </a:p>
          <a:p>
            <a:endParaRPr lang="en-US" dirty="0"/>
          </a:p>
        </p:txBody>
      </p:sp>
    </p:spTree>
    <p:extLst>
      <p:ext uri="{BB962C8B-B14F-4D97-AF65-F5344CB8AC3E}">
        <p14:creationId xmlns:p14="http://schemas.microsoft.com/office/powerpoint/2010/main" xmlns="" val="2992281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RS" dirty="0" smtClean="0">
                <a:latin typeface="Californian FB" pitchFamily="18" charset="0"/>
              </a:rPr>
              <a:t>HW</a:t>
            </a:r>
            <a:endParaRPr lang="en-US" dirty="0">
              <a:latin typeface="Californian FB" pitchFamily="18" charset="0"/>
            </a:endParaRPr>
          </a:p>
        </p:txBody>
      </p:sp>
      <p:sp>
        <p:nvSpPr>
          <p:cNvPr id="3" name="Content Placeholder 2"/>
          <p:cNvSpPr>
            <a:spLocks noGrp="1"/>
          </p:cNvSpPr>
          <p:nvPr>
            <p:ph idx="1"/>
          </p:nvPr>
        </p:nvSpPr>
        <p:spPr>
          <a:xfrm>
            <a:off x="0" y="1600200"/>
            <a:ext cx="9144000" cy="4525963"/>
          </a:xfrm>
        </p:spPr>
        <p:txBody>
          <a:bodyPr/>
          <a:lstStyle/>
          <a:p>
            <a:pPr algn="just">
              <a:buNone/>
            </a:pPr>
            <a:r>
              <a:rPr lang="sr-Latn-RS" dirty="0" smtClean="0">
                <a:latin typeface="Californian FB" pitchFamily="18" charset="0"/>
              </a:rPr>
              <a:t>13a </a:t>
            </a:r>
            <a:r>
              <a:rPr lang="sr-Latn-RS" b="1" dirty="0" smtClean="0">
                <a:solidFill>
                  <a:srgbClr val="FF0000"/>
                </a:solidFill>
                <a:latin typeface="Californian FB" pitchFamily="18" charset="0"/>
              </a:rPr>
              <a:t>page 65</a:t>
            </a:r>
            <a:r>
              <a:rPr lang="sr-Latn-RS" dirty="0" smtClean="0">
                <a:solidFill>
                  <a:srgbClr val="FF0000"/>
                </a:solidFill>
                <a:latin typeface="Californian FB" pitchFamily="18" charset="0"/>
              </a:rPr>
              <a:t>, </a:t>
            </a:r>
            <a:r>
              <a:rPr lang="sr-Latn-RS" dirty="0" smtClean="0">
                <a:latin typeface="Californian FB" pitchFamily="18" charset="0"/>
              </a:rPr>
              <a:t>You want to buy a music CD or film DVD for someone in your class for their birthday present.</a:t>
            </a:r>
          </a:p>
          <a:p>
            <a:pPr algn="just">
              <a:buNone/>
            </a:pPr>
            <a:r>
              <a:rPr lang="sr-Latn-RS" dirty="0" smtClean="0">
                <a:latin typeface="Californian FB" pitchFamily="18" charset="0"/>
              </a:rPr>
              <a:t>Write an e-mail to a partner, asking for ideas</a:t>
            </a:r>
            <a:r>
              <a:rPr lang="sr-Latn-RS" dirty="0" smtClean="0">
                <a:latin typeface="Californian FB" pitchFamily="18" charset="0"/>
              </a:rPr>
              <a:t>.</a:t>
            </a:r>
            <a:endParaRPr lang="en-US" dirty="0" smtClean="0">
              <a:latin typeface="Californian FB" pitchFamily="18" charset="0"/>
            </a:endParaRPr>
          </a:p>
          <a:p>
            <a:pPr algn="just">
              <a:buNone/>
            </a:pPr>
            <a:r>
              <a:rPr lang="en-US" dirty="0" smtClean="0">
                <a:latin typeface="Californian FB" pitchFamily="18" charset="0"/>
              </a:rPr>
              <a:t>(and/or send it to </a:t>
            </a:r>
            <a:r>
              <a:rPr lang="en-US" dirty="0" smtClean="0">
                <a:latin typeface="Californian FB" pitchFamily="18" charset="0"/>
                <a:hlinkClick r:id="rId2"/>
              </a:rPr>
              <a:t>setjetting@gmail.com</a:t>
            </a:r>
            <a:r>
              <a:rPr lang="en-US" dirty="0" smtClean="0">
                <a:latin typeface="Californian FB" pitchFamily="18" charset="0"/>
              </a:rPr>
              <a:t> )</a:t>
            </a:r>
            <a:endParaRPr lang="sr-Latn-RS" dirty="0" smtClean="0">
              <a:latin typeface="Californian FB" pitchFamily="18" charset="0"/>
            </a:endParaRPr>
          </a:p>
          <a:p>
            <a:pPr algn="just">
              <a:buNone/>
            </a:pPr>
            <a:r>
              <a:rPr lang="sr-Latn-RS" dirty="0" smtClean="0">
                <a:latin typeface="Californian FB" pitchFamily="18" charset="0"/>
              </a:rPr>
              <a:t>13b </a:t>
            </a:r>
            <a:r>
              <a:rPr lang="sr-Latn-RS" b="1" dirty="0" smtClean="0">
                <a:solidFill>
                  <a:srgbClr val="FF0000"/>
                </a:solidFill>
                <a:latin typeface="Californian FB" pitchFamily="18" charset="0"/>
              </a:rPr>
              <a:t>page 65</a:t>
            </a:r>
            <a:r>
              <a:rPr lang="sr-Latn-RS" dirty="0" smtClean="0">
                <a:solidFill>
                  <a:srgbClr val="FF0000"/>
                </a:solidFill>
                <a:latin typeface="Californian FB" pitchFamily="18" charset="0"/>
              </a:rPr>
              <a:t>,</a:t>
            </a:r>
            <a:r>
              <a:rPr lang="sr-Latn-RS" dirty="0" smtClean="0">
                <a:latin typeface="Californian FB" pitchFamily="18" charset="0"/>
              </a:rPr>
              <a:t> Reply to your partner’s email. Use the emails in Exercise 9 as models</a:t>
            </a:r>
            <a:r>
              <a:rPr lang="sr-Latn-RS" dirty="0" smtClean="0">
                <a:latin typeface="Californian FB" pitchFamily="18" charset="0"/>
              </a:rPr>
              <a:t>.</a:t>
            </a:r>
            <a:r>
              <a:rPr lang="en-US" dirty="0" smtClean="0">
                <a:latin typeface="Californian FB" pitchFamily="18" charset="0"/>
              </a:rPr>
              <a:t> </a:t>
            </a:r>
            <a:endParaRPr lang="en-US"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r-Latn-RS" dirty="0" smtClean="0">
                <a:latin typeface="Lucida Handwriting" pitchFamily="66" charset="0"/>
              </a:rPr>
              <a:t>Thank you for your Attention!</a:t>
            </a:r>
            <a:endParaRPr lang="en-US" dirty="0">
              <a:latin typeface="Lucida Handwriting" pitchFamily="66" charset="0"/>
            </a:endParaRPr>
          </a:p>
        </p:txBody>
      </p:sp>
      <p:pic>
        <p:nvPicPr>
          <p:cNvPr id="4098" name="Picture 2" descr="C:\Users\User\Desktop\17watching-mail2-promo-superJumbo-v2.jpg"/>
          <p:cNvPicPr>
            <a:picLocks noGrp="1" noChangeAspect="1" noChangeArrowheads="1"/>
          </p:cNvPicPr>
          <p:nvPr>
            <p:ph idx="1"/>
          </p:nvPr>
        </p:nvPicPr>
        <p:blipFill>
          <a:blip r:embed="rId2" cstate="print"/>
          <a:srcRect/>
          <a:stretch>
            <a:fillRect/>
          </a:stretch>
        </p:blipFill>
        <p:spPr bwMode="auto">
          <a:xfrm>
            <a:off x="1904348" y="2112535"/>
            <a:ext cx="5335303" cy="3501292"/>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ema">
  <a:themeElements>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Kancelarij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arij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226</TotalTime>
  <Words>1415</Words>
  <Application>Microsoft Office PowerPoint</Application>
  <PresentationFormat>On-screen Show (4:3)</PresentationFormat>
  <Paragraphs>159</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tema</vt:lpstr>
      <vt:lpstr>7.4 Study and Writing Skills</vt:lpstr>
      <vt:lpstr>STUDY SKILLS Harrods  https://www.youtube.com/watch?v=tLlwKUZHltg    </vt:lpstr>
      <vt:lpstr>1a. page 64, Preparing a talk Make a list of things we do when we prepare a talk Match 1 – 6 with a – f </vt:lpstr>
      <vt:lpstr>1a. page 64, Preparing a talk Make a list of things we do when we prepare a talk Match 1 – 6 with a – f </vt:lpstr>
      <vt:lpstr>1b. page 64,Work with the partner and discuss the best order to do the six stages in Exercise 1a</vt:lpstr>
      <vt:lpstr>2. page 64 Transcript 2.7, page 151,  Listen to a student giving a short talk about Harrods. What does the student talk about? Tick the topics.</vt:lpstr>
      <vt:lpstr>2. page 64, Transcript 2.7, page 151, Listen to a student giving a short talk about Harrods. What does the student talk about? Tick the topics.</vt:lpstr>
      <vt:lpstr>3. page 64  Making notes Some people write down every word of their talk. Others make notes. Complete the notes for the talk with these words</vt:lpstr>
      <vt:lpstr>3. page 64  Making notes Some people write down every word of their talk. Others make notes. Complete the notes for the talk with these words</vt:lpstr>
      <vt:lpstr>4. page 64, Listen again and complete the sentences from the talk.</vt:lpstr>
      <vt:lpstr>4. page 64, Listen again and complete the sentences from the talk.</vt:lpstr>
      <vt:lpstr>5. page 64, Giving the talk These things can be problems when someone gives a talk. Can you think of any other problems?</vt:lpstr>
      <vt:lpstr>6. page 64, Give a talk on Harrods to a partner. Use your notes from Exercise 3 and the completed phrases in italics in Exercise 4. Then listen to your partner’s talk.</vt:lpstr>
      <vt:lpstr>7. page 64, Prepare and give a short talk of about one minute on:</vt:lpstr>
      <vt:lpstr>8. page 65, Discuss these questions with a partner.</vt:lpstr>
      <vt:lpstr>9. page 65, Read these emails. What is the relationship between Miranda, Nick and Paula, do you think?</vt:lpstr>
      <vt:lpstr>9. page 65, Read these emails. What is the relationship between Miranda, Nick and Paula, do you think?</vt:lpstr>
      <vt:lpstr>10. page 65, Miranda finds these books on a website. Which book is best for Paula? Would you like to read any of these books?</vt:lpstr>
      <vt:lpstr>10. page 65, Miranda finds these books on a website. Which book is best for Paula? Would you like to read any of these books?</vt:lpstr>
      <vt:lpstr>10. page 65, Miranda finds these books on a website. Which book is best for Paula? Would you like to read any of these books?</vt:lpstr>
      <vt:lpstr>11. page 65, Look at the emails in Exercise 9 and complete the three lists below with the phrases in the box.</vt:lpstr>
      <vt:lpstr>12. Page 65, Linkers  The words because and so are linking words – they join two ideas. Find the examples in the emails, then put because or so in these sentences.</vt:lpstr>
      <vt:lpstr>12. page 65, Linkers  The words because and so are linking words – they join two ideas. Find the examples in the emails, then put because or so in these sentences.</vt:lpstr>
      <vt:lpstr>12. Page 65, Linkers The words because and so are linking words – they join two ideas. Find the examples in the emails, then put because or so in these sentences. </vt:lpstr>
      <vt:lpstr>HW</vt:lpstr>
      <vt:lpstr>Thank you for your Attention!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7.4 Study and Writing Skills</dc:title>
  <dc:creator>Smiljka Kesic</dc:creator>
  <cp:lastModifiedBy>User</cp:lastModifiedBy>
  <cp:revision>23</cp:revision>
  <dcterms:created xsi:type="dcterms:W3CDTF">2020-11-16T09:29:11Z</dcterms:created>
  <dcterms:modified xsi:type="dcterms:W3CDTF">2020-11-17T21:27:17Z</dcterms:modified>
</cp:coreProperties>
</file>