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5" r:id="rId4"/>
    <p:sldId id="295" r:id="rId5"/>
    <p:sldId id="257" r:id="rId6"/>
    <p:sldId id="294" r:id="rId7"/>
    <p:sldId id="259" r:id="rId8"/>
    <p:sldId id="286" r:id="rId9"/>
    <p:sldId id="260" r:id="rId10"/>
    <p:sldId id="281" r:id="rId11"/>
    <p:sldId id="261" r:id="rId12"/>
    <p:sldId id="262" r:id="rId13"/>
    <p:sldId id="282" r:id="rId14"/>
    <p:sldId id="290" r:id="rId15"/>
    <p:sldId id="301" r:id="rId16"/>
    <p:sldId id="283" r:id="rId17"/>
    <p:sldId id="289" r:id="rId18"/>
    <p:sldId id="284" r:id="rId19"/>
    <p:sldId id="288" r:id="rId20"/>
    <p:sldId id="263" r:id="rId21"/>
    <p:sldId id="287" r:id="rId22"/>
    <p:sldId id="264" r:id="rId23"/>
    <p:sldId id="296" r:id="rId24"/>
    <p:sldId id="299" r:id="rId25"/>
    <p:sldId id="300" r:id="rId26"/>
    <p:sldId id="291" r:id="rId27"/>
    <p:sldId id="265" r:id="rId28"/>
    <p:sldId id="266" r:id="rId29"/>
    <p:sldId id="298" r:id="rId30"/>
    <p:sldId id="268" r:id="rId31"/>
    <p:sldId id="267" r:id="rId32"/>
    <p:sldId id="293" r:id="rId33"/>
    <p:sldId id="269" r:id="rId34"/>
    <p:sldId id="292" r:id="rId35"/>
    <p:sldId id="271" r:id="rId36"/>
    <p:sldId id="297" r:id="rId37"/>
    <p:sldId id="302" r:id="rId38"/>
    <p:sldId id="303" r:id="rId39"/>
    <p:sldId id="274" r:id="rId40"/>
    <p:sldId id="275" r:id="rId41"/>
    <p:sldId id="270" r:id="rId42"/>
    <p:sldId id="305" r:id="rId43"/>
    <p:sldId id="304" r:id="rId44"/>
    <p:sldId id="28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1A1C5-4F29-4ABE-8B47-F097B5A01C0D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7ABD2-E608-4A0B-9D46-882A9C5E07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7.2. SHOPPING TRENDS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PRESENT CONTINUOUS (2)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shops and shopping (2)</a:t>
            </a: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Unit 7, </a:t>
            </a:r>
            <a:r>
              <a:rPr lang="en-US" cap="none" dirty="0" smtClean="0">
                <a:latin typeface="Californian FB" pitchFamily="18" charset="0"/>
              </a:rPr>
              <a:t>page</a:t>
            </a:r>
            <a:r>
              <a:rPr lang="sr-Latn-RS" cap="none" dirty="0" smtClean="0">
                <a:latin typeface="Californian FB" pitchFamily="18" charset="0"/>
              </a:rPr>
              <a:t>s 60-61 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996952"/>
            <a:ext cx="8132440" cy="1500187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VOCABULARY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grocery store 1950s     ASDA supermarket, 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i="1" dirty="0" smtClean="0">
                <a:latin typeface="Californian FB" pitchFamily="18" charset="0"/>
              </a:rPr>
              <a:t>dućan, drakstor</a:t>
            </a:r>
            <a:r>
              <a:rPr lang="sr-Latn-RS" sz="3600" dirty="0" smtClean="0">
                <a:latin typeface="Californian FB" pitchFamily="18" charset="0"/>
              </a:rPr>
              <a:t>                 present day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f09ab6c97bfa3a4579f3fa58f76388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4143372" cy="5214950"/>
          </a:xfrm>
          <a:prstGeom prst="rect">
            <a:avLst/>
          </a:prstGeom>
          <a:noFill/>
        </p:spPr>
      </p:pic>
      <p:pic>
        <p:nvPicPr>
          <p:cNvPr id="1027" name="Picture 3" descr="C:\Users\User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700808"/>
            <a:ext cx="4876800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groceries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5544616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93991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1</a:t>
            </a:r>
            <a:r>
              <a:rPr lang="en-US" dirty="0" smtClean="0">
                <a:latin typeface="Californian FB" pitchFamily="18" charset="0"/>
              </a:rPr>
              <a:t>.</a:t>
            </a:r>
            <a:r>
              <a:rPr lang="sr-Latn-RS" dirty="0" smtClean="0">
                <a:latin typeface="Californian FB" pitchFamily="18" charset="0"/>
              </a:rPr>
              <a:t> 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r>
              <a:rPr lang="sr-Latn-RS" dirty="0" smtClean="0">
                <a:latin typeface="Californian FB" pitchFamily="18" charset="0"/>
              </a:rPr>
              <a:t>, Look at these words connected with shopping. Which ones have similar meaning?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pPr>
              <a:buNone/>
            </a:pPr>
            <a:endParaRPr lang="sr-Latn-RS" dirty="0" smtClean="0"/>
          </a:p>
          <a:p>
            <a:pPr algn="ctr">
              <a:buNone/>
            </a:pPr>
            <a:r>
              <a:rPr lang="sr-Latn-RS" dirty="0" smtClean="0">
                <a:latin typeface="Californian FB" pitchFamily="18" charset="0"/>
              </a:rPr>
              <a:t>customer      discount      hypermarket   product</a:t>
            </a:r>
          </a:p>
          <a:p>
            <a:pPr algn="ctr">
              <a:buNone/>
            </a:pPr>
            <a:endParaRPr lang="sr-Latn-RS" dirty="0" smtClean="0">
              <a:latin typeface="Californian FB" pitchFamily="18" charset="0"/>
            </a:endParaRPr>
          </a:p>
          <a:p>
            <a:pPr algn="ctr">
              <a:buNone/>
            </a:pPr>
            <a:r>
              <a:rPr lang="sr-Latn-RS" dirty="0" smtClean="0">
                <a:latin typeface="Californian FB" pitchFamily="18" charset="0"/>
              </a:rPr>
              <a:t>Internet shopping     price     service       (to) shop</a:t>
            </a:r>
          </a:p>
          <a:p>
            <a:pPr algn="ctr">
              <a:buNone/>
            </a:pPr>
            <a:endParaRPr lang="sr-Latn-RS" dirty="0" smtClean="0">
              <a:latin typeface="Californian FB" pitchFamily="18" charset="0"/>
            </a:endParaRPr>
          </a:p>
          <a:p>
            <a:pPr algn="ctr">
              <a:buNone/>
            </a:pPr>
            <a:r>
              <a:rPr lang="sr-Latn-RS" dirty="0" smtClean="0">
                <a:latin typeface="Californian FB" pitchFamily="18" charset="0"/>
              </a:rPr>
              <a:t>store          supermarket        online shopping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93991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1</a:t>
            </a:r>
            <a:r>
              <a:rPr lang="en-US" dirty="0" smtClean="0">
                <a:latin typeface="Californian FB" pitchFamily="18" charset="0"/>
              </a:rPr>
              <a:t>.</a:t>
            </a:r>
            <a:r>
              <a:rPr lang="sr-Latn-RS" dirty="0" smtClean="0">
                <a:latin typeface="Californian FB" pitchFamily="18" charset="0"/>
              </a:rPr>
              <a:t> 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r>
              <a:rPr lang="sr-Latn-RS" dirty="0" smtClean="0">
                <a:latin typeface="Californian FB" pitchFamily="18" charset="0"/>
              </a:rPr>
              <a:t>, Look at these words connected with shopping. Which ones have similar meaning?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pPr>
              <a:buNone/>
            </a:pPr>
            <a:endParaRPr lang="sr-Latn-RS" dirty="0" smtClean="0"/>
          </a:p>
          <a:p>
            <a:pPr algn="ctr">
              <a:buNone/>
            </a:pPr>
            <a:r>
              <a:rPr lang="sr-Latn-RS" dirty="0" smtClean="0">
                <a:latin typeface="Californian FB" pitchFamily="18" charset="0"/>
              </a:rPr>
              <a:t>customer      discount      hypermarket   product</a:t>
            </a:r>
          </a:p>
          <a:p>
            <a:pPr algn="ctr">
              <a:buNone/>
            </a:pPr>
            <a:endParaRPr lang="sr-Latn-RS" dirty="0" smtClean="0">
              <a:latin typeface="Californian FB" pitchFamily="18" charset="0"/>
            </a:endParaRPr>
          </a:p>
          <a:p>
            <a:pPr algn="ctr">
              <a:buNone/>
            </a:pPr>
            <a:r>
              <a:rPr lang="sr-Latn-RS" dirty="0" smtClean="0">
                <a:latin typeface="Californian FB" pitchFamily="18" charset="0"/>
              </a:rPr>
              <a:t>Internet shopping     price     service       (to) shop</a:t>
            </a:r>
          </a:p>
          <a:p>
            <a:pPr algn="ctr">
              <a:buNone/>
            </a:pPr>
            <a:endParaRPr lang="sr-Latn-RS" dirty="0" smtClean="0">
              <a:latin typeface="Californian FB" pitchFamily="18" charset="0"/>
            </a:endParaRPr>
          </a:p>
          <a:p>
            <a:pPr algn="ctr">
              <a:buNone/>
            </a:pPr>
            <a:r>
              <a:rPr lang="sr-Latn-RS" dirty="0" smtClean="0">
                <a:latin typeface="Californian FB" pitchFamily="18" charset="0"/>
              </a:rPr>
              <a:t>store          supermarket        online shopping</a:t>
            </a:r>
            <a:endParaRPr lang="en-US" dirty="0">
              <a:latin typeface="Californian FB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563888" y="3356992"/>
            <a:ext cx="1058416" cy="11304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499992" y="3429000"/>
            <a:ext cx="936104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652120" y="3356992"/>
            <a:ext cx="201622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843808" y="4653136"/>
            <a:ext cx="381642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187624" y="4581128"/>
            <a:ext cx="662473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r>
              <a:rPr lang="sr-Latn-RS" dirty="0" smtClean="0">
                <a:latin typeface="Californian FB" pitchFamily="18" charset="0"/>
              </a:rPr>
              <a:t>, Discuss these questions with a partner.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071678"/>
            <a:ext cx="8784976" cy="4054485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How often do you go shopping? What do you usually buy?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Do you prefer supermarkets or smaller shops? Why?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What are the most famous supermarkets in your country?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Which do you like/dislike? Why?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sample answers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 go shopping for groceries every day.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 sometimes buy things online</a:t>
            </a:r>
            <a:r>
              <a:rPr lang="en-US" dirty="0" smtClean="0">
                <a:latin typeface="Californian FB" pitchFamily="18" charset="0"/>
              </a:rPr>
              <a:t>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I sometimes buy things over the Internet.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famous supermarkets in my country are </a:t>
            </a:r>
            <a:r>
              <a:rPr lang="sr-Latn-RS" i="1" dirty="0" smtClean="0">
                <a:latin typeface="Californian FB" pitchFamily="18" charset="0"/>
              </a:rPr>
              <a:t>Maxi, Idea, Roda, Lidl </a:t>
            </a:r>
            <a:r>
              <a:rPr lang="sr-Latn-RS" dirty="0" smtClean="0">
                <a:latin typeface="Californian FB" pitchFamily="18" charset="0"/>
              </a:rPr>
              <a:t>etc.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 </a:t>
            </a:r>
            <a:r>
              <a:rPr lang="sr-Latn-RS" b="1" i="1" dirty="0" smtClean="0">
                <a:latin typeface="Californian FB" pitchFamily="18" charset="0"/>
              </a:rPr>
              <a:t>prefer</a:t>
            </a:r>
            <a:r>
              <a:rPr lang="sr-Latn-RS" dirty="0" smtClean="0">
                <a:latin typeface="Californian FB" pitchFamily="18" charset="0"/>
              </a:rPr>
              <a:t> smaller shops </a:t>
            </a:r>
            <a:r>
              <a:rPr lang="sr-Latn-RS" b="1" i="1" dirty="0" smtClean="0">
                <a:latin typeface="Californian FB" pitchFamily="18" charset="0"/>
              </a:rPr>
              <a:t>to</a:t>
            </a:r>
            <a:r>
              <a:rPr lang="sr-Latn-RS" dirty="0" smtClean="0">
                <a:latin typeface="Californian FB" pitchFamily="18" charset="0"/>
              </a:rPr>
              <a:t> supermarkets.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BUSINESS NEWS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READING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3.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r>
              <a:rPr lang="sr-Latn-RS" sz="3600" dirty="0" smtClean="0">
                <a:latin typeface="Californian FB" pitchFamily="18" charset="0"/>
              </a:rPr>
              <a:t>, Read the article quickly. What is it about?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3"/>
            <a:ext cx="8784976" cy="17281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online shopping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a growing supermarket (= supermarket becoming bigger than it is)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town centres in Britain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ES-SPAR-tarragona-e1563277681543-1024x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924944"/>
            <a:ext cx="4300736" cy="3608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4a,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 </a:t>
            </a:r>
            <a:r>
              <a:rPr lang="sr-Latn-RS" sz="3600" dirty="0" smtClean="0">
                <a:latin typeface="Californian FB" pitchFamily="18" charset="0"/>
              </a:rPr>
              <a:t>Put these headings in the right place (A – D) in the article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Number and location of stores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Products and services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effects of supermarkets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 success story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4b.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r>
              <a:rPr lang="sr-Latn-RS" sz="3600" dirty="0" smtClean="0">
                <a:latin typeface="Californian FB" pitchFamily="18" charset="0"/>
              </a:rPr>
              <a:t>, Put these figures in the gaps (1-4).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2571744"/>
          <a:ext cx="8784976" cy="64294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84976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sr-Latn-RS" sz="3200" dirty="0" smtClean="0">
                          <a:latin typeface="Californian FB" pitchFamily="18" charset="0"/>
                        </a:rPr>
                        <a:t>30 percent       £1      15</a:t>
                      </a:r>
                      <a:r>
                        <a:rPr lang="sr-Latn-RS" sz="3200" baseline="0" dirty="0" smtClean="0">
                          <a:latin typeface="Californian FB" pitchFamily="18" charset="0"/>
                        </a:rPr>
                        <a:t> million             1000</a:t>
                      </a:r>
                      <a:endParaRPr lang="en-US" sz="32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Business News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8929718" cy="4554551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 _____________Tesco is the most successful supermarket in Britain. It takes </a:t>
            </a:r>
            <a:r>
              <a:rPr lang="sr-Latn-RS" sz="2400" b="1" dirty="0" smtClean="0">
                <a:latin typeface="Californian FB" pitchFamily="18" charset="0"/>
              </a:rPr>
              <a:t>(1)</a:t>
            </a:r>
            <a:r>
              <a:rPr lang="sr-Latn-RS" dirty="0" smtClean="0">
                <a:latin typeface="Californian FB" pitchFamily="18" charset="0"/>
              </a:rPr>
              <a:t> ________ out of every eight pounds that British people spend, and makes about 65 pounds (100 euros) a second.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 ______________Tesco has over </a:t>
            </a:r>
            <a:r>
              <a:rPr lang="sr-Latn-RS" sz="2400" b="1" dirty="0" smtClean="0">
                <a:latin typeface="Californian FB" pitchFamily="18" charset="0"/>
              </a:rPr>
              <a:t>(2)</a:t>
            </a:r>
            <a:r>
              <a:rPr lang="sr-Latn-RS" dirty="0" smtClean="0">
                <a:latin typeface="Californian FB" pitchFamily="18" charset="0"/>
              </a:rPr>
              <a:t> _________ stores in the UK and about 600 in countries in central/Eastern Europe and East Asia. There are 100 Tesco hypermarkets and new stores are opening all the time.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Business News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8929718" cy="455455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</a:t>
            </a:r>
            <a:r>
              <a:rPr lang="en-US" dirty="0" smtClean="0">
                <a:latin typeface="Californian FB" pitchFamily="18" charset="0"/>
              </a:rPr>
              <a:t>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A SUCCESS STORY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Tesco is the most successful supermarket in Britain. It takes </a:t>
            </a:r>
            <a:r>
              <a:rPr lang="sr-Latn-RS" sz="2400" b="1" dirty="0" smtClean="0">
                <a:latin typeface="Californian FB" pitchFamily="18" charset="0"/>
              </a:rPr>
              <a:t>(1)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1£</a:t>
            </a:r>
            <a:r>
              <a:rPr lang="sr-Latn-RS" dirty="0" smtClean="0">
                <a:latin typeface="Californian FB" pitchFamily="18" charset="0"/>
              </a:rPr>
              <a:t> out of every eight pounds that British people spend, and makes about 65 pounds (100 euros) a second.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</a:t>
            </a:r>
            <a:r>
              <a:rPr lang="en-US" dirty="0" smtClean="0">
                <a:latin typeface="Californian FB" pitchFamily="18" charset="0"/>
              </a:rPr>
              <a:t>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NUMBER AND LOCATION OF STORES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Tesco has over </a:t>
            </a:r>
            <a:r>
              <a:rPr lang="sr-Latn-RS" sz="2400" b="1" dirty="0" smtClean="0">
                <a:latin typeface="Californian FB" pitchFamily="18" charset="0"/>
              </a:rPr>
              <a:t>(2)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1000</a:t>
            </a:r>
            <a:r>
              <a:rPr lang="sr-Latn-RS" dirty="0" smtClean="0">
                <a:latin typeface="Californian FB" pitchFamily="18" charset="0"/>
              </a:rPr>
              <a:t> stores in the UK and about 600 in countries in central/Eastern Europe and East Asia. There are 100 Tesco hypermarkets and new stores are opening all the time.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success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səkˈsɛs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– </a:t>
            </a:r>
            <a:r>
              <a:rPr lang="sr-Latn-RS" sz="3600" i="1" dirty="0" smtClean="0">
                <a:latin typeface="Californian FB" pitchFamily="18" charset="0"/>
              </a:rPr>
              <a:t>Serb. uspeh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Success-of-University-Education-1140x6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352" y="1600200"/>
            <a:ext cx="804929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Business News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C _____________________ Tesco has </a:t>
            </a:r>
            <a:r>
              <a:rPr lang="sr-Latn-RS" sz="2400" b="1" dirty="0" smtClean="0">
                <a:latin typeface="Californian FB" pitchFamily="18" charset="0"/>
              </a:rPr>
              <a:t>(3)</a:t>
            </a:r>
            <a:r>
              <a:rPr lang="sr-Latn-RS" dirty="0" smtClean="0">
                <a:latin typeface="Californian FB" pitchFamily="18" charset="0"/>
              </a:rPr>
              <a:t> _______ of the UK food market but it sells more than just food. The non-food business </a:t>
            </a:r>
            <a:r>
              <a:rPr lang="sr-Latn-RS" b="1" dirty="0" smtClean="0">
                <a:latin typeface="Californian FB" pitchFamily="18" charset="0"/>
              </a:rPr>
              <a:t>is growing </a:t>
            </a:r>
            <a:r>
              <a:rPr lang="sr-Latn-RS" dirty="0" smtClean="0">
                <a:latin typeface="Californian FB" pitchFamily="18" charset="0"/>
              </a:rPr>
              <a:t>very quickly and Tesco now also sells clothes, DVDs, mobile phones, and </a:t>
            </a:r>
            <a:r>
              <a:rPr lang="sr-Latn-RS" sz="2400" b="1" dirty="0" smtClean="0">
                <a:latin typeface="Californian FB" pitchFamily="18" charset="0"/>
              </a:rPr>
              <a:t>(4)</a:t>
            </a:r>
            <a:r>
              <a:rPr lang="sr-Latn-RS" dirty="0" smtClean="0">
                <a:latin typeface="Californian FB" pitchFamily="18" charset="0"/>
              </a:rPr>
              <a:t> _______ books a year. There are new services like online shopping 150 000 people a week shop with Tesco.com 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Business News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C 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PRODUCTS AND SERVICES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Tesco has </a:t>
            </a:r>
            <a:r>
              <a:rPr lang="sr-Latn-RS" sz="2400" b="1" dirty="0" smtClean="0">
                <a:latin typeface="Californian FB" pitchFamily="18" charset="0"/>
              </a:rPr>
              <a:t>(3)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30 PERCENT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of the UK food market</a:t>
            </a:r>
            <a:r>
              <a:rPr lang="en-US" dirty="0" smtClean="0">
                <a:latin typeface="Californian FB" pitchFamily="18" charset="0"/>
              </a:rPr>
              <a:t>,</a:t>
            </a:r>
            <a:r>
              <a:rPr lang="sr-Latn-RS" dirty="0" smtClean="0">
                <a:latin typeface="Californian FB" pitchFamily="18" charset="0"/>
              </a:rPr>
              <a:t> but it sells more than just food. The non-food business </a:t>
            </a:r>
            <a:r>
              <a:rPr lang="sr-Latn-RS" b="1" dirty="0" smtClean="0">
                <a:latin typeface="Californian FB" pitchFamily="18" charset="0"/>
              </a:rPr>
              <a:t>is growing </a:t>
            </a:r>
            <a:r>
              <a:rPr lang="sr-Latn-RS" dirty="0" smtClean="0">
                <a:latin typeface="Californian FB" pitchFamily="18" charset="0"/>
              </a:rPr>
              <a:t>very quickly and Tesco now also sells clothes, DVDs, mobile phones, and </a:t>
            </a:r>
            <a:r>
              <a:rPr lang="sr-Latn-RS" sz="2400" b="1" dirty="0" smtClean="0">
                <a:latin typeface="Californian FB" pitchFamily="18" charset="0"/>
              </a:rPr>
              <a:t>(4)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15 MILLION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books a year. There are new services like online shopping 150 000 people a week shop with Tesco.com 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Business News</a:t>
            </a:r>
            <a:br>
              <a:rPr lang="sr-Latn-RS" sz="4000" b="1" dirty="0" smtClean="0">
                <a:latin typeface="Californian FB" pitchFamily="18" charset="0"/>
              </a:rPr>
            </a:b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endParaRPr lang="en-US" sz="40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/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D_______________ Tesco and other large supermarkets </a:t>
            </a:r>
            <a:r>
              <a:rPr lang="sr-Latn-RS" b="1" dirty="0" smtClean="0">
                <a:latin typeface="Californian FB" pitchFamily="18" charset="0"/>
              </a:rPr>
              <a:t>are doing </a:t>
            </a:r>
            <a:r>
              <a:rPr lang="sr-Latn-RS" dirty="0" smtClean="0">
                <a:latin typeface="Californian FB" pitchFamily="18" charset="0"/>
              </a:rPr>
              <a:t>very well, but at the same time a lot of small independent shops </a:t>
            </a:r>
            <a:r>
              <a:rPr lang="sr-Latn-RS" b="1" dirty="0" smtClean="0">
                <a:latin typeface="Californian FB" pitchFamily="18" charset="0"/>
              </a:rPr>
              <a:t>are closing down</a:t>
            </a:r>
            <a:r>
              <a:rPr lang="sr-Latn-RS" dirty="0" smtClean="0">
                <a:latin typeface="Californian FB" pitchFamily="18" charset="0"/>
              </a:rPr>
              <a:t>. As a result, some town centres </a:t>
            </a:r>
            <a:r>
              <a:rPr lang="sr-Latn-RS" b="1" dirty="0" smtClean="0">
                <a:latin typeface="Californian FB" pitchFamily="18" charset="0"/>
              </a:rPr>
              <a:t>are dying.</a:t>
            </a:r>
            <a:endParaRPr lang="en-US" b="1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b57d0b0868eac8cc0632eb4b203cfc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4752528" cy="2575744"/>
          </a:xfrm>
          <a:prstGeom prst="rect">
            <a:avLst/>
          </a:prstGeom>
          <a:noFill/>
        </p:spPr>
      </p:pic>
      <p:pic>
        <p:nvPicPr>
          <p:cNvPr id="1027" name="Picture 3" descr="C:\Users\User\Desktop\a9a7c1b0173246d588fd9c11fb67b8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789040"/>
            <a:ext cx="3744416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Business News</a:t>
            </a:r>
            <a:br>
              <a:rPr lang="sr-Latn-RS" sz="4000" b="1" dirty="0" smtClean="0">
                <a:latin typeface="Californian FB" pitchFamily="18" charset="0"/>
              </a:rPr>
            </a:b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60</a:t>
            </a:r>
            <a:endParaRPr lang="en-US" sz="40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40768"/>
            <a:ext cx="8715436" cy="288032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D</a:t>
            </a:r>
            <a:r>
              <a:rPr lang="en-US" dirty="0" smtClean="0">
                <a:latin typeface="Californian FB" pitchFamily="18" charset="0"/>
              </a:rPr>
              <a:t>)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 THE EFFECTS OF SUPERMARKETS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Tesco and other large supermarkets </a:t>
            </a:r>
            <a:r>
              <a:rPr lang="sr-Latn-RS" b="1" dirty="0" smtClean="0">
                <a:latin typeface="Californian FB" pitchFamily="18" charset="0"/>
              </a:rPr>
              <a:t>are doing </a:t>
            </a:r>
            <a:r>
              <a:rPr lang="sr-Latn-RS" dirty="0" smtClean="0">
                <a:latin typeface="Californian FB" pitchFamily="18" charset="0"/>
              </a:rPr>
              <a:t>very well, but at the same time a lot of small independent shops </a:t>
            </a:r>
            <a:r>
              <a:rPr lang="sr-Latn-RS" b="1" dirty="0" smtClean="0">
                <a:latin typeface="Californian FB" pitchFamily="18" charset="0"/>
              </a:rPr>
              <a:t>are closing down</a:t>
            </a:r>
            <a:r>
              <a:rPr lang="sr-Latn-RS" dirty="0" smtClean="0">
                <a:latin typeface="Californian FB" pitchFamily="18" charset="0"/>
              </a:rPr>
              <a:t>. As a result, some town centres </a:t>
            </a:r>
            <a:r>
              <a:rPr lang="sr-Latn-RS" b="1" dirty="0" smtClean="0">
                <a:latin typeface="Californian FB" pitchFamily="18" charset="0"/>
              </a:rPr>
              <a:t>are dying.</a:t>
            </a:r>
            <a:endParaRPr lang="en-US" b="1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b57d0b0868eac8cc0632eb4b203cfc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93096"/>
            <a:ext cx="4752528" cy="2215704"/>
          </a:xfrm>
          <a:prstGeom prst="rect">
            <a:avLst/>
          </a:prstGeom>
          <a:noFill/>
        </p:spPr>
      </p:pic>
      <p:pic>
        <p:nvPicPr>
          <p:cNvPr id="1027" name="Picture 3" descr="C:\Users\User\Desktop\a9a7c1b0173246d588fd9c11fb67b8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509120"/>
            <a:ext cx="3744416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9704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60, </a:t>
            </a:r>
            <a:r>
              <a:rPr lang="sr-Latn-RS" sz="3600" dirty="0" smtClean="0">
                <a:latin typeface="Californian FB" pitchFamily="18" charset="0"/>
              </a:rPr>
              <a:t>Look at these sentences. Say if they are true, false or if the text does not say.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14554"/>
            <a:ext cx="8712968" cy="3911609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Tesco makes 65 euros a second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Most Tesco stores are outside the UK.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The food business is growing very quickly.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A lot of small shops are not doing well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 Some British farmers are going out of business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 Some town centres have serious problems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9704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5,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60, </a:t>
            </a:r>
            <a:r>
              <a:rPr lang="sr-Latn-RS" sz="3600" dirty="0" smtClean="0">
                <a:latin typeface="Californian FB" pitchFamily="18" charset="0"/>
              </a:rPr>
              <a:t>Look at these sentences. Say if they are true, false or if the text does not say.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14554"/>
            <a:ext cx="8712968" cy="3911609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Tesco makes 65 euros a second</a:t>
            </a:r>
            <a:r>
              <a:rPr lang="en-US" dirty="0" smtClean="0">
                <a:latin typeface="Californian FB" pitchFamily="18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F  </a:t>
            </a:r>
            <a:endParaRPr lang="sr-Latn-R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2 Most Tesco stores are outside the UK</a:t>
            </a:r>
            <a:r>
              <a:rPr lang="en-US" dirty="0" smtClean="0">
                <a:latin typeface="Californian FB" pitchFamily="18" charset="0"/>
              </a:rPr>
              <a:t>.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3 The food business is growing very quickly.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4 A lot of small shops are not doing well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T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5 Some British farmers are going out of business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the text does not say</a:t>
            </a:r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6 Some town centres have serious problems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T</a:t>
            </a:r>
            <a:endParaRPr lang="en-US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6.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Discuss these questions with a partner.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Do you use the Internet for shopping?</a:t>
            </a:r>
          </a:p>
          <a:p>
            <a:r>
              <a:rPr lang="sr-Latn-RS" dirty="0" smtClean="0">
                <a:latin typeface="Californian FB" pitchFamily="18" charset="0"/>
              </a:rPr>
              <a:t>2. What are advantages and disadvantages of internet shopping?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33224417-internet-shopping-e-commerce-mobile-online-purchase-process-sketch-sticker-design-concept-vector-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429000"/>
            <a:ext cx="4536504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Advantages </a:t>
            </a:r>
            <a:r>
              <a:rPr lang="en-US" sz="3600" dirty="0" err="1" smtClean="0">
                <a:latin typeface="Californian FB" pitchFamily="18" charset="0"/>
              </a:rPr>
              <a:t>vs</a:t>
            </a:r>
            <a:r>
              <a:rPr lang="en-US" sz="3600" dirty="0" smtClean="0">
                <a:latin typeface="Californian FB" pitchFamily="18" charset="0"/>
              </a:rPr>
              <a:t> Disadvantages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  <a:sym typeface="Wingdings" pitchFamily="2" charset="2"/>
              </a:rPr>
              <a:t>                   </a:t>
            </a:r>
            <a:r>
              <a:rPr lang="en-US" sz="3600" dirty="0" smtClean="0">
                <a:latin typeface="Californian FB" pitchFamily="18" charset="0"/>
                <a:sym typeface="Wingdings" pitchFamily="2" charset="2"/>
              </a:rPr>
              <a:t>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32" y="1535113"/>
            <a:ext cx="6192688" cy="639762"/>
          </a:xfrm>
        </p:spPr>
        <p:txBody>
          <a:bodyPr/>
          <a:lstStyle/>
          <a:p>
            <a:pPr algn="ctr"/>
            <a:r>
              <a:rPr lang="sr-Latn-RS" dirty="0" smtClean="0">
                <a:latin typeface="Californian FB" pitchFamily="18" charset="0"/>
              </a:rPr>
              <a:t>ONLINE SHOPPING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be casual, at home</a:t>
            </a:r>
          </a:p>
          <a:p>
            <a:r>
              <a:rPr lang="sr-Latn-RS" dirty="0" smtClean="0">
                <a:latin typeface="Californian FB" pitchFamily="18" charset="0"/>
              </a:rPr>
              <a:t>no queuing</a:t>
            </a:r>
          </a:p>
          <a:p>
            <a:r>
              <a:rPr lang="sr-Latn-RS" dirty="0" smtClean="0">
                <a:latin typeface="Californian FB" pitchFamily="18" charset="0"/>
              </a:rPr>
              <a:t>enjoy discounts</a:t>
            </a:r>
          </a:p>
          <a:p>
            <a:r>
              <a:rPr lang="sr-Latn-RS" dirty="0" smtClean="0">
                <a:latin typeface="Californian FB" pitchFamily="18" charset="0"/>
              </a:rPr>
              <a:t>compare prices easily</a:t>
            </a:r>
          </a:p>
          <a:p>
            <a:r>
              <a:rPr lang="sr-Latn-RS" dirty="0" smtClean="0">
                <a:latin typeface="Californian FB" pitchFamily="18" charset="0"/>
              </a:rPr>
              <a:t>avoid crowds (too many people)</a:t>
            </a:r>
          </a:p>
          <a:p>
            <a:r>
              <a:rPr lang="sr-Latn-RS" dirty="0" smtClean="0">
                <a:latin typeface="Californian FB" pitchFamily="18" charset="0"/>
              </a:rPr>
              <a:t>no working hours</a:t>
            </a:r>
          </a:p>
          <a:p>
            <a:r>
              <a:rPr lang="sr-Latn-RS" dirty="0" smtClean="0">
                <a:latin typeface="Californian FB" pitchFamily="18" charset="0"/>
              </a:rPr>
              <a:t>safer?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flipV="1">
            <a:off x="4645025" y="2174874"/>
            <a:ext cx="4041775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can’t feel, taste, check, try on things immediately</a:t>
            </a:r>
          </a:p>
          <a:p>
            <a:r>
              <a:rPr lang="sr-Latn-RS" dirty="0" smtClean="0">
                <a:latin typeface="Californian FB" pitchFamily="18" charset="0"/>
              </a:rPr>
              <a:t>privacy</a:t>
            </a:r>
          </a:p>
          <a:p>
            <a:r>
              <a:rPr lang="sr-Latn-RS" dirty="0" smtClean="0">
                <a:latin typeface="Californian FB" pitchFamily="18" charset="0"/>
              </a:rPr>
              <a:t>safety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Queuing (</a:t>
            </a:r>
            <a:r>
              <a:rPr lang="sr-Latn-RS" sz="3600" i="1" dirty="0" smtClean="0">
                <a:latin typeface="Californian FB" pitchFamily="18" charset="0"/>
              </a:rPr>
              <a:t>Serb. čekanje u redu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to queue </a:t>
            </a:r>
            <a:r>
              <a:rPr lang="sr-Latn-RS" sz="3600" dirty="0" smtClean="0">
                <a:latin typeface="Californian FB" pitchFamily="18" charset="0"/>
              </a:rPr>
              <a:t>– to wait in a line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Supermarket-queu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discount</a:t>
            </a:r>
            <a:r>
              <a:rPr lang="sr-Latn-RS" sz="3600" dirty="0" smtClean="0">
                <a:latin typeface="Californian FB" pitchFamily="18" charset="0"/>
              </a:rPr>
              <a:t> – (percent) off the price, special offer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Serb. popust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loyalty-to-the-discount-0x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628800"/>
            <a:ext cx="540449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9704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7a,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61, Track 2.4. transcript page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151,</a:t>
            </a:r>
            <a:r>
              <a:rPr lang="sr-Latn-RS" sz="3600" dirty="0" smtClean="0">
                <a:latin typeface="Californian FB" pitchFamily="18" charset="0"/>
              </a:rPr>
              <a:t> Listen to this discussion. Put the topics in the order (1-5) you hear them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57430"/>
            <a:ext cx="7786710" cy="3768733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what companies are doing to get business on the Internet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the Internet and traditional shopping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what people are buying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d) how people are using the Internet to shop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e) women and online shopping</a:t>
            </a:r>
            <a:endParaRPr lang="en-US" dirty="0">
              <a:latin typeface="Californian FB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001024" y="2285992"/>
          <a:ext cx="714380" cy="4071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80"/>
              </a:tblGrid>
              <a:tr h="8143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143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43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143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43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9704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7a,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2.4. transcript page 151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Listen to this discussion. Put the topics in the order (1-5) you hear them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57430"/>
            <a:ext cx="7786710" cy="3768733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a) what companies are doing to get business on the Internet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b) the Internet and traditional shopping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c) what people are buying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d) how people are using the Internet to shop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e) women and online shopping</a:t>
            </a:r>
            <a:endParaRPr lang="en-US" dirty="0">
              <a:latin typeface="Californian FB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001024" y="2285992"/>
          <a:ext cx="714380" cy="36362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80"/>
              </a:tblGrid>
              <a:tr h="759077">
                <a:tc>
                  <a:txBody>
                    <a:bodyPr/>
                    <a:lstStyle/>
                    <a:p>
                      <a:pPr algn="ctr"/>
                      <a:r>
                        <a:rPr lang="sr-Latn-RS" sz="2800" b="1" dirty="0" smtClean="0">
                          <a:latin typeface="Californian FB" pitchFamily="18" charset="0"/>
                        </a:rPr>
                        <a:t>3</a:t>
                      </a:r>
                      <a:endParaRPr lang="en-US" sz="28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599955">
                <a:tc>
                  <a:txBody>
                    <a:bodyPr/>
                    <a:lstStyle/>
                    <a:p>
                      <a:pPr algn="ctr"/>
                      <a:r>
                        <a:rPr lang="sr-Latn-RS" sz="2800" b="1" dirty="0" smtClean="0">
                          <a:latin typeface="Californian FB" pitchFamily="18" charset="0"/>
                        </a:rPr>
                        <a:t>5</a:t>
                      </a:r>
                      <a:endParaRPr lang="en-US" sz="28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59077">
                <a:tc>
                  <a:txBody>
                    <a:bodyPr/>
                    <a:lstStyle/>
                    <a:p>
                      <a:pPr algn="ctr"/>
                      <a:r>
                        <a:rPr lang="sr-Latn-RS" sz="2800" b="1" dirty="0" smtClean="0">
                          <a:latin typeface="Californian FB" pitchFamily="18" charset="0"/>
                        </a:rPr>
                        <a:t>1</a:t>
                      </a:r>
                      <a:endParaRPr lang="en-US" sz="28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59077">
                <a:tc>
                  <a:txBody>
                    <a:bodyPr/>
                    <a:lstStyle/>
                    <a:p>
                      <a:pPr algn="ctr"/>
                      <a:r>
                        <a:rPr lang="sr-Latn-RS" sz="2800" b="1" dirty="0" smtClean="0">
                          <a:latin typeface="Californian FB" pitchFamily="18" charset="0"/>
                        </a:rPr>
                        <a:t>2</a:t>
                      </a:r>
                      <a:endParaRPr lang="en-US" sz="28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59077">
                <a:tc>
                  <a:txBody>
                    <a:bodyPr/>
                    <a:lstStyle/>
                    <a:p>
                      <a:pPr algn="ctr"/>
                      <a:r>
                        <a:rPr lang="sr-Latn-RS" sz="2800" b="1" dirty="0" smtClean="0">
                          <a:latin typeface="Californian FB" pitchFamily="18" charset="0"/>
                        </a:rPr>
                        <a:t>4</a:t>
                      </a:r>
                      <a:endParaRPr lang="en-US" sz="28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41763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7b.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Now listen again and complete these notes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214974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Internet shopping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1 Most popular items: __________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Usual first item: __________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Useful: it’s easy to compare ___________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Convenient for: ____________ with job and children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 Offers from companies: big ____________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 Reason for using Internet: saves __________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and ____________</a:t>
            </a: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41763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7b.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Now listen again and complete these notes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214974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Internet shopping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1 Most popular items: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BOOKS, CDS, TRAVEL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Usual first item: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BOOKS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Useful: it’s easy to compare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PRICES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Convenient for: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BUSY WOMEN </a:t>
            </a:r>
            <a:r>
              <a:rPr lang="sr-Latn-RS" dirty="0" smtClean="0">
                <a:latin typeface="Californian FB" pitchFamily="18" charset="0"/>
              </a:rPr>
              <a:t>with job and children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 Offers from companies: big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DISCOUNT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 Reason for using Internet: saves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TIME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and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MONEY</a:t>
            </a: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PRESENT CONTINUOUS (2)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GRAMMAR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8a,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Complete these questions, then check with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2.4, page 151.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Is ___________ becoming really popular?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_________ are they buying?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How are people _________ the Internet?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__________ women using the Internet for shopping?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8a,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Complete these questions, then check with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2.4, page 151.</a:t>
            </a:r>
            <a:endParaRPr lang="en-US" sz="3600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8964488" cy="412592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Is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INTERNET SHOPPING </a:t>
            </a:r>
            <a:r>
              <a:rPr lang="sr-Latn-RS" dirty="0" smtClean="0">
                <a:latin typeface="Californian FB" pitchFamily="18" charset="0"/>
              </a:rPr>
              <a:t>becoming really popular?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WHAT</a:t>
            </a:r>
            <a:r>
              <a:rPr lang="sr-Latn-RS" dirty="0" smtClean="0">
                <a:latin typeface="Californian FB" pitchFamily="18" charset="0"/>
              </a:rPr>
              <a:t> are they buying?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How are people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USING</a:t>
            </a:r>
            <a:r>
              <a:rPr lang="sr-Latn-RS" dirty="0" smtClean="0">
                <a:latin typeface="Californian FB" pitchFamily="18" charset="0"/>
              </a:rPr>
              <a:t> the Internet?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>ARE</a:t>
            </a:r>
            <a:r>
              <a:rPr lang="sr-Latn-RS" dirty="0" smtClean="0">
                <a:latin typeface="Californian FB" pitchFamily="18" charset="0"/>
              </a:rPr>
              <a:t> women using the Internet for shopping?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6847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8b,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Complete these grammar rules about the word order in Present Continuous questions. Use the words in the box.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85992"/>
          <a:ext cx="8229600" cy="58516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585161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after         questions          subject          TO BE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3143248"/>
            <a:ext cx="87154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3200" dirty="0" smtClean="0">
                <a:latin typeface="Californian FB" pitchFamily="18" charset="0"/>
              </a:rPr>
              <a:t>1. Questions can start with the verb ________ or with a _________ word.</a:t>
            </a:r>
          </a:p>
          <a:p>
            <a:pPr algn="just"/>
            <a:r>
              <a:rPr lang="sr-Latn-RS" sz="3200" dirty="0" smtClean="0">
                <a:latin typeface="Californian FB" pitchFamily="18" charset="0"/>
              </a:rPr>
              <a:t>2. The verb to be usually comes before the _________ of the questions.</a:t>
            </a:r>
          </a:p>
          <a:p>
            <a:pPr algn="just"/>
            <a:r>
              <a:rPr lang="sr-Latn-RS" sz="3200" dirty="0" smtClean="0">
                <a:latin typeface="Californian FB" pitchFamily="18" charset="0"/>
              </a:rPr>
              <a:t>3.  The main verb + -ing comes __________ to be and  the subject. 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6847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8b,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Complete these grammar rules about the word order in Present Continuous questions. Use the words in the box.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85992"/>
          <a:ext cx="8229600" cy="58516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585161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after         questions          subject          TO BE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3143248"/>
            <a:ext cx="87154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3200" dirty="0" smtClean="0">
                <a:latin typeface="Californian FB" pitchFamily="18" charset="0"/>
              </a:rPr>
              <a:t>1. Questions can start with the verb </a:t>
            </a:r>
            <a:r>
              <a:rPr lang="en-US" sz="3200" dirty="0" smtClean="0">
                <a:solidFill>
                  <a:srgbClr val="FF0000"/>
                </a:solidFill>
                <a:latin typeface="Californian FB" pitchFamily="18" charset="0"/>
              </a:rPr>
              <a:t>TO BE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or with a </a:t>
            </a:r>
            <a:r>
              <a:rPr lang="en-US" sz="3200" dirty="0" smtClean="0">
                <a:solidFill>
                  <a:srgbClr val="FF0000"/>
                </a:solidFill>
                <a:latin typeface="Californian FB" pitchFamily="18" charset="0"/>
              </a:rPr>
              <a:t>QUESTION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word.</a:t>
            </a:r>
          </a:p>
          <a:p>
            <a:pPr algn="just"/>
            <a:r>
              <a:rPr lang="sr-Latn-RS" sz="3200" dirty="0" smtClean="0">
                <a:latin typeface="Californian FB" pitchFamily="18" charset="0"/>
              </a:rPr>
              <a:t>2. The verb to be usually comes before the </a:t>
            </a:r>
            <a:r>
              <a:rPr lang="en-US" sz="3200" dirty="0" smtClean="0">
                <a:solidFill>
                  <a:srgbClr val="FF0000"/>
                </a:solidFill>
                <a:latin typeface="Californian FB" pitchFamily="18" charset="0"/>
              </a:rPr>
              <a:t>SUBJECT</a:t>
            </a:r>
            <a:r>
              <a:rPr lang="sr-Latn-RS" sz="3200" dirty="0" smtClean="0">
                <a:latin typeface="Californian FB" pitchFamily="18" charset="0"/>
              </a:rPr>
              <a:t> of the questions.</a:t>
            </a:r>
          </a:p>
          <a:p>
            <a:pPr algn="just"/>
            <a:r>
              <a:rPr lang="sr-Latn-RS" sz="3200" dirty="0" smtClean="0">
                <a:latin typeface="Californian FB" pitchFamily="18" charset="0"/>
              </a:rPr>
              <a:t>3.  The main verb + -ing comes </a:t>
            </a:r>
            <a:r>
              <a:rPr lang="en-US" sz="3200" dirty="0" smtClean="0">
                <a:solidFill>
                  <a:srgbClr val="FF0000"/>
                </a:solidFill>
                <a:latin typeface="Californian FB" pitchFamily="18" charset="0"/>
              </a:rPr>
              <a:t>AFTER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sr-Latn-RS" sz="3200" i="1" dirty="0" smtClean="0">
                <a:latin typeface="Californian FB" pitchFamily="18" charset="0"/>
              </a:rPr>
              <a:t>to be </a:t>
            </a:r>
            <a:r>
              <a:rPr lang="sr-Latn-RS" sz="3200" dirty="0" smtClean="0">
                <a:latin typeface="Californian FB" pitchFamily="18" charset="0"/>
              </a:rPr>
              <a:t>and the subject. 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language reference and extra practice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P</a:t>
            </a:r>
            <a:r>
              <a:rPr lang="sr-Latn-RS" dirty="0" smtClean="0">
                <a:latin typeface="Californian FB" pitchFamily="18" charset="0"/>
              </a:rPr>
              <a:t>ages 134-135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We use Present Continuous to talk about trends and changing situations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r>
              <a:rPr lang="sr-Latn-RS" i="1" dirty="0" smtClean="0">
                <a:latin typeface="Californian FB" pitchFamily="18" charset="0"/>
              </a:rPr>
              <a:t>More and more people are buying online.</a:t>
            </a:r>
          </a:p>
          <a:p>
            <a:r>
              <a:rPr lang="sr-Latn-RS" i="1" dirty="0" smtClean="0">
                <a:latin typeface="Californian FB" pitchFamily="18" charset="0"/>
              </a:rPr>
              <a:t>Internet shopping is becoming more popular.</a:t>
            </a:r>
          </a:p>
          <a:p>
            <a:r>
              <a:rPr lang="sr-Latn-RS" i="1" dirty="0" smtClean="0">
                <a:latin typeface="Californian FB" pitchFamily="18" charset="0"/>
              </a:rPr>
              <a:t>What changes are happening in town centre? 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G3,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135</a:t>
            </a:r>
            <a:r>
              <a:rPr lang="sr-Latn-RS" sz="3600" dirty="0" smtClean="0">
                <a:latin typeface="Californian FB" pitchFamily="18" charset="0"/>
              </a:rPr>
              <a:t>, Present Continuous questions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>
            <a:normAutofit fontScale="85000" lnSpcReduction="20000"/>
          </a:bodyPr>
          <a:lstStyle/>
          <a:p>
            <a:endParaRPr lang="sr-Latn-RS" dirty="0" smtClean="0"/>
          </a:p>
          <a:p>
            <a:pPr algn="ctr">
              <a:buNone/>
            </a:pPr>
            <a:r>
              <a:rPr lang="sr-Latn-RS" u="sng" dirty="0" smtClean="0">
                <a:latin typeface="Californian FB" pitchFamily="18" charset="0"/>
              </a:rPr>
              <a:t>INVERSION</a:t>
            </a:r>
          </a:p>
          <a:p>
            <a:pPr algn="ctr">
              <a:buNone/>
            </a:pPr>
            <a:r>
              <a:rPr lang="sr-Latn-RS" u="sng" dirty="0" smtClean="0">
                <a:latin typeface="Californian FB" pitchFamily="18" charset="0"/>
              </a:rPr>
              <a:t>yes-no questions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TO BE     +   SUBJECT +       V-ing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3861048"/>
            <a:ext cx="6552728" cy="86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solidFill>
                  <a:srgbClr val="FF0000"/>
                </a:solidFill>
                <a:latin typeface="Californian FB" pitchFamily="18" charset="0"/>
              </a:rPr>
              <a:t>ARE</a:t>
            </a:r>
            <a:r>
              <a:rPr lang="sr-Latn-RS" sz="2400" dirty="0" smtClean="0">
                <a:latin typeface="Californian FB" pitchFamily="18" charset="0"/>
              </a:rPr>
              <a:t> YOU </a:t>
            </a:r>
            <a:r>
              <a:rPr lang="sr-Latn-RS" sz="2400" dirty="0" smtClean="0">
                <a:solidFill>
                  <a:srgbClr val="FF0000"/>
                </a:solidFill>
                <a:latin typeface="Californian FB" pitchFamily="18" charset="0"/>
              </a:rPr>
              <a:t>LEAVING</a:t>
            </a:r>
            <a:r>
              <a:rPr lang="sr-Latn-RS" sz="2400" dirty="0" smtClean="0">
                <a:latin typeface="Californian FB" pitchFamily="18" charset="0"/>
              </a:rPr>
              <a:t> NOW?</a:t>
            </a:r>
          </a:p>
          <a:p>
            <a:pPr algn="ctr"/>
            <a:r>
              <a:rPr lang="sr-Latn-RS" sz="2400" dirty="0" smtClean="0">
                <a:solidFill>
                  <a:srgbClr val="FF0000"/>
                </a:solidFill>
                <a:latin typeface="Californian FB" pitchFamily="18" charset="0"/>
              </a:rPr>
              <a:t>IS </a:t>
            </a:r>
            <a:r>
              <a:rPr lang="sr-Latn-RS" sz="2400" dirty="0" smtClean="0">
                <a:latin typeface="Californian FB" pitchFamily="18" charset="0"/>
              </a:rPr>
              <a:t>SHE </a:t>
            </a:r>
            <a:r>
              <a:rPr lang="sr-Latn-RS" sz="2400" dirty="0" smtClean="0">
                <a:solidFill>
                  <a:srgbClr val="FF0000"/>
                </a:solidFill>
                <a:latin typeface="Californian FB" pitchFamily="18" charset="0"/>
              </a:rPr>
              <a:t>WORKING</a:t>
            </a:r>
            <a:r>
              <a:rPr lang="sr-Latn-RS" sz="2400" dirty="0" smtClean="0">
                <a:latin typeface="Californian FB" pitchFamily="18" charset="0"/>
              </a:rPr>
              <a:t> IN NEW YORK?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G3.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135</a:t>
            </a:r>
            <a:r>
              <a:rPr lang="sr-Latn-RS" sz="3600" dirty="0" smtClean="0">
                <a:latin typeface="Californian FB" pitchFamily="18" charset="0"/>
              </a:rPr>
              <a:t>, Present Continuous WH questions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92696"/>
          </a:xfrm>
        </p:spPr>
        <p:txBody>
          <a:bodyPr/>
          <a:lstStyle/>
          <a:p>
            <a:pPr algn="ctr"/>
            <a:r>
              <a:rPr lang="sr-Latn-RS" dirty="0" smtClean="0">
                <a:latin typeface="Californian FB" pitchFamily="18" charset="0"/>
              </a:rPr>
              <a:t>Questions can start with the WH-word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2708920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 smtClean="0">
                <a:solidFill>
                  <a:srgbClr val="0070C0"/>
                </a:solidFill>
                <a:latin typeface="Californian FB" pitchFamily="18" charset="0"/>
              </a:rPr>
              <a:t>When</a:t>
            </a:r>
            <a:r>
              <a:rPr lang="sr-Latn-RS" sz="3200" dirty="0" smtClean="0">
                <a:solidFill>
                  <a:srgbClr val="0070C0"/>
                </a:solidFill>
                <a:latin typeface="Californian FB" pitchFamily="18" charset="0"/>
              </a:rPr>
              <a:t> </a:t>
            </a:r>
            <a:r>
              <a:rPr lang="sr-Latn-RS" sz="3200" b="1" dirty="0" smtClean="0">
                <a:latin typeface="Californian FB" pitchFamily="18" charset="0"/>
              </a:rPr>
              <a:t>are</a:t>
            </a:r>
            <a:r>
              <a:rPr lang="sr-Latn-RS" sz="3200" dirty="0" smtClean="0">
                <a:latin typeface="Californian FB" pitchFamily="18" charset="0"/>
              </a:rPr>
              <a:t> you </a:t>
            </a:r>
            <a:r>
              <a:rPr lang="sr-Latn-RS" sz="3200" b="1" dirty="0" smtClean="0">
                <a:latin typeface="Californian FB" pitchFamily="18" charset="0"/>
              </a:rPr>
              <a:t>leaving</a:t>
            </a:r>
            <a:r>
              <a:rPr lang="sr-Latn-RS" sz="3200" dirty="0" smtClean="0">
                <a:latin typeface="Californian FB" pitchFamily="18" charset="0"/>
              </a:rPr>
              <a:t>?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717032"/>
            <a:ext cx="78488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Californian FB" pitchFamily="18" charset="0"/>
              </a:rPr>
              <a:t>If the subject is the question word WHAT+NOUN, the verb to be comes after.</a:t>
            </a:r>
          </a:p>
          <a:p>
            <a:pPr algn="ctr"/>
            <a:endParaRPr lang="sr-Latn-RS" sz="2800" dirty="0" smtClean="0">
              <a:latin typeface="Californian FB" pitchFamily="18" charset="0"/>
            </a:endParaRPr>
          </a:p>
          <a:p>
            <a:pPr algn="ctr"/>
            <a:r>
              <a:rPr lang="sr-Latn-RS" sz="2800" b="1" dirty="0" smtClean="0">
                <a:solidFill>
                  <a:srgbClr val="0070C0"/>
                </a:solidFill>
                <a:latin typeface="Californian FB" pitchFamily="18" charset="0"/>
              </a:rPr>
              <a:t>What changes</a:t>
            </a:r>
            <a:r>
              <a:rPr lang="sr-Latn-RS" sz="2800" dirty="0" smtClean="0">
                <a:solidFill>
                  <a:srgbClr val="0070C0"/>
                </a:solidFill>
                <a:latin typeface="Californian FB" pitchFamily="18" charset="0"/>
              </a:rPr>
              <a:t> </a:t>
            </a:r>
            <a:r>
              <a:rPr lang="sr-Latn-RS" sz="2800" b="1" dirty="0" smtClean="0">
                <a:latin typeface="Californian FB" pitchFamily="18" charset="0"/>
              </a:rPr>
              <a:t>are happening </a:t>
            </a:r>
            <a:r>
              <a:rPr lang="sr-Latn-RS" sz="2800" dirty="0" smtClean="0">
                <a:latin typeface="Californian FB" pitchFamily="18" charset="0"/>
              </a:rPr>
              <a:t>in town centres?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HW – answers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G1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135</a:t>
            </a:r>
            <a:r>
              <a:rPr lang="sr-Latn-RS" sz="3600" dirty="0" smtClean="0">
                <a:latin typeface="Californian FB" pitchFamily="18" charset="0"/>
              </a:rPr>
              <a:t>, 1 Complete sentences 1-8 with these verbs in Present Continuous Tense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4268799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He </a:t>
            </a:r>
            <a:r>
              <a:rPr lang="sr-Latn-RS" i="1" dirty="0" smtClean="0">
                <a:latin typeface="Californian FB" pitchFamily="18" charset="0"/>
              </a:rPr>
              <a:t>is talking </a:t>
            </a:r>
            <a:r>
              <a:rPr lang="sr-Latn-RS" dirty="0" smtClean="0">
                <a:latin typeface="Californian FB" pitchFamily="18" charset="0"/>
              </a:rPr>
              <a:t>on the phone at the moment.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They </a:t>
            </a:r>
            <a:r>
              <a:rPr lang="sr-Latn-RS" i="1" dirty="0" smtClean="0">
                <a:latin typeface="Californian FB" pitchFamily="18" charset="0"/>
              </a:rPr>
              <a:t>are buying </a:t>
            </a:r>
            <a:r>
              <a:rPr lang="sr-Latn-RS" dirty="0" smtClean="0">
                <a:latin typeface="Californian FB" pitchFamily="18" charset="0"/>
              </a:rPr>
              <a:t>a new house.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Prices </a:t>
            </a:r>
            <a:r>
              <a:rPr lang="sr-Latn-RS" i="1" dirty="0" smtClean="0">
                <a:latin typeface="Californian FB" pitchFamily="18" charset="0"/>
              </a:rPr>
              <a:t>are going up </a:t>
            </a:r>
            <a:r>
              <a:rPr lang="sr-Latn-RS" dirty="0" smtClean="0">
                <a:latin typeface="Californian FB" pitchFamily="18" charset="0"/>
              </a:rPr>
              <a:t>again at the local supermarket.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She </a:t>
            </a:r>
            <a:r>
              <a:rPr lang="sr-Latn-RS" i="1" dirty="0" smtClean="0">
                <a:latin typeface="Californian FB" pitchFamily="18" charset="0"/>
              </a:rPr>
              <a:t>is meeting </a:t>
            </a:r>
            <a:r>
              <a:rPr lang="sr-Latn-RS" dirty="0" smtClean="0">
                <a:latin typeface="Californian FB" pitchFamily="18" charset="0"/>
              </a:rPr>
              <a:t>some visitors at the station this morning.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We </a:t>
            </a:r>
            <a:r>
              <a:rPr lang="sr-Latn-RS" i="1" dirty="0" smtClean="0">
                <a:latin typeface="Californian FB" pitchFamily="18" charset="0"/>
              </a:rPr>
              <a:t>are doing </a:t>
            </a:r>
            <a:r>
              <a:rPr lang="sr-Latn-RS" dirty="0" smtClean="0">
                <a:latin typeface="Californian FB" pitchFamily="18" charset="0"/>
              </a:rPr>
              <a:t>our homework.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The computer </a:t>
            </a:r>
            <a:r>
              <a:rPr lang="sr-Latn-RS" i="1" dirty="0" smtClean="0">
                <a:latin typeface="Californian FB" pitchFamily="18" charset="0"/>
              </a:rPr>
              <a:t>isn’t working</a:t>
            </a:r>
            <a:r>
              <a:rPr lang="sr-Latn-RS" dirty="0" smtClean="0">
                <a:latin typeface="Californian FB" pitchFamily="18" charset="0"/>
              </a:rPr>
              <a:t>. There’s a problem.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You </a:t>
            </a:r>
            <a:r>
              <a:rPr lang="sr-Latn-RS" i="1" dirty="0" smtClean="0">
                <a:latin typeface="Californian FB" pitchFamily="18" charset="0"/>
              </a:rPr>
              <a:t>are sitting </a:t>
            </a:r>
            <a:r>
              <a:rPr lang="sr-Latn-RS" dirty="0" smtClean="0">
                <a:latin typeface="Californian FB" pitchFamily="18" charset="0"/>
              </a:rPr>
              <a:t>in my chair.</a:t>
            </a:r>
          </a:p>
          <a:p>
            <a:pPr marL="514350" indent="-514350" algn="just">
              <a:buAutoNum type="arabicPeriod"/>
            </a:pPr>
            <a:r>
              <a:rPr lang="sr-Latn-RS" dirty="0" smtClean="0">
                <a:latin typeface="Californian FB" pitchFamily="18" charset="0"/>
              </a:rPr>
              <a:t>It </a:t>
            </a:r>
            <a:r>
              <a:rPr lang="sr-Latn-RS" i="1" dirty="0" smtClean="0">
                <a:latin typeface="Californian FB" pitchFamily="18" charset="0"/>
              </a:rPr>
              <a:t>isn’t raining</a:t>
            </a:r>
            <a:r>
              <a:rPr lang="sr-Latn-RS" dirty="0" smtClean="0">
                <a:latin typeface="Californian FB" pitchFamily="18" charset="0"/>
              </a:rPr>
              <a:t> now. It’s sunny!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HW – answers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G2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135</a:t>
            </a:r>
            <a:r>
              <a:rPr lang="sr-Latn-RS" sz="3600" dirty="0" smtClean="0">
                <a:latin typeface="Californian FB" pitchFamily="18" charset="0"/>
              </a:rPr>
              <a:t>, 2 Choose the correct verb.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4351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My day </a:t>
            </a:r>
            <a:r>
              <a:rPr lang="sr-Latn-RS" sz="2400" dirty="0" smtClean="0">
                <a:latin typeface="Californian FB" pitchFamily="18" charset="0"/>
              </a:rPr>
              <a:t>(1)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latin typeface="Californian FB" pitchFamily="18" charset="0"/>
              </a:rPr>
              <a:t>is/is being </a:t>
            </a:r>
            <a:r>
              <a:rPr lang="sr-Latn-RS" dirty="0" smtClean="0">
                <a:latin typeface="Californian FB" pitchFamily="18" charset="0"/>
              </a:rPr>
              <a:t>always busy. For example, at the moment </a:t>
            </a:r>
            <a:r>
              <a:rPr lang="sr-Latn-RS" sz="2400" dirty="0" smtClean="0">
                <a:latin typeface="Californian FB" pitchFamily="18" charset="0"/>
              </a:rPr>
              <a:t>(2)</a:t>
            </a:r>
            <a:r>
              <a:rPr lang="sr-Latn-RS" dirty="0" smtClean="0">
                <a:latin typeface="Californian FB" pitchFamily="18" charset="0"/>
              </a:rPr>
              <a:t> I </a:t>
            </a:r>
            <a:r>
              <a:rPr lang="sr-Latn-RS" b="1" i="1" dirty="0" smtClean="0">
                <a:latin typeface="Californian FB" pitchFamily="18" charset="0"/>
              </a:rPr>
              <a:t>organise/I’m organising </a:t>
            </a:r>
            <a:r>
              <a:rPr lang="sr-Latn-RS" dirty="0" smtClean="0">
                <a:latin typeface="Californian FB" pitchFamily="18" charset="0"/>
              </a:rPr>
              <a:t>dinner for some visitors from Japan. They </a:t>
            </a:r>
            <a:r>
              <a:rPr lang="sr-Latn-RS" sz="2400" dirty="0" smtClean="0">
                <a:latin typeface="Californian FB" pitchFamily="18" charset="0"/>
              </a:rPr>
              <a:t>(3)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i="1" dirty="0" smtClean="0">
                <a:latin typeface="Californian FB" pitchFamily="18" charset="0"/>
              </a:rPr>
              <a:t>visit/are visiting</a:t>
            </a:r>
            <a:r>
              <a:rPr lang="sr-Latn-RS" dirty="0" smtClean="0">
                <a:latin typeface="Californian FB" pitchFamily="18" charset="0"/>
              </a:rPr>
              <a:t> my country for the week. My assistant usually </a:t>
            </a:r>
            <a:r>
              <a:rPr lang="sr-Latn-RS" sz="2400" dirty="0" smtClean="0">
                <a:latin typeface="Californian FB" pitchFamily="18" charset="0"/>
              </a:rPr>
              <a:t>(4)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i="1" dirty="0" smtClean="0">
                <a:latin typeface="Californian FB" pitchFamily="18" charset="0"/>
              </a:rPr>
              <a:t>helps/is helping </a:t>
            </a:r>
            <a:r>
              <a:rPr lang="sr-Latn-RS" dirty="0" smtClean="0">
                <a:latin typeface="Californian FB" pitchFamily="18" charset="0"/>
              </a:rPr>
              <a:t>me but today </a:t>
            </a:r>
            <a:r>
              <a:rPr lang="sr-Latn-RS" sz="2400" dirty="0" smtClean="0">
                <a:latin typeface="Californian FB" pitchFamily="18" charset="0"/>
              </a:rPr>
              <a:t>(5)</a:t>
            </a:r>
            <a:r>
              <a:rPr lang="sr-Latn-RS" dirty="0" smtClean="0">
                <a:latin typeface="Californian FB" pitchFamily="18" charset="0"/>
              </a:rPr>
              <a:t> she </a:t>
            </a:r>
            <a:r>
              <a:rPr lang="sr-Latn-RS" b="1" i="1" dirty="0" smtClean="0">
                <a:latin typeface="Californian FB" pitchFamily="18" charset="0"/>
              </a:rPr>
              <a:t>does/she’s doing </a:t>
            </a:r>
            <a:r>
              <a:rPr lang="sr-Latn-RS" dirty="0" smtClean="0">
                <a:latin typeface="Californian FB" pitchFamily="18" charset="0"/>
              </a:rPr>
              <a:t>a training course. Our visitors </a:t>
            </a:r>
            <a:r>
              <a:rPr lang="sr-Latn-RS" sz="2400" dirty="0" smtClean="0">
                <a:latin typeface="Californian FB" pitchFamily="18" charset="0"/>
              </a:rPr>
              <a:t>(6)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i="1" dirty="0" smtClean="0">
                <a:latin typeface="Californian FB" pitchFamily="18" charset="0"/>
              </a:rPr>
              <a:t>stay/are staying </a:t>
            </a:r>
            <a:r>
              <a:rPr lang="sr-Latn-RS" dirty="0" smtClean="0">
                <a:latin typeface="Californian FB" pitchFamily="18" charset="0"/>
              </a:rPr>
              <a:t>in a hotel near the office, so </a:t>
            </a:r>
            <a:r>
              <a:rPr lang="sr-Latn-RS" sz="2400" dirty="0" smtClean="0">
                <a:latin typeface="Californian FB" pitchFamily="18" charset="0"/>
              </a:rPr>
              <a:t>(7)</a:t>
            </a:r>
            <a:r>
              <a:rPr lang="sr-Latn-RS" dirty="0" smtClean="0">
                <a:latin typeface="Californian FB" pitchFamily="18" charset="0"/>
              </a:rPr>
              <a:t> I </a:t>
            </a:r>
            <a:r>
              <a:rPr lang="sr-Latn-RS" b="1" i="1" dirty="0" smtClean="0">
                <a:latin typeface="Californian FB" pitchFamily="18" charset="0"/>
              </a:rPr>
              <a:t>try/I’m trying </a:t>
            </a:r>
            <a:r>
              <a:rPr lang="sr-Latn-RS" dirty="0" smtClean="0">
                <a:latin typeface="Californian FB" pitchFamily="18" charset="0"/>
              </a:rPr>
              <a:t>to book a restaurant near here. We often </a:t>
            </a:r>
            <a:r>
              <a:rPr lang="sr-Latn-RS" sz="2400" dirty="0" smtClean="0">
                <a:latin typeface="Californian FB" pitchFamily="18" charset="0"/>
              </a:rPr>
              <a:t>(8)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i="1" dirty="0" smtClean="0">
                <a:latin typeface="Californian FB" pitchFamily="18" charset="0"/>
              </a:rPr>
              <a:t>eat/are eating </a:t>
            </a:r>
            <a:r>
              <a:rPr lang="sr-Latn-RS" dirty="0" smtClean="0">
                <a:latin typeface="Californian FB" pitchFamily="18" charset="0"/>
              </a:rPr>
              <a:t>in a good Indian restaurant near here, so maybe that’s a good idea.</a:t>
            </a:r>
            <a:endParaRPr lang="en-US" dirty="0">
              <a:latin typeface="Californian FB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39752" y="1916832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987824" y="2420888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156176" y="2852936"/>
            <a:ext cx="93610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547664" y="3861048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236296" y="3861048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668344" y="436510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740352" y="4797152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259632" y="580526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9.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Complete these questions with the words in brackets. Then ask and answer the questions with a partner.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92919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1. ______ a lot these days? (you/travel)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Yes, I am. I’m going to a lot of new places. /No, I’m not.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2. ________ a lot of English at the moment (you/learn)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3. _______ much in the evenings? (you/ go out)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4. What books __________ at the moment? (people/read)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5. What films __________ at the moment? (people/watch)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9.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  <a:r>
              <a:rPr lang="sr-Latn-RS" sz="3600" dirty="0" smtClean="0">
                <a:latin typeface="Californian FB" pitchFamily="18" charset="0"/>
              </a:rPr>
              <a:t>, Complete these questions with the words in brackets. Then ask and answer the questions with a partner.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92919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1.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ARE YOU TRAVELLING </a:t>
            </a:r>
            <a:r>
              <a:rPr lang="sr-Latn-RS" dirty="0" smtClean="0">
                <a:latin typeface="Californian FB" pitchFamily="18" charset="0"/>
              </a:rPr>
              <a:t>a lot these days? (you/travel)</a:t>
            </a:r>
          </a:p>
          <a:p>
            <a:pPr algn="just">
              <a:buNone/>
            </a:pPr>
            <a:r>
              <a:rPr lang="sr-Latn-RS" i="1" dirty="0" smtClean="0">
                <a:latin typeface="Californian FB" pitchFamily="18" charset="0"/>
              </a:rPr>
              <a:t>Yes, I am. I’m going to a lot of new places. /No, I’m not</a:t>
            </a:r>
            <a:r>
              <a:rPr lang="sr-Latn-RS" dirty="0" smtClean="0">
                <a:latin typeface="Californian FB" pitchFamily="18" charset="0"/>
              </a:rPr>
              <a:t>.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2.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ARE YOU LEARNING </a:t>
            </a:r>
            <a:r>
              <a:rPr lang="sr-Latn-RS" dirty="0" smtClean="0">
                <a:latin typeface="Californian FB" pitchFamily="18" charset="0"/>
              </a:rPr>
              <a:t>a lot of English at the moment (you/learn)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3.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ARE YOU GOING OUT </a:t>
            </a:r>
            <a:r>
              <a:rPr lang="sr-Latn-RS" dirty="0" smtClean="0">
                <a:latin typeface="Californian FB" pitchFamily="18" charset="0"/>
              </a:rPr>
              <a:t>much in the evenings? (you/ go out)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4. What books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ARE PEOPLE READING </a:t>
            </a:r>
            <a:r>
              <a:rPr lang="sr-Latn-RS" dirty="0" smtClean="0">
                <a:latin typeface="Californian FB" pitchFamily="18" charset="0"/>
              </a:rPr>
              <a:t>at the moment? (people/read)</a:t>
            </a:r>
          </a:p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5. What films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ARE PEOPLE WATCHING </a:t>
            </a:r>
            <a:r>
              <a:rPr lang="sr-Latn-RS" dirty="0" smtClean="0">
                <a:latin typeface="Californian FB" pitchFamily="18" charset="0"/>
              </a:rPr>
              <a:t>at the moment? (people/watch)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Homework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Exercises 10a and 10b,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61</a:t>
            </a:r>
          </a:p>
          <a:p>
            <a:r>
              <a:rPr lang="sr-Latn-RS" sz="3600" dirty="0" smtClean="0">
                <a:latin typeface="Californian FB" pitchFamily="18" charset="0"/>
              </a:rPr>
              <a:t>Exercises G3 – 3, G2.3 – 4 and KL – 5, </a:t>
            </a: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page 135</a:t>
            </a:r>
            <a:endParaRPr lang="en-US" sz="3600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seasonal-celebrations-black_friday-father_christmas-modern_life-modern_lifestyles-st_nicholas-cwln4519_l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142" y="1600200"/>
            <a:ext cx="406371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2006</Words>
  <Application>Microsoft Office PowerPoint</Application>
  <PresentationFormat>On-screen Show (4:3)</PresentationFormat>
  <Paragraphs>199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7.2. SHOPPING TRENDS</vt:lpstr>
      <vt:lpstr>shops and shopping (2) Unit 7, pages 60-61 </vt:lpstr>
      <vt:lpstr>grocery store 1950s     ASDA supermarket,   dućan, drakstor                 present day</vt:lpstr>
      <vt:lpstr>groceries</vt:lpstr>
      <vt:lpstr>1.  page 60, Look at these words connected with shopping. Which ones have similar meaning?</vt:lpstr>
      <vt:lpstr>1.  page 60, Look at these words connected with shopping. Which ones have similar meaning?</vt:lpstr>
      <vt:lpstr>2. page 60, Discuss these questions with a partner.</vt:lpstr>
      <vt:lpstr>sample answers</vt:lpstr>
      <vt:lpstr>BUSINESS NEWS</vt:lpstr>
      <vt:lpstr>3. page 60, Read the article quickly. What is it about?</vt:lpstr>
      <vt:lpstr>4a, page 60 Put these headings in the right place (A – D) in the article</vt:lpstr>
      <vt:lpstr>4b. page 60, Put these figures in the gaps (1-4).</vt:lpstr>
      <vt:lpstr>Business News page 60</vt:lpstr>
      <vt:lpstr>Business News page 60</vt:lpstr>
      <vt:lpstr>success/səkˈsɛs/ – Serb. uspeh</vt:lpstr>
      <vt:lpstr>Business News page 60</vt:lpstr>
      <vt:lpstr>Business News page 60</vt:lpstr>
      <vt:lpstr>Business News page 60</vt:lpstr>
      <vt:lpstr>Business News page 60</vt:lpstr>
      <vt:lpstr>5, page 60, Look at these sentences. Say if they are true, false or if the text does not say.</vt:lpstr>
      <vt:lpstr>5, page 60, Look at these sentences. Say if they are true, false or if the text does not say.</vt:lpstr>
      <vt:lpstr>6. page 61, Discuss these questions with a partner.</vt:lpstr>
      <vt:lpstr>Advantages vs Disadvantages                    </vt:lpstr>
      <vt:lpstr>Queuing (Serb. čekanje u redu) to queue – to wait in a line</vt:lpstr>
      <vt:lpstr>discount – (percent) off the price, special offer Serb. popust</vt:lpstr>
      <vt:lpstr>7a, page 61, Track 2.4. transcript page 151, Listen to this discussion. Put the topics in the order (1-5) you hear them</vt:lpstr>
      <vt:lpstr>7a, page 61, Track 2.4. transcript page 151,  Listen to this discussion. Put the topics in the order (1-5) you hear them</vt:lpstr>
      <vt:lpstr>7b. page 61, Now listen again and complete these notes</vt:lpstr>
      <vt:lpstr>7b. page 61, Now listen again and complete these notes</vt:lpstr>
      <vt:lpstr>PRESENT CONTINUOUS (2)</vt:lpstr>
      <vt:lpstr>8a, page 61, Complete these questions, then check with Track 2.4, page 151.</vt:lpstr>
      <vt:lpstr>8a, page 61, Complete these questions, then check with Track 2.4, page 151.</vt:lpstr>
      <vt:lpstr>8b, page 61, Complete these grammar rules about the word order in Present Continuous questions. Use the words in the box.</vt:lpstr>
      <vt:lpstr>8b, page 61, Complete these grammar rules about the word order in Present Continuous questions. Use the words in the box.</vt:lpstr>
      <vt:lpstr>language reference and extra practice</vt:lpstr>
      <vt:lpstr>We use Present Continuous to talk about trends and changing situations</vt:lpstr>
      <vt:lpstr>G3, page 135, Present Continuous questions</vt:lpstr>
      <vt:lpstr>G3. page 135, Present Continuous WH questions</vt:lpstr>
      <vt:lpstr>HW – answers G1 page 135, 1 Complete sentences 1-8 with these verbs in Present Continuous Tense</vt:lpstr>
      <vt:lpstr>HW – answers G2 page 135, 2 Choose the correct verb.</vt:lpstr>
      <vt:lpstr>9. page 61, Complete these questions with the words in brackets. Then ask and answer the questions with a partner.</vt:lpstr>
      <vt:lpstr>9. page 61, Complete these questions with the words in brackets. Then ask and answer the questions with a partner.</vt:lpstr>
      <vt:lpstr>Homework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7.2.</dc:title>
  <dc:creator>User</dc:creator>
  <cp:lastModifiedBy>User</cp:lastModifiedBy>
  <cp:revision>81</cp:revision>
  <dcterms:created xsi:type="dcterms:W3CDTF">2020-10-30T23:38:53Z</dcterms:created>
  <dcterms:modified xsi:type="dcterms:W3CDTF">2020-11-03T22:42:16Z</dcterms:modified>
</cp:coreProperties>
</file>