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0" r:id="rId3"/>
    <p:sldId id="301" r:id="rId4"/>
    <p:sldId id="302" r:id="rId5"/>
    <p:sldId id="304" r:id="rId6"/>
    <p:sldId id="305" r:id="rId7"/>
    <p:sldId id="262" r:id="rId8"/>
    <p:sldId id="303" r:id="rId9"/>
    <p:sldId id="287" r:id="rId10"/>
    <p:sldId id="286" r:id="rId11"/>
    <p:sldId id="306" r:id="rId12"/>
    <p:sldId id="340" r:id="rId13"/>
    <p:sldId id="279" r:id="rId14"/>
    <p:sldId id="264" r:id="rId15"/>
    <p:sldId id="263" r:id="rId16"/>
    <p:sldId id="265" r:id="rId17"/>
    <p:sldId id="266" r:id="rId18"/>
    <p:sldId id="307" r:id="rId19"/>
    <p:sldId id="308" r:id="rId20"/>
    <p:sldId id="309" r:id="rId21"/>
    <p:sldId id="316" r:id="rId22"/>
    <p:sldId id="271" r:id="rId23"/>
    <p:sldId id="284" r:id="rId24"/>
    <p:sldId id="280" r:id="rId25"/>
    <p:sldId id="311" r:id="rId26"/>
    <p:sldId id="312" r:id="rId27"/>
    <p:sldId id="313" r:id="rId28"/>
    <p:sldId id="310" r:id="rId29"/>
    <p:sldId id="281" r:id="rId30"/>
    <p:sldId id="257" r:id="rId31"/>
    <p:sldId id="285" r:id="rId32"/>
    <p:sldId id="314" r:id="rId33"/>
    <p:sldId id="315" r:id="rId34"/>
    <p:sldId id="289" r:id="rId35"/>
    <p:sldId id="290" r:id="rId36"/>
    <p:sldId id="291" r:id="rId37"/>
    <p:sldId id="293" r:id="rId38"/>
    <p:sldId id="294" r:id="rId39"/>
    <p:sldId id="259" r:id="rId40"/>
    <p:sldId id="282" r:id="rId41"/>
    <p:sldId id="296" r:id="rId42"/>
    <p:sldId id="295" r:id="rId43"/>
    <p:sldId id="297" r:id="rId44"/>
    <p:sldId id="317" r:id="rId45"/>
    <p:sldId id="283" r:id="rId46"/>
    <p:sldId id="318" r:id="rId47"/>
    <p:sldId id="319" r:id="rId48"/>
    <p:sldId id="320" r:id="rId49"/>
    <p:sldId id="298" r:id="rId50"/>
    <p:sldId id="321" r:id="rId51"/>
    <p:sldId id="322" r:id="rId52"/>
    <p:sldId id="323" r:id="rId53"/>
    <p:sldId id="331" r:id="rId54"/>
    <p:sldId id="324" r:id="rId55"/>
    <p:sldId id="325" r:id="rId56"/>
    <p:sldId id="326" r:id="rId57"/>
    <p:sldId id="272" r:id="rId58"/>
    <p:sldId id="328" r:id="rId59"/>
    <p:sldId id="327" r:id="rId60"/>
    <p:sldId id="274" r:id="rId61"/>
    <p:sldId id="329" r:id="rId62"/>
    <p:sldId id="330" r:id="rId63"/>
    <p:sldId id="275" r:id="rId64"/>
    <p:sldId id="276" r:id="rId65"/>
    <p:sldId id="277" r:id="rId66"/>
    <p:sldId id="332" r:id="rId67"/>
    <p:sldId id="335" r:id="rId68"/>
    <p:sldId id="333" r:id="rId69"/>
    <p:sldId id="339" r:id="rId70"/>
    <p:sldId id="338" r:id="rId71"/>
    <p:sldId id="337" r:id="rId72"/>
    <p:sldId id="336" r:id="rId73"/>
    <p:sldId id="278" r:id="rId74"/>
    <p:sldId id="341" r:id="rId75"/>
    <p:sldId id="261" r:id="rId7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710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63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9AC1A-007D-4253-AAF8-E9EEEB9035E4}" type="datetimeFigureOut">
              <a:rPr lang="en-US" smtClean="0"/>
              <a:pPr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BBFDA-2C4B-4EA3-9076-97495B2B97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9AC1A-007D-4253-AAF8-E9EEEB9035E4}" type="datetimeFigureOut">
              <a:rPr lang="en-US" smtClean="0"/>
              <a:pPr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BBFDA-2C4B-4EA3-9076-97495B2B97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9AC1A-007D-4253-AAF8-E9EEEB9035E4}" type="datetimeFigureOut">
              <a:rPr lang="en-US" smtClean="0"/>
              <a:pPr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BBFDA-2C4B-4EA3-9076-97495B2B97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9AC1A-007D-4253-AAF8-E9EEEB9035E4}" type="datetimeFigureOut">
              <a:rPr lang="en-US" smtClean="0"/>
              <a:pPr/>
              <a:t>10/30/2020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BBFDA-2C4B-4EA3-9076-97495B2B97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9AC1A-007D-4253-AAF8-E9EEEB9035E4}" type="datetimeFigureOut">
              <a:rPr lang="en-US" smtClean="0"/>
              <a:pPr/>
              <a:t>10/30/2020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BBFDA-2C4B-4EA3-9076-97495B2B97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9AC1A-007D-4253-AAF8-E9EEEB9035E4}" type="datetimeFigureOut">
              <a:rPr lang="en-US" smtClean="0"/>
              <a:pPr/>
              <a:t>10/30/2020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BBFDA-2C4B-4EA3-9076-97495B2B97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9AC1A-007D-4253-AAF8-E9EEEB9035E4}" type="datetimeFigureOut">
              <a:rPr lang="en-US" smtClean="0"/>
              <a:pPr/>
              <a:t>10/30/2020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BBFDA-2C4B-4EA3-9076-97495B2B97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9AC1A-007D-4253-AAF8-E9EEEB9035E4}" type="datetimeFigureOut">
              <a:rPr lang="en-US" smtClean="0"/>
              <a:pPr/>
              <a:t>10/30/2020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BBFDA-2C4B-4EA3-9076-97495B2B97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9AC1A-007D-4253-AAF8-E9EEEB9035E4}" type="datetimeFigureOut">
              <a:rPr lang="en-US" smtClean="0"/>
              <a:pPr/>
              <a:t>10/30/2020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BBFDA-2C4B-4EA3-9076-97495B2B97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9AC1A-007D-4253-AAF8-E9EEEB9035E4}" type="datetimeFigureOut">
              <a:rPr lang="en-US" smtClean="0"/>
              <a:pPr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BBFDA-2C4B-4EA3-9076-97495B2B97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9AC1A-007D-4253-AAF8-E9EEEB9035E4}" type="datetimeFigureOut">
              <a:rPr lang="en-US" smtClean="0"/>
              <a:pPr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BBFDA-2C4B-4EA3-9076-97495B2B97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9AC1A-007D-4253-AAF8-E9EEEB9035E4}" type="datetimeFigureOut">
              <a:rPr lang="en-US" smtClean="0"/>
              <a:pPr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BBBFDA-2C4B-4EA3-9076-97495B2B973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gi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DVidC9-d0A" TargetMode="External"/><Relationship Id="rId2" Type="http://schemas.openxmlformats.org/officeDocument/2006/relationships/hyperlink" Target="https://www.youtube.com/watch?v=sHQ384U4-O0&amp;t=1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YjXiCZpelf0" TargetMode="Externa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30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Palatino Linotype" pitchFamily="18" charset="0"/>
              </a:rPr>
              <a:t>7.Shopping</a:t>
            </a:r>
            <a:endParaRPr lang="en-US" dirty="0">
              <a:latin typeface="Palatino Linotype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Palatino Linotype" pitchFamily="18" charset="0"/>
              </a:rPr>
              <a:t>7.1 Consumer Habits</a:t>
            </a:r>
            <a:endParaRPr lang="en-US" dirty="0">
              <a:latin typeface="Palatino Linotype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15212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alifornian FB" pitchFamily="18" charset="0"/>
              </a:rPr>
              <a:t/>
            </a:r>
            <a:br>
              <a:rPr lang="en-US" dirty="0" smtClean="0">
                <a:latin typeface="Californian FB" pitchFamily="18" charset="0"/>
              </a:rPr>
            </a:br>
            <a:r>
              <a:rPr lang="en-US" dirty="0" smtClean="0">
                <a:latin typeface="Californian FB" pitchFamily="18" charset="0"/>
              </a:rPr>
              <a:t/>
            </a:r>
            <a:br>
              <a:rPr lang="en-US" dirty="0" smtClean="0">
                <a:latin typeface="Californian FB" pitchFamily="18" charset="0"/>
              </a:rPr>
            </a:br>
            <a:r>
              <a:rPr lang="en-US" dirty="0" smtClean="0">
                <a:latin typeface="Californian FB" pitchFamily="18" charset="0"/>
              </a:rPr>
              <a:t>CONSUMER </a:t>
            </a:r>
            <a:r>
              <a:rPr lang="sr-Latn-RS" dirty="0" smtClean="0">
                <a:latin typeface="Californian FB" pitchFamily="18" charset="0"/>
              </a:rPr>
              <a:t>= potrošač</a:t>
            </a:r>
            <a:r>
              <a:rPr lang="en-US" dirty="0" smtClean="0">
                <a:latin typeface="Californian FB" pitchFamily="18" charset="0"/>
              </a:rPr>
              <a:t/>
            </a:r>
            <a:br>
              <a:rPr lang="en-US" dirty="0" smtClean="0">
                <a:latin typeface="Californian FB" pitchFamily="18" charset="0"/>
              </a:rPr>
            </a:br>
            <a:r>
              <a:rPr lang="en-US" dirty="0" smtClean="0">
                <a:latin typeface="Californian FB" pitchFamily="18" charset="0"/>
              </a:rPr>
              <a:t>/</a:t>
            </a:r>
            <a:r>
              <a:rPr lang="en-US" dirty="0" err="1" smtClean="0">
                <a:latin typeface="Californian FB" pitchFamily="18" charset="0"/>
              </a:rPr>
              <a:t>kənˈsjuːmə</a:t>
            </a:r>
            <a:r>
              <a:rPr lang="en-US" dirty="0" smtClean="0">
                <a:latin typeface="Californian FB" pitchFamily="18" charset="0"/>
              </a:rPr>
              <a:t>/</a:t>
            </a:r>
            <a:br>
              <a:rPr lang="en-US" dirty="0" smtClean="0">
                <a:latin typeface="Californian FB" pitchFamily="18" charset="0"/>
              </a:rPr>
            </a:br>
            <a:r>
              <a:rPr lang="en-US" dirty="0" smtClean="0">
                <a:latin typeface="Californian FB" pitchFamily="18" charset="0"/>
              </a:rPr>
              <a:t/>
            </a:r>
            <a:br>
              <a:rPr lang="en-US" dirty="0" smtClean="0">
                <a:latin typeface="Californian FB" pitchFamily="18" charset="0"/>
              </a:rPr>
            </a:br>
            <a:endParaRPr lang="en-US" dirty="0">
              <a:latin typeface="Californian FB" pitchFamily="18" charset="0"/>
            </a:endParaRPr>
          </a:p>
        </p:txBody>
      </p:sp>
      <p:pic>
        <p:nvPicPr>
          <p:cNvPr id="2050" name="Picture 2" descr="C:\Users\User\Desktop\imag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922" y="2060848"/>
            <a:ext cx="8046156" cy="40653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>
                <a:latin typeface="Californian FB" pitchFamily="18" charset="0"/>
              </a:rPr>
              <a:t>CONSUMER HABITS</a:t>
            </a:r>
            <a:br>
              <a:rPr lang="en-US" sz="4000" dirty="0" smtClean="0">
                <a:latin typeface="Californian FB" pitchFamily="18" charset="0"/>
              </a:rPr>
            </a:br>
            <a:r>
              <a:rPr lang="en-US" sz="4000" dirty="0" smtClean="0">
                <a:latin typeface="Californian FB" pitchFamily="18" charset="0"/>
              </a:rPr>
              <a:t>                         </a:t>
            </a:r>
            <a:r>
              <a:rPr lang="en-US" sz="3600" dirty="0" smtClean="0">
                <a:latin typeface="Californian FB" pitchFamily="18" charset="0"/>
              </a:rPr>
              <a:t>/ˈ</a:t>
            </a:r>
            <a:r>
              <a:rPr lang="en-US" sz="3600" dirty="0" err="1" smtClean="0">
                <a:latin typeface="Californian FB" pitchFamily="18" charset="0"/>
              </a:rPr>
              <a:t>hæb.ɪt</a:t>
            </a:r>
            <a:r>
              <a:rPr lang="en-US" sz="3600" dirty="0" smtClean="0">
                <a:latin typeface="Californian FB" pitchFamily="18" charset="0"/>
              </a:rPr>
              <a:t>/</a:t>
            </a:r>
            <a:endParaRPr lang="en-US" sz="4000" dirty="0">
              <a:latin typeface="Californian FB" pitchFamily="18" charset="0"/>
            </a:endParaRPr>
          </a:p>
        </p:txBody>
      </p:sp>
      <p:pic>
        <p:nvPicPr>
          <p:cNvPr id="3074" name="Picture 2" descr="C:\Users\User\Desktop\Consumer-habits-have-changed-significantly-over-the-past-70-year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8860" y="1600200"/>
            <a:ext cx="7366279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latin typeface="Californian FB" pitchFamily="18" charset="0"/>
              </a:rPr>
              <a:t>CONSUMER SOCIETY</a:t>
            </a:r>
            <a:r>
              <a:rPr lang="sr-Latn-RS" sz="4000" dirty="0" smtClean="0">
                <a:latin typeface="Californian FB" pitchFamily="18" charset="0"/>
              </a:rPr>
              <a:t> = </a:t>
            </a:r>
            <a:r>
              <a:rPr lang="sr-Latn-RS" sz="4000" dirty="0" smtClean="0">
                <a:latin typeface="Californian FB" pitchFamily="18" charset="0"/>
              </a:rPr>
              <a:t>potrošačko društvo</a:t>
            </a:r>
            <a:r>
              <a:rPr lang="sr-Latn-RS" sz="4000" dirty="0" smtClean="0">
                <a:latin typeface="Californian FB" pitchFamily="18" charset="0"/>
              </a:rPr>
              <a:t> 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en-US" sz="3600" dirty="0" err="1" smtClean="0">
                <a:latin typeface="Californian FB" pitchFamily="18" charset="0"/>
              </a:rPr>
              <a:t>sə</a:t>
            </a:r>
            <a:r>
              <a:rPr lang="en-US" sz="3600" dirty="0" err="1" smtClean="0">
                <a:latin typeface="Californian FB" pitchFamily="18" charset="0"/>
              </a:rPr>
              <a:t>ˈsaɪ.ə.ti</a:t>
            </a:r>
            <a:r>
              <a:rPr lang="en-US" sz="3600" dirty="0" smtClean="0">
                <a:latin typeface="Californian FB" pitchFamily="18" charset="0"/>
              </a:rPr>
              <a:t>/ </a:t>
            </a:r>
            <a:endParaRPr lang="en-US" sz="4000" dirty="0">
              <a:latin typeface="Californian FB" pitchFamily="18" charset="0"/>
            </a:endParaRPr>
          </a:p>
        </p:txBody>
      </p:sp>
      <p:pic>
        <p:nvPicPr>
          <p:cNvPr id="1026" name="Picture 2" descr="C:\Users\User\Desktop\105591268-1543156642887gettyimages-1064543724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722" y="1600200"/>
            <a:ext cx="7314556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sr-Latn-RS" sz="4000" dirty="0" smtClean="0">
                <a:latin typeface="Californian FB" pitchFamily="18" charset="0"/>
              </a:rPr>
              <a:t>buy, </a:t>
            </a:r>
            <a:r>
              <a:rPr lang="sr-Latn-RS" sz="4000" dirty="0" smtClean="0">
                <a:latin typeface="Californian FB" pitchFamily="18" charset="0"/>
              </a:rPr>
              <a:t>purchase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en-US" sz="3600" dirty="0" smtClean="0">
                <a:latin typeface="Californian FB" pitchFamily="18" charset="0"/>
              </a:rPr>
              <a:t>ˈ</a:t>
            </a:r>
            <a:r>
              <a:rPr lang="en-US" sz="3600" dirty="0" err="1" smtClean="0">
                <a:latin typeface="Californian FB" pitchFamily="18" charset="0"/>
              </a:rPr>
              <a:t>pəːtʃɪs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sr-Latn-RS" sz="3600" dirty="0" smtClean="0">
                <a:latin typeface="Californian FB" pitchFamily="18" charset="0"/>
              </a:rPr>
              <a:t>                 </a:t>
            </a:r>
            <a:r>
              <a:rPr lang="sr-Latn-RS" sz="4000" dirty="0" smtClean="0">
                <a:latin typeface="Californian FB" pitchFamily="18" charset="0"/>
              </a:rPr>
              <a:t>sell</a:t>
            </a:r>
            <a:endParaRPr lang="en-US" sz="4000" dirty="0">
              <a:latin typeface="Californian FB" pitchFamily="18" charset="0"/>
            </a:endParaRPr>
          </a:p>
        </p:txBody>
      </p:sp>
      <p:pic>
        <p:nvPicPr>
          <p:cNvPr id="4099" name="Picture 3" descr="C:\Users\User\Desktop\images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916832"/>
            <a:ext cx="4104456" cy="4032448"/>
          </a:xfrm>
          <a:prstGeom prst="rect">
            <a:avLst/>
          </a:prstGeom>
          <a:noFill/>
        </p:spPr>
      </p:pic>
      <p:pic>
        <p:nvPicPr>
          <p:cNvPr id="4100" name="Picture 4" descr="C:\Users\User\Desktop\flower-shop-interior-green-natural-decorations-woman-florist-seller-cartoon-design-vector-illustration-flower-shop-interior-green-1390432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2060848"/>
            <a:ext cx="3449960" cy="37215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alifornian FB" pitchFamily="18" charset="0"/>
              </a:rPr>
              <a:t>P</a:t>
            </a:r>
            <a:r>
              <a:rPr lang="sr-Latn-RS" dirty="0" smtClean="0">
                <a:latin typeface="Californian FB" pitchFamily="18" charset="0"/>
              </a:rPr>
              <a:t>AY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dirty="0" smtClean="0">
                <a:latin typeface="Californian FB" pitchFamily="18" charset="0"/>
              </a:rPr>
              <a:t>pay </a:t>
            </a:r>
            <a:r>
              <a:rPr lang="sr-Latn-RS" b="1" dirty="0" smtClean="0">
                <a:latin typeface="Californian FB" pitchFamily="18" charset="0"/>
              </a:rPr>
              <a:t>in cash     </a:t>
            </a:r>
            <a:r>
              <a:rPr lang="sr-Latn-RS" b="1" dirty="0" smtClean="0">
                <a:latin typeface="Californian FB" pitchFamily="18" charset="0"/>
              </a:rPr>
              <a:t>         </a:t>
            </a:r>
            <a:r>
              <a:rPr lang="sr-Latn-RS" dirty="0" smtClean="0">
                <a:latin typeface="Californian FB" pitchFamily="18" charset="0"/>
              </a:rPr>
              <a:t>pay </a:t>
            </a:r>
            <a:r>
              <a:rPr lang="sr-Latn-RS" b="1" dirty="0" smtClean="0">
                <a:latin typeface="Californian FB" pitchFamily="18" charset="0"/>
              </a:rPr>
              <a:t>by credit card</a:t>
            </a:r>
            <a:r>
              <a:rPr lang="sr-Latn-RS" b="1" dirty="0" smtClean="0"/>
              <a:t> </a:t>
            </a:r>
            <a:endParaRPr lang="en-US" b="1" dirty="0"/>
          </a:p>
        </p:txBody>
      </p:sp>
      <p:pic>
        <p:nvPicPr>
          <p:cNvPr id="4" name="Picture 2" descr="C:\Users\User\Desktop\e32212fcc5d4ecd0ff3bfe6c9795749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916832"/>
            <a:ext cx="3888432" cy="3888432"/>
          </a:xfrm>
          <a:prstGeom prst="rect">
            <a:avLst/>
          </a:prstGeom>
          <a:noFill/>
        </p:spPr>
      </p:pic>
      <p:pic>
        <p:nvPicPr>
          <p:cNvPr id="16386" name="Picture 2" descr="C:\Users\User\Desktop\cashier-clipart-card-payment-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2204864"/>
            <a:ext cx="3962400" cy="3441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latin typeface="Californian FB" pitchFamily="18" charset="0"/>
              </a:rPr>
              <a:t>p.58 SPEAKING</a:t>
            </a:r>
            <a:br>
              <a:rPr lang="en-US" sz="3200" dirty="0" smtClean="0">
                <a:latin typeface="Californian FB" pitchFamily="18" charset="0"/>
              </a:rPr>
            </a:br>
            <a:r>
              <a:rPr lang="en-US" sz="3200" dirty="0" smtClean="0">
                <a:latin typeface="Californian FB" pitchFamily="18" charset="0"/>
              </a:rPr>
              <a:t>1</a:t>
            </a:r>
            <a:r>
              <a:rPr lang="sr-Latn-RS" sz="3200" dirty="0" smtClean="0">
                <a:latin typeface="Californian FB" pitchFamily="18" charset="0"/>
              </a:rPr>
              <a:t>.</a:t>
            </a:r>
            <a:r>
              <a:rPr lang="en-US" sz="3200" dirty="0" smtClean="0">
                <a:latin typeface="Californian FB" pitchFamily="18" charset="0"/>
              </a:rPr>
              <a:t> Discuss these questions</a:t>
            </a:r>
            <a:endParaRPr lang="en-US" sz="32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96753"/>
            <a:ext cx="8964488" cy="1224136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fornian FB" pitchFamily="18" charset="0"/>
              </a:rPr>
              <a:t>1 Do you like shopping?</a:t>
            </a:r>
          </a:p>
          <a:p>
            <a:r>
              <a:rPr lang="en-US" dirty="0" smtClean="0">
                <a:latin typeface="Californian FB" pitchFamily="18" charset="0"/>
              </a:rPr>
              <a:t>2 How often do you buy these things?</a:t>
            </a:r>
            <a:endParaRPr lang="sr-Latn-RS" dirty="0" smtClean="0">
              <a:latin typeface="Californian FB" pitchFamily="18" charset="0"/>
            </a:endParaRPr>
          </a:p>
          <a:p>
            <a:pPr>
              <a:buNone/>
            </a:pPr>
            <a:endParaRPr lang="sr-Latn-RS" dirty="0" smtClean="0">
              <a:latin typeface="Palatino Linotype" pitchFamily="18" charset="0"/>
            </a:endParaRPr>
          </a:p>
          <a:p>
            <a:pPr>
              <a:buNone/>
            </a:pPr>
            <a:endParaRPr lang="sr-Latn-RS" dirty="0" smtClean="0">
              <a:latin typeface="Palatino Linotype" pitchFamily="18" charset="0"/>
            </a:endParaRPr>
          </a:p>
          <a:p>
            <a:pPr>
              <a:buNone/>
            </a:pPr>
            <a:endParaRPr lang="sr-Latn-RS" dirty="0" smtClean="0">
              <a:latin typeface="Palatino Linotype" pitchFamily="18" charset="0"/>
            </a:endParaRPr>
          </a:p>
          <a:p>
            <a:pPr>
              <a:buNone/>
            </a:pPr>
            <a:endParaRPr lang="en-US" dirty="0" smtClean="0">
              <a:latin typeface="Palatino Linotype" pitchFamily="18" charset="0"/>
            </a:endParaRPr>
          </a:p>
        </p:txBody>
      </p:sp>
      <p:pic>
        <p:nvPicPr>
          <p:cNvPr id="1027" name="Picture 3" descr="C:\Users\User\Desktop\1 S81O15rjKfG-BFdnNC6-GQ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420888"/>
            <a:ext cx="1800200" cy="1309588"/>
          </a:xfrm>
          <a:prstGeom prst="rect">
            <a:avLst/>
          </a:prstGeom>
          <a:noFill/>
        </p:spPr>
      </p:pic>
      <p:pic>
        <p:nvPicPr>
          <p:cNvPr id="1028" name="Picture 4" descr="C:\Users\User\Desktop\cloth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2420888"/>
            <a:ext cx="2220838" cy="1243669"/>
          </a:xfrm>
          <a:prstGeom prst="rect">
            <a:avLst/>
          </a:prstGeom>
          <a:noFill/>
        </p:spPr>
      </p:pic>
      <p:pic>
        <p:nvPicPr>
          <p:cNvPr id="1029" name="Picture 5" descr="C:\Users\User\Desktop\large-office-supplies-stationer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2348880"/>
            <a:ext cx="1817017" cy="1413728"/>
          </a:xfrm>
          <a:prstGeom prst="rect">
            <a:avLst/>
          </a:prstGeom>
          <a:noFill/>
        </p:spPr>
      </p:pic>
      <p:pic>
        <p:nvPicPr>
          <p:cNvPr id="1030" name="Picture 6" descr="C:\Users\User\Desktop\amazon-rivet-furniture-153304803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2492896"/>
            <a:ext cx="1800200" cy="1152128"/>
          </a:xfrm>
          <a:prstGeom prst="rect">
            <a:avLst/>
          </a:prstGeom>
          <a:noFill/>
        </p:spPr>
      </p:pic>
      <p:pic>
        <p:nvPicPr>
          <p:cNvPr id="1031" name="Picture 7" descr="C:\Users\User\Desktop\food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44" y="4005064"/>
            <a:ext cx="2619375" cy="1743075"/>
          </a:xfrm>
          <a:prstGeom prst="rect">
            <a:avLst/>
          </a:prstGeom>
          <a:noFill/>
        </p:spPr>
      </p:pic>
      <p:pic>
        <p:nvPicPr>
          <p:cNvPr id="1032" name="Picture 8" descr="C:\Users\User\Desktop\maxresdefault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19872" y="4005064"/>
            <a:ext cx="2808312" cy="184482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23528" y="6165304"/>
            <a:ext cx="7632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sr-Latn-RS" sz="3200" dirty="0" smtClean="0">
                <a:latin typeface="Californian FB" pitchFamily="18" charset="0"/>
              </a:rPr>
              <a:t>What other things do you regularly buy?</a:t>
            </a:r>
            <a:endParaRPr lang="en-US" sz="32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4000" dirty="0" smtClean="0">
                <a:latin typeface="Californian FB" pitchFamily="18" charset="0"/>
              </a:rPr>
              <a:t>Sample Answers</a:t>
            </a:r>
            <a:endParaRPr lang="en-US" sz="40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sr-Latn-RS" sz="3600" i="1" dirty="0" smtClean="0">
                <a:latin typeface="Californian FB" pitchFamily="18" charset="0"/>
              </a:rPr>
              <a:t>Yes I do.</a:t>
            </a:r>
          </a:p>
          <a:p>
            <a:pPr algn="just"/>
            <a:r>
              <a:rPr lang="sr-Latn-RS" sz="3600" i="1" dirty="0" smtClean="0">
                <a:latin typeface="Californian FB" pitchFamily="18" charset="0"/>
              </a:rPr>
              <a:t>No, I don’t.</a:t>
            </a:r>
          </a:p>
          <a:p>
            <a:pPr algn="just"/>
            <a:r>
              <a:rPr lang="sr-Latn-RS" sz="3600" i="1" dirty="0" smtClean="0">
                <a:latin typeface="Californian FB" pitchFamily="18" charset="0"/>
              </a:rPr>
              <a:t>I buy food in the supermarket everyday.</a:t>
            </a:r>
          </a:p>
          <a:p>
            <a:pPr algn="just"/>
            <a:r>
              <a:rPr lang="sr-Latn-RS" sz="3600" i="1" dirty="0" smtClean="0">
                <a:latin typeface="Californian FB" pitchFamily="18" charset="0"/>
              </a:rPr>
              <a:t>I go shopping at weekends and I usually go to the shopping mall.</a:t>
            </a:r>
            <a:endParaRPr lang="en-US" sz="3600" i="1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929718" cy="114300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f</a:t>
            </a:r>
            <a:r>
              <a:rPr lang="en-US" sz="3600" dirty="0" err="1" smtClean="0">
                <a:latin typeface="Californian FB" pitchFamily="18" charset="0"/>
              </a:rPr>
              <a:t>urniture</a:t>
            </a:r>
            <a:r>
              <a:rPr lang="en-US" sz="3600" dirty="0" smtClean="0">
                <a:latin typeface="Californian FB" pitchFamily="18" charset="0"/>
              </a:rPr>
              <a:t> (</a:t>
            </a:r>
            <a:r>
              <a:rPr lang="en-US" sz="3600" i="1" dirty="0" smtClean="0">
                <a:latin typeface="Californian FB" pitchFamily="18" charset="0"/>
              </a:rPr>
              <a:t>Serb. </a:t>
            </a:r>
            <a:r>
              <a:rPr lang="sr-Latn-RS" sz="3600" i="1" dirty="0" smtClean="0">
                <a:latin typeface="Californian FB" pitchFamily="18" charset="0"/>
              </a:rPr>
              <a:t>n</a:t>
            </a:r>
            <a:r>
              <a:rPr lang="en-US" sz="3600" i="1" dirty="0" err="1" smtClean="0">
                <a:latin typeface="Californian FB" pitchFamily="18" charset="0"/>
              </a:rPr>
              <a:t>ame</a:t>
            </a:r>
            <a:r>
              <a:rPr lang="sr-Latn-RS" sz="3600" i="1" dirty="0" smtClean="0">
                <a:latin typeface="Californian FB" pitchFamily="18" charset="0"/>
              </a:rPr>
              <a:t>štaj</a:t>
            </a:r>
            <a:r>
              <a:rPr lang="sr-Latn-RS" sz="3600" dirty="0" smtClean="0">
                <a:latin typeface="Californian FB" pitchFamily="18" charset="0"/>
              </a:rPr>
              <a:t>)</a:t>
            </a:r>
            <a:r>
              <a:rPr lang="en-US" sz="3600" dirty="0" smtClean="0"/>
              <a:t> </a:t>
            </a:r>
            <a:r>
              <a:rPr lang="sr-Latn-RS" sz="3600" dirty="0" smtClean="0"/>
              <a:t/>
            </a:r>
            <a:br>
              <a:rPr lang="sr-Latn-RS" sz="3600" dirty="0" smtClean="0"/>
            </a:b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en-US" sz="3600" dirty="0" smtClean="0">
                <a:latin typeface="Californian FB" pitchFamily="18" charset="0"/>
              </a:rPr>
              <a:t>ˈ</a:t>
            </a:r>
            <a:r>
              <a:rPr lang="en-US" sz="3600" dirty="0" err="1" smtClean="0">
                <a:latin typeface="Californian FB" pitchFamily="18" charset="0"/>
              </a:rPr>
              <a:t>fəːnɪtʃə</a:t>
            </a:r>
            <a:r>
              <a:rPr lang="en-US" sz="3600" dirty="0" smtClean="0">
                <a:latin typeface="Californian FB" pitchFamily="18" charset="0"/>
              </a:rPr>
              <a:t>/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3074" name="Picture 2" descr="C:\Users\User\Desktop\amazon-rivet-furniture-15330480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98923"/>
            <a:ext cx="8229600" cy="41285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143116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Californian FB" pitchFamily="18" charset="0"/>
              </a:rPr>
              <a:t>STATIONERY, n. (</a:t>
            </a:r>
            <a:r>
              <a:rPr lang="en-US" sz="3600" i="1" dirty="0" smtClean="0">
                <a:latin typeface="Californian FB" pitchFamily="18" charset="0"/>
              </a:rPr>
              <a:t>Serb. </a:t>
            </a:r>
            <a:r>
              <a:rPr lang="en-US" sz="3600" i="1" dirty="0" err="1" smtClean="0">
                <a:latin typeface="Californian FB" pitchFamily="18" charset="0"/>
              </a:rPr>
              <a:t>kancelarijski</a:t>
            </a:r>
            <a:r>
              <a:rPr lang="en-US" sz="3600" i="1" dirty="0" smtClean="0">
                <a:latin typeface="Californian FB" pitchFamily="18" charset="0"/>
              </a:rPr>
              <a:t> </a:t>
            </a:r>
            <a:r>
              <a:rPr lang="en-US" sz="3600" i="1" dirty="0" err="1" smtClean="0">
                <a:latin typeface="Californian FB" pitchFamily="18" charset="0"/>
              </a:rPr>
              <a:t>pribor</a:t>
            </a:r>
            <a:r>
              <a:rPr lang="en-US" sz="3600" i="1" dirty="0" smtClean="0">
                <a:latin typeface="Californian FB" pitchFamily="18" charset="0"/>
              </a:rPr>
              <a:t>)</a:t>
            </a:r>
            <a:br>
              <a:rPr lang="en-US" sz="3600" i="1" dirty="0" smtClean="0">
                <a:latin typeface="Californian FB" pitchFamily="18" charset="0"/>
              </a:rPr>
            </a:br>
            <a:r>
              <a:rPr lang="en-US" sz="3600" dirty="0" smtClean="0">
                <a:latin typeface="Californian FB" pitchFamily="18" charset="0"/>
              </a:rPr>
              <a:t>STATION</a:t>
            </a:r>
            <a:r>
              <a:rPr lang="sr-Latn-RS" sz="3600" dirty="0" smtClean="0">
                <a:latin typeface="Californian FB" pitchFamily="18" charset="0"/>
              </a:rPr>
              <a:t>A</a:t>
            </a:r>
            <a:r>
              <a:rPr lang="en-US" sz="3600" dirty="0" err="1" smtClean="0">
                <a:latin typeface="Californian FB" pitchFamily="18" charset="0"/>
              </a:rPr>
              <a:t>RY</a:t>
            </a:r>
            <a:r>
              <a:rPr lang="en-US" sz="3600" dirty="0" smtClean="0">
                <a:latin typeface="Californian FB" pitchFamily="18" charset="0"/>
              </a:rPr>
              <a:t>, adj.</a:t>
            </a:r>
            <a:r>
              <a:rPr lang="sr-Latn-RS" sz="3600" dirty="0" smtClean="0">
                <a:latin typeface="Californian FB" pitchFamily="18" charset="0"/>
              </a:rPr>
              <a:t> not moving (</a:t>
            </a:r>
            <a:r>
              <a:rPr lang="sr-Latn-RS" sz="3600" i="1" dirty="0" smtClean="0">
                <a:latin typeface="Californian FB" pitchFamily="18" charset="0"/>
              </a:rPr>
              <a:t>Serb. nepokretan, stacionaran</a:t>
            </a:r>
            <a:r>
              <a:rPr lang="sr-Latn-RS" sz="3600" dirty="0" smtClean="0">
                <a:latin typeface="Californian FB" pitchFamily="18" charset="0"/>
              </a:rPr>
              <a:t>)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en-US" sz="3600" dirty="0" smtClean="0">
                <a:latin typeface="Californian FB" pitchFamily="18" charset="0"/>
              </a:rPr>
              <a:t>/ˈ</a:t>
            </a:r>
            <a:r>
              <a:rPr lang="en-US" sz="3600" dirty="0" err="1" smtClean="0">
                <a:latin typeface="Californian FB" pitchFamily="18" charset="0"/>
              </a:rPr>
              <a:t>steɪʃ</a:t>
            </a:r>
            <a:r>
              <a:rPr lang="en-US" sz="3600" dirty="0" smtClean="0">
                <a:latin typeface="Californian FB" pitchFamily="18" charset="0"/>
              </a:rPr>
              <a:t>(ə)n(ə)</a:t>
            </a:r>
            <a:r>
              <a:rPr lang="en-US" sz="3600" dirty="0" err="1" smtClean="0">
                <a:latin typeface="Californian FB" pitchFamily="18" charset="0"/>
              </a:rPr>
              <a:t>ri</a:t>
            </a:r>
            <a:r>
              <a:rPr lang="en-US" sz="3600" dirty="0" smtClean="0">
                <a:latin typeface="Californian FB" pitchFamily="18" charset="0"/>
              </a:rPr>
              <a:t>/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4" name="Not Equal 3"/>
          <p:cNvSpPr/>
          <p:nvPr/>
        </p:nvSpPr>
        <p:spPr>
          <a:xfrm>
            <a:off x="214282" y="0"/>
            <a:ext cx="482352" cy="504056"/>
          </a:xfrm>
          <a:prstGeom prst="mathNot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050" name="Picture 2" descr="C:\Users\User\Desktop\office-diary-500x50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2000240"/>
            <a:ext cx="5981650" cy="4608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GROCERIES, pl. - namirnice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en-US" sz="3600" dirty="0" smtClean="0">
                <a:latin typeface="Californian FB" pitchFamily="18" charset="0"/>
              </a:rPr>
              <a:t>/ˈ</a:t>
            </a:r>
            <a:r>
              <a:rPr lang="en-US" sz="3600" dirty="0" err="1" smtClean="0">
                <a:latin typeface="Californian FB" pitchFamily="18" charset="0"/>
              </a:rPr>
              <a:t>ɡrəʊs</a:t>
            </a:r>
            <a:r>
              <a:rPr lang="en-US" sz="3600" dirty="0" smtClean="0">
                <a:latin typeface="Californian FB" pitchFamily="18" charset="0"/>
              </a:rPr>
              <a:t>(ə)</a:t>
            </a:r>
            <a:r>
              <a:rPr lang="en-US" sz="3600" dirty="0" err="1" smtClean="0">
                <a:latin typeface="Californian FB" pitchFamily="18" charset="0"/>
              </a:rPr>
              <a:t>ri</a:t>
            </a:r>
            <a:r>
              <a:rPr lang="sr-Latn-RS" sz="3600" dirty="0" smtClean="0">
                <a:latin typeface="Californian FB" pitchFamily="18" charset="0"/>
              </a:rPr>
              <a:t>z</a:t>
            </a:r>
            <a:r>
              <a:rPr lang="en-US" sz="3600" dirty="0" smtClean="0">
                <a:latin typeface="Californian FB" pitchFamily="18" charset="0"/>
              </a:rPr>
              <a:t>/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5122" name="Picture 2" descr="C:\Users\User\Desktop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700808"/>
            <a:ext cx="5976664" cy="41764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28736"/>
          </a:xfrm>
        </p:spPr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b="1" dirty="0" smtClean="0">
                <a:latin typeface="Californian FB" pitchFamily="18" charset="0"/>
              </a:rPr>
              <a:t>clothes, pl.</a:t>
            </a:r>
            <a:br>
              <a:rPr lang="sr-Latn-RS" b="1" dirty="0" smtClean="0">
                <a:latin typeface="Californian FB" pitchFamily="18" charset="0"/>
              </a:rPr>
            </a:br>
            <a:r>
              <a:rPr lang="en-US" sz="4000" dirty="0" smtClean="0">
                <a:latin typeface="Californian FB" pitchFamily="18" charset="0"/>
              </a:rPr>
              <a:t>/</a:t>
            </a:r>
            <a:r>
              <a:rPr lang="en-US" sz="4000" dirty="0" err="1" smtClean="0">
                <a:latin typeface="Californian FB" pitchFamily="18" charset="0"/>
              </a:rPr>
              <a:t>kləʊ</a:t>
            </a:r>
            <a:r>
              <a:rPr lang="en-US" sz="4000" dirty="0" smtClean="0">
                <a:latin typeface="Californian FB" pitchFamily="18" charset="0"/>
              </a:rPr>
              <a:t>(ð)z</a:t>
            </a:r>
            <a:r>
              <a:rPr lang="en-US" sz="4000" dirty="0" smtClean="0">
                <a:latin typeface="Californian FB" pitchFamily="18" charset="0"/>
              </a:rPr>
              <a:t>/</a:t>
            </a:r>
            <a:r>
              <a:rPr lang="sr-Latn-RS" sz="4000" dirty="0" smtClean="0">
                <a:latin typeface="Californian FB" pitchFamily="18" charset="0"/>
              </a:rPr>
              <a:t/>
            </a:r>
            <a:br>
              <a:rPr lang="sr-Latn-RS" sz="4000" dirty="0" smtClean="0">
                <a:latin typeface="Californian FB" pitchFamily="18" charset="0"/>
              </a:rPr>
            </a:br>
            <a:endParaRPr lang="en-US" sz="4000" dirty="0">
              <a:latin typeface="Californian FB" pitchFamily="18" charset="0"/>
            </a:endParaRPr>
          </a:p>
        </p:txBody>
      </p:sp>
      <p:pic>
        <p:nvPicPr>
          <p:cNvPr id="7170" name="Picture 2" descr="C:\Users\User\Desktop\05a0b63a4d2e3372800b2fffe9cbf64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285860"/>
            <a:ext cx="7929618" cy="5357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alifornian FB" pitchFamily="18" charset="0"/>
              </a:rPr>
              <a:t>Are you a shop</a:t>
            </a:r>
            <a:r>
              <a:rPr lang="sr-Latn-RS" dirty="0" smtClean="0">
                <a:latin typeface="Californian FB" pitchFamily="18" charset="0"/>
              </a:rPr>
              <a:t>a</a:t>
            </a:r>
            <a:r>
              <a:rPr lang="en-US" dirty="0" err="1" smtClean="0">
                <a:latin typeface="Californian FB" pitchFamily="18" charset="0"/>
              </a:rPr>
              <a:t>holic</a:t>
            </a:r>
            <a:r>
              <a:rPr lang="en-US" dirty="0" smtClean="0">
                <a:latin typeface="Californian FB" pitchFamily="18" charset="0"/>
              </a:rPr>
              <a:t>?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35696" y="5661248"/>
            <a:ext cx="540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Californian FB" pitchFamily="18" charset="0"/>
              </a:rPr>
              <a:t>You like shopping so much that you cannot </a:t>
            </a:r>
            <a:r>
              <a:rPr lang="en-US" sz="3200" dirty="0" smtClean="0">
                <a:latin typeface="Californian FB" pitchFamily="18" charset="0"/>
              </a:rPr>
              <a:t>stop</a:t>
            </a:r>
            <a:r>
              <a:rPr lang="sr-Latn-RS" sz="3200" dirty="0" smtClean="0">
                <a:latin typeface="Californian FB" pitchFamily="18" charset="0"/>
              </a:rPr>
              <a:t>.</a:t>
            </a:r>
            <a:endParaRPr lang="en-US" sz="3200" dirty="0">
              <a:latin typeface="Californian FB" pitchFamily="18" charset="0"/>
            </a:endParaRPr>
          </a:p>
        </p:txBody>
      </p:sp>
      <p:pic>
        <p:nvPicPr>
          <p:cNvPr id="2050" name="Picture 2" descr="C:\Users\User\Desktop\51bxO00kWDL._SX302_BO1,204,203,200_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65310" y="1000108"/>
            <a:ext cx="5054962" cy="47863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04864"/>
            <a:ext cx="8229600" cy="1656184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Freestyle Script" pitchFamily="66" charset="0"/>
              </a:rPr>
              <a:t>The main thing today is – shopping</a:t>
            </a:r>
            <a:r>
              <a:rPr lang="sr-Latn-RS" dirty="0" smtClean="0">
                <a:latin typeface="Freestyle Script" pitchFamily="66" charset="0"/>
              </a:rPr>
              <a:t/>
            </a:r>
            <a:br>
              <a:rPr lang="sr-Latn-RS" dirty="0" smtClean="0">
                <a:latin typeface="Freestyle Script" pitchFamily="66" charset="0"/>
              </a:rPr>
            </a:br>
            <a:r>
              <a:rPr lang="sr-Latn-RS" dirty="0" smtClean="0">
                <a:latin typeface="Freestyle Script" pitchFamily="66" charset="0"/>
              </a:rPr>
              <a:t>Arthur Miller</a:t>
            </a:r>
            <a:endParaRPr lang="en-US" dirty="0">
              <a:latin typeface="Freestyle Scrip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2582858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Palatino Linotype" pitchFamily="18" charset="0"/>
              </a:rPr>
              <a:t>READING</a:t>
            </a:r>
            <a:br>
              <a:rPr lang="en-US" sz="3200" dirty="0" smtClean="0">
                <a:latin typeface="Palatino Linotype" pitchFamily="18" charset="0"/>
              </a:rPr>
            </a:br>
            <a:r>
              <a:rPr lang="en-US" sz="3200" b="1" dirty="0" smtClean="0">
                <a:latin typeface="Palatino Linotype" pitchFamily="18" charset="0"/>
              </a:rPr>
              <a:t>2</a:t>
            </a:r>
            <a:r>
              <a:rPr lang="sr-Latn-RS" sz="3200" b="1" dirty="0" smtClean="0">
                <a:solidFill>
                  <a:srgbClr val="FF0000"/>
                </a:solidFill>
                <a:latin typeface="Palatino Linotype" pitchFamily="18" charset="0"/>
              </a:rPr>
              <a:t>.page 58,</a:t>
            </a:r>
            <a:r>
              <a:rPr lang="en-US" sz="3200" b="1" dirty="0" smtClean="0">
                <a:solidFill>
                  <a:srgbClr val="FF0000"/>
                </a:solidFill>
                <a:latin typeface="Palatino Linotype" pitchFamily="18" charset="0"/>
              </a:rPr>
              <a:t> </a:t>
            </a:r>
            <a:r>
              <a:rPr lang="en-US" sz="3200" dirty="0" smtClean="0">
                <a:latin typeface="Palatino Linotype" pitchFamily="18" charset="0"/>
              </a:rPr>
              <a:t>Read the magazine article and match each person in the photos above with a type of shopper</a:t>
            </a:r>
            <a:r>
              <a:rPr lang="sr-Latn-RS" sz="3200" dirty="0" smtClean="0">
                <a:latin typeface="Palatino Linotype" pitchFamily="18" charset="0"/>
              </a:rPr>
              <a:t> (or look at </a:t>
            </a:r>
            <a:r>
              <a:rPr lang="sr-Latn-RS" sz="3200" dirty="0" smtClean="0">
                <a:solidFill>
                  <a:srgbClr val="FF0000"/>
                </a:solidFill>
                <a:latin typeface="Palatino Linotype" pitchFamily="18" charset="0"/>
              </a:rPr>
              <a:t>SLIDE 9</a:t>
            </a:r>
            <a:r>
              <a:rPr lang="sr-Latn-RS" sz="3200" dirty="0" smtClean="0">
                <a:latin typeface="Palatino Linotype" pitchFamily="18" charset="0"/>
              </a:rPr>
              <a:t>)</a:t>
            </a:r>
            <a:r>
              <a:rPr lang="en-US" sz="3200" dirty="0" smtClean="0">
                <a:latin typeface="Palatino Linotype" pitchFamily="18" charset="0"/>
              </a:rPr>
              <a:t>.</a:t>
            </a:r>
            <a:endParaRPr lang="en-US" sz="32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284984"/>
            <a:ext cx="4788024" cy="2841179"/>
          </a:xfrm>
        </p:spPr>
        <p:txBody>
          <a:bodyPr/>
          <a:lstStyle/>
          <a:p>
            <a:r>
              <a:rPr lang="en-US" dirty="0" smtClean="0">
                <a:latin typeface="Palatino Linotype" pitchFamily="18" charset="0"/>
              </a:rPr>
              <a:t>The window shopper</a:t>
            </a:r>
          </a:p>
          <a:p>
            <a:r>
              <a:rPr lang="en-US" dirty="0" smtClean="0">
                <a:latin typeface="Palatino Linotype" pitchFamily="18" charset="0"/>
              </a:rPr>
              <a:t>The frequent shopper         </a:t>
            </a:r>
            <a:endParaRPr lang="en-US" dirty="0">
              <a:latin typeface="Palatino Linotype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27984" y="3356992"/>
            <a:ext cx="4464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r-Latn-RS" sz="3200" dirty="0" smtClean="0">
                <a:latin typeface="Palatino Linotype" pitchFamily="18" charset="0"/>
              </a:rPr>
              <a:t> </a:t>
            </a:r>
            <a:r>
              <a:rPr lang="en-US" sz="3200" dirty="0" smtClean="0">
                <a:latin typeface="Palatino Linotype" pitchFamily="18" charset="0"/>
              </a:rPr>
              <a:t>The speed shopper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latin typeface="Palatino Linotype" pitchFamily="18" charset="0"/>
              </a:rPr>
              <a:t> </a:t>
            </a:r>
            <a:r>
              <a:rPr lang="sr-Latn-RS" sz="3200" dirty="0" smtClean="0">
                <a:latin typeface="Palatino Linotype" pitchFamily="18" charset="0"/>
              </a:rPr>
              <a:t>T</a:t>
            </a:r>
            <a:r>
              <a:rPr lang="en-US" sz="3200" dirty="0" smtClean="0">
                <a:latin typeface="Palatino Linotype" pitchFamily="18" charset="0"/>
              </a:rPr>
              <a:t>he careful shopper</a:t>
            </a:r>
            <a:endParaRPr lang="en-US" sz="32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 descr="C:\Users\User\Desktop\window-shoppin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804916" cy="3203277"/>
          </a:xfrm>
          <a:prstGeom prst="rect">
            <a:avLst/>
          </a:prstGeom>
          <a:noFill/>
        </p:spPr>
      </p:pic>
      <p:pic>
        <p:nvPicPr>
          <p:cNvPr id="5123" name="Picture 3" descr="C:\Users\User\Desktop\46629140-portrait-of-a-male-shopper-looking-at-clothes-in-stor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0"/>
            <a:ext cx="4355976" cy="3429000"/>
          </a:xfrm>
          <a:prstGeom prst="rect">
            <a:avLst/>
          </a:prstGeom>
          <a:noFill/>
        </p:spPr>
      </p:pic>
      <p:pic>
        <p:nvPicPr>
          <p:cNvPr id="5124" name="Picture 4" descr="C:\Users\User\Desktop\istockphoto-590600816-1024x10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140968"/>
            <a:ext cx="4427984" cy="3717032"/>
          </a:xfrm>
          <a:prstGeom prst="rect">
            <a:avLst/>
          </a:prstGeom>
          <a:noFill/>
        </p:spPr>
      </p:pic>
      <p:pic>
        <p:nvPicPr>
          <p:cNvPr id="5125" name="Picture 5" descr="C:\Users\User\Desktop\Stephanieshopping-e1602702414152-675x9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4" y="3291830"/>
            <a:ext cx="4716016" cy="356617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339752" y="260649"/>
            <a:ext cx="36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1</a:t>
            </a:r>
            <a:endParaRPr lang="en-US" sz="3600" b="1" dirty="0">
              <a:latin typeface="Californian FB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12160" y="332656"/>
            <a:ext cx="4457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b="1" dirty="0" smtClean="0">
                <a:latin typeface="Californian FB" pitchFamily="18" charset="0"/>
              </a:rPr>
              <a:t>2</a:t>
            </a:r>
            <a:endParaRPr lang="en-US" sz="3200" b="1" dirty="0">
              <a:latin typeface="Californian FB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71800" y="3284984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3</a:t>
            </a:r>
            <a:endParaRPr lang="en-US" sz="3600" b="1" dirty="0">
              <a:latin typeface="Californian FB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48064" y="3861048"/>
            <a:ext cx="4427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3600" b="1" dirty="0" smtClean="0">
                <a:latin typeface="Californian FB" pitchFamily="18" charset="0"/>
              </a:rPr>
              <a:t>4</a:t>
            </a:r>
            <a:endParaRPr lang="en-US" sz="3600" b="1" dirty="0">
              <a:latin typeface="Californian FB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6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Palatino Linotype" pitchFamily="18" charset="0"/>
              </a:rPr>
              <a:t>w</a:t>
            </a:r>
            <a:r>
              <a:rPr lang="en-US" sz="3600" dirty="0" err="1" smtClean="0">
                <a:latin typeface="Palatino Linotype" pitchFamily="18" charset="0"/>
              </a:rPr>
              <a:t>indow</a:t>
            </a:r>
            <a:r>
              <a:rPr lang="en-US" sz="3600" dirty="0" smtClean="0">
                <a:latin typeface="Palatino Linotype" pitchFamily="18" charset="0"/>
              </a:rPr>
              <a:t> shopping</a:t>
            </a:r>
            <a:r>
              <a:rPr lang="sr-Latn-RS" sz="3600" dirty="0" smtClean="0">
                <a:latin typeface="Palatino Linotype" pitchFamily="18" charset="0"/>
              </a:rPr>
              <a:t> </a:t>
            </a:r>
            <a:r>
              <a:rPr lang="sr-Latn-RS" sz="3600" i="1" dirty="0" smtClean="0">
                <a:latin typeface="Palatino Linotype" pitchFamily="18" charset="0"/>
              </a:rPr>
              <a:t>(Serb. razgledanje izloga)</a:t>
            </a:r>
            <a:r>
              <a:rPr lang="sr-Latn-RS" sz="3600" dirty="0" smtClean="0">
                <a:latin typeface="Palatino Linotype" pitchFamily="18" charset="0"/>
              </a:rPr>
              <a:t/>
            </a:r>
            <a:br>
              <a:rPr lang="sr-Latn-RS" sz="3600" dirty="0" smtClean="0">
                <a:latin typeface="Palatino Linotype" pitchFamily="18" charset="0"/>
              </a:rPr>
            </a:br>
            <a:r>
              <a:rPr lang="sr-Latn-RS" sz="3600" dirty="0" smtClean="0">
                <a:latin typeface="Palatino Linotype" pitchFamily="18" charset="0"/>
              </a:rPr>
              <a:t>window shopper</a:t>
            </a:r>
            <a:endParaRPr lang="en-US" sz="3600" dirty="0">
              <a:latin typeface="Palatino Linotype" pitchFamily="18" charset="0"/>
            </a:endParaRPr>
          </a:p>
        </p:txBody>
      </p:sp>
      <p:pic>
        <p:nvPicPr>
          <p:cNvPr id="4098" name="Picture 2" descr="C:\Users\User\Desktop\window-shoppin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0" y="1958181"/>
            <a:ext cx="571500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>speed                 speed date</a:t>
            </a:r>
            <a:br>
              <a:rPr lang="sr-Latn-RS" dirty="0" smtClean="0">
                <a:latin typeface="Californian FB" pitchFamily="18" charset="0"/>
              </a:rPr>
            </a:br>
            <a:endParaRPr lang="en-US" dirty="0">
              <a:latin typeface="Californian FB" pitchFamily="18" charset="0"/>
            </a:endParaRPr>
          </a:p>
        </p:txBody>
      </p:sp>
      <p:pic>
        <p:nvPicPr>
          <p:cNvPr id="8194" name="Picture 2" descr="C:\Users\User\Desktop\internet-speed-tes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268760"/>
            <a:ext cx="3898776" cy="2636060"/>
          </a:xfrm>
          <a:prstGeom prst="rect">
            <a:avLst/>
          </a:prstGeom>
          <a:noFill/>
        </p:spPr>
      </p:pic>
      <p:pic>
        <p:nvPicPr>
          <p:cNvPr id="8195" name="Picture 3" descr="C:\Users\User\Desktop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4005064"/>
            <a:ext cx="2847975" cy="16002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83568" y="5786454"/>
            <a:ext cx="25922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800" dirty="0" smtClean="0">
                <a:latin typeface="Californian FB" pitchFamily="18" charset="0"/>
              </a:rPr>
              <a:t>slow </a:t>
            </a:r>
            <a:r>
              <a:rPr lang="sr-Latn-RS" sz="2800" dirty="0" smtClean="0">
                <a:latin typeface="Californian FB" pitchFamily="18" charset="0"/>
              </a:rPr>
              <a:t>vs</a:t>
            </a:r>
            <a:r>
              <a:rPr lang="sr-Latn-RS" sz="2800" dirty="0" smtClean="0">
                <a:latin typeface="Californian FB" pitchFamily="18" charset="0"/>
              </a:rPr>
              <a:t>. </a:t>
            </a:r>
            <a:r>
              <a:rPr lang="sr-Latn-RS" sz="2800" dirty="0" smtClean="0">
                <a:latin typeface="Californian FB" pitchFamily="18" charset="0"/>
              </a:rPr>
              <a:t>fast</a:t>
            </a:r>
          </a:p>
          <a:p>
            <a:pPr algn="ctr"/>
            <a:r>
              <a:rPr lang="sr-Latn-RS" sz="2800" dirty="0" smtClean="0">
                <a:latin typeface="Californian FB" pitchFamily="18" charset="0"/>
              </a:rPr>
              <a:t>(</a:t>
            </a:r>
            <a:r>
              <a:rPr lang="sr-Latn-RS" sz="2800" i="1" dirty="0" smtClean="0">
                <a:latin typeface="Californian FB" pitchFamily="18" charset="0"/>
              </a:rPr>
              <a:t>sporo /brzo</a:t>
            </a:r>
            <a:r>
              <a:rPr lang="sr-Latn-RS" sz="2800" dirty="0" smtClean="0">
                <a:latin typeface="Californian FB" pitchFamily="18" charset="0"/>
              </a:rPr>
              <a:t>)</a:t>
            </a:r>
            <a:endParaRPr lang="sr-Latn-RS" sz="2800" dirty="0" smtClean="0">
              <a:latin typeface="Californian FB" pitchFamily="18" charset="0"/>
            </a:endParaRPr>
          </a:p>
          <a:p>
            <a:pPr algn="ctr"/>
            <a:endParaRPr lang="en-US" sz="2800" dirty="0">
              <a:latin typeface="Californian FB" pitchFamily="18" charset="0"/>
            </a:endParaRPr>
          </a:p>
        </p:txBody>
      </p:sp>
      <p:pic>
        <p:nvPicPr>
          <p:cNvPr id="8196" name="Picture 4" descr="C:\Users\User\Desktop\Speed-Datin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1412776"/>
            <a:ext cx="3600401" cy="4124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>speed shopper</a:t>
            </a:r>
            <a:br>
              <a:rPr lang="sr-Latn-RS" dirty="0" smtClean="0">
                <a:latin typeface="Californian FB" pitchFamily="18" charset="0"/>
              </a:rPr>
            </a:br>
            <a:endParaRPr lang="en-US" dirty="0">
              <a:latin typeface="Californian FB" pitchFamily="18" charset="0"/>
            </a:endParaRPr>
          </a:p>
        </p:txBody>
      </p:sp>
      <p:pic>
        <p:nvPicPr>
          <p:cNvPr id="7170" name="Picture 2" descr="C:\Users\User\Desktop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412776"/>
            <a:ext cx="5616624" cy="49685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12968" cy="171420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alifornian FB" pitchFamily="18" charset="0"/>
              </a:rPr>
              <a:t>F</a:t>
            </a:r>
            <a:r>
              <a:rPr lang="sr-Latn-RS" dirty="0" smtClean="0">
                <a:latin typeface="Californian FB" pitchFamily="18" charset="0"/>
              </a:rPr>
              <a:t>requent shopper</a:t>
            </a:r>
            <a:br>
              <a:rPr lang="sr-Latn-RS" dirty="0" smtClean="0">
                <a:latin typeface="Californian FB" pitchFamily="18" charset="0"/>
              </a:rPr>
            </a:br>
            <a:r>
              <a:rPr lang="en-US" sz="4000" dirty="0" smtClean="0">
                <a:latin typeface="Californian FB" pitchFamily="18" charset="0"/>
              </a:rPr>
              <a:t>/ˈ</a:t>
            </a:r>
            <a:r>
              <a:rPr lang="en-US" sz="4000" dirty="0" err="1" smtClean="0">
                <a:latin typeface="Californian FB" pitchFamily="18" charset="0"/>
              </a:rPr>
              <a:t>friːkw</a:t>
            </a:r>
            <a:r>
              <a:rPr lang="en-US" sz="4000" dirty="0" smtClean="0">
                <a:latin typeface="Californian FB" pitchFamily="18" charset="0"/>
              </a:rPr>
              <a:t>(ə)</a:t>
            </a:r>
            <a:r>
              <a:rPr lang="en-US" sz="4000" dirty="0" err="1" smtClean="0">
                <a:latin typeface="Californian FB" pitchFamily="18" charset="0"/>
              </a:rPr>
              <a:t>nt</a:t>
            </a:r>
            <a:r>
              <a:rPr lang="en-US" sz="4000" dirty="0" smtClean="0">
                <a:latin typeface="Californian FB" pitchFamily="18" charset="0"/>
              </a:rPr>
              <a:t>/</a:t>
            </a:r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dirty="0" smtClean="0">
                <a:latin typeface="Californian FB" pitchFamily="18" charset="0"/>
              </a:rPr>
              <a:t>He or she goes shopping </a:t>
            </a:r>
            <a:r>
              <a:rPr lang="sr-Latn-RS" i="1" dirty="0" smtClean="0">
                <a:latin typeface="Californian FB" pitchFamily="18" charset="0"/>
              </a:rPr>
              <a:t>often/frequently.</a:t>
            </a:r>
            <a:endParaRPr lang="en-US" i="1" dirty="0">
              <a:latin typeface="Californian FB" pitchFamily="18" charset="0"/>
            </a:endParaRPr>
          </a:p>
        </p:txBody>
      </p:sp>
      <p:pic>
        <p:nvPicPr>
          <p:cNvPr id="6146" name="Picture 2" descr="C:\Users\User\Desktop\unname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204864"/>
            <a:ext cx="6768752" cy="37444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>careful shopper (moneywise)</a:t>
            </a:r>
            <a:br>
              <a:rPr lang="sr-Latn-RS" dirty="0" smtClean="0">
                <a:latin typeface="Californian FB" pitchFamily="18" charset="0"/>
              </a:rPr>
            </a:br>
            <a:r>
              <a:rPr lang="en-US" dirty="0" smtClean="0">
                <a:latin typeface="Californian FB" pitchFamily="18" charset="0"/>
              </a:rPr>
              <a:t>/ˈ</a:t>
            </a:r>
            <a:r>
              <a:rPr lang="en-US" dirty="0" err="1" smtClean="0">
                <a:latin typeface="Californian FB" pitchFamily="18" charset="0"/>
              </a:rPr>
              <a:t>keə.fəl</a:t>
            </a:r>
            <a:r>
              <a:rPr lang="en-US" dirty="0" smtClean="0">
                <a:latin typeface="Californian FB" pitchFamily="18" charset="0"/>
              </a:rPr>
              <a:t>/ </a:t>
            </a:r>
            <a:r>
              <a:rPr lang="sr-Latn-RS" dirty="0" smtClean="0">
                <a:latin typeface="Californian FB" pitchFamily="18" charset="0"/>
              </a:rPr>
              <a:t>(Serb. </a:t>
            </a:r>
            <a:r>
              <a:rPr lang="sr-Latn-RS" i="1" dirty="0" smtClean="0">
                <a:latin typeface="Californian FB" pitchFamily="18" charset="0"/>
              </a:rPr>
              <a:t>pažljiv, oprezan</a:t>
            </a:r>
            <a:r>
              <a:rPr lang="sr-Latn-RS" dirty="0" smtClean="0">
                <a:latin typeface="Californian FB" pitchFamily="18" charset="0"/>
              </a:rPr>
              <a:t>)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17410" name="Picture 2" descr="C:\Users\User\Desktop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276872"/>
            <a:ext cx="5112568" cy="36724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Californian FB" pitchFamily="18" charset="0"/>
              </a:rPr>
              <a:t>What kind of shopper are you?</a:t>
            </a:r>
            <a:br>
              <a:rPr lang="en-US" sz="3600" dirty="0" smtClean="0">
                <a:latin typeface="Californian FB" pitchFamily="18" charset="0"/>
              </a:rPr>
            </a:b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2448273"/>
          </a:xfrm>
        </p:spPr>
        <p:txBody>
          <a:bodyPr/>
          <a:lstStyle/>
          <a:p>
            <a:pPr algn="just"/>
            <a:r>
              <a:rPr lang="en-US" dirty="0" smtClean="0">
                <a:latin typeface="Californian FB" pitchFamily="18" charset="0"/>
              </a:rPr>
              <a:t>There are many types of shopper. These four people are shopping on Oxford Street, London – one of the 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busiest</a:t>
            </a:r>
            <a:r>
              <a:rPr lang="en-US" dirty="0" smtClean="0">
                <a:latin typeface="Californian FB" pitchFamily="18" charset="0"/>
              </a:rPr>
              <a:t> shopping areas in the world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6146" name="Picture 2" descr="C:\Users\User\Desktop\oxford-street-hotels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284984"/>
            <a:ext cx="7992888" cy="3240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>
                <a:solidFill>
                  <a:srgbClr val="FF0000"/>
                </a:solidFill>
                <a:latin typeface="Palatino Linotype" pitchFamily="18" charset="0"/>
              </a:rPr>
              <a:t>busy</a:t>
            </a:r>
            <a:r>
              <a:rPr lang="sr-Latn-RS" dirty="0" smtClean="0">
                <a:latin typeface="Palatino Linotype" pitchFamily="18" charset="0"/>
              </a:rPr>
              <a:t> street – full of people and life</a:t>
            </a:r>
            <a:br>
              <a:rPr lang="sr-Latn-RS" dirty="0" smtClean="0">
                <a:latin typeface="Palatino Linotype" pitchFamily="18" charset="0"/>
              </a:rPr>
            </a:br>
            <a:r>
              <a:rPr lang="sr-Latn-RS" i="1" dirty="0" smtClean="0">
                <a:latin typeface="Palatino Linotype" pitchFamily="18" charset="0"/>
              </a:rPr>
              <a:t>bustling</a:t>
            </a:r>
            <a:endParaRPr lang="en-US" i="1" dirty="0">
              <a:latin typeface="Palatino Linotype" pitchFamily="18" charset="0"/>
            </a:endParaRPr>
          </a:p>
        </p:txBody>
      </p:sp>
      <p:pic>
        <p:nvPicPr>
          <p:cNvPr id="7170" name="Picture 2" descr="C:\Users\User\Desktop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772816"/>
            <a:ext cx="6912768" cy="4608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Jos</a:t>
            </a:r>
            <a:r>
              <a:rPr lang="en-US" sz="3600" dirty="0" smtClean="0">
                <a:latin typeface="Californian FB" pitchFamily="18" charset="0"/>
              </a:rPr>
              <a:t>é</a:t>
            </a:r>
            <a:r>
              <a:rPr lang="sr-Latn-RS" sz="3600" dirty="0" smtClean="0">
                <a:latin typeface="Californian FB" pitchFamily="18" charset="0"/>
              </a:rPr>
              <a:t>, the__________shopper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Shopping habits: I really </a:t>
            </a:r>
            <a:r>
              <a:rPr lang="sr-Latn-RS" b="1" i="1" dirty="0" smtClean="0">
                <a:solidFill>
                  <a:srgbClr val="0070C0"/>
                </a:solidFill>
                <a:latin typeface="Californian FB" pitchFamily="18" charset="0"/>
              </a:rPr>
              <a:t>don’t like </a:t>
            </a:r>
            <a:r>
              <a:rPr lang="sr-Latn-RS" dirty="0" smtClean="0">
                <a:latin typeface="Californian FB" pitchFamily="18" charset="0"/>
              </a:rPr>
              <a:t>shopping. I </a:t>
            </a:r>
            <a:r>
              <a:rPr lang="sr-Latn-RS" b="1" i="1" dirty="0" smtClean="0">
                <a:solidFill>
                  <a:srgbClr val="0070C0"/>
                </a:solidFill>
                <a:latin typeface="Californian FB" pitchFamily="18" charset="0"/>
              </a:rPr>
              <a:t>don’t spend </a:t>
            </a:r>
            <a:r>
              <a:rPr lang="sr-Latn-RS" dirty="0" smtClean="0">
                <a:latin typeface="Californian FB" pitchFamily="18" charset="0"/>
              </a:rPr>
              <a:t>a lot of time in the shops and I </a:t>
            </a:r>
            <a:r>
              <a:rPr lang="sr-Latn-RS" b="1" i="1" dirty="0" smtClean="0">
                <a:solidFill>
                  <a:srgbClr val="0070C0"/>
                </a:solidFill>
                <a:latin typeface="Californian FB" pitchFamily="18" charset="0"/>
              </a:rPr>
              <a:t>choose</a:t>
            </a:r>
            <a:r>
              <a:rPr lang="sr-Latn-RS" dirty="0" smtClean="0">
                <a:latin typeface="Californian FB" pitchFamily="18" charset="0"/>
              </a:rPr>
              <a:t> things very fast.’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Today: ‘ </a:t>
            </a:r>
            <a:r>
              <a:rPr lang="sr-Latn-RS" i="1" dirty="0" smtClean="0">
                <a:latin typeface="Californian FB" pitchFamily="18" charset="0"/>
              </a:rPr>
              <a:t>At the moment</a:t>
            </a:r>
            <a:r>
              <a:rPr lang="sr-Latn-RS" dirty="0" smtClean="0">
                <a:latin typeface="Californian FB" pitchFamily="18" charset="0"/>
              </a:rPr>
              <a:t>, </a:t>
            </a:r>
            <a:r>
              <a:rPr lang="sr-Latn-RS" b="1" i="1" dirty="0" smtClean="0">
                <a:solidFill>
                  <a:srgbClr val="FF0000"/>
                </a:solidFill>
                <a:latin typeface="Californian FB" pitchFamily="18" charset="0"/>
              </a:rPr>
              <a:t>I’m looking for </a:t>
            </a:r>
            <a:r>
              <a:rPr lang="sr-Latn-RS" dirty="0" smtClean="0">
                <a:latin typeface="Californian FB" pitchFamily="18" charset="0"/>
              </a:rPr>
              <a:t>a new suit. There’s a good dark brown suit in this shop. It’s expensive but I can pay for it.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4000" b="1" dirty="0" smtClean="0">
                <a:latin typeface="Californian FB" pitchFamily="18" charset="0"/>
              </a:rPr>
              <a:t>to look for </a:t>
            </a:r>
            <a:r>
              <a:rPr lang="sr-Latn-RS" sz="4000" dirty="0" smtClean="0">
                <a:latin typeface="Californian FB" pitchFamily="18" charset="0"/>
              </a:rPr>
              <a:t>(Serb. </a:t>
            </a:r>
            <a:r>
              <a:rPr lang="sr-Latn-RS" sz="4000" i="1" dirty="0" smtClean="0">
                <a:latin typeface="Californian FB" pitchFamily="18" charset="0"/>
              </a:rPr>
              <a:t>tražiti</a:t>
            </a:r>
            <a:r>
              <a:rPr lang="sr-Latn-RS" sz="4000" i="1" dirty="0" smtClean="0">
                <a:latin typeface="Californian FB" pitchFamily="18" charset="0"/>
              </a:rPr>
              <a:t>) = </a:t>
            </a:r>
            <a:r>
              <a:rPr lang="sr-Latn-RS" sz="4000" dirty="0" smtClean="0">
                <a:latin typeface="Californian FB" pitchFamily="18" charset="0"/>
              </a:rPr>
              <a:t>search </a:t>
            </a:r>
            <a:endParaRPr lang="en-US" sz="4000" dirty="0">
              <a:latin typeface="Californian FB" pitchFamily="18" charset="0"/>
            </a:endParaRPr>
          </a:p>
        </p:txBody>
      </p:sp>
      <p:pic>
        <p:nvPicPr>
          <p:cNvPr id="10242" name="Picture 2" descr="C:\Users\User\Desktop\desktop_58cf4136-c40a-48aa-b748-38161426a01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9325" y="1600200"/>
            <a:ext cx="2005350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>dark brown suit - odelo</a:t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dirty="0" smtClean="0">
                <a:latin typeface="Californian FB" pitchFamily="18" charset="0"/>
              </a:rPr>
              <a:t>          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en-US" sz="3600" dirty="0" err="1" smtClean="0">
                <a:latin typeface="Californian FB" pitchFamily="18" charset="0"/>
              </a:rPr>
              <a:t>suːt</a:t>
            </a:r>
            <a:r>
              <a:rPr lang="en-US" sz="3600" dirty="0" smtClean="0">
                <a:latin typeface="Californian FB" pitchFamily="18" charset="0"/>
              </a:rPr>
              <a:t>/ /</a:t>
            </a:r>
            <a:r>
              <a:rPr lang="en-US" sz="3600" dirty="0" err="1" smtClean="0">
                <a:latin typeface="Californian FB" pitchFamily="18" charset="0"/>
              </a:rPr>
              <a:t>sjuːt</a:t>
            </a:r>
            <a:r>
              <a:rPr lang="en-US" sz="3600" dirty="0" smtClean="0">
                <a:latin typeface="Californian FB" pitchFamily="18" charset="0"/>
              </a:rPr>
              <a:t>/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11266" name="Picture 2" descr="C:\Users\User\Desktop\5279c6c124b1fb676ef02e2b1013e5e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1700808"/>
            <a:ext cx="4211113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dirty="0" smtClean="0">
                <a:latin typeface="Californian FB" pitchFamily="18" charset="0"/>
              </a:rPr>
              <a:t>cheap vs. expensive</a:t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dirty="0" smtClean="0">
                <a:latin typeface="Californian FB" pitchFamily="18" charset="0"/>
              </a:rPr>
              <a:t>                  </a:t>
            </a:r>
            <a:r>
              <a:rPr lang="en-US" dirty="0" smtClean="0"/>
              <a:t>/</a:t>
            </a:r>
            <a:r>
              <a:rPr lang="en-US" sz="4000" dirty="0" err="1" smtClean="0">
                <a:latin typeface="Californian FB" pitchFamily="18" charset="0"/>
              </a:rPr>
              <a:t>tʃiːp</a:t>
            </a:r>
            <a:r>
              <a:rPr lang="en-US" sz="4000" dirty="0" smtClean="0">
                <a:latin typeface="Californian FB" pitchFamily="18" charset="0"/>
              </a:rPr>
              <a:t>/</a:t>
            </a:r>
            <a:r>
              <a:rPr lang="sr-Latn-RS" sz="4000" dirty="0" smtClean="0">
                <a:latin typeface="Californian FB" pitchFamily="18" charset="0"/>
              </a:rPr>
              <a:t>   </a:t>
            </a:r>
            <a:r>
              <a:rPr lang="en-US" sz="4000" dirty="0" smtClean="0">
                <a:latin typeface="Californian FB" pitchFamily="18" charset="0"/>
              </a:rPr>
              <a:t>/</a:t>
            </a:r>
            <a:r>
              <a:rPr lang="en-US" sz="4000" dirty="0" err="1" smtClean="0">
                <a:latin typeface="Californian FB" pitchFamily="18" charset="0"/>
              </a:rPr>
              <a:t>ɪkˈspɛnsɪv,ɛkˈspɛnsɪv</a:t>
            </a:r>
            <a:r>
              <a:rPr lang="en-US" sz="4000" dirty="0" smtClean="0">
                <a:latin typeface="Californian FB" pitchFamily="18" charset="0"/>
              </a:rPr>
              <a:t>/</a:t>
            </a:r>
            <a:r>
              <a:rPr lang="sr-Latn-RS" sz="4000" dirty="0" smtClean="0">
                <a:latin typeface="Californian FB" pitchFamily="18" charset="0"/>
              </a:rPr>
              <a:t> </a:t>
            </a:r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endParaRPr lang="en-US" dirty="0">
              <a:latin typeface="Californian FB" pitchFamily="18" charset="0"/>
            </a:endParaRPr>
          </a:p>
        </p:txBody>
      </p:sp>
      <p:pic>
        <p:nvPicPr>
          <p:cNvPr id="12290" name="Picture 2" descr="C:\Users\User\Desktop\hqdefaul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772816"/>
            <a:ext cx="6480720" cy="48245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>to choose – izabrati, birati</a:t>
            </a:r>
            <a:br>
              <a:rPr lang="sr-Latn-RS" dirty="0" smtClean="0">
                <a:latin typeface="Californian FB" pitchFamily="18" charset="0"/>
              </a:rPr>
            </a:br>
            <a:r>
              <a:rPr lang="en-US" dirty="0" smtClean="0">
                <a:latin typeface="Californian FB" pitchFamily="18" charset="0"/>
              </a:rPr>
              <a:t>/</a:t>
            </a:r>
            <a:r>
              <a:rPr lang="en-US" dirty="0" err="1" smtClean="0">
                <a:latin typeface="Californian FB" pitchFamily="18" charset="0"/>
              </a:rPr>
              <a:t>tʃuːz</a:t>
            </a:r>
            <a:r>
              <a:rPr lang="en-US" dirty="0" smtClean="0">
                <a:latin typeface="Californian FB" pitchFamily="18" charset="0"/>
              </a:rPr>
              <a:t>/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9218" name="Picture 2" descr="C:\Users\User\Desktop\Choose-the-Right-BPM-Software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875" y="1720056"/>
            <a:ext cx="8096250" cy="4286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Hiromi, the____________shopper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Shopping habits: ‘I </a:t>
            </a:r>
            <a:r>
              <a:rPr lang="sr-Latn-RS" b="1" i="1" dirty="0" smtClean="0">
                <a:solidFill>
                  <a:srgbClr val="0070C0"/>
                </a:solidFill>
                <a:latin typeface="Californian FB" pitchFamily="18" charset="0"/>
              </a:rPr>
              <a:t>go</a:t>
            </a:r>
            <a:r>
              <a:rPr lang="sr-Latn-RS" dirty="0" smtClean="0">
                <a:latin typeface="Californian FB" pitchFamily="18" charset="0"/>
              </a:rPr>
              <a:t> shopping </a:t>
            </a:r>
            <a:r>
              <a:rPr lang="sr-Latn-RS" i="1" dirty="0" smtClean="0">
                <a:latin typeface="Californian FB" pitchFamily="18" charset="0"/>
              </a:rPr>
              <a:t>every weekend</a:t>
            </a:r>
            <a:r>
              <a:rPr lang="sr-Latn-RS" dirty="0" smtClean="0">
                <a:latin typeface="Californian FB" pitchFamily="18" charset="0"/>
              </a:rPr>
              <a:t>. I </a:t>
            </a:r>
            <a:r>
              <a:rPr lang="sr-Latn-RS" i="1" dirty="0" smtClean="0">
                <a:latin typeface="Californian FB" pitchFamily="18" charset="0"/>
              </a:rPr>
              <a:t>usually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sr-Latn-RS" b="1" i="1" dirty="0" smtClean="0">
                <a:solidFill>
                  <a:srgbClr val="0070C0"/>
                </a:solidFill>
                <a:latin typeface="Californian FB" pitchFamily="18" charset="0"/>
              </a:rPr>
              <a:t>buy</a:t>
            </a:r>
            <a:r>
              <a:rPr lang="sr-Latn-RS" dirty="0" smtClean="0">
                <a:latin typeface="Californian FB" pitchFamily="18" charset="0"/>
              </a:rPr>
              <a:t> clothes or things for my house. I </a:t>
            </a:r>
            <a:r>
              <a:rPr lang="sr-Latn-RS" b="1" i="1" dirty="0" smtClean="0">
                <a:solidFill>
                  <a:srgbClr val="0070C0"/>
                </a:solidFill>
                <a:latin typeface="Californian FB" pitchFamily="18" charset="0"/>
              </a:rPr>
              <a:t>love</a:t>
            </a:r>
            <a:r>
              <a:rPr lang="sr-Latn-RS" dirty="0" smtClean="0">
                <a:latin typeface="Californian FB" pitchFamily="18" charset="0"/>
              </a:rPr>
              <a:t> big department stores.’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Today: ‘</a:t>
            </a:r>
            <a:r>
              <a:rPr lang="sr-Latn-RS" i="1" dirty="0" smtClean="0">
                <a:latin typeface="Californian FB" pitchFamily="18" charset="0"/>
              </a:rPr>
              <a:t>Right now</a:t>
            </a:r>
            <a:r>
              <a:rPr lang="sr-Latn-RS" dirty="0" smtClean="0">
                <a:latin typeface="Californian FB" pitchFamily="18" charset="0"/>
              </a:rPr>
              <a:t>, </a:t>
            </a:r>
            <a:r>
              <a:rPr lang="sr-Latn-RS" b="1" i="1" dirty="0" smtClean="0">
                <a:solidFill>
                  <a:srgbClr val="FF0000"/>
                </a:solidFill>
                <a:latin typeface="Californian FB" pitchFamily="18" charset="0"/>
              </a:rPr>
              <a:t>I’m carrying </a:t>
            </a:r>
            <a:r>
              <a:rPr lang="sr-Latn-RS" dirty="0" smtClean="0">
                <a:latin typeface="Californian FB" pitchFamily="18" charset="0"/>
              </a:rPr>
              <a:t>five new things – a coat, a shirt, a cookery book, a pair of shoes and a belt. Time to go home!’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964488" cy="1143000"/>
          </a:xfrm>
        </p:spPr>
        <p:txBody>
          <a:bodyPr>
            <a:normAutofit/>
          </a:bodyPr>
          <a:lstStyle/>
          <a:p>
            <a:r>
              <a:rPr lang="en-US" sz="3600" b="1" i="1" dirty="0" smtClean="0">
                <a:latin typeface="Californian FB" pitchFamily="18" charset="0"/>
              </a:rPr>
              <a:t>Harrods</a:t>
            </a:r>
            <a:r>
              <a:rPr lang="sr-Latn-RS" sz="3600" dirty="0" smtClean="0">
                <a:latin typeface="Californian FB" pitchFamily="18" charset="0"/>
              </a:rPr>
              <a:t>, department store (</a:t>
            </a:r>
            <a:r>
              <a:rPr lang="sr-Latn-RS" sz="3600" i="1" dirty="0" smtClean="0">
                <a:latin typeface="Californian FB" pitchFamily="18" charset="0"/>
              </a:rPr>
              <a:t>Serb. </a:t>
            </a:r>
            <a:r>
              <a:rPr lang="en-US" sz="3600" i="1" dirty="0" smtClean="0">
                <a:latin typeface="Californian FB" pitchFamily="18" charset="0"/>
              </a:rPr>
              <a:t>r</a:t>
            </a:r>
            <a:r>
              <a:rPr lang="sr-Latn-RS" sz="3600" i="1" dirty="0" smtClean="0">
                <a:latin typeface="Californian FB" pitchFamily="18" charset="0"/>
              </a:rPr>
              <a:t>obna kuća</a:t>
            </a:r>
            <a:r>
              <a:rPr lang="sr-Latn-RS" sz="3600" dirty="0" smtClean="0">
                <a:latin typeface="Californian FB" pitchFamily="18" charset="0"/>
              </a:rPr>
              <a:t>)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4" name="Picture 2" descr="C:\Users\user\Desktop\Harrod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628800"/>
            <a:ext cx="4680520" cy="4392488"/>
          </a:xfrm>
          <a:prstGeom prst="rect">
            <a:avLst/>
          </a:prstGeom>
          <a:noFill/>
        </p:spPr>
      </p:pic>
      <p:pic>
        <p:nvPicPr>
          <p:cNvPr id="10242" name="Picture 2" descr="C:\Users\User\Desktop\harrods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47366">
            <a:off x="4139952" y="1916832"/>
            <a:ext cx="5004048" cy="40212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4000" dirty="0" smtClean="0">
                <a:latin typeface="Californian FB" pitchFamily="18" charset="0"/>
              </a:rPr>
              <a:t>s</a:t>
            </a:r>
            <a:r>
              <a:rPr lang="sr-Latn-RS" sz="4000" dirty="0" smtClean="0">
                <a:latin typeface="Californian FB" pitchFamily="18" charset="0"/>
              </a:rPr>
              <a:t>hopping </a:t>
            </a:r>
            <a:r>
              <a:rPr lang="sr-Latn-RS" sz="4000" dirty="0" smtClean="0">
                <a:latin typeface="Californian FB" pitchFamily="18" charset="0"/>
              </a:rPr>
              <a:t>m</a:t>
            </a:r>
            <a:r>
              <a:rPr lang="sr-Latn-RS" sz="4000" dirty="0" smtClean="0">
                <a:latin typeface="Californian FB" pitchFamily="18" charset="0"/>
              </a:rPr>
              <a:t>all</a:t>
            </a:r>
            <a:r>
              <a:rPr lang="en-US" sz="4000" dirty="0" smtClean="0">
                <a:latin typeface="Californian FB" pitchFamily="18" charset="0"/>
              </a:rPr>
              <a:t>/</a:t>
            </a:r>
            <a:r>
              <a:rPr lang="sr-Latn-RS" sz="4000" dirty="0" smtClean="0">
                <a:latin typeface="Californian FB" pitchFamily="18" charset="0"/>
              </a:rPr>
              <a:t>c</a:t>
            </a:r>
            <a:r>
              <a:rPr lang="en-US" sz="4000" dirty="0" smtClean="0">
                <a:latin typeface="Californian FB" pitchFamily="18" charset="0"/>
              </a:rPr>
              <a:t>entre</a:t>
            </a:r>
            <a:r>
              <a:rPr lang="sr-Latn-RS" sz="4000" dirty="0" smtClean="0">
                <a:latin typeface="Californian FB" pitchFamily="18" charset="0"/>
              </a:rPr>
              <a:t/>
            </a:r>
            <a:br>
              <a:rPr lang="sr-Latn-RS" sz="4000" dirty="0" smtClean="0">
                <a:latin typeface="Californian FB" pitchFamily="18" charset="0"/>
              </a:rPr>
            </a:b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en-US" sz="3600" dirty="0" err="1" smtClean="0">
                <a:latin typeface="Californian FB" pitchFamily="18" charset="0"/>
              </a:rPr>
              <a:t>mɔːl</a:t>
            </a:r>
            <a:r>
              <a:rPr lang="en-US" sz="3600" dirty="0" smtClean="0">
                <a:latin typeface="Californian FB" pitchFamily="18" charset="0"/>
              </a:rPr>
              <a:t>/</a:t>
            </a:r>
            <a:endParaRPr lang="en-US" sz="4000" dirty="0">
              <a:latin typeface="Californian FB" pitchFamily="18" charset="0"/>
            </a:endParaRPr>
          </a:p>
        </p:txBody>
      </p:sp>
      <p:pic>
        <p:nvPicPr>
          <p:cNvPr id="13314" name="Picture 2" descr="C:\Users\User\Desktop\1491584881481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1700808"/>
            <a:ext cx="4973613" cy="4320480"/>
          </a:xfrm>
          <a:prstGeom prst="rect">
            <a:avLst/>
          </a:prstGeom>
          <a:noFill/>
        </p:spPr>
      </p:pic>
      <p:pic>
        <p:nvPicPr>
          <p:cNvPr id="13315" name="Picture 3" descr="C:\Users\User\Desktop\ima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700808"/>
            <a:ext cx="3456383" cy="4536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>to carry – hold (</a:t>
            </a:r>
            <a:r>
              <a:rPr lang="sr-Latn-RS" i="1" dirty="0" smtClean="0">
                <a:latin typeface="Californian FB" pitchFamily="18" charset="0"/>
              </a:rPr>
              <a:t>nositi</a:t>
            </a:r>
            <a:r>
              <a:rPr lang="sr-Latn-RS" dirty="0" smtClean="0">
                <a:latin typeface="Californian FB" pitchFamily="18" charset="0"/>
              </a:rPr>
              <a:t>)</a:t>
            </a:r>
            <a:br>
              <a:rPr lang="sr-Latn-RS" dirty="0" smtClean="0">
                <a:latin typeface="Californian FB" pitchFamily="18" charset="0"/>
              </a:rPr>
            </a:br>
            <a:r>
              <a:rPr lang="en-US" dirty="0" smtClean="0">
                <a:latin typeface="Californian FB" pitchFamily="18" charset="0"/>
              </a:rPr>
              <a:t>/ˈ</a:t>
            </a:r>
            <a:r>
              <a:rPr lang="en-US" dirty="0" err="1" smtClean="0">
                <a:latin typeface="Californian FB" pitchFamily="18" charset="0"/>
              </a:rPr>
              <a:t>kær.i</a:t>
            </a:r>
            <a:r>
              <a:rPr lang="en-US" dirty="0" smtClean="0">
                <a:latin typeface="Californian FB" pitchFamily="18" charset="0"/>
              </a:rPr>
              <a:t>/</a:t>
            </a:r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dirty="0" smtClean="0">
                <a:latin typeface="Californian FB" pitchFamily="18" charset="0"/>
              </a:rPr>
              <a:t>She is carrying </a:t>
            </a:r>
            <a:r>
              <a:rPr lang="sr-Latn-RS" dirty="0" smtClean="0">
                <a:latin typeface="Californian FB" pitchFamily="18" charset="0"/>
              </a:rPr>
              <a:t>bags.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14338" name="Picture 2" descr="C:\Users\User\Desktop\21893542-pretty-girl-carrying-a-lot-of-shopping-bags-after-shopping-in-a-clothing-stor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916832"/>
            <a:ext cx="6794171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5362" name="Picture 2" descr="C:\Users\User\Desktop\marriage-relationships-cash_and_carry-consumer-husband-wife-spending-nsu0045_low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7776864" cy="6192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43000"/>
          </a:xfrm>
        </p:spPr>
        <p:txBody>
          <a:bodyPr>
            <a:noAutofit/>
          </a:bodyPr>
          <a:lstStyle/>
          <a:p>
            <a:r>
              <a:rPr lang="sr-Latn-RS" sz="4000" dirty="0" smtClean="0">
                <a:latin typeface="Californian FB" pitchFamily="18" charset="0"/>
              </a:rPr>
              <a:t>coat/overcoat    raincoat      </a:t>
            </a:r>
            <a:r>
              <a:rPr lang="sr-Latn-RS" sz="4000" dirty="0" smtClean="0">
                <a:latin typeface="Californian FB" pitchFamily="18" charset="0"/>
              </a:rPr>
              <a:t>jacket</a:t>
            </a:r>
            <a:br>
              <a:rPr lang="sr-Latn-RS" sz="4000" dirty="0" smtClean="0">
                <a:latin typeface="Californian FB" pitchFamily="18" charset="0"/>
              </a:rPr>
            </a:b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en-US" sz="3600" dirty="0" err="1" smtClean="0">
                <a:latin typeface="Californian FB" pitchFamily="18" charset="0"/>
              </a:rPr>
              <a:t>kəʊt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sr-Latn-RS" sz="3600" dirty="0" smtClean="0">
                <a:latin typeface="Californian FB" pitchFamily="18" charset="0"/>
              </a:rPr>
              <a:t>               </a:t>
            </a:r>
            <a:r>
              <a:rPr lang="en-US" sz="3600" dirty="0" smtClean="0">
                <a:latin typeface="Californian FB" pitchFamily="18" charset="0"/>
              </a:rPr>
              <a:t>/ˈ</a:t>
            </a:r>
            <a:r>
              <a:rPr lang="en-US" sz="3600" dirty="0" err="1" smtClean="0">
                <a:latin typeface="Californian FB" pitchFamily="18" charset="0"/>
              </a:rPr>
              <a:t>dʒæk.ɪt</a:t>
            </a:r>
            <a:r>
              <a:rPr lang="en-US" sz="3600" dirty="0" smtClean="0">
                <a:latin typeface="Californian FB" pitchFamily="18" charset="0"/>
              </a:rPr>
              <a:t>/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4098" name="Picture 2" descr="C:\Users\User\Desktop\pink-contrast-horn-button-oversized-coa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916832"/>
            <a:ext cx="2282615" cy="3305856"/>
          </a:xfrm>
          <a:prstGeom prst="rect">
            <a:avLst/>
          </a:prstGeom>
          <a:noFill/>
        </p:spPr>
      </p:pic>
      <p:pic>
        <p:nvPicPr>
          <p:cNvPr id="4099" name="Picture 3" descr="C:\Users\User\Desktop\8b146360-ee1e-4b75-b62a-6d807397cd2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2132856"/>
            <a:ext cx="3240360" cy="3240360"/>
          </a:xfrm>
          <a:prstGeom prst="rect">
            <a:avLst/>
          </a:prstGeom>
          <a:noFill/>
        </p:spPr>
      </p:pic>
      <p:pic>
        <p:nvPicPr>
          <p:cNvPr id="4100" name="Picture 4" descr="C:\Users\User\Desktop\mens-black-jacket-500x5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2060848"/>
            <a:ext cx="2094880" cy="35350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shirt            T-shirt       sweatshirt      </a:t>
            </a:r>
            <a:r>
              <a:rPr lang="sr-Latn-RS" sz="3600" dirty="0" smtClean="0">
                <a:latin typeface="Californian FB" pitchFamily="18" charset="0"/>
              </a:rPr>
              <a:t>skirt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en-US" sz="3600" dirty="0" err="1" smtClean="0">
                <a:latin typeface="Californian FB" pitchFamily="18" charset="0"/>
              </a:rPr>
              <a:t>ʃəːt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sr-Latn-RS" sz="3600" dirty="0" smtClean="0">
                <a:latin typeface="Californian FB" pitchFamily="18" charset="0"/>
              </a:rPr>
              <a:t>               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en-US" sz="3600" dirty="0" smtClean="0">
                <a:latin typeface="Californian FB" pitchFamily="18" charset="0"/>
              </a:rPr>
              <a:t>ˈ</a:t>
            </a:r>
            <a:r>
              <a:rPr lang="en-US" sz="3600" dirty="0" err="1" smtClean="0">
                <a:latin typeface="Californian FB" pitchFamily="18" charset="0"/>
              </a:rPr>
              <a:t>tiːʃəːt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sr-Latn-RS" sz="3600" dirty="0" smtClean="0">
                <a:latin typeface="Californian FB" pitchFamily="18" charset="0"/>
              </a:rPr>
              <a:t>    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en-US" sz="3600" dirty="0" smtClean="0">
                <a:latin typeface="Californian FB" pitchFamily="18" charset="0"/>
              </a:rPr>
              <a:t>ˈ</a:t>
            </a:r>
            <a:r>
              <a:rPr lang="en-US" sz="3600" dirty="0" err="1" smtClean="0">
                <a:latin typeface="Californian FB" pitchFamily="18" charset="0"/>
              </a:rPr>
              <a:t>swɛtʃəːt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sr-Latn-RS" sz="3600" dirty="0" smtClean="0">
                <a:latin typeface="Californian FB" pitchFamily="18" charset="0"/>
              </a:rPr>
              <a:t>       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en-US" sz="3600" dirty="0" err="1" smtClean="0">
                <a:latin typeface="Californian FB" pitchFamily="18" charset="0"/>
              </a:rPr>
              <a:t>skəːt</a:t>
            </a:r>
            <a:r>
              <a:rPr lang="en-US" sz="3600" dirty="0" smtClean="0">
                <a:latin typeface="Californian FB" pitchFamily="18" charset="0"/>
              </a:rPr>
              <a:t>/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5122" name="Picture 2" descr="C:\Users\User\Desktop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700808"/>
            <a:ext cx="2143125" cy="3960440"/>
          </a:xfrm>
          <a:prstGeom prst="rect">
            <a:avLst/>
          </a:prstGeom>
          <a:noFill/>
        </p:spPr>
      </p:pic>
      <p:pic>
        <p:nvPicPr>
          <p:cNvPr id="5123" name="Picture 3" descr="C:\Users\User\Desktop\s-l3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1700808"/>
            <a:ext cx="2016224" cy="3960440"/>
          </a:xfrm>
          <a:prstGeom prst="rect">
            <a:avLst/>
          </a:prstGeom>
          <a:noFill/>
        </p:spPr>
      </p:pic>
      <p:pic>
        <p:nvPicPr>
          <p:cNvPr id="5124" name="Picture 4" descr="C:\Users\User\Desktop\50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484784"/>
            <a:ext cx="2232248" cy="4320480"/>
          </a:xfrm>
          <a:prstGeom prst="rect">
            <a:avLst/>
          </a:prstGeom>
          <a:noFill/>
        </p:spPr>
      </p:pic>
      <p:pic>
        <p:nvPicPr>
          <p:cNvPr id="5125" name="Picture 5" descr="C:\Users\User\Desktop\mango-5969-8584502-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48" y="2060848"/>
            <a:ext cx="1944216" cy="38984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cookery (book)          </a:t>
            </a:r>
            <a:r>
              <a:rPr lang="sr-Latn-RS" sz="3600" dirty="0" smtClean="0">
                <a:latin typeface="Californian FB" pitchFamily="18" charset="0"/>
              </a:rPr>
              <a:t>cooker                   </a:t>
            </a:r>
            <a:r>
              <a:rPr lang="sr-Latn-RS" sz="3600" dirty="0" smtClean="0">
                <a:latin typeface="Californian FB" pitchFamily="18" charset="0"/>
              </a:rPr>
              <a:t>cook 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en-US" sz="3600" dirty="0" smtClean="0">
                <a:latin typeface="Californian FB" pitchFamily="18" charset="0"/>
              </a:rPr>
              <a:t>/ˈ</a:t>
            </a:r>
            <a:r>
              <a:rPr lang="en-US" sz="3600" dirty="0" err="1" smtClean="0">
                <a:latin typeface="Californian FB" pitchFamily="18" charset="0"/>
              </a:rPr>
              <a:t>kʊk</a:t>
            </a:r>
            <a:r>
              <a:rPr lang="en-US" sz="3600" dirty="0" smtClean="0">
                <a:latin typeface="Californian FB" pitchFamily="18" charset="0"/>
              </a:rPr>
              <a:t>(ə)</a:t>
            </a:r>
            <a:r>
              <a:rPr lang="en-US" sz="3600" dirty="0" err="1" smtClean="0">
                <a:latin typeface="Californian FB" pitchFamily="18" charset="0"/>
              </a:rPr>
              <a:t>ri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sr-Latn-RS" sz="3600" dirty="0" smtClean="0">
                <a:latin typeface="Californian FB" pitchFamily="18" charset="0"/>
              </a:rPr>
              <a:t>                     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en-US" sz="3600" dirty="0" smtClean="0">
                <a:latin typeface="Californian FB" pitchFamily="18" charset="0"/>
              </a:rPr>
              <a:t>ˈ</a:t>
            </a:r>
            <a:r>
              <a:rPr lang="en-US" sz="3600" dirty="0" err="1" smtClean="0">
                <a:latin typeface="Californian FB" pitchFamily="18" charset="0"/>
              </a:rPr>
              <a:t>kʊkə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sr-Latn-RS" sz="3600" dirty="0" smtClean="0">
                <a:latin typeface="Californian FB" pitchFamily="18" charset="0"/>
              </a:rPr>
              <a:t>                 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en-US" sz="3600" dirty="0" err="1" smtClean="0">
                <a:latin typeface="Californian FB" pitchFamily="18" charset="0"/>
              </a:rPr>
              <a:t>kʊk</a:t>
            </a:r>
            <a:r>
              <a:rPr lang="en-US" sz="3600" dirty="0" smtClean="0">
                <a:latin typeface="Californian FB" pitchFamily="18" charset="0"/>
              </a:rPr>
              <a:t>/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6146" name="Picture 2" descr="C:\Users\User\Desktop\u_1017879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1916832"/>
            <a:ext cx="2448272" cy="3417243"/>
          </a:xfrm>
          <a:prstGeom prst="rect">
            <a:avLst/>
          </a:prstGeom>
          <a:noFill/>
        </p:spPr>
      </p:pic>
      <p:pic>
        <p:nvPicPr>
          <p:cNvPr id="6147" name="Picture 3" descr="C:\Users\User\Desktop\51G-fRsed0L._SX258_BO1,204,203,200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988840"/>
            <a:ext cx="2476500" cy="3190875"/>
          </a:xfrm>
          <a:prstGeom prst="rect">
            <a:avLst/>
          </a:prstGeom>
          <a:noFill/>
        </p:spPr>
      </p:pic>
      <p:pic>
        <p:nvPicPr>
          <p:cNvPr id="6148" name="Picture 4" descr="C:\Users\User\Desktop\imag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2132856"/>
            <a:ext cx="2952750" cy="2952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>shoes      </a:t>
            </a:r>
            <a:r>
              <a:rPr lang="sr-Latn-RS" dirty="0" smtClean="0">
                <a:latin typeface="Californian FB" pitchFamily="18" charset="0"/>
              </a:rPr>
              <a:t>sneakers</a:t>
            </a:r>
            <a:r>
              <a:rPr lang="en-US" sz="4000" dirty="0" smtClean="0">
                <a:latin typeface="Californian FB" pitchFamily="18" charset="0"/>
              </a:rPr>
              <a:t>/ˈ</a:t>
            </a:r>
            <a:r>
              <a:rPr lang="en-US" sz="4000" dirty="0" err="1" smtClean="0">
                <a:latin typeface="Californian FB" pitchFamily="18" charset="0"/>
              </a:rPr>
              <a:t>sniːkə</a:t>
            </a:r>
            <a:r>
              <a:rPr lang="en-US" sz="4000" dirty="0" smtClean="0">
                <a:latin typeface="Californian FB" pitchFamily="18" charset="0"/>
              </a:rPr>
              <a:t>/</a:t>
            </a:r>
            <a:r>
              <a:rPr lang="sr-Latn-RS" dirty="0" smtClean="0">
                <a:latin typeface="Californian FB" pitchFamily="18" charset="0"/>
              </a:rPr>
              <a:t>/</a:t>
            </a:r>
            <a:r>
              <a:rPr lang="sr-Latn-RS" dirty="0" smtClean="0">
                <a:latin typeface="Californian FB" pitchFamily="18" charset="0"/>
              </a:rPr>
              <a:t>trainers     boots</a:t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dirty="0" smtClean="0">
                <a:latin typeface="Californian FB" pitchFamily="18" charset="0"/>
              </a:rPr>
              <a:t>                                tennis shoes           </a:t>
            </a:r>
            <a:r>
              <a:rPr lang="en-US" sz="4000" dirty="0" smtClean="0">
                <a:latin typeface="Californian FB" pitchFamily="18" charset="0"/>
              </a:rPr>
              <a:t>/</a:t>
            </a:r>
            <a:r>
              <a:rPr lang="en-US" sz="4000" dirty="0" err="1" smtClean="0">
                <a:latin typeface="Californian FB" pitchFamily="18" charset="0"/>
              </a:rPr>
              <a:t>buːt</a:t>
            </a:r>
            <a:r>
              <a:rPr lang="sr-Latn-RS" sz="4000" dirty="0" smtClean="0">
                <a:latin typeface="Californian FB" pitchFamily="18" charset="0"/>
              </a:rPr>
              <a:t>s</a:t>
            </a:r>
            <a:r>
              <a:rPr lang="en-US" sz="4000" dirty="0" smtClean="0">
                <a:latin typeface="Californian FB" pitchFamily="18" charset="0"/>
              </a:rPr>
              <a:t>/</a:t>
            </a:r>
            <a:endParaRPr lang="en-US" sz="4000" dirty="0">
              <a:latin typeface="Californian FB" pitchFamily="18" charset="0"/>
            </a:endParaRPr>
          </a:p>
        </p:txBody>
      </p:sp>
      <p:pic>
        <p:nvPicPr>
          <p:cNvPr id="9218" name="Picture 2" descr="C:\Users\User\Desktop\dont-wear-the-same-pair-of-shoes-today-inline-170816_a845bc0837c7f2b919bce3bfb91414cc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772816"/>
            <a:ext cx="2520280" cy="3447802"/>
          </a:xfrm>
          <a:prstGeom prst="rect">
            <a:avLst/>
          </a:prstGeom>
          <a:noFill/>
        </p:spPr>
      </p:pic>
      <p:pic>
        <p:nvPicPr>
          <p:cNvPr id="9219" name="Picture 3" descr="C:\Users\User\Desktop\20200630121133-PROD-AW20-ORG-WFT1000RMA-ATS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2060848"/>
            <a:ext cx="3275856" cy="4186436"/>
          </a:xfrm>
          <a:prstGeom prst="rect">
            <a:avLst/>
          </a:prstGeom>
          <a:noFill/>
        </p:spPr>
      </p:pic>
      <p:pic>
        <p:nvPicPr>
          <p:cNvPr id="9220" name="Picture 4" descr="C:\Users\User\Desktop\startas-patike-imaginarijum-lifestyle-magazi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1628800"/>
            <a:ext cx="2808312" cy="4464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1143000"/>
          </a:xfrm>
        </p:spPr>
        <p:txBody>
          <a:bodyPr>
            <a:normAutofit/>
          </a:bodyPr>
          <a:lstStyle/>
          <a:p>
            <a:r>
              <a:rPr lang="sr-Latn-RS" sz="4000" dirty="0" smtClean="0">
                <a:latin typeface="Californian FB" pitchFamily="18" charset="0"/>
              </a:rPr>
              <a:t>belt     </a:t>
            </a:r>
            <a:r>
              <a:rPr lang="sr-Latn-RS" sz="4000" dirty="0" smtClean="0">
                <a:latin typeface="Californian FB" pitchFamily="18" charset="0"/>
              </a:rPr>
              <a:t>           </a:t>
            </a:r>
            <a:r>
              <a:rPr lang="sr-Latn-RS" sz="4000" dirty="0" smtClean="0">
                <a:latin typeface="Californian FB" pitchFamily="18" charset="0"/>
              </a:rPr>
              <a:t>hat/cap     </a:t>
            </a:r>
            <a:r>
              <a:rPr lang="sr-Latn-RS" sz="4000" dirty="0" smtClean="0">
                <a:latin typeface="Californian FB" pitchFamily="18" charset="0"/>
              </a:rPr>
              <a:t>      </a:t>
            </a:r>
            <a:r>
              <a:rPr lang="sr-Latn-RS" sz="4000" dirty="0" smtClean="0">
                <a:latin typeface="Californian FB" pitchFamily="18" charset="0"/>
              </a:rPr>
              <a:t>scarf</a:t>
            </a:r>
            <a:endParaRPr lang="en-US" sz="4000" dirty="0">
              <a:latin typeface="Californian FB" pitchFamily="18" charset="0"/>
            </a:endParaRPr>
          </a:p>
        </p:txBody>
      </p:sp>
      <p:pic>
        <p:nvPicPr>
          <p:cNvPr id="10242" name="Picture 2" descr="C:\Users\User\Desktop\71+zu2zY4rL._UL1500_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9" y="1772816"/>
            <a:ext cx="2016223" cy="3600400"/>
          </a:xfrm>
          <a:prstGeom prst="rect">
            <a:avLst/>
          </a:prstGeom>
          <a:noFill/>
        </p:spPr>
      </p:pic>
      <p:pic>
        <p:nvPicPr>
          <p:cNvPr id="10243" name="Picture 3" descr="C:\Users\User\Desktop\adele-hat--201022N MA-front-1-300-0-1000-10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1988840"/>
            <a:ext cx="2016224" cy="3240360"/>
          </a:xfrm>
          <a:prstGeom prst="rect">
            <a:avLst/>
          </a:prstGeom>
          <a:noFill/>
        </p:spPr>
      </p:pic>
      <p:pic>
        <p:nvPicPr>
          <p:cNvPr id="10244" name="Picture 4" descr="C:\Users\User\Desktop\51J86TROvyL._AC_UX425_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2348880"/>
            <a:ext cx="1808039" cy="1800200"/>
          </a:xfrm>
          <a:prstGeom prst="rect">
            <a:avLst/>
          </a:prstGeom>
          <a:noFill/>
        </p:spPr>
      </p:pic>
      <p:pic>
        <p:nvPicPr>
          <p:cNvPr id="10245" name="Picture 5" descr="C:\Users\User\Desktop\image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00875" y="2276872"/>
            <a:ext cx="2143125" cy="36724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>o</a:t>
            </a:r>
            <a:r>
              <a:rPr lang="en-US" dirty="0" err="1" smtClean="0">
                <a:latin typeface="Californian FB" pitchFamily="18" charset="0"/>
              </a:rPr>
              <a:t>utfit</a:t>
            </a:r>
            <a:r>
              <a:rPr lang="sr-Latn-RS" dirty="0" smtClean="0">
                <a:latin typeface="Californian FB" pitchFamily="18" charset="0"/>
              </a:rPr>
              <a:t> (combination of </a:t>
            </a:r>
            <a:r>
              <a:rPr lang="sr-Latn-RS" dirty="0" smtClean="0">
                <a:latin typeface="Californian FB" pitchFamily="18" charset="0"/>
              </a:rPr>
              <a:t>items)</a:t>
            </a:r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r>
              <a:rPr lang="en-US" sz="4000" dirty="0" smtClean="0">
                <a:latin typeface="Californian FB" pitchFamily="18" charset="0"/>
              </a:rPr>
              <a:t>/</a:t>
            </a:r>
            <a:r>
              <a:rPr lang="en-US" sz="4000" dirty="0" smtClean="0">
                <a:latin typeface="Californian FB" pitchFamily="18" charset="0"/>
              </a:rPr>
              <a:t>ˈ</a:t>
            </a:r>
            <a:r>
              <a:rPr lang="en-US" sz="4000" dirty="0" err="1" smtClean="0">
                <a:latin typeface="Californian FB" pitchFamily="18" charset="0"/>
              </a:rPr>
              <a:t>aʊtfɪt</a:t>
            </a:r>
            <a:r>
              <a:rPr lang="en-US" sz="4000" dirty="0" smtClean="0">
                <a:latin typeface="Californian FB" pitchFamily="18" charset="0"/>
              </a:rPr>
              <a:t>/</a:t>
            </a:r>
            <a:r>
              <a:rPr lang="sr-Latn-RS" sz="4000" dirty="0" smtClean="0">
                <a:latin typeface="Californian FB" pitchFamily="18" charset="0"/>
              </a:rPr>
              <a:t>   </a:t>
            </a:r>
            <a:endParaRPr lang="en-US" sz="4000" dirty="0">
              <a:latin typeface="Californian FB" pitchFamily="18" charset="0"/>
            </a:endParaRPr>
          </a:p>
        </p:txBody>
      </p:sp>
      <p:pic>
        <p:nvPicPr>
          <p:cNvPr id="1026" name="Picture 2" descr="C:\Users\User\Desktop\eve-trousers-ce68e2dcfc7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63345" y="1600200"/>
            <a:ext cx="3017309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Vince, the____________shopper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Shopping habits: ‘I come to Oxford Street about </a:t>
            </a:r>
            <a:r>
              <a:rPr lang="sr-Latn-RS" i="1" dirty="0" smtClean="0">
                <a:latin typeface="Californian FB" pitchFamily="18" charset="0"/>
              </a:rPr>
              <a:t>once a month </a:t>
            </a:r>
            <a:r>
              <a:rPr lang="sr-Latn-RS" dirty="0" smtClean="0">
                <a:latin typeface="Californian FB" pitchFamily="18" charset="0"/>
              </a:rPr>
              <a:t>but I </a:t>
            </a:r>
            <a:r>
              <a:rPr lang="sr-Latn-RS" dirty="0" smtClean="0">
                <a:solidFill>
                  <a:srgbClr val="0070C0"/>
                </a:solidFill>
                <a:latin typeface="Californian FB" pitchFamily="18" charset="0"/>
              </a:rPr>
              <a:t>don’t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sr-Latn-RS" i="1" dirty="0" smtClean="0">
                <a:latin typeface="Californian FB" pitchFamily="18" charset="0"/>
              </a:rPr>
              <a:t>usually </a:t>
            </a:r>
            <a:r>
              <a:rPr lang="sr-Latn-RS" dirty="0" smtClean="0">
                <a:solidFill>
                  <a:srgbClr val="0070C0"/>
                </a:solidFill>
                <a:latin typeface="Californian FB" pitchFamily="18" charset="0"/>
              </a:rPr>
              <a:t>spend</a:t>
            </a:r>
            <a:r>
              <a:rPr lang="sr-Latn-RS" dirty="0" smtClean="0">
                <a:latin typeface="Californian FB" pitchFamily="18" charset="0"/>
              </a:rPr>
              <a:t> a lot. I just like to look at the different things in the shops.’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Today: ‘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I’m not looking for </a:t>
            </a:r>
            <a:r>
              <a:rPr lang="sr-Latn-RS" dirty="0" smtClean="0">
                <a:latin typeface="Californian FB" pitchFamily="18" charset="0"/>
              </a:rPr>
              <a:t>anything special. </a:t>
            </a:r>
            <a:r>
              <a:rPr lang="sr-Latn-RS" i="1" dirty="0" smtClean="0">
                <a:latin typeface="Californian FB" pitchFamily="18" charset="0"/>
              </a:rPr>
              <a:t>Right now</a:t>
            </a:r>
            <a:r>
              <a:rPr lang="sr-Latn-RS" dirty="0" smtClean="0">
                <a:latin typeface="Californian FB" pitchFamily="18" charset="0"/>
              </a:rPr>
              <a:t>,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I’m waiting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for</a:t>
            </a:r>
            <a:r>
              <a:rPr lang="sr-Latn-RS" dirty="0" smtClean="0">
                <a:latin typeface="Californian FB" pitchFamily="18" charset="0"/>
              </a:rPr>
              <a:t> my friend.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She’s trying on</a:t>
            </a:r>
            <a:r>
              <a:rPr lang="sr-Latn-RS" dirty="0" smtClean="0">
                <a:latin typeface="Californian FB" pitchFamily="18" charset="0"/>
              </a:rPr>
              <a:t> a pair of jeans.’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>to wear </a:t>
            </a:r>
            <a:r>
              <a:rPr lang="sr-Latn-RS" dirty="0" smtClean="0">
                <a:latin typeface="Californian FB" pitchFamily="18" charset="0"/>
              </a:rPr>
              <a:t>clothes</a:t>
            </a:r>
            <a:br>
              <a:rPr lang="sr-Latn-RS" dirty="0" smtClean="0">
                <a:latin typeface="Californian FB" pitchFamily="18" charset="0"/>
              </a:rPr>
            </a:br>
            <a:r>
              <a:rPr lang="en-US" dirty="0" smtClean="0">
                <a:latin typeface="Californian FB" pitchFamily="18" charset="0"/>
              </a:rPr>
              <a:t>/</a:t>
            </a:r>
            <a:r>
              <a:rPr lang="en-US" dirty="0" err="1" smtClean="0">
                <a:latin typeface="Californian FB" pitchFamily="18" charset="0"/>
              </a:rPr>
              <a:t>weər</a:t>
            </a:r>
            <a:r>
              <a:rPr lang="en-US" dirty="0" smtClean="0">
                <a:latin typeface="Californian FB" pitchFamily="18" charset="0"/>
              </a:rPr>
              <a:t>/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13314" name="Picture 2" descr="C:\Users\User\Desktop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1484784"/>
            <a:ext cx="3456384" cy="51142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to try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on </a:t>
            </a:r>
            <a:r>
              <a:rPr lang="sr-Latn-RS" dirty="0" smtClean="0">
                <a:latin typeface="Californian FB" pitchFamily="18" charset="0"/>
              </a:rPr>
              <a:t>clothes = to check if it suits you (</a:t>
            </a:r>
            <a:r>
              <a:rPr lang="sr-Latn-RS" i="1" dirty="0" smtClean="0">
                <a:latin typeface="Californian FB" pitchFamily="18" charset="0"/>
              </a:rPr>
              <a:t>Serb. probati, isprobati</a:t>
            </a:r>
            <a:r>
              <a:rPr lang="sr-Latn-RS" dirty="0" smtClean="0">
                <a:latin typeface="Californian FB" pitchFamily="18" charset="0"/>
              </a:rPr>
              <a:t>)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11266" name="Picture 2" descr="C:\Users\User\Desktop\fe110ec6221c0d7fa14061cd699a74b919fdd2fc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9523" y="1600200"/>
            <a:ext cx="6784953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>put the clothes on         take the clothes off </a:t>
            </a:r>
            <a:br>
              <a:rPr lang="sr-Latn-RS" dirty="0" smtClean="0">
                <a:latin typeface="Californian FB" pitchFamily="18" charset="0"/>
              </a:rPr>
            </a:br>
            <a:endParaRPr lang="en-US" dirty="0">
              <a:latin typeface="Californian FB" pitchFamily="18" charset="0"/>
            </a:endParaRPr>
          </a:p>
        </p:txBody>
      </p:sp>
      <p:pic>
        <p:nvPicPr>
          <p:cNvPr id="12290" name="Picture 2" descr="C:\Users\User\Desktop\8d41562dec54ccd304dc5622d7b22980.g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700808"/>
            <a:ext cx="2333625" cy="4143375"/>
          </a:xfrm>
          <a:prstGeom prst="rect">
            <a:avLst/>
          </a:prstGeom>
          <a:noFill/>
        </p:spPr>
      </p:pic>
      <p:pic>
        <p:nvPicPr>
          <p:cNvPr id="12291" name="Picture 3" descr="C:\Users\User\Desktop\to-take-off-cloth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700808"/>
            <a:ext cx="4499992" cy="44999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sr-Latn-RS" sz="4000" dirty="0" smtClean="0">
                <a:latin typeface="Californian FB" pitchFamily="18" charset="0"/>
              </a:rPr>
              <a:t>a pair of     jeans                  trousers</a:t>
            </a:r>
            <a:br>
              <a:rPr lang="sr-Latn-RS" sz="4000" dirty="0" smtClean="0">
                <a:latin typeface="Californian FB" pitchFamily="18" charset="0"/>
              </a:rPr>
            </a:br>
            <a:r>
              <a:rPr lang="sr-Latn-RS" sz="4000" dirty="0" smtClean="0">
                <a:latin typeface="Californian FB" pitchFamily="18" charset="0"/>
              </a:rPr>
              <a:t>                   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en-US" sz="3600" dirty="0" err="1" smtClean="0">
                <a:latin typeface="Californian FB" pitchFamily="18" charset="0"/>
              </a:rPr>
              <a:t>dʒiːnz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sr-Latn-RS" sz="4000" dirty="0" smtClean="0">
                <a:latin typeface="Californian FB" pitchFamily="18" charset="0"/>
              </a:rPr>
              <a:t>              </a:t>
            </a:r>
            <a:r>
              <a:rPr lang="en-US" sz="3600" dirty="0" smtClean="0">
                <a:latin typeface="Californian FB" pitchFamily="18" charset="0"/>
              </a:rPr>
              <a:t>/ˈ</a:t>
            </a:r>
            <a:r>
              <a:rPr lang="en-US" sz="3600" dirty="0" err="1" smtClean="0">
                <a:latin typeface="Californian FB" pitchFamily="18" charset="0"/>
              </a:rPr>
              <a:t>traʊzəz</a:t>
            </a:r>
            <a:r>
              <a:rPr lang="en-US" sz="3600" dirty="0" smtClean="0">
                <a:latin typeface="Californian FB" pitchFamily="18" charset="0"/>
              </a:rPr>
              <a:t>/</a:t>
            </a:r>
            <a:endParaRPr lang="en-US" sz="4000" dirty="0">
              <a:latin typeface="Californian FB" pitchFamily="18" charset="0"/>
            </a:endParaRPr>
          </a:p>
        </p:txBody>
      </p:sp>
      <p:pic>
        <p:nvPicPr>
          <p:cNvPr id="18434" name="Picture 2" descr="C:\Users\User\Desktop\268720002_10_Model_Fron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132856"/>
            <a:ext cx="3312368" cy="3960440"/>
          </a:xfrm>
          <a:prstGeom prst="rect">
            <a:avLst/>
          </a:prstGeom>
          <a:noFill/>
        </p:spPr>
      </p:pic>
      <p:pic>
        <p:nvPicPr>
          <p:cNvPr id="18435" name="Picture 3" descr="C:\Users\User\Desktop\8514180_nav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2492896"/>
            <a:ext cx="2880320" cy="3384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Ulrike, the___________shopper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Shopping habits: ‘I </a:t>
            </a:r>
            <a:r>
              <a:rPr lang="sr-Latn-RS" i="1" dirty="0" smtClean="0">
                <a:latin typeface="Californian FB" pitchFamily="18" charset="0"/>
              </a:rPr>
              <a:t>always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sr-Latn-RS" dirty="0" smtClean="0">
                <a:solidFill>
                  <a:srgbClr val="0070C0"/>
                </a:solidFill>
                <a:latin typeface="Californian FB" pitchFamily="18" charset="0"/>
              </a:rPr>
              <a:t>check</a:t>
            </a:r>
            <a:r>
              <a:rPr lang="sr-Latn-RS" dirty="0" smtClean="0">
                <a:latin typeface="Californian FB" pitchFamily="18" charset="0"/>
              </a:rPr>
              <a:t> the prices in different shops. I </a:t>
            </a:r>
            <a:r>
              <a:rPr lang="sr-Latn-RS" i="1" dirty="0" smtClean="0">
                <a:latin typeface="Californian FB" pitchFamily="18" charset="0"/>
              </a:rPr>
              <a:t>always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sr-Latn-RS" dirty="0" smtClean="0">
                <a:solidFill>
                  <a:srgbClr val="0070C0"/>
                </a:solidFill>
                <a:latin typeface="Californian FB" pitchFamily="18" charset="0"/>
              </a:rPr>
              <a:t>look for </a:t>
            </a:r>
            <a:r>
              <a:rPr lang="sr-Latn-RS" dirty="0" smtClean="0">
                <a:latin typeface="Californian FB" pitchFamily="18" charset="0"/>
              </a:rPr>
              <a:t>the lowest price.’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Today: ‘</a:t>
            </a:r>
            <a:r>
              <a:rPr lang="sr-Latn-RS" i="1" dirty="0" smtClean="0">
                <a:latin typeface="Californian FB" pitchFamily="18" charset="0"/>
              </a:rPr>
              <a:t>Today</a:t>
            </a:r>
            <a:r>
              <a:rPr lang="sr-Latn-RS" dirty="0" smtClean="0">
                <a:latin typeface="Californian FB" pitchFamily="18" charset="0"/>
              </a:rPr>
              <a:t>,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I’m looking </a:t>
            </a:r>
            <a:r>
              <a:rPr lang="sr-Latn-RS" dirty="0" smtClean="0">
                <a:latin typeface="Californian FB" pitchFamily="18" charset="0"/>
              </a:rPr>
              <a:t>for a digital camera. </a:t>
            </a:r>
            <a:r>
              <a:rPr lang="sr-Latn-RS" dirty="0" smtClean="0">
                <a:solidFill>
                  <a:srgbClr val="FF0000"/>
                </a:solidFill>
                <a:latin typeface="Californian FB" pitchFamily="18" charset="0"/>
              </a:rPr>
              <a:t>I’m thinking </a:t>
            </a:r>
            <a:r>
              <a:rPr lang="sr-Latn-RS" dirty="0" smtClean="0">
                <a:latin typeface="Californian FB" pitchFamily="18" charset="0"/>
              </a:rPr>
              <a:t>about buying this one, but I’m not sure – it’s a little expensive.’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4000" dirty="0" smtClean="0">
                <a:latin typeface="Californian FB" pitchFamily="18" charset="0"/>
              </a:rPr>
              <a:t>check prices</a:t>
            </a:r>
            <a:endParaRPr lang="en-US" sz="4000" dirty="0">
              <a:latin typeface="Californian FB" pitchFamily="18" charset="0"/>
            </a:endParaRPr>
          </a:p>
        </p:txBody>
      </p:sp>
      <p:pic>
        <p:nvPicPr>
          <p:cNvPr id="19458" name="Picture 2" descr="C:\Users\User\Desktop\C3382964-1AB1-43F9-A7B0-4DEC2AE07AD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988840"/>
            <a:ext cx="6058768" cy="40391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dirty="0" smtClean="0">
                <a:latin typeface="Californian FB" pitchFamily="18" charset="0"/>
              </a:rPr>
              <a:t>digital camera</a:t>
            </a:r>
            <a:br>
              <a:rPr lang="sr-Latn-RS" dirty="0" smtClean="0">
                <a:latin typeface="Californian FB" pitchFamily="18" charset="0"/>
              </a:rPr>
            </a:br>
            <a:endParaRPr lang="en-US" dirty="0">
              <a:latin typeface="Californian FB" pitchFamily="18" charset="0"/>
            </a:endParaRPr>
          </a:p>
        </p:txBody>
      </p:sp>
      <p:pic>
        <p:nvPicPr>
          <p:cNvPr id="20482" name="Picture 2" descr="C:\Users\User\Desktop\71ol7+qlW3L._AC_SL1500_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772816"/>
            <a:ext cx="5852253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answers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3116"/>
            <a:ext cx="8229600" cy="3983047"/>
          </a:xfrm>
        </p:spPr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Jos</a:t>
            </a:r>
            <a:r>
              <a:rPr lang="en-US" dirty="0" smtClean="0">
                <a:latin typeface="Californian FB" pitchFamily="18" charset="0"/>
              </a:rPr>
              <a:t>é</a:t>
            </a:r>
            <a:r>
              <a:rPr lang="sr-Latn-RS" dirty="0" smtClean="0">
                <a:latin typeface="Californian FB" pitchFamily="18" charset="0"/>
              </a:rPr>
              <a:t>, the SPEED shopper</a:t>
            </a:r>
          </a:p>
          <a:p>
            <a:r>
              <a:rPr lang="sr-Latn-RS" dirty="0" smtClean="0">
                <a:latin typeface="Californian FB" pitchFamily="18" charset="0"/>
              </a:rPr>
              <a:t>Hiromi, the FREQUENT shopper</a:t>
            </a:r>
          </a:p>
          <a:p>
            <a:r>
              <a:rPr lang="sr-Latn-RS" dirty="0" smtClean="0">
                <a:latin typeface="Californian FB" pitchFamily="18" charset="0"/>
              </a:rPr>
              <a:t>Vince, the WINDOW shopper</a:t>
            </a:r>
          </a:p>
          <a:p>
            <a:r>
              <a:rPr lang="sr-Latn-RS" dirty="0" smtClean="0">
                <a:latin typeface="Californian FB" pitchFamily="18" charset="0"/>
              </a:rPr>
              <a:t>Ulrike, the CAREFUL shopper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alifornian FB" pitchFamily="18" charset="0"/>
              </a:rPr>
              <a:t>3.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page 58</a:t>
            </a:r>
            <a:r>
              <a:rPr lang="sr-Latn-RS" dirty="0" smtClean="0">
                <a:latin typeface="Californian FB" pitchFamily="18" charset="0"/>
              </a:rPr>
              <a:t>, </a:t>
            </a:r>
            <a:r>
              <a:rPr lang="en-US" dirty="0" smtClean="0">
                <a:latin typeface="Californian FB" pitchFamily="18" charset="0"/>
              </a:rPr>
              <a:t>Read </a:t>
            </a:r>
            <a:r>
              <a:rPr lang="en-US" dirty="0" smtClean="0">
                <a:latin typeface="Californian FB" pitchFamily="18" charset="0"/>
              </a:rPr>
              <a:t>the article again. Are these sentences true or false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00240"/>
            <a:ext cx="9144000" cy="4125923"/>
          </a:xfrm>
        </p:spPr>
        <p:txBody>
          <a:bodyPr/>
          <a:lstStyle/>
          <a:p>
            <a:pPr algn="just"/>
            <a:r>
              <a:rPr lang="en-US" dirty="0" smtClean="0">
                <a:latin typeface="Californian FB" pitchFamily="18" charset="0"/>
              </a:rPr>
              <a:t>1. Jose cannot buy the suit because it is too expensive</a:t>
            </a:r>
          </a:p>
          <a:p>
            <a:pPr algn="just"/>
            <a:r>
              <a:rPr lang="en-US" dirty="0" smtClean="0">
                <a:latin typeface="Californian FB" pitchFamily="18" charset="0"/>
              </a:rPr>
              <a:t>2. In her bags, Hiromi has got three things to wear</a:t>
            </a:r>
          </a:p>
          <a:p>
            <a:pPr algn="just"/>
            <a:r>
              <a:rPr lang="en-US" dirty="0" smtClean="0">
                <a:latin typeface="Californian FB" pitchFamily="18" charset="0"/>
              </a:rPr>
              <a:t>3. Ulrike is interested in the digital camera in the shop.</a:t>
            </a:r>
          </a:p>
          <a:p>
            <a:pPr algn="just"/>
            <a:r>
              <a:rPr lang="en-US" dirty="0" smtClean="0">
                <a:latin typeface="Californian FB" pitchFamily="18" charset="0"/>
              </a:rPr>
              <a:t>4. Vince wants to buy a pair of trousers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alifornian FB" pitchFamily="18" charset="0"/>
              </a:rPr>
              <a:t>3</a:t>
            </a:r>
            <a:r>
              <a:rPr lang="sr-Latn-RS" dirty="0" smtClean="0">
                <a:latin typeface="Californian FB" pitchFamily="18" charset="0"/>
              </a:rPr>
              <a:t>.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page58</a:t>
            </a:r>
            <a:r>
              <a:rPr lang="sr-Latn-RS" dirty="0" smtClean="0">
                <a:latin typeface="Californian FB" pitchFamily="18" charset="0"/>
              </a:rPr>
              <a:t>,</a:t>
            </a:r>
            <a:r>
              <a:rPr lang="en-U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Read the article again. Are these sentences true or false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>
                <a:latin typeface="Californian FB" pitchFamily="18" charset="0"/>
              </a:rPr>
              <a:t>1. Jose cannot buy the suit because it is too expensive</a:t>
            </a:r>
            <a:r>
              <a:rPr lang="sr-Latn-RS" dirty="0" smtClean="0">
                <a:latin typeface="Californian FB" pitchFamily="18" charset="0"/>
              </a:rPr>
              <a:t>.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F</a:t>
            </a:r>
            <a:endParaRPr lang="en-US" b="1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pPr algn="just"/>
            <a:r>
              <a:rPr lang="en-US" dirty="0" smtClean="0">
                <a:latin typeface="Californian FB" pitchFamily="18" charset="0"/>
              </a:rPr>
              <a:t>2. In her bags, Hiromi has got three things to wear</a:t>
            </a:r>
            <a:r>
              <a:rPr lang="sr-Latn-RS" dirty="0" smtClean="0">
                <a:latin typeface="Californian FB" pitchFamily="18" charset="0"/>
              </a:rPr>
              <a:t>.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F</a:t>
            </a:r>
            <a:endParaRPr lang="en-US" b="1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pPr algn="just"/>
            <a:r>
              <a:rPr lang="en-US" dirty="0" smtClean="0">
                <a:latin typeface="Californian FB" pitchFamily="18" charset="0"/>
              </a:rPr>
              <a:t>3. Ulrike is interested in the digital camera in the shop.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sr-Latn-RS" b="1" dirty="0" smtClean="0">
                <a:solidFill>
                  <a:srgbClr val="0070C0"/>
                </a:solidFill>
                <a:latin typeface="Californian FB" pitchFamily="18" charset="0"/>
              </a:rPr>
              <a:t>T</a:t>
            </a:r>
            <a:endParaRPr lang="en-US" b="1" dirty="0" smtClean="0">
              <a:solidFill>
                <a:srgbClr val="0070C0"/>
              </a:solidFill>
              <a:latin typeface="Californian FB" pitchFamily="18" charset="0"/>
            </a:endParaRPr>
          </a:p>
          <a:p>
            <a:pPr algn="just"/>
            <a:r>
              <a:rPr lang="en-US" dirty="0" smtClean="0">
                <a:latin typeface="Californian FB" pitchFamily="18" charset="0"/>
              </a:rPr>
              <a:t>4. Vince wants to buy a pair of trousers</a:t>
            </a:r>
            <a:r>
              <a:rPr lang="sr-Latn-RS" dirty="0" smtClean="0">
                <a:latin typeface="Californian FB" pitchFamily="18" charset="0"/>
              </a:rPr>
              <a:t>.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F</a:t>
            </a:r>
            <a:endParaRPr lang="en-US" b="1" dirty="0">
              <a:solidFill>
                <a:srgbClr val="FF0000"/>
              </a:solidFill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SHOPS AND SHOPPING (1)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VOCABULARY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4a, </a:t>
            </a:r>
            <a:r>
              <a:rPr lang="sr-Latn-RS" sz="3600" b="1" dirty="0" smtClean="0">
                <a:latin typeface="Californian FB" pitchFamily="18" charset="0"/>
              </a:rPr>
              <a:t>page 59, </a:t>
            </a:r>
            <a:r>
              <a:rPr lang="sr-Latn-RS" sz="3600" dirty="0" smtClean="0">
                <a:latin typeface="Californian FB" pitchFamily="18" charset="0"/>
              </a:rPr>
              <a:t>Match the verbs with the correct objects.</a:t>
            </a:r>
            <a:endParaRPr lang="en-US" sz="3600" dirty="0">
              <a:latin typeface="Californian FB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94488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822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RS" sz="2800" b="0" dirty="0" smtClean="0">
                          <a:latin typeface="Californian FB" pitchFamily="18" charset="0"/>
                        </a:rPr>
                        <a:t>to buy                           to check</a:t>
                      </a:r>
                      <a:r>
                        <a:rPr lang="sr-Latn-RS" sz="2800" b="0" baseline="0" dirty="0" smtClean="0">
                          <a:latin typeface="Californian FB" pitchFamily="18" charset="0"/>
                        </a:rPr>
                        <a:t>                   to pay for  </a:t>
                      </a:r>
                    </a:p>
                    <a:p>
                      <a:pPr algn="ctr"/>
                      <a:r>
                        <a:rPr lang="sr-Latn-RS" sz="2800" b="0" baseline="0" dirty="0" smtClean="0">
                          <a:latin typeface="Californian FB" pitchFamily="18" charset="0"/>
                        </a:rPr>
                        <a:t>to spend                     to spend                    to try on</a:t>
                      </a:r>
                      <a:endParaRPr lang="en-US" sz="2800" b="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57224" y="3071810"/>
            <a:ext cx="707236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sr-Latn-RS" sz="3200" dirty="0" smtClean="0">
                <a:latin typeface="Californian FB" pitchFamily="18" charset="0"/>
              </a:rPr>
              <a:t>a new shirt by credit card</a:t>
            </a:r>
          </a:p>
          <a:p>
            <a:pPr marL="342900" indent="-342900">
              <a:buAutoNum type="arabicPeriod"/>
            </a:pPr>
            <a:r>
              <a:rPr lang="sr-Latn-RS" sz="3200" dirty="0" smtClean="0">
                <a:latin typeface="Californian FB" pitchFamily="18" charset="0"/>
              </a:rPr>
              <a:t>the prices in different shops</a:t>
            </a:r>
          </a:p>
          <a:p>
            <a:pPr marL="342900" indent="-342900">
              <a:buAutoNum type="arabicPeriod"/>
            </a:pPr>
            <a:r>
              <a:rPr lang="sr-Latn-RS" sz="3200" dirty="0" smtClean="0">
                <a:latin typeface="Californian FB" pitchFamily="18" charset="0"/>
              </a:rPr>
              <a:t>time in a shop</a:t>
            </a:r>
          </a:p>
          <a:p>
            <a:pPr marL="342900" indent="-342900">
              <a:buAutoNum type="arabicPeriod"/>
            </a:pPr>
            <a:r>
              <a:rPr lang="sr-Latn-RS" sz="3200" dirty="0" smtClean="0">
                <a:latin typeface="Californian FB" pitchFamily="18" charset="0"/>
              </a:rPr>
              <a:t>50 pounds on DVDs</a:t>
            </a:r>
          </a:p>
          <a:p>
            <a:pPr marL="342900" indent="-342900">
              <a:buAutoNum type="arabicPeriod"/>
            </a:pPr>
            <a:r>
              <a:rPr lang="sr-Latn-RS" sz="3200" dirty="0" smtClean="0">
                <a:latin typeface="Californian FB" pitchFamily="18" charset="0"/>
              </a:rPr>
              <a:t>a new computer on the Internet</a:t>
            </a:r>
          </a:p>
          <a:p>
            <a:pPr marL="342900" indent="-342900">
              <a:buAutoNum type="arabicPeriod"/>
            </a:pPr>
            <a:r>
              <a:rPr lang="sr-Latn-RS" sz="3200" dirty="0" smtClean="0">
                <a:latin typeface="Californian FB" pitchFamily="18" charset="0"/>
              </a:rPr>
              <a:t>a pair of jeans before you buy them</a:t>
            </a:r>
            <a:endParaRPr lang="en-US" sz="32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4a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59</a:t>
            </a:r>
            <a:r>
              <a:rPr lang="sr-Latn-RS" sz="3600" dirty="0" smtClean="0">
                <a:latin typeface="Californian FB" pitchFamily="18" charset="0"/>
              </a:rPr>
              <a:t>, </a:t>
            </a:r>
            <a:r>
              <a:rPr lang="sr-Latn-RS" sz="3600" dirty="0" smtClean="0">
                <a:latin typeface="Californian FB" pitchFamily="18" charset="0"/>
              </a:rPr>
              <a:t>Match the verbs with the correct objects.</a:t>
            </a:r>
            <a:endParaRPr lang="en-US" sz="3600" dirty="0">
              <a:latin typeface="Californian FB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94488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822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RS" sz="2800" b="0" dirty="0" smtClean="0">
                          <a:latin typeface="Californian FB" pitchFamily="18" charset="0"/>
                        </a:rPr>
                        <a:t>to buy                           to check</a:t>
                      </a:r>
                      <a:r>
                        <a:rPr lang="sr-Latn-RS" sz="2800" b="0" baseline="0" dirty="0" smtClean="0">
                          <a:latin typeface="Californian FB" pitchFamily="18" charset="0"/>
                        </a:rPr>
                        <a:t>                   to pay for  </a:t>
                      </a:r>
                    </a:p>
                    <a:p>
                      <a:pPr algn="ctr"/>
                      <a:r>
                        <a:rPr lang="sr-Latn-RS" sz="2800" b="0" baseline="0" dirty="0" smtClean="0">
                          <a:latin typeface="Californian FB" pitchFamily="18" charset="0"/>
                        </a:rPr>
                        <a:t>to spend                     to spend                    to try on</a:t>
                      </a:r>
                      <a:endParaRPr lang="en-US" sz="2800" b="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57224" y="3071810"/>
            <a:ext cx="828677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sr-Latn-RS" sz="3200" dirty="0" smtClean="0">
                <a:latin typeface="Californian FB" pitchFamily="18" charset="0"/>
              </a:rPr>
              <a:t>a new shirt by credit card  </a:t>
            </a:r>
            <a:r>
              <a:rPr lang="sr-Latn-RS" sz="3200" dirty="0" smtClean="0">
                <a:solidFill>
                  <a:srgbClr val="FF0000"/>
                </a:solidFill>
                <a:latin typeface="Californian FB" pitchFamily="18" charset="0"/>
              </a:rPr>
              <a:t>PAY FOR     </a:t>
            </a:r>
          </a:p>
          <a:p>
            <a:pPr marL="342900" indent="-342900">
              <a:buAutoNum type="arabicPeriod"/>
            </a:pPr>
            <a:r>
              <a:rPr lang="sr-Latn-RS" sz="3200" dirty="0" smtClean="0">
                <a:latin typeface="Californian FB" pitchFamily="18" charset="0"/>
              </a:rPr>
              <a:t>the prices in different shops   </a:t>
            </a:r>
            <a:r>
              <a:rPr lang="sr-Latn-RS" sz="3200" dirty="0" smtClean="0">
                <a:solidFill>
                  <a:srgbClr val="FF0000"/>
                </a:solidFill>
                <a:latin typeface="Californian FB" pitchFamily="18" charset="0"/>
              </a:rPr>
              <a:t>CHECK</a:t>
            </a:r>
          </a:p>
          <a:p>
            <a:pPr marL="342900" indent="-342900">
              <a:buAutoNum type="arabicPeriod"/>
            </a:pPr>
            <a:r>
              <a:rPr lang="sr-Latn-RS" sz="3200" dirty="0" smtClean="0">
                <a:latin typeface="Californian FB" pitchFamily="18" charset="0"/>
              </a:rPr>
              <a:t>time in a shop    </a:t>
            </a:r>
            <a:r>
              <a:rPr lang="sr-Latn-RS" sz="3200" dirty="0" smtClean="0">
                <a:solidFill>
                  <a:srgbClr val="FF0000"/>
                </a:solidFill>
                <a:latin typeface="Californian FB" pitchFamily="18" charset="0"/>
              </a:rPr>
              <a:t>SPEND</a:t>
            </a:r>
          </a:p>
          <a:p>
            <a:pPr marL="342900" indent="-342900">
              <a:buAutoNum type="arabicPeriod"/>
            </a:pPr>
            <a:r>
              <a:rPr lang="sr-Latn-RS" sz="3200" dirty="0" smtClean="0">
                <a:latin typeface="Californian FB" pitchFamily="18" charset="0"/>
              </a:rPr>
              <a:t>50 pounds on DVDs   </a:t>
            </a:r>
            <a:r>
              <a:rPr lang="sr-Latn-RS" sz="3200" dirty="0" smtClean="0">
                <a:solidFill>
                  <a:srgbClr val="FF0000"/>
                </a:solidFill>
                <a:latin typeface="Californian FB" pitchFamily="18" charset="0"/>
              </a:rPr>
              <a:t>SPEND</a:t>
            </a:r>
          </a:p>
          <a:p>
            <a:pPr marL="342900" indent="-342900">
              <a:buAutoNum type="arabicPeriod"/>
            </a:pPr>
            <a:r>
              <a:rPr lang="sr-Latn-RS" sz="3200" dirty="0" smtClean="0">
                <a:latin typeface="Californian FB" pitchFamily="18" charset="0"/>
              </a:rPr>
              <a:t>a new computer on the Internet   </a:t>
            </a:r>
            <a:r>
              <a:rPr lang="sr-Latn-RS" sz="3200" dirty="0" smtClean="0">
                <a:solidFill>
                  <a:srgbClr val="FF0000"/>
                </a:solidFill>
                <a:latin typeface="Californian FB" pitchFamily="18" charset="0"/>
              </a:rPr>
              <a:t>BUY</a:t>
            </a:r>
          </a:p>
          <a:p>
            <a:pPr marL="342900" indent="-342900">
              <a:buAutoNum type="arabicPeriod"/>
            </a:pPr>
            <a:r>
              <a:rPr lang="sr-Latn-RS" sz="3200" dirty="0" smtClean="0">
                <a:latin typeface="Californian FB" pitchFamily="18" charset="0"/>
              </a:rPr>
              <a:t>a pair of jeans before you buy them  </a:t>
            </a:r>
            <a:r>
              <a:rPr lang="sr-Latn-RS" sz="3200" dirty="0" smtClean="0">
                <a:solidFill>
                  <a:srgbClr val="FF0000"/>
                </a:solidFill>
                <a:latin typeface="Californian FB" pitchFamily="18" charset="0"/>
              </a:rPr>
              <a:t>TRY ON</a:t>
            </a:r>
            <a:endParaRPr lang="en-US" sz="3200" dirty="0">
              <a:solidFill>
                <a:srgbClr val="FF0000"/>
              </a:solidFill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78595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4b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59, </a:t>
            </a:r>
            <a:r>
              <a:rPr lang="sr-Latn-RS" sz="3600" dirty="0" smtClean="0">
                <a:latin typeface="Californian FB" pitchFamily="18" charset="0"/>
              </a:rPr>
              <a:t>Complete the questions with a verb from Exercise 4a. Then ask a </a:t>
            </a:r>
            <a:r>
              <a:rPr lang="sr-Latn-RS" sz="3600" dirty="0" smtClean="0">
                <a:latin typeface="Californian FB" pitchFamily="18" charset="0"/>
              </a:rPr>
              <a:t>colleague/friend</a:t>
            </a:r>
            <a:r>
              <a:rPr lang="sr-Latn-RS" sz="3600" dirty="0" smtClean="0">
                <a:latin typeface="Californian FB" pitchFamily="18" charset="0"/>
              </a:rPr>
              <a:t> </a:t>
            </a:r>
            <a:r>
              <a:rPr lang="sr-Latn-RS" sz="3600" dirty="0" smtClean="0">
                <a:latin typeface="Californian FB" pitchFamily="18" charset="0"/>
              </a:rPr>
              <a:t>the questions.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00240"/>
            <a:ext cx="9144000" cy="4357718"/>
          </a:xfrm>
        </p:spPr>
        <p:txBody>
          <a:bodyPr>
            <a:normAutofit fontScale="925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How much time do you ________ in clothes shops?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2. Do you __________ prices in different shops before you buy something?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3. Do you always _________ clothes before you buy them?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4. Do you often ________things by credit card?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5. Do you _________ things on the Internet?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6. Do you _________ a lot of money on clothes and music?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71612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4b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59  </a:t>
            </a:r>
            <a:r>
              <a:rPr lang="sr-Latn-RS" sz="3600" dirty="0" smtClean="0">
                <a:latin typeface="Californian FB" pitchFamily="18" charset="0"/>
              </a:rPr>
              <a:t>Complete the questions with a verb from Exercise 4a. Then ask a </a:t>
            </a:r>
            <a:r>
              <a:rPr lang="sr-Latn-RS" sz="3600" dirty="0" smtClean="0">
                <a:latin typeface="Californian FB" pitchFamily="18" charset="0"/>
              </a:rPr>
              <a:t>colleague/partner</a:t>
            </a:r>
            <a:r>
              <a:rPr lang="sr-Latn-RS" sz="3600" dirty="0" smtClean="0">
                <a:latin typeface="Californian FB" pitchFamily="18" charset="0"/>
              </a:rPr>
              <a:t> </a:t>
            </a:r>
            <a:r>
              <a:rPr lang="sr-Latn-RS" sz="3600" dirty="0" smtClean="0">
                <a:latin typeface="Californian FB" pitchFamily="18" charset="0"/>
              </a:rPr>
              <a:t>the questions.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14488"/>
            <a:ext cx="9144000" cy="4411675"/>
          </a:xfrm>
        </p:spPr>
        <p:txBody>
          <a:bodyPr>
            <a:normAutofit fontScale="925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1. How much time do you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SPEND</a:t>
            </a:r>
            <a:r>
              <a:rPr lang="sr-Latn-RS" dirty="0" smtClean="0">
                <a:latin typeface="Californian FB" pitchFamily="18" charset="0"/>
              </a:rPr>
              <a:t> in clothes shops?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2. Do you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CHECK</a:t>
            </a:r>
            <a:r>
              <a:rPr lang="sr-Latn-RS" dirty="0" smtClean="0">
                <a:latin typeface="Californian FB" pitchFamily="18" charset="0"/>
              </a:rPr>
              <a:t> prices in different shops before you buy something?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3. Do you always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TRY ON </a:t>
            </a:r>
            <a:r>
              <a:rPr lang="sr-Latn-RS" dirty="0" smtClean="0">
                <a:latin typeface="Californian FB" pitchFamily="18" charset="0"/>
              </a:rPr>
              <a:t>clothes before you buy them?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4. Do you often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PAY FOR </a:t>
            </a:r>
            <a:r>
              <a:rPr lang="sr-Latn-RS" dirty="0" smtClean="0">
                <a:latin typeface="Californian FB" pitchFamily="18" charset="0"/>
              </a:rPr>
              <a:t>things by credit card?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5. Do you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BUY</a:t>
            </a:r>
            <a:r>
              <a:rPr lang="sr-Latn-RS" dirty="0" smtClean="0">
                <a:latin typeface="Californian FB" pitchFamily="18" charset="0"/>
              </a:rPr>
              <a:t> things on the Internet?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6. Do you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SPEND</a:t>
            </a:r>
            <a:r>
              <a:rPr lang="sr-Latn-RS" dirty="0" smtClean="0">
                <a:latin typeface="Californian FB" pitchFamily="18" charset="0"/>
              </a:rPr>
              <a:t> a lot of money on clothes and music?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>
                <a:latin typeface="Californian FB" pitchFamily="18" charset="0"/>
              </a:rPr>
              <a:t>Present Continuous (1)</a:t>
            </a:r>
            <a:r>
              <a:rPr lang="sr-Latn-RS" sz="4400" dirty="0" smtClean="0">
                <a:latin typeface="Californian FB" pitchFamily="18" charset="0"/>
              </a:rPr>
              <a:t/>
            </a:r>
            <a:br>
              <a:rPr lang="sr-Latn-RS" sz="4400" dirty="0" smtClean="0">
                <a:latin typeface="Californian FB" pitchFamily="18" charset="0"/>
              </a:rPr>
            </a:br>
            <a:r>
              <a:rPr lang="sr-Latn-RS" sz="4400" b="0" cap="none" dirty="0" smtClean="0">
                <a:latin typeface="Californian FB" pitchFamily="18" charset="0"/>
              </a:rPr>
              <a:t>(</a:t>
            </a:r>
            <a:r>
              <a:rPr lang="sr-Latn-RS" sz="4400" b="0" i="1" cap="none" dirty="0" smtClean="0">
                <a:latin typeface="Californian FB" pitchFamily="18" charset="0"/>
              </a:rPr>
              <a:t>sadašnje </a:t>
            </a:r>
            <a:r>
              <a:rPr lang="sr-Latn-RS" sz="4400" b="0" i="1" cap="none" dirty="0" smtClean="0">
                <a:latin typeface="Californian FB" pitchFamily="18" charset="0"/>
              </a:rPr>
              <a:t>trajno/progresivno </a:t>
            </a:r>
            <a:r>
              <a:rPr lang="sr-Latn-RS" sz="4400" b="0" i="1" cap="none" dirty="0" smtClean="0">
                <a:latin typeface="Californian FB" pitchFamily="18" charset="0"/>
              </a:rPr>
              <a:t>vreme)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Californian FB" pitchFamily="18" charset="0"/>
              </a:rPr>
              <a:t>GRAMMAR: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00174"/>
          </a:xfrm>
        </p:spPr>
        <p:txBody>
          <a:bodyPr>
            <a:normAutofit fontScale="90000"/>
          </a:bodyPr>
          <a:lstStyle/>
          <a:p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en-US" sz="4000" dirty="0" err="1" smtClean="0">
                <a:latin typeface="Californian FB" pitchFamily="18" charset="0"/>
              </a:rPr>
              <a:t>5a</a:t>
            </a:r>
            <a:r>
              <a:rPr lang="sr-Latn-RS" sz="4000" dirty="0" smtClean="0">
                <a:latin typeface="Californian FB" pitchFamily="18" charset="0"/>
              </a:rPr>
              <a:t> </a:t>
            </a:r>
            <a:r>
              <a:rPr lang="sr-Latn-RS" sz="4000" b="1" dirty="0" smtClean="0">
                <a:solidFill>
                  <a:srgbClr val="FF0000"/>
                </a:solidFill>
                <a:latin typeface="Californian FB" pitchFamily="18" charset="0"/>
              </a:rPr>
              <a:t>page </a:t>
            </a:r>
            <a:r>
              <a:rPr lang="sr-Latn-RS" sz="4000" b="1" dirty="0" smtClean="0">
                <a:solidFill>
                  <a:srgbClr val="FF0000"/>
                </a:solidFill>
                <a:latin typeface="Californian FB" pitchFamily="18" charset="0"/>
              </a:rPr>
              <a:t>59,</a:t>
            </a:r>
            <a:r>
              <a:rPr lang="en-US" sz="4000" b="1" dirty="0" smtClean="0">
                <a:solidFill>
                  <a:srgbClr val="FF0000"/>
                </a:solidFill>
                <a:latin typeface="Californian FB" pitchFamily="18" charset="0"/>
              </a:rPr>
              <a:t> </a:t>
            </a:r>
            <a:r>
              <a:rPr lang="en-US" sz="4000" dirty="0" smtClean="0">
                <a:latin typeface="Californian FB" pitchFamily="18" charset="0"/>
              </a:rPr>
              <a:t>Look at these sentences from the article and answer the questions.</a:t>
            </a:r>
            <a:r>
              <a:rPr lang="en-US" sz="3600" dirty="0" smtClean="0">
                <a:latin typeface="Californian FB" pitchFamily="18" charset="0"/>
              </a:rPr>
              <a:t/>
            </a:r>
            <a:br>
              <a:rPr lang="en-US" sz="3600" dirty="0" smtClean="0">
                <a:latin typeface="Californian FB" pitchFamily="18" charset="0"/>
              </a:rPr>
            </a:b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00809"/>
            <a:ext cx="4714876" cy="180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latin typeface="Californian FB" pitchFamily="18" charset="0"/>
              </a:rPr>
              <a:t>a) Right now</a:t>
            </a:r>
            <a:r>
              <a:rPr lang="en-US" b="1" dirty="0" smtClean="0">
                <a:solidFill>
                  <a:srgbClr val="FF0000"/>
                </a:solidFill>
                <a:latin typeface="Californian FB" pitchFamily="18" charset="0"/>
              </a:rPr>
              <a:t>, I’m carrying</a:t>
            </a:r>
            <a:r>
              <a:rPr lang="en-US" dirty="0" smtClean="0">
                <a:latin typeface="Californian FB" pitchFamily="18" charset="0"/>
              </a:rPr>
              <a:t> five new things</a:t>
            </a:r>
            <a:r>
              <a:rPr lang="sr-Latn-RS" dirty="0" smtClean="0">
                <a:latin typeface="Californian FB" pitchFamily="18" charset="0"/>
              </a:rPr>
              <a:t>.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29190" y="1714488"/>
            <a:ext cx="42148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Californian FB" pitchFamily="18" charset="0"/>
              </a:rPr>
              <a:t>b ) I always </a:t>
            </a:r>
            <a:r>
              <a:rPr lang="en-US" sz="3200" b="1" dirty="0" smtClean="0">
                <a:solidFill>
                  <a:srgbClr val="FF0000"/>
                </a:solidFill>
                <a:latin typeface="Californian FB" pitchFamily="18" charset="0"/>
              </a:rPr>
              <a:t>check</a:t>
            </a:r>
            <a:r>
              <a:rPr lang="en-US" sz="3200" dirty="0" smtClean="0">
                <a:latin typeface="Californian FB" pitchFamily="18" charset="0"/>
              </a:rPr>
              <a:t> the</a:t>
            </a:r>
            <a:endParaRPr lang="sr-Latn-RS" sz="3200" dirty="0" smtClean="0">
              <a:latin typeface="Californian FB" pitchFamily="18" charset="0"/>
            </a:endParaRPr>
          </a:p>
          <a:p>
            <a:r>
              <a:rPr lang="en-US" sz="3200" dirty="0" smtClean="0">
                <a:latin typeface="Californian FB" pitchFamily="18" charset="0"/>
              </a:rPr>
              <a:t> </a:t>
            </a:r>
            <a:r>
              <a:rPr lang="sr-Latn-RS" sz="3200" dirty="0" smtClean="0">
                <a:latin typeface="Californian FB" pitchFamily="18" charset="0"/>
              </a:rPr>
              <a:t>     </a:t>
            </a:r>
            <a:r>
              <a:rPr lang="en-US" sz="3200" dirty="0" smtClean="0">
                <a:latin typeface="Californian FB" pitchFamily="18" charset="0"/>
              </a:rPr>
              <a:t>prices in different</a:t>
            </a:r>
            <a:endParaRPr lang="sr-Latn-RS" sz="3200" dirty="0" smtClean="0">
              <a:latin typeface="Californian FB" pitchFamily="18" charset="0"/>
            </a:endParaRPr>
          </a:p>
          <a:p>
            <a:r>
              <a:rPr lang="sr-Latn-RS" sz="3200" dirty="0" smtClean="0">
                <a:latin typeface="Californian FB" pitchFamily="18" charset="0"/>
              </a:rPr>
              <a:t>      </a:t>
            </a:r>
            <a:r>
              <a:rPr lang="en-US" sz="3200" dirty="0" smtClean="0">
                <a:latin typeface="Californian FB" pitchFamily="18" charset="0"/>
              </a:rPr>
              <a:t>shops</a:t>
            </a:r>
            <a:r>
              <a:rPr lang="sr-Latn-RS" sz="3200" dirty="0" smtClean="0">
                <a:latin typeface="Californian FB" pitchFamily="18" charset="0"/>
              </a:rPr>
              <a:t>.</a:t>
            </a:r>
            <a:endParaRPr lang="en-US" sz="3200" dirty="0">
              <a:latin typeface="Californian FB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3571876"/>
            <a:ext cx="892971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sr-Latn-RS" sz="3200" dirty="0" smtClean="0">
                <a:latin typeface="Californian FB" pitchFamily="18" charset="0"/>
              </a:rPr>
              <a:t>Which sentence describes things that happen </a:t>
            </a:r>
            <a:r>
              <a:rPr lang="sr-Latn-RS" sz="3200" b="1" u="sng" dirty="0" smtClean="0">
                <a:latin typeface="Californian FB" pitchFamily="18" charset="0"/>
              </a:rPr>
              <a:t>again and again</a:t>
            </a:r>
            <a:r>
              <a:rPr lang="sr-Latn-RS" sz="3200" dirty="0" smtClean="0">
                <a:latin typeface="Californian FB" pitchFamily="18" charset="0"/>
              </a:rPr>
              <a:t>? What do we call this tense</a:t>
            </a:r>
            <a:r>
              <a:rPr lang="sr-Latn-RS" sz="3200" dirty="0" smtClean="0">
                <a:latin typeface="Californian FB" pitchFamily="18" charset="0"/>
              </a:rPr>
              <a:t>?</a:t>
            </a:r>
          </a:p>
          <a:p>
            <a:pPr marL="342900" indent="-342900"/>
            <a:endParaRPr lang="sr-Latn-RS" sz="3200" dirty="0" smtClean="0">
              <a:latin typeface="Californian FB" pitchFamily="18" charset="0"/>
            </a:endParaRPr>
          </a:p>
          <a:p>
            <a:pPr marL="342900" indent="-342900"/>
            <a:r>
              <a:rPr lang="sr-Latn-RS" sz="3200" dirty="0" smtClean="0">
                <a:latin typeface="Californian FB" pitchFamily="18" charset="0"/>
              </a:rPr>
              <a:t>2. Which </a:t>
            </a:r>
            <a:r>
              <a:rPr lang="sr-Latn-RS" sz="3200" dirty="0" smtClean="0">
                <a:latin typeface="Californian FB" pitchFamily="18" charset="0"/>
              </a:rPr>
              <a:t>sentence describes an action happening </a:t>
            </a:r>
            <a:r>
              <a:rPr lang="sr-Latn-RS" sz="3200" b="1" u="sng" dirty="0" smtClean="0">
                <a:latin typeface="Californian FB" pitchFamily="18" charset="0"/>
              </a:rPr>
              <a:t>now</a:t>
            </a:r>
            <a:r>
              <a:rPr lang="sr-Latn-RS" sz="3200" dirty="0" smtClean="0">
                <a:latin typeface="Californian FB" pitchFamily="18" charset="0"/>
              </a:rPr>
              <a:t>?</a:t>
            </a:r>
            <a:endParaRPr lang="en-US" sz="32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6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sr-Latn-RS" sz="4000" dirty="0" smtClean="0">
                <a:latin typeface="Californian FB" pitchFamily="18" charset="0"/>
              </a:rPr>
              <a:t>Compare</a:t>
            </a:r>
            <a:endParaRPr lang="en-US" sz="4000" dirty="0">
              <a:latin typeface="Californian FB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071546"/>
          <a:ext cx="8229600" cy="241746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971924"/>
                <a:gridCol w="4257676"/>
              </a:tblGrid>
              <a:tr h="896032"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 smtClean="0">
                          <a:latin typeface="Californian FB" pitchFamily="18" charset="0"/>
                        </a:rPr>
                        <a:t>PRESENT SIMPLE</a:t>
                      </a:r>
                    </a:p>
                    <a:p>
                      <a:pPr algn="ctr"/>
                      <a:r>
                        <a:rPr lang="sr-Latn-RS" sz="2400" dirty="0" smtClean="0">
                          <a:latin typeface="Californian FB" pitchFamily="18" charset="0"/>
                        </a:rPr>
                        <a:t>ADVERB (</a:t>
                      </a:r>
                      <a:r>
                        <a:rPr lang="sr-Latn-RS" sz="2400" i="1" dirty="0" smtClean="0">
                          <a:latin typeface="Californian FB" pitchFamily="18" charset="0"/>
                        </a:rPr>
                        <a:t>prilog</a:t>
                      </a:r>
                      <a:r>
                        <a:rPr lang="sr-Latn-RS" sz="2400" dirty="0" smtClean="0">
                          <a:latin typeface="Californian FB" pitchFamily="18" charset="0"/>
                        </a:rPr>
                        <a:t>)</a:t>
                      </a:r>
                      <a:endParaRPr lang="en-US" sz="24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 smtClean="0">
                          <a:latin typeface="Californian FB" pitchFamily="18" charset="0"/>
                        </a:rPr>
                        <a:t>PRESENT CONTINUOUS</a:t>
                      </a:r>
                    </a:p>
                    <a:p>
                      <a:pPr algn="ctr"/>
                      <a:r>
                        <a:rPr lang="sr-Latn-RS" sz="2400" dirty="0" smtClean="0">
                          <a:latin typeface="Californian FB" pitchFamily="18" charset="0"/>
                        </a:rPr>
                        <a:t>ADVERB (</a:t>
                      </a:r>
                      <a:r>
                        <a:rPr lang="sr-Latn-RS" sz="2400" i="1" dirty="0" smtClean="0">
                          <a:latin typeface="Californian FB" pitchFamily="18" charset="0"/>
                        </a:rPr>
                        <a:t>prilog</a:t>
                      </a:r>
                      <a:r>
                        <a:rPr lang="sr-Latn-RS" sz="2400" dirty="0" smtClean="0">
                          <a:latin typeface="Californian FB" pitchFamily="18" charset="0"/>
                        </a:rPr>
                        <a:t>)</a:t>
                      </a:r>
                      <a:endParaRPr lang="en-US" sz="24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1521428">
                <a:tc>
                  <a:txBody>
                    <a:bodyPr/>
                    <a:lstStyle/>
                    <a:p>
                      <a:pPr algn="ctr"/>
                      <a:r>
                        <a:rPr lang="sr-Latn-RS" sz="2800" dirty="0" smtClean="0">
                          <a:latin typeface="Californian FB" pitchFamily="18" charset="0"/>
                        </a:rPr>
                        <a:t>usually, often, sometimes, </a:t>
                      </a:r>
                      <a:r>
                        <a:rPr lang="sr-Latn-RS" sz="2800" baseline="0" dirty="0" smtClean="0">
                          <a:latin typeface="Californian FB" pitchFamily="18" charset="0"/>
                        </a:rPr>
                        <a:t> rarely, never,</a:t>
                      </a:r>
                    </a:p>
                    <a:p>
                      <a:pPr algn="ctr"/>
                      <a:r>
                        <a:rPr lang="sr-Latn-RS" sz="2800" baseline="0" dirty="0" smtClean="0">
                          <a:latin typeface="Californian FB" pitchFamily="18" charset="0"/>
                        </a:rPr>
                        <a:t>from time to time</a:t>
                      </a:r>
                      <a:endParaRPr lang="en-US" sz="28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800" dirty="0" smtClean="0">
                          <a:latin typeface="Californian FB" pitchFamily="18" charset="0"/>
                        </a:rPr>
                        <a:t>now, right now, just now, at the moment, currently</a:t>
                      </a:r>
                      <a:endParaRPr lang="en-US" sz="28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5720" y="3357562"/>
            <a:ext cx="885828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sr-Latn-RS" sz="3200" dirty="0" smtClean="0">
                <a:latin typeface="Californian FB" pitchFamily="18" charset="0"/>
              </a:rPr>
              <a:t>Which sentence describes things that happen </a:t>
            </a:r>
            <a:r>
              <a:rPr lang="sr-Latn-RS" sz="3200" b="1" dirty="0" smtClean="0">
                <a:latin typeface="Californian FB" pitchFamily="18" charset="0"/>
              </a:rPr>
              <a:t>again and again</a:t>
            </a:r>
            <a:r>
              <a:rPr lang="sr-Latn-RS" sz="3200" dirty="0" smtClean="0">
                <a:latin typeface="Californian FB" pitchFamily="18" charset="0"/>
              </a:rPr>
              <a:t>? What do we call this tense?</a:t>
            </a:r>
          </a:p>
          <a:p>
            <a:pPr marL="342900" indent="-342900" algn="just"/>
            <a:r>
              <a:rPr lang="sr-Latn-RS" sz="3200" dirty="0" smtClean="0">
                <a:latin typeface="Californian FB" pitchFamily="18" charset="0"/>
              </a:rPr>
              <a:t>     PRESENT SIMPLE </a:t>
            </a:r>
            <a:r>
              <a:rPr lang="sr-Latn-RS" sz="3200" dirty="0" smtClean="0">
                <a:latin typeface="Californian FB" pitchFamily="18" charset="0"/>
              </a:rPr>
              <a:t>TENSE</a:t>
            </a:r>
          </a:p>
          <a:p>
            <a:pPr marL="342900" indent="-342900" algn="just"/>
            <a:endParaRPr lang="sr-Latn-RS" sz="3200" dirty="0" smtClean="0">
              <a:latin typeface="Californian FB" pitchFamily="18" charset="0"/>
            </a:endParaRPr>
          </a:p>
          <a:p>
            <a:pPr marL="342900" indent="-342900" algn="just"/>
            <a:r>
              <a:rPr lang="sr-Latn-RS" sz="3200" dirty="0" smtClean="0">
                <a:latin typeface="Californian FB" pitchFamily="18" charset="0"/>
              </a:rPr>
              <a:t>2. Which </a:t>
            </a:r>
            <a:r>
              <a:rPr lang="sr-Latn-RS" sz="3200" dirty="0" smtClean="0">
                <a:latin typeface="Californian FB" pitchFamily="18" charset="0"/>
              </a:rPr>
              <a:t>sentence describes an action happening </a:t>
            </a:r>
            <a:r>
              <a:rPr lang="sr-Latn-RS" sz="3200" b="1" dirty="0" smtClean="0">
                <a:latin typeface="Californian FB" pitchFamily="18" charset="0"/>
              </a:rPr>
              <a:t>now</a:t>
            </a:r>
            <a:r>
              <a:rPr lang="sr-Latn-RS" sz="3200" dirty="0" smtClean="0">
                <a:latin typeface="Californian FB" pitchFamily="18" charset="0"/>
              </a:rPr>
              <a:t>? </a:t>
            </a:r>
            <a:endParaRPr lang="sr-Latn-RS" sz="3200" dirty="0" smtClean="0">
              <a:latin typeface="Californian FB" pitchFamily="18" charset="0"/>
            </a:endParaRPr>
          </a:p>
          <a:p>
            <a:pPr marL="342900" indent="-342900" algn="just"/>
            <a:r>
              <a:rPr lang="sr-Latn-RS" sz="3200" dirty="0" smtClean="0">
                <a:latin typeface="Californian FB" pitchFamily="18" charset="0"/>
              </a:rPr>
              <a:t>PRESENT </a:t>
            </a:r>
            <a:r>
              <a:rPr lang="sr-Latn-RS" sz="3200" dirty="0" smtClean="0">
                <a:latin typeface="Californian FB" pitchFamily="18" charset="0"/>
              </a:rPr>
              <a:t>CONTINUOUS TENSE</a:t>
            </a:r>
            <a:endParaRPr lang="en-US" sz="32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>5b </a:t>
            </a: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page 59</a:t>
            </a:r>
            <a:r>
              <a:rPr lang="sr-Latn-RS" dirty="0" smtClean="0">
                <a:latin typeface="Californian FB" pitchFamily="18" charset="0"/>
              </a:rPr>
              <a:t>, </a:t>
            </a:r>
            <a:r>
              <a:rPr lang="sr-Latn-RS" dirty="0" smtClean="0">
                <a:latin typeface="Californian FB" pitchFamily="18" charset="0"/>
              </a:rPr>
              <a:t>Find more examples of </a:t>
            </a:r>
            <a:r>
              <a:rPr lang="sr-Latn-RS" b="1" dirty="0" smtClean="0">
                <a:latin typeface="Californian FB" pitchFamily="18" charset="0"/>
              </a:rPr>
              <a:t>the Present Continuous</a:t>
            </a:r>
            <a:r>
              <a:rPr lang="sr-Latn-RS" dirty="0" smtClean="0">
                <a:latin typeface="Californian FB" pitchFamily="18" charset="0"/>
              </a:rPr>
              <a:t> in the article.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sr-Latn-RS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r>
              <a:rPr lang="sr-Latn-RS" i="1" dirty="0" smtClean="0">
                <a:latin typeface="Californian FB" pitchFamily="18" charset="0"/>
              </a:rPr>
              <a:t>Right now</a:t>
            </a:r>
            <a:r>
              <a:rPr lang="sr-Latn-RS" dirty="0" smtClean="0">
                <a:latin typeface="Californian FB" pitchFamily="18" charset="0"/>
              </a:rPr>
              <a:t>, </a:t>
            </a:r>
            <a:r>
              <a:rPr lang="sr-Latn-RS" b="1" i="1" dirty="0" smtClean="0">
                <a:solidFill>
                  <a:srgbClr val="FF0000"/>
                </a:solidFill>
                <a:latin typeface="Californian FB" pitchFamily="18" charset="0"/>
              </a:rPr>
              <a:t>I’m carrying </a:t>
            </a:r>
            <a:r>
              <a:rPr lang="sr-Latn-RS" dirty="0" smtClean="0">
                <a:latin typeface="Californian FB" pitchFamily="18" charset="0"/>
              </a:rPr>
              <a:t>five new things.</a:t>
            </a:r>
          </a:p>
          <a:p>
            <a:r>
              <a:rPr lang="sr-Latn-RS" b="1" i="1" dirty="0" smtClean="0">
                <a:latin typeface="Californian FB" pitchFamily="18" charset="0"/>
              </a:rPr>
              <a:t>I’</a:t>
            </a:r>
            <a:r>
              <a:rPr lang="sr-Latn-RS" b="1" i="1" dirty="0" smtClean="0">
                <a:solidFill>
                  <a:srgbClr val="FF0000"/>
                </a:solidFill>
                <a:latin typeface="Californian FB" pitchFamily="18" charset="0"/>
              </a:rPr>
              <a:t>m not looking for </a:t>
            </a:r>
            <a:r>
              <a:rPr lang="sr-Latn-RS" dirty="0" smtClean="0">
                <a:latin typeface="Californian FB" pitchFamily="18" charset="0"/>
              </a:rPr>
              <a:t>anything special. </a:t>
            </a:r>
          </a:p>
          <a:p>
            <a:r>
              <a:rPr lang="sr-Latn-RS" i="1" dirty="0" smtClean="0">
                <a:latin typeface="Californian FB" pitchFamily="18" charset="0"/>
              </a:rPr>
              <a:t>Right now</a:t>
            </a:r>
            <a:r>
              <a:rPr lang="sr-Latn-RS" dirty="0" smtClean="0">
                <a:latin typeface="Californian FB" pitchFamily="18" charset="0"/>
              </a:rPr>
              <a:t>, </a:t>
            </a:r>
            <a:r>
              <a:rPr lang="sr-Latn-RS" b="1" i="1" dirty="0" smtClean="0">
                <a:solidFill>
                  <a:srgbClr val="FF0000"/>
                </a:solidFill>
                <a:latin typeface="Californian FB" pitchFamily="18" charset="0"/>
              </a:rPr>
              <a:t>I’m waiting</a:t>
            </a:r>
            <a:r>
              <a:rPr lang="sr-Latn-RS" b="1" i="1" dirty="0" smtClean="0">
                <a:latin typeface="Californian FB" pitchFamily="18" charset="0"/>
              </a:rPr>
              <a:t> </a:t>
            </a:r>
            <a:r>
              <a:rPr lang="sr-Latn-RS" b="1" i="1" dirty="0" smtClean="0">
                <a:solidFill>
                  <a:srgbClr val="FF0000"/>
                </a:solidFill>
                <a:latin typeface="Californian FB" pitchFamily="18" charset="0"/>
              </a:rPr>
              <a:t>for</a:t>
            </a:r>
            <a:r>
              <a:rPr lang="sr-Latn-RS" b="1" i="1" dirty="0" smtClean="0">
                <a:latin typeface="Californian FB" pitchFamily="18" charset="0"/>
              </a:rPr>
              <a:t> </a:t>
            </a:r>
            <a:r>
              <a:rPr lang="sr-Latn-RS" dirty="0" smtClean="0">
                <a:latin typeface="Californian FB" pitchFamily="18" charset="0"/>
              </a:rPr>
              <a:t>my friend. </a:t>
            </a:r>
          </a:p>
          <a:p>
            <a:r>
              <a:rPr lang="sr-Latn-RS" b="1" i="1" dirty="0" smtClean="0">
                <a:latin typeface="Californian FB" pitchFamily="18" charset="0"/>
              </a:rPr>
              <a:t>She’</a:t>
            </a:r>
            <a:r>
              <a:rPr lang="sr-Latn-RS" b="1" i="1" dirty="0" smtClean="0">
                <a:solidFill>
                  <a:srgbClr val="FF0000"/>
                </a:solidFill>
                <a:latin typeface="Californian FB" pitchFamily="18" charset="0"/>
              </a:rPr>
              <a:t>s trying on</a:t>
            </a:r>
            <a:r>
              <a:rPr lang="sr-Latn-RS" b="1" i="1" dirty="0" smtClean="0">
                <a:latin typeface="Californian FB" pitchFamily="18" charset="0"/>
              </a:rPr>
              <a:t> </a:t>
            </a:r>
            <a:r>
              <a:rPr lang="sr-Latn-RS" dirty="0" smtClean="0">
                <a:latin typeface="Californian FB" pitchFamily="18" charset="0"/>
              </a:rPr>
              <a:t>a pair of jeans.’</a:t>
            </a:r>
          </a:p>
          <a:p>
            <a:r>
              <a:rPr lang="sr-Latn-RS" b="1" i="1" dirty="0" smtClean="0">
                <a:latin typeface="Californian FB" pitchFamily="18" charset="0"/>
              </a:rPr>
              <a:t>I’</a:t>
            </a:r>
            <a:r>
              <a:rPr lang="sr-Latn-RS" b="1" i="1" dirty="0" smtClean="0">
                <a:solidFill>
                  <a:srgbClr val="FF0000"/>
                </a:solidFill>
                <a:latin typeface="Californian FB" pitchFamily="18" charset="0"/>
              </a:rPr>
              <a:t>m looking </a:t>
            </a:r>
            <a:r>
              <a:rPr lang="sr-Latn-RS" dirty="0" smtClean="0">
                <a:latin typeface="Californian FB" pitchFamily="18" charset="0"/>
              </a:rPr>
              <a:t>for a digital camera. </a:t>
            </a:r>
          </a:p>
          <a:p>
            <a:r>
              <a:rPr lang="sr-Latn-RS" b="1" i="1" dirty="0" smtClean="0">
                <a:latin typeface="Californian FB" pitchFamily="18" charset="0"/>
              </a:rPr>
              <a:t>I’</a:t>
            </a:r>
            <a:r>
              <a:rPr lang="sr-Latn-RS" b="1" i="1" dirty="0" smtClean="0">
                <a:solidFill>
                  <a:srgbClr val="FF0000"/>
                </a:solidFill>
                <a:latin typeface="Californian FB" pitchFamily="18" charset="0"/>
              </a:rPr>
              <a:t>m thinking </a:t>
            </a:r>
            <a:r>
              <a:rPr lang="sr-Latn-RS" dirty="0" smtClean="0">
                <a:latin typeface="Californian FB" pitchFamily="18" charset="0"/>
              </a:rPr>
              <a:t>about buying this one</a:t>
            </a:r>
          </a:p>
          <a:p>
            <a:r>
              <a:rPr lang="sr-Latn-RS" i="1" dirty="0" smtClean="0">
                <a:latin typeface="Californian FB" pitchFamily="18" charset="0"/>
              </a:rPr>
              <a:t>At the moment</a:t>
            </a:r>
            <a:r>
              <a:rPr lang="sr-Latn-RS" dirty="0" smtClean="0">
                <a:latin typeface="Californian FB" pitchFamily="18" charset="0"/>
              </a:rPr>
              <a:t>, </a:t>
            </a:r>
            <a:r>
              <a:rPr lang="sr-Latn-RS" b="1" i="1" dirty="0" smtClean="0">
                <a:solidFill>
                  <a:srgbClr val="FF0000"/>
                </a:solidFill>
                <a:latin typeface="Californian FB" pitchFamily="18" charset="0"/>
              </a:rPr>
              <a:t>I’m looking for </a:t>
            </a:r>
            <a:r>
              <a:rPr lang="sr-Latn-RS" dirty="0" smtClean="0">
                <a:latin typeface="Californian FB" pitchFamily="18" charset="0"/>
              </a:rPr>
              <a:t>a new suit.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en-US" sz="4000" dirty="0" err="1" smtClean="0">
                <a:latin typeface="Californian FB" pitchFamily="18" charset="0"/>
              </a:rPr>
              <a:t>5c</a:t>
            </a:r>
            <a:r>
              <a:rPr lang="sr-Latn-RS" sz="4000" dirty="0" smtClean="0">
                <a:latin typeface="Californian FB" pitchFamily="18" charset="0"/>
              </a:rPr>
              <a:t> </a:t>
            </a:r>
            <a:r>
              <a:rPr lang="sr-Latn-RS" sz="4000" b="1" dirty="0" smtClean="0">
                <a:solidFill>
                  <a:srgbClr val="FF0000"/>
                </a:solidFill>
                <a:latin typeface="Californian FB" pitchFamily="18" charset="0"/>
              </a:rPr>
              <a:t>page </a:t>
            </a:r>
            <a:r>
              <a:rPr lang="sr-Latn-RS" sz="4000" b="1" dirty="0" smtClean="0">
                <a:solidFill>
                  <a:srgbClr val="FF0000"/>
                </a:solidFill>
                <a:latin typeface="Californian FB" pitchFamily="18" charset="0"/>
              </a:rPr>
              <a:t>59,</a:t>
            </a:r>
            <a:r>
              <a:rPr lang="en-US" sz="4000" b="1" dirty="0" smtClean="0">
                <a:solidFill>
                  <a:srgbClr val="FF0000"/>
                </a:solidFill>
                <a:latin typeface="Californian FB" pitchFamily="18" charset="0"/>
              </a:rPr>
              <a:t> </a:t>
            </a:r>
            <a:r>
              <a:rPr lang="en-US" sz="4000" dirty="0" smtClean="0">
                <a:latin typeface="Californian FB" pitchFamily="18" charset="0"/>
              </a:rPr>
              <a:t>Complete the Table</a:t>
            </a:r>
            <a:endParaRPr lang="en-US" sz="4000" dirty="0">
              <a:latin typeface="Californian FB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14282" y="1600200"/>
          <a:ext cx="8715436" cy="420506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255848"/>
                <a:gridCol w="2647938"/>
                <a:gridCol w="2799248"/>
                <a:gridCol w="2012402"/>
              </a:tblGrid>
              <a:tr h="600723">
                <a:tc>
                  <a:txBody>
                    <a:bodyPr/>
                    <a:lstStyle/>
                    <a:p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400" b="1" dirty="0" smtClean="0">
                          <a:latin typeface="Californian FB" pitchFamily="18" charset="0"/>
                        </a:rPr>
                        <a:t>SUBJECT</a:t>
                      </a:r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Californian FB" pitchFamily="18" charset="0"/>
                        </a:rPr>
                        <a:t>T</a:t>
                      </a:r>
                      <a:r>
                        <a:rPr lang="sr-Latn-RS" sz="2400" b="1" dirty="0" smtClean="0">
                          <a:latin typeface="Californian FB" pitchFamily="18" charset="0"/>
                        </a:rPr>
                        <a:t>o be</a:t>
                      </a:r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400" b="1" dirty="0" smtClean="0">
                          <a:latin typeface="Californian FB" pitchFamily="18" charset="0"/>
                        </a:rPr>
                        <a:t>Verb+-ing</a:t>
                      </a:r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600723">
                <a:tc>
                  <a:txBody>
                    <a:bodyPr/>
                    <a:lstStyle/>
                    <a:p>
                      <a:pPr algn="ctr"/>
                      <a:r>
                        <a:rPr lang="sr-Latn-RS" sz="2400" b="1" dirty="0" smtClean="0">
                          <a:latin typeface="Californian FB" pitchFamily="18" charset="0"/>
                        </a:rPr>
                        <a:t>+</a:t>
                      </a:r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2400" b="1" dirty="0" smtClean="0">
                          <a:latin typeface="Californian FB" pitchFamily="18" charset="0"/>
                        </a:rPr>
                        <a:t>I</a:t>
                      </a:r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2400" b="1" dirty="0" smtClean="0">
                          <a:latin typeface="Californian FB" pitchFamily="18" charset="0"/>
                        </a:rPr>
                        <a:t>1________ (am)</a:t>
                      </a:r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600723">
                <a:tc>
                  <a:txBody>
                    <a:bodyPr/>
                    <a:lstStyle/>
                    <a:p>
                      <a:endParaRPr lang="en-US" sz="2400" b="1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Californian FB" pitchFamily="18" charset="0"/>
                        </a:rPr>
                        <a:t>Y</a:t>
                      </a:r>
                      <a:r>
                        <a:rPr lang="sr-Latn-RS" sz="2400" b="1" dirty="0" smtClean="0">
                          <a:latin typeface="Californian FB" pitchFamily="18" charset="0"/>
                        </a:rPr>
                        <a:t>ou/We/They</a:t>
                      </a:r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2400" b="1" dirty="0" smtClean="0">
                          <a:latin typeface="Californian FB" pitchFamily="18" charset="0"/>
                        </a:rPr>
                        <a:t>‘re (2 ________)</a:t>
                      </a:r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600723">
                <a:tc>
                  <a:txBody>
                    <a:bodyPr/>
                    <a:lstStyle/>
                    <a:p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Californian FB" pitchFamily="18" charset="0"/>
                        </a:rPr>
                        <a:t>H</a:t>
                      </a:r>
                      <a:r>
                        <a:rPr lang="sr-Latn-RS" sz="2400" b="1" dirty="0" smtClean="0">
                          <a:latin typeface="Californian FB" pitchFamily="18" charset="0"/>
                        </a:rPr>
                        <a:t>e/She/It</a:t>
                      </a:r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2400" b="1" dirty="0" smtClean="0">
                          <a:latin typeface="Californian FB" pitchFamily="18" charset="0"/>
                        </a:rPr>
                        <a:t>‘s (3 ________)</a:t>
                      </a:r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2400" b="1" dirty="0" smtClean="0">
                          <a:latin typeface="Californian FB" pitchFamily="18" charset="0"/>
                        </a:rPr>
                        <a:t>looking at it.</a:t>
                      </a:r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600723">
                <a:tc>
                  <a:txBody>
                    <a:bodyPr/>
                    <a:lstStyle/>
                    <a:p>
                      <a:pPr algn="ctr"/>
                      <a:r>
                        <a:rPr lang="sr-Latn-RS" sz="2400" b="1" dirty="0" smtClean="0">
                          <a:latin typeface="Californian FB" pitchFamily="18" charset="0"/>
                        </a:rPr>
                        <a:t>–</a:t>
                      </a:r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2400" b="1" dirty="0" smtClean="0">
                          <a:latin typeface="Californian FB" pitchFamily="18" charset="0"/>
                        </a:rPr>
                        <a:t>I</a:t>
                      </a:r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2400" b="1" dirty="0" smtClean="0">
                          <a:latin typeface="Californian FB" pitchFamily="18" charset="0"/>
                        </a:rPr>
                        <a:t>4</a:t>
                      </a:r>
                      <a:r>
                        <a:rPr lang="sr-Latn-RS" sz="2400" b="1" baseline="0" dirty="0" smtClean="0">
                          <a:latin typeface="Californian FB" pitchFamily="18" charset="0"/>
                        </a:rPr>
                        <a:t> _______ (am not)</a:t>
                      </a:r>
                      <a:r>
                        <a:rPr lang="sr-Latn-RS" sz="2400" b="1" dirty="0" smtClean="0">
                          <a:latin typeface="Californian FB" pitchFamily="18" charset="0"/>
                        </a:rPr>
                        <a:t> </a:t>
                      </a:r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600723">
                <a:tc>
                  <a:txBody>
                    <a:bodyPr/>
                    <a:lstStyle/>
                    <a:p>
                      <a:endParaRPr lang="en-US" sz="2400" b="1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latin typeface="Californian FB" pitchFamily="18" charset="0"/>
                        </a:rPr>
                        <a:t>Y</a:t>
                      </a:r>
                      <a:r>
                        <a:rPr lang="sr-Latn-RS" sz="2400" b="1" dirty="0" smtClean="0">
                          <a:latin typeface="Californian FB" pitchFamily="18" charset="0"/>
                        </a:rPr>
                        <a:t>ou/We/They</a:t>
                      </a:r>
                      <a:endParaRPr lang="en-US" sz="2400" b="1" dirty="0" smtClean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2400" b="1" dirty="0" smtClean="0">
                          <a:latin typeface="Californian FB" pitchFamily="18" charset="0"/>
                        </a:rPr>
                        <a:t>aren’t (are not)</a:t>
                      </a:r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600723">
                <a:tc>
                  <a:txBody>
                    <a:bodyPr/>
                    <a:lstStyle/>
                    <a:p>
                      <a:endParaRPr lang="en-US" sz="2400" b="1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2400" b="1" dirty="0" smtClean="0">
                          <a:latin typeface="Californian FB" pitchFamily="18" charset="0"/>
                        </a:rPr>
                        <a:t>5____ /</a:t>
                      </a:r>
                      <a:r>
                        <a:rPr lang="sr-Latn-RS" sz="2400" b="1" baseline="0" dirty="0" smtClean="0">
                          <a:latin typeface="Californian FB" pitchFamily="18" charset="0"/>
                        </a:rPr>
                        <a:t> _____/ _____</a:t>
                      </a:r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2400" b="1" dirty="0" smtClean="0">
                          <a:latin typeface="Californian FB" pitchFamily="18" charset="0"/>
                        </a:rPr>
                        <a:t>isn’t (6 __________</a:t>
                      </a:r>
                      <a:r>
                        <a:rPr lang="sr-Latn-RS" sz="2400" b="1" baseline="0" dirty="0" smtClean="0">
                          <a:latin typeface="Californian FB" pitchFamily="18" charset="0"/>
                        </a:rPr>
                        <a:t> )</a:t>
                      </a:r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en-US" sz="4000" dirty="0" err="1" smtClean="0">
                <a:latin typeface="Californian FB" pitchFamily="18" charset="0"/>
              </a:rPr>
              <a:t>5c</a:t>
            </a:r>
            <a:r>
              <a:rPr lang="sr-Latn-RS" sz="4000" dirty="0" smtClean="0">
                <a:latin typeface="Californian FB" pitchFamily="18" charset="0"/>
              </a:rPr>
              <a:t> </a:t>
            </a:r>
            <a:r>
              <a:rPr lang="sr-Latn-RS" sz="4000" b="1" dirty="0" smtClean="0">
                <a:solidFill>
                  <a:srgbClr val="FF0000"/>
                </a:solidFill>
                <a:latin typeface="Californian FB" pitchFamily="18" charset="0"/>
              </a:rPr>
              <a:t>page 59</a:t>
            </a:r>
            <a:r>
              <a:rPr lang="sr-Latn-RS" sz="4000" dirty="0" smtClean="0">
                <a:latin typeface="Californian FB" pitchFamily="18" charset="0"/>
              </a:rPr>
              <a:t>,</a:t>
            </a:r>
            <a:r>
              <a:rPr lang="en-US" sz="4000" dirty="0" smtClean="0">
                <a:latin typeface="Californian FB" pitchFamily="18" charset="0"/>
              </a:rPr>
              <a:t> </a:t>
            </a:r>
            <a:r>
              <a:rPr lang="en-US" sz="4000" dirty="0" smtClean="0">
                <a:latin typeface="Californian FB" pitchFamily="18" charset="0"/>
              </a:rPr>
              <a:t>Complete the Table</a:t>
            </a:r>
            <a:endParaRPr lang="en-US" sz="4000" dirty="0">
              <a:latin typeface="Californian FB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14282" y="1600200"/>
          <a:ext cx="8715436" cy="420506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071570"/>
                <a:gridCol w="2643206"/>
                <a:gridCol w="2988258"/>
                <a:gridCol w="2012402"/>
              </a:tblGrid>
              <a:tr h="600723">
                <a:tc>
                  <a:txBody>
                    <a:bodyPr/>
                    <a:lstStyle/>
                    <a:p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400" b="1" dirty="0" smtClean="0">
                          <a:latin typeface="Californian FB" pitchFamily="18" charset="0"/>
                        </a:rPr>
                        <a:t>SUBJECT</a:t>
                      </a:r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Californian FB" pitchFamily="18" charset="0"/>
                        </a:rPr>
                        <a:t>T</a:t>
                      </a:r>
                      <a:r>
                        <a:rPr lang="sr-Latn-RS" sz="2400" b="1" dirty="0" smtClean="0">
                          <a:latin typeface="Californian FB" pitchFamily="18" charset="0"/>
                        </a:rPr>
                        <a:t>o be</a:t>
                      </a:r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400" b="1" dirty="0" smtClean="0">
                          <a:latin typeface="Californian FB" pitchFamily="18" charset="0"/>
                        </a:rPr>
                        <a:t>Verb+-ing</a:t>
                      </a:r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600723">
                <a:tc>
                  <a:txBody>
                    <a:bodyPr/>
                    <a:lstStyle/>
                    <a:p>
                      <a:pPr algn="ctr"/>
                      <a:r>
                        <a:rPr lang="sr-Latn-RS" sz="2400" b="1" dirty="0" smtClean="0">
                          <a:latin typeface="Californian FB" pitchFamily="18" charset="0"/>
                        </a:rPr>
                        <a:t>+</a:t>
                      </a:r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2400" b="1" dirty="0" smtClean="0">
                          <a:latin typeface="Californian FB" pitchFamily="18" charset="0"/>
                        </a:rPr>
                        <a:t>I</a:t>
                      </a:r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2400" b="1" dirty="0" smtClean="0">
                          <a:latin typeface="Californian FB" pitchFamily="18" charset="0"/>
                        </a:rPr>
                        <a:t>1</a:t>
                      </a:r>
                      <a:r>
                        <a:rPr lang="sr-Latn-RS" sz="2400" b="1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’M</a:t>
                      </a:r>
                      <a:r>
                        <a:rPr lang="sr-Latn-RS" sz="2400" b="1" dirty="0" smtClean="0">
                          <a:latin typeface="Californian FB" pitchFamily="18" charset="0"/>
                        </a:rPr>
                        <a:t> (am)</a:t>
                      </a:r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600723">
                <a:tc>
                  <a:txBody>
                    <a:bodyPr/>
                    <a:lstStyle/>
                    <a:p>
                      <a:endParaRPr lang="en-US" sz="2400" b="1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Californian FB" pitchFamily="18" charset="0"/>
                        </a:rPr>
                        <a:t>Y</a:t>
                      </a:r>
                      <a:r>
                        <a:rPr lang="sr-Latn-RS" sz="2400" b="1" dirty="0" smtClean="0">
                          <a:latin typeface="Californian FB" pitchFamily="18" charset="0"/>
                        </a:rPr>
                        <a:t>ou/We/They</a:t>
                      </a:r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2400" b="1" dirty="0" smtClean="0">
                          <a:latin typeface="Californian FB" pitchFamily="18" charset="0"/>
                        </a:rPr>
                        <a:t>‘re (2 </a:t>
                      </a:r>
                      <a:r>
                        <a:rPr lang="sr-Latn-RS" sz="2400" b="1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ARE</a:t>
                      </a:r>
                      <a:r>
                        <a:rPr lang="sr-Latn-RS" sz="2400" b="1" dirty="0" smtClean="0">
                          <a:latin typeface="Californian FB" pitchFamily="18" charset="0"/>
                        </a:rPr>
                        <a:t>)</a:t>
                      </a:r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600723">
                <a:tc>
                  <a:txBody>
                    <a:bodyPr/>
                    <a:lstStyle/>
                    <a:p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Californian FB" pitchFamily="18" charset="0"/>
                        </a:rPr>
                        <a:t>H</a:t>
                      </a:r>
                      <a:r>
                        <a:rPr lang="sr-Latn-RS" sz="2400" b="1" dirty="0" smtClean="0">
                          <a:latin typeface="Californian FB" pitchFamily="18" charset="0"/>
                        </a:rPr>
                        <a:t>e/She/It</a:t>
                      </a:r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2400" b="1" dirty="0" smtClean="0">
                          <a:latin typeface="Californian FB" pitchFamily="18" charset="0"/>
                        </a:rPr>
                        <a:t>‘s (3 </a:t>
                      </a:r>
                      <a:r>
                        <a:rPr lang="sr-Latn-RS" sz="2400" b="1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IS</a:t>
                      </a:r>
                      <a:r>
                        <a:rPr lang="sr-Latn-RS" sz="2400" b="1" dirty="0" smtClean="0">
                          <a:latin typeface="Californian FB" pitchFamily="18" charset="0"/>
                        </a:rPr>
                        <a:t>)</a:t>
                      </a:r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2400" b="1" dirty="0" smtClean="0">
                          <a:latin typeface="Californian FB" pitchFamily="18" charset="0"/>
                        </a:rPr>
                        <a:t>looking at it.</a:t>
                      </a:r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600723">
                <a:tc>
                  <a:txBody>
                    <a:bodyPr/>
                    <a:lstStyle/>
                    <a:p>
                      <a:pPr algn="ctr"/>
                      <a:r>
                        <a:rPr lang="sr-Latn-RS" sz="2400" b="1" dirty="0" smtClean="0">
                          <a:latin typeface="Californian FB" pitchFamily="18" charset="0"/>
                        </a:rPr>
                        <a:t>–</a:t>
                      </a:r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2400" b="1" dirty="0" smtClean="0">
                          <a:latin typeface="Californian FB" pitchFamily="18" charset="0"/>
                        </a:rPr>
                        <a:t>I</a:t>
                      </a:r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2400" b="1" dirty="0" smtClean="0">
                          <a:latin typeface="Californian FB" pitchFamily="18" charset="0"/>
                        </a:rPr>
                        <a:t>4</a:t>
                      </a:r>
                      <a:r>
                        <a:rPr lang="sr-Latn-RS" sz="2400" b="1" baseline="0" dirty="0" smtClean="0">
                          <a:latin typeface="Californian FB" pitchFamily="18" charset="0"/>
                        </a:rPr>
                        <a:t> </a:t>
                      </a:r>
                      <a:r>
                        <a:rPr lang="sr-Latn-RS" sz="2400" b="1" baseline="0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I’M NOT </a:t>
                      </a:r>
                      <a:r>
                        <a:rPr lang="sr-Latn-RS" sz="2400" b="1" baseline="0" dirty="0" smtClean="0">
                          <a:latin typeface="Californian FB" pitchFamily="18" charset="0"/>
                        </a:rPr>
                        <a:t>(am not)</a:t>
                      </a:r>
                      <a:r>
                        <a:rPr lang="sr-Latn-RS" sz="2400" b="1" dirty="0" smtClean="0">
                          <a:latin typeface="Californian FB" pitchFamily="18" charset="0"/>
                        </a:rPr>
                        <a:t> </a:t>
                      </a:r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600723">
                <a:tc>
                  <a:txBody>
                    <a:bodyPr/>
                    <a:lstStyle/>
                    <a:p>
                      <a:endParaRPr lang="en-US" sz="2400" b="1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latin typeface="Californian FB" pitchFamily="18" charset="0"/>
                        </a:rPr>
                        <a:t>Y</a:t>
                      </a:r>
                      <a:r>
                        <a:rPr lang="sr-Latn-RS" sz="2400" b="1" dirty="0" smtClean="0">
                          <a:latin typeface="Californian FB" pitchFamily="18" charset="0"/>
                        </a:rPr>
                        <a:t>ou/We/They</a:t>
                      </a:r>
                      <a:endParaRPr lang="en-US" sz="2400" b="1" dirty="0" smtClean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2400" b="1" dirty="0" smtClean="0">
                          <a:latin typeface="Californian FB" pitchFamily="18" charset="0"/>
                        </a:rPr>
                        <a:t>aren’t (are not)</a:t>
                      </a:r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600723">
                <a:tc>
                  <a:txBody>
                    <a:bodyPr/>
                    <a:lstStyle/>
                    <a:p>
                      <a:endParaRPr lang="en-US" sz="2400" b="1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2400" b="1" dirty="0" smtClean="0">
                          <a:latin typeface="Californian FB" pitchFamily="18" charset="0"/>
                        </a:rPr>
                        <a:t>5</a:t>
                      </a:r>
                      <a:r>
                        <a:rPr lang="sr-Latn-RS" sz="2400" b="1" baseline="0" dirty="0" smtClean="0">
                          <a:latin typeface="Californian FB" pitchFamily="18" charset="0"/>
                        </a:rPr>
                        <a:t> </a:t>
                      </a:r>
                      <a:r>
                        <a:rPr lang="sr-Latn-RS" sz="2400" b="1" baseline="0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HE</a:t>
                      </a:r>
                      <a:r>
                        <a:rPr lang="sr-Latn-RS" sz="2400" b="1" dirty="0" smtClean="0">
                          <a:latin typeface="Californian FB" pitchFamily="18" charset="0"/>
                        </a:rPr>
                        <a:t> /</a:t>
                      </a:r>
                      <a:r>
                        <a:rPr lang="sr-Latn-RS" sz="2400" b="1" baseline="0" dirty="0" smtClean="0">
                          <a:latin typeface="Californian FB" pitchFamily="18" charset="0"/>
                        </a:rPr>
                        <a:t> </a:t>
                      </a:r>
                      <a:r>
                        <a:rPr lang="sr-Latn-RS" sz="2400" b="1" baseline="0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SHE</a:t>
                      </a:r>
                      <a:r>
                        <a:rPr lang="sr-Latn-RS" sz="2400" b="1" baseline="0" dirty="0" smtClean="0">
                          <a:latin typeface="Californian FB" pitchFamily="18" charset="0"/>
                        </a:rPr>
                        <a:t>/ </a:t>
                      </a:r>
                      <a:r>
                        <a:rPr lang="sr-Latn-RS" sz="2400" b="1" baseline="0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IT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2400" b="1" dirty="0" smtClean="0">
                          <a:latin typeface="Californian FB" pitchFamily="18" charset="0"/>
                        </a:rPr>
                        <a:t>isn’t (6 </a:t>
                      </a:r>
                      <a:r>
                        <a:rPr lang="sr-Latn-RS" sz="2400" b="1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IS</a:t>
                      </a:r>
                      <a:r>
                        <a:rPr lang="sr-Latn-RS" sz="2400" b="1" baseline="0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 NOT</a:t>
                      </a:r>
                      <a:r>
                        <a:rPr lang="sr-Latn-RS" sz="2400" b="1" baseline="0" dirty="0" smtClean="0">
                          <a:latin typeface="Californian FB" pitchFamily="18" charset="0"/>
                        </a:rPr>
                        <a:t>)</a:t>
                      </a:r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439850"/>
          </a:xfrm>
        </p:spPr>
        <p:txBody>
          <a:bodyPr>
            <a:normAutofit fontScale="90000"/>
          </a:bodyPr>
          <a:lstStyle/>
          <a:p>
            <a:r>
              <a:rPr lang="sr-Latn-RS" b="1" dirty="0" smtClean="0">
                <a:latin typeface="Californian FB" pitchFamily="18" charset="0"/>
              </a:rPr>
              <a:t>HW</a:t>
            </a:r>
            <a:br>
              <a:rPr lang="sr-Latn-RS" b="1" dirty="0" smtClean="0">
                <a:latin typeface="Californian FB" pitchFamily="18" charset="0"/>
              </a:rPr>
            </a:br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>go to Language Reference and Extra Practice pages 134-135.</a:t>
            </a:r>
            <a:endParaRPr lang="en-US" b="1" dirty="0">
              <a:solidFill>
                <a:srgbClr val="FF0000"/>
              </a:solidFill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57364"/>
            <a:ext cx="9144000" cy="4268799"/>
          </a:xfrm>
        </p:spPr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1. Read G1 about Present Continuous. </a:t>
            </a:r>
            <a:r>
              <a:rPr lang="sr-Latn-RS" b="1" dirty="0" smtClean="0">
                <a:latin typeface="Californian FB" pitchFamily="18" charset="0"/>
              </a:rPr>
              <a:t>page 134</a:t>
            </a:r>
          </a:p>
          <a:p>
            <a:r>
              <a:rPr lang="sr-Latn-RS" dirty="0" smtClean="0">
                <a:latin typeface="Californian FB" pitchFamily="18" charset="0"/>
              </a:rPr>
              <a:t>2. Read G2 about Present Continuous and Present Simple. </a:t>
            </a:r>
            <a:r>
              <a:rPr lang="sr-Latn-RS" b="1" dirty="0" smtClean="0">
                <a:latin typeface="Californian FB" pitchFamily="18" charset="0"/>
              </a:rPr>
              <a:t>page 134</a:t>
            </a:r>
          </a:p>
          <a:p>
            <a:r>
              <a:rPr lang="sr-Latn-RS" dirty="0" smtClean="0">
                <a:latin typeface="Californian FB" pitchFamily="18" charset="0"/>
              </a:rPr>
              <a:t>3. Read G3 about Present Continuous questions. </a:t>
            </a:r>
            <a:r>
              <a:rPr lang="sr-Latn-RS" b="1" dirty="0" smtClean="0">
                <a:latin typeface="Californian FB" pitchFamily="18" charset="0"/>
              </a:rPr>
              <a:t>page 134</a:t>
            </a:r>
          </a:p>
          <a:p>
            <a:r>
              <a:rPr lang="sr-Latn-RS" dirty="0" smtClean="0">
                <a:latin typeface="Californian FB" pitchFamily="18" charset="0"/>
              </a:rPr>
              <a:t>4. Do exercise G1/1 </a:t>
            </a:r>
            <a:r>
              <a:rPr lang="sr-Latn-RS" b="1" dirty="0" smtClean="0">
                <a:latin typeface="Californian FB" pitchFamily="18" charset="0"/>
              </a:rPr>
              <a:t>page 135</a:t>
            </a:r>
          </a:p>
          <a:p>
            <a:r>
              <a:rPr lang="sr-Latn-RS" dirty="0" smtClean="0">
                <a:latin typeface="Californian FB" pitchFamily="18" charset="0"/>
              </a:rPr>
              <a:t>5. Do exercise G2/2 </a:t>
            </a:r>
            <a:r>
              <a:rPr lang="sr-Latn-RS" b="1" dirty="0" smtClean="0">
                <a:latin typeface="Californian FB" pitchFamily="18" charset="0"/>
              </a:rPr>
              <a:t>page 135</a:t>
            </a:r>
            <a:endParaRPr lang="en-US" b="1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071678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Californian FB" pitchFamily="18" charset="0"/>
              </a:rPr>
              <a:t>6.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59, </a:t>
            </a:r>
            <a:r>
              <a:rPr lang="en-US" sz="3600" dirty="0" smtClean="0">
                <a:latin typeface="Californian FB" pitchFamily="18" charset="0"/>
              </a:rPr>
              <a:t>Complete these mobile phone conversations. Use the Present Continuous of the verbs in brackets. </a:t>
            </a:r>
            <a:r>
              <a:rPr lang="en-US" sz="3600" b="1" dirty="0" smtClean="0">
                <a:latin typeface="Californian FB" pitchFamily="18" charset="0"/>
              </a:rPr>
              <a:t>Listen Track 2.2, read</a:t>
            </a:r>
            <a:r>
              <a:rPr lang="sr-Latn-RS" sz="3600" b="1" dirty="0" smtClean="0">
                <a:latin typeface="Californian FB" pitchFamily="18" charset="0"/>
              </a:rPr>
              <a:t> Transcript</a:t>
            </a:r>
            <a:r>
              <a:rPr lang="en-US" sz="3600" b="1" dirty="0" smtClean="0">
                <a:latin typeface="Californian FB" pitchFamily="18" charset="0"/>
              </a:rPr>
              <a:t> p</a:t>
            </a:r>
            <a:r>
              <a:rPr lang="sr-Latn-RS" sz="3600" b="1" dirty="0" smtClean="0">
                <a:latin typeface="Californian FB" pitchFamily="18" charset="0"/>
              </a:rPr>
              <a:t>age 150</a:t>
            </a:r>
            <a:r>
              <a:rPr lang="en-US" sz="3600" dirty="0" smtClean="0">
                <a:latin typeface="Californian FB" pitchFamily="18" charset="0"/>
              </a:rPr>
              <a:t> to check your answers 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43116"/>
            <a:ext cx="9144000" cy="4714884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sr-Latn-RS" sz="3800" dirty="0" smtClean="0">
                <a:latin typeface="Californian FB" pitchFamily="18" charset="0"/>
              </a:rPr>
              <a:t>1. I can’t talk now. I ______ ________ ______ some trainers. (try on)</a:t>
            </a:r>
          </a:p>
          <a:p>
            <a:pPr algn="just"/>
            <a:r>
              <a:rPr lang="sr-Latn-RS" sz="3800" dirty="0" smtClean="0">
                <a:latin typeface="Californian FB" pitchFamily="18" charset="0"/>
              </a:rPr>
              <a:t>2. Call me back later. I _______ ____________. (drive)</a:t>
            </a:r>
          </a:p>
          <a:p>
            <a:pPr algn="just"/>
            <a:r>
              <a:rPr lang="sr-Latn-RS" sz="3800" dirty="0" smtClean="0">
                <a:latin typeface="Californian FB" pitchFamily="18" charset="0"/>
              </a:rPr>
              <a:t>3. Can you see me? I ________ __________ at the corner, opposite the bank. (stand)</a:t>
            </a:r>
          </a:p>
          <a:p>
            <a:pPr algn="just"/>
            <a:r>
              <a:rPr lang="sr-Latn-RS" sz="3800" dirty="0" smtClean="0">
                <a:latin typeface="Californian FB" pitchFamily="18" charset="0"/>
              </a:rPr>
              <a:t>4. Can I call you back? The waiter _________ _________ for me to order. (wait)</a:t>
            </a:r>
          </a:p>
          <a:p>
            <a:pPr algn="just"/>
            <a:r>
              <a:rPr lang="sr-Latn-RS" sz="3800" dirty="0" smtClean="0">
                <a:latin typeface="Californian FB" pitchFamily="18" charset="0"/>
              </a:rPr>
              <a:t>5. We ________ just ________ at the bus station. See you in five minutes. (arrive)</a:t>
            </a:r>
          </a:p>
          <a:p>
            <a:pPr algn="just"/>
            <a:r>
              <a:rPr lang="sr-Latn-RS" sz="3800" dirty="0" smtClean="0">
                <a:latin typeface="Californian FB" pitchFamily="18" charset="0"/>
              </a:rPr>
              <a:t>6. I’m in the car park. I ________ ________ the food in the car. (put)</a:t>
            </a:r>
          </a:p>
          <a:p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71612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Californian FB" pitchFamily="18" charset="0"/>
              </a:rPr>
              <a:t>7</a:t>
            </a:r>
            <a:r>
              <a:rPr lang="en-US" sz="3600" dirty="0" smtClean="0">
                <a:latin typeface="Californian FB" pitchFamily="18" charset="0"/>
              </a:rPr>
              <a:t>.</a:t>
            </a:r>
            <a:r>
              <a:rPr lang="sr-Latn-RS" sz="3600" dirty="0" smtClean="0">
                <a:latin typeface="Californian FB" pitchFamily="18" charset="0"/>
              </a:rPr>
              <a:t> </a:t>
            </a:r>
            <a:r>
              <a:rPr lang="sr-Latn-RS" sz="3600" b="1" dirty="0" smtClean="0">
                <a:solidFill>
                  <a:srgbClr val="FF0000"/>
                </a:solidFill>
                <a:latin typeface="Californian FB" pitchFamily="18" charset="0"/>
              </a:rPr>
              <a:t>page 59</a:t>
            </a:r>
            <a:r>
              <a:rPr lang="sr-Latn-RS" sz="3600" dirty="0" smtClean="0">
                <a:latin typeface="Californian FB" pitchFamily="18" charset="0"/>
              </a:rPr>
              <a:t>,</a:t>
            </a:r>
            <a:r>
              <a:rPr lang="en-US" sz="3600" dirty="0" smtClean="0">
                <a:latin typeface="Californian FB" pitchFamily="18" charset="0"/>
              </a:rPr>
              <a:t> </a:t>
            </a:r>
            <a:r>
              <a:rPr lang="en-US" sz="3600" dirty="0" smtClean="0">
                <a:latin typeface="Californian FB" pitchFamily="18" charset="0"/>
              </a:rPr>
              <a:t>Complete this paragraph with the correct form, </a:t>
            </a:r>
            <a:r>
              <a:rPr lang="en-US" sz="3600" i="1" dirty="0" smtClean="0">
                <a:latin typeface="Californian FB" pitchFamily="18" charset="0"/>
              </a:rPr>
              <a:t>Present Simple </a:t>
            </a:r>
            <a:r>
              <a:rPr lang="en-US" sz="3600" dirty="0" smtClean="0">
                <a:latin typeface="Californian FB" pitchFamily="18" charset="0"/>
              </a:rPr>
              <a:t>or </a:t>
            </a:r>
            <a:r>
              <a:rPr lang="en-US" sz="3600" i="1" dirty="0" smtClean="0">
                <a:latin typeface="Californian FB" pitchFamily="18" charset="0"/>
              </a:rPr>
              <a:t>Continuous</a:t>
            </a:r>
            <a:r>
              <a:rPr lang="en-US" sz="3600" dirty="0" smtClean="0">
                <a:latin typeface="Californian FB" pitchFamily="18" charset="0"/>
              </a:rPr>
              <a:t> of the verbs in the </a:t>
            </a:r>
            <a:r>
              <a:rPr lang="en-US" sz="3600" dirty="0" smtClean="0">
                <a:latin typeface="Californian FB" pitchFamily="18" charset="0"/>
              </a:rPr>
              <a:t>brackets</a:t>
            </a:r>
            <a:r>
              <a:rPr lang="sr-Latn-RS" sz="3600" dirty="0" smtClean="0">
                <a:latin typeface="Californian FB" pitchFamily="18" charset="0"/>
              </a:rPr>
              <a:t>.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14488"/>
            <a:ext cx="6286512" cy="4786346"/>
          </a:xfrm>
        </p:spPr>
        <p:txBody>
          <a:bodyPr anchor="ctr">
            <a:normAutofit fontScale="92500" lnSpcReduction="20000"/>
          </a:bodyPr>
          <a:lstStyle/>
          <a:p>
            <a:pPr algn="just">
              <a:buNone/>
            </a:pPr>
            <a:r>
              <a:rPr lang="sr-Latn-RS" dirty="0" smtClean="0">
                <a:latin typeface="Californian FB" pitchFamily="18" charset="0"/>
              </a:rPr>
              <a:t>Tom The Christmas shopper I </a:t>
            </a:r>
            <a:r>
              <a:rPr lang="sr-Latn-RS" u="sng" dirty="0" smtClean="0">
                <a:latin typeface="Lucida Handwriting" pitchFamily="66" charset="0"/>
              </a:rPr>
              <a:t>don’t</a:t>
            </a:r>
            <a:r>
              <a:rPr lang="sr-Latn-RS" dirty="0" smtClean="0">
                <a:latin typeface="Californian FB" pitchFamily="18" charset="0"/>
              </a:rPr>
              <a:t> usually </a:t>
            </a:r>
            <a:r>
              <a:rPr lang="sr-Latn-RS" u="sng" dirty="0" smtClean="0">
                <a:latin typeface="Lucida Handwriting" pitchFamily="66" charset="0"/>
              </a:rPr>
              <a:t>come</a:t>
            </a:r>
            <a:r>
              <a:rPr lang="sr-Latn-RS" dirty="0" smtClean="0">
                <a:latin typeface="Californian FB" pitchFamily="18" charset="0"/>
              </a:rPr>
              <a:t> (not come) to Oxford Street but today I ______ (look for) some Christmas presents. That’s why I ______ (look at) these CDs – my Dad _____ (listen) to music all the time. I _____ (not live) in London, but it ______ (be) always fun to visit Oxford Street and I _______ (have) fun today. There’s a lovely Christmas atmosphere in the city – that’s why I ______ (wear) this silly hat!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1026" name="Picture 2" descr="C:\Users\User\Desktop\bearded-man-santa-claus-hat-waving-walking-shopping-cart-full-christmas-presents-length-shot-isolated-white-1525553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46012" y="1571612"/>
            <a:ext cx="2797988" cy="3357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0"/>
            <a:ext cx="8507288" cy="2714620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Californian FB" pitchFamily="18" charset="0"/>
              </a:rPr>
              <a:t>LISTENING </a:t>
            </a:r>
            <a:br>
              <a:rPr lang="en-US" sz="3600" dirty="0" smtClean="0">
                <a:latin typeface="Californian FB" pitchFamily="18" charset="0"/>
              </a:rPr>
            </a:br>
            <a:r>
              <a:rPr lang="en-US" sz="3600" dirty="0" smtClean="0">
                <a:latin typeface="Californian FB" pitchFamily="18" charset="0"/>
              </a:rPr>
              <a:t>8</a:t>
            </a:r>
            <a:r>
              <a:rPr lang="sr-Latn-RS" sz="3600" dirty="0" smtClean="0">
                <a:latin typeface="Californian FB" pitchFamily="18" charset="0"/>
              </a:rPr>
              <a:t>.</a:t>
            </a:r>
            <a:r>
              <a:rPr lang="en-US" sz="3600" dirty="0" smtClean="0">
                <a:latin typeface="Californian FB" pitchFamily="18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Californian FB" pitchFamily="18" charset="0"/>
              </a:rPr>
              <a:t>Track 2.3, </a:t>
            </a:r>
            <a:r>
              <a:rPr lang="sr-Latn-RS" sz="3600" b="1" dirty="0" smtClean="0">
                <a:latin typeface="Californian FB" pitchFamily="18" charset="0"/>
              </a:rPr>
              <a:t>Transcript </a:t>
            </a:r>
            <a:r>
              <a:rPr lang="en-US" sz="3600" b="1" dirty="0" smtClean="0">
                <a:latin typeface="Californian FB" pitchFamily="18" charset="0"/>
              </a:rPr>
              <a:t>page 150</a:t>
            </a:r>
            <a:r>
              <a:rPr lang="en-US" sz="3600" dirty="0" smtClean="0">
                <a:latin typeface="Californian FB" pitchFamily="18" charset="0"/>
              </a:rPr>
              <a:t/>
            </a:r>
            <a:br>
              <a:rPr lang="en-US" sz="3600" dirty="0" smtClean="0">
                <a:latin typeface="Californian FB" pitchFamily="18" charset="0"/>
              </a:rPr>
            </a:br>
            <a:r>
              <a:rPr lang="en-US" sz="3600" dirty="0" smtClean="0">
                <a:latin typeface="Californian FB" pitchFamily="18" charset="0"/>
              </a:rPr>
              <a:t> Listen to three short conversations. Use the phrases below to describe situations</a:t>
            </a:r>
            <a:r>
              <a:rPr lang="sr-Latn-RS" sz="3600" dirty="0" smtClean="0">
                <a:latin typeface="Californian FB" pitchFamily="18" charset="0"/>
              </a:rPr>
              <a:t>. Use phrases from the list.</a:t>
            </a:r>
            <a:endParaRPr lang="en-US" sz="3600" dirty="0">
              <a:latin typeface="Californian FB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781300"/>
          <a:ext cx="8229600" cy="13716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229600"/>
              </a:tblGrid>
              <a:tr h="1223966">
                <a:tc>
                  <a:txBody>
                    <a:bodyPr/>
                    <a:lstStyle/>
                    <a:p>
                      <a:pPr algn="ctr"/>
                      <a:r>
                        <a:rPr lang="sr-Latn-RS" sz="2800" dirty="0" smtClean="0">
                          <a:latin typeface="Californian FB" pitchFamily="18" charset="0"/>
                        </a:rPr>
                        <a:t>in a bookshop              in a cafe         in a cinema</a:t>
                      </a:r>
                    </a:p>
                    <a:p>
                      <a:pPr algn="ctr"/>
                      <a:r>
                        <a:rPr lang="sr-Latn-RS" sz="2800" dirty="0" smtClean="0">
                          <a:latin typeface="Californian FB" pitchFamily="18" charset="0"/>
                        </a:rPr>
                        <a:t> in a clothes shop         in a shoe shop   to ask for</a:t>
                      </a:r>
                    </a:p>
                    <a:p>
                      <a:pPr algn="ctr"/>
                      <a:r>
                        <a:rPr lang="sr-Latn-RS" sz="2800" dirty="0" smtClean="0">
                          <a:latin typeface="Californian FB" pitchFamily="18" charset="0"/>
                        </a:rPr>
                        <a:t> to buy                          to order               to try on</a:t>
                      </a:r>
                      <a:endParaRPr lang="en-US" sz="28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14282" y="4500570"/>
            <a:ext cx="81439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sr-Latn-RS" sz="3200" i="1" u="sng" dirty="0" smtClean="0">
                <a:latin typeface="Californian FB" pitchFamily="18" charset="0"/>
              </a:rPr>
              <a:t>He’s in a shoe shop. He’s trying_____________________.</a:t>
            </a:r>
          </a:p>
          <a:p>
            <a:pPr marL="342900" indent="-342900">
              <a:buAutoNum type="arabicPeriod"/>
            </a:pPr>
            <a:r>
              <a:rPr lang="sr-Latn-RS" sz="3200" dirty="0" smtClean="0">
                <a:latin typeface="Californian FB" pitchFamily="18" charset="0"/>
              </a:rPr>
              <a:t>He______________________________________________.</a:t>
            </a:r>
          </a:p>
          <a:p>
            <a:pPr marL="342900" indent="-342900">
              <a:buAutoNum type="arabicPeriod"/>
            </a:pPr>
            <a:r>
              <a:rPr lang="sr-Latn-RS" sz="3200" dirty="0" smtClean="0">
                <a:latin typeface="Californian FB" pitchFamily="18" charset="0"/>
              </a:rPr>
              <a:t>She_____________________________________________. </a:t>
            </a:r>
            <a:endParaRPr lang="en-US" sz="32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46"/>
          </a:xfrm>
        </p:spPr>
        <p:txBody>
          <a:bodyPr>
            <a:normAutofit/>
          </a:bodyPr>
          <a:lstStyle/>
          <a:p>
            <a:r>
              <a:rPr lang="sr-Latn-RS" sz="4000" dirty="0" smtClean="0">
                <a:latin typeface="Californian FB" pitchFamily="18" charset="0"/>
              </a:rPr>
              <a:t>shoe shop</a:t>
            </a:r>
            <a:endParaRPr lang="en-US" sz="4000" dirty="0">
              <a:latin typeface="Californian FB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57686" y="1000109"/>
            <a:ext cx="450059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r-Latn-RS" sz="3200" dirty="0" smtClean="0">
                <a:latin typeface="Californian FB" pitchFamily="18" charset="0"/>
              </a:rPr>
              <a:t> SIZE (</a:t>
            </a:r>
            <a:r>
              <a:rPr lang="sr-Latn-RS" sz="3200" i="1" dirty="0" smtClean="0">
                <a:latin typeface="Californian FB" pitchFamily="18" charset="0"/>
              </a:rPr>
              <a:t>veličina</a:t>
            </a:r>
            <a:r>
              <a:rPr lang="sr-Latn-RS" sz="3200" dirty="0" smtClean="0">
                <a:latin typeface="Californian FB" pitchFamily="18" charset="0"/>
              </a:rPr>
              <a:t>)</a:t>
            </a:r>
          </a:p>
          <a:p>
            <a:endParaRPr lang="sr-Latn-RS" sz="3200" dirty="0" smtClean="0">
              <a:latin typeface="Californian FB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sr-Latn-RS" sz="3200" dirty="0" smtClean="0">
                <a:latin typeface="Californian FB" pitchFamily="18" charset="0"/>
              </a:rPr>
              <a:t> Do they fit?</a:t>
            </a:r>
          </a:p>
          <a:p>
            <a:r>
              <a:rPr lang="sr-Latn-RS" sz="3200" dirty="0" smtClean="0">
                <a:latin typeface="Californian FB" pitchFamily="18" charset="0"/>
              </a:rPr>
              <a:t>(=Are these the right size?)</a:t>
            </a:r>
          </a:p>
          <a:p>
            <a:endParaRPr lang="sr-Latn-RS" sz="3200" dirty="0" smtClean="0">
              <a:latin typeface="Californian FB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sr-Latn-RS" sz="3200" dirty="0" smtClean="0">
                <a:latin typeface="Californian FB" pitchFamily="18" charset="0"/>
              </a:rPr>
              <a:t> Do they suit you?</a:t>
            </a:r>
          </a:p>
          <a:p>
            <a:endParaRPr lang="sr-Latn-RS" sz="3200" dirty="0" smtClean="0">
              <a:latin typeface="Californian FB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sr-Latn-RS" sz="3200" dirty="0" smtClean="0">
                <a:latin typeface="Californian FB" pitchFamily="18" charset="0"/>
              </a:rPr>
              <a:t> How do they feel?</a:t>
            </a:r>
          </a:p>
          <a:p>
            <a:r>
              <a:rPr lang="sr-Latn-RS" sz="3200" dirty="0" smtClean="0">
                <a:latin typeface="Californian FB" pitchFamily="18" charset="0"/>
              </a:rPr>
              <a:t>(Serb. </a:t>
            </a:r>
            <a:r>
              <a:rPr lang="sr-Latn-RS" sz="3200" i="1" dirty="0" smtClean="0">
                <a:latin typeface="Californian FB" pitchFamily="18" charset="0"/>
              </a:rPr>
              <a:t>kakav je osećaj, tj. da li su udobne?</a:t>
            </a:r>
            <a:r>
              <a:rPr lang="sr-Latn-RS" sz="3200" dirty="0" smtClean="0">
                <a:latin typeface="Californian FB" pitchFamily="18" charset="0"/>
              </a:rPr>
              <a:t>)</a:t>
            </a:r>
          </a:p>
          <a:p>
            <a:endParaRPr lang="en-US" sz="3200" b="1" dirty="0">
              <a:latin typeface="Californian FB" pitchFamily="18" charset="0"/>
            </a:endParaRPr>
          </a:p>
        </p:txBody>
      </p:sp>
      <p:pic>
        <p:nvPicPr>
          <p:cNvPr id="2052" name="Picture 4" descr="C:\Users\User\Desktop\gettyimages-1172164507-640x64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357298"/>
            <a:ext cx="4000528" cy="47863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288"/>
          </a:xfrm>
        </p:spPr>
        <p:txBody>
          <a:bodyPr>
            <a:normAutofit/>
          </a:bodyPr>
          <a:lstStyle/>
          <a:p>
            <a:r>
              <a:rPr lang="sr-Latn-RS" dirty="0" smtClean="0">
                <a:latin typeface="Californian FB" pitchFamily="18" charset="0"/>
              </a:rPr>
              <a:t>matching colours</a:t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dirty="0" smtClean="0">
                <a:latin typeface="Californian FB" pitchFamily="18" charset="0"/>
              </a:rPr>
              <a:t>(</a:t>
            </a:r>
            <a:r>
              <a:rPr lang="sr-Latn-RS" i="1" dirty="0" smtClean="0">
                <a:latin typeface="Californian FB" pitchFamily="18" charset="0"/>
              </a:rPr>
              <a:t>boje koje se dobro slažu, odgovarajuće)</a:t>
            </a:r>
            <a:endParaRPr lang="en-US" i="1" dirty="0">
              <a:latin typeface="Californian FB" pitchFamily="18" charset="0"/>
            </a:endParaRPr>
          </a:p>
        </p:txBody>
      </p:sp>
      <p:pic>
        <p:nvPicPr>
          <p:cNvPr id="3074" name="Picture 2" descr="C:\Users\User\Desktop\mens-clothing-colors-all-season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71802" y="1857364"/>
            <a:ext cx="3170985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sr-Latn-RS" b="1" dirty="0" smtClean="0">
                <a:latin typeface="Californian FB" pitchFamily="18" charset="0"/>
              </a:rPr>
              <a:t>bookstore</a:t>
            </a:r>
            <a:endParaRPr lang="en-US" b="1" dirty="0">
              <a:latin typeface="Californian FB" pitchFamily="18" charset="0"/>
            </a:endParaRPr>
          </a:p>
        </p:txBody>
      </p:sp>
      <p:pic>
        <p:nvPicPr>
          <p:cNvPr id="1026" name="Picture 2" descr="C:\Users\User\Desktop\519OvfgqRtL.__BG0,0,0,0_FMpng_AC_UL600_SR390,600_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857884" y="928670"/>
            <a:ext cx="2941876" cy="4525963"/>
          </a:xfrm>
          <a:prstGeom prst="rect">
            <a:avLst/>
          </a:prstGeom>
          <a:noFill/>
        </p:spPr>
      </p:pic>
      <p:pic>
        <p:nvPicPr>
          <p:cNvPr id="1027" name="Picture 3" descr="C:\Users\User\Desktop\17STRAND-JUMBO-superJumb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285860"/>
            <a:ext cx="4430698" cy="307183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14282" y="4572008"/>
            <a:ext cx="55721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We can </a:t>
            </a:r>
            <a:r>
              <a:rPr lang="sr-Latn-RS" sz="3200" b="1" dirty="0" smtClean="0">
                <a:latin typeface="Californian FB" pitchFamily="18" charset="0"/>
              </a:rPr>
              <a:t>order</a:t>
            </a:r>
            <a:r>
              <a:rPr lang="sr-Latn-RS" sz="3200" dirty="0" smtClean="0">
                <a:latin typeface="Californian FB" pitchFamily="18" charset="0"/>
              </a:rPr>
              <a:t> – (</a:t>
            </a:r>
            <a:r>
              <a:rPr lang="sr-Latn-RS" sz="3200" i="1" dirty="0" smtClean="0">
                <a:latin typeface="Californian FB" pitchFamily="18" charset="0"/>
              </a:rPr>
              <a:t>Serb. poručiti</a:t>
            </a:r>
            <a:r>
              <a:rPr lang="sr-Latn-RS" sz="3200" dirty="0" smtClean="0">
                <a:latin typeface="Californian FB" pitchFamily="18" charset="0"/>
              </a:rPr>
              <a:t>)</a:t>
            </a:r>
          </a:p>
          <a:p>
            <a:r>
              <a:rPr lang="sr-Latn-RS" sz="3200" dirty="0" smtClean="0">
                <a:latin typeface="Californian FB" pitchFamily="18" charset="0"/>
              </a:rPr>
              <a:t>t</a:t>
            </a:r>
            <a:r>
              <a:rPr lang="sr-Latn-RS" sz="3200" dirty="0" smtClean="0">
                <a:latin typeface="Californian FB" pitchFamily="18" charset="0"/>
              </a:rPr>
              <a:t>ake an order – </a:t>
            </a:r>
            <a:r>
              <a:rPr lang="sr-Latn-RS" sz="3200" i="1" dirty="0" smtClean="0">
                <a:latin typeface="Californian FB" pitchFamily="18" charset="0"/>
              </a:rPr>
              <a:t>primiti porudžbinu</a:t>
            </a:r>
          </a:p>
          <a:p>
            <a:r>
              <a:rPr lang="sr-Latn-RS" sz="3200" dirty="0" smtClean="0">
                <a:latin typeface="Californian FB" pitchFamily="18" charset="0"/>
              </a:rPr>
              <a:t>make/place an order </a:t>
            </a:r>
            <a:r>
              <a:rPr lang="sr-Latn-RS" sz="3200" i="1" dirty="0" smtClean="0">
                <a:latin typeface="Californian FB" pitchFamily="18" charset="0"/>
              </a:rPr>
              <a:t>- poručiti</a:t>
            </a:r>
            <a:endParaRPr lang="en-US" sz="3200" i="1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285884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PITY /</a:t>
            </a:r>
            <a:r>
              <a:rPr lang="en-US" sz="3600" dirty="0" smtClean="0">
                <a:latin typeface="Californian FB" pitchFamily="18" charset="0"/>
              </a:rPr>
              <a:t>ˈ</a:t>
            </a:r>
            <a:r>
              <a:rPr lang="en-US" sz="3600" dirty="0" err="1" smtClean="0">
                <a:latin typeface="Californian FB" pitchFamily="18" charset="0"/>
              </a:rPr>
              <a:t>pɪt.i</a:t>
            </a:r>
            <a:r>
              <a:rPr lang="en-US" sz="3600" dirty="0" smtClean="0">
                <a:latin typeface="Californian FB" pitchFamily="18" charset="0"/>
              </a:rPr>
              <a:t>/</a:t>
            </a:r>
            <a:r>
              <a:rPr lang="sr-Latn-RS" sz="3600" dirty="0" smtClean="0">
                <a:latin typeface="Californian FB" pitchFamily="18" charset="0"/>
              </a:rPr>
              <a:t> (</a:t>
            </a:r>
            <a:r>
              <a:rPr lang="sr-Latn-RS" sz="3600" i="1" dirty="0" smtClean="0">
                <a:latin typeface="Californian FB" pitchFamily="18" charset="0"/>
              </a:rPr>
              <a:t>exp.disappointment)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(</a:t>
            </a:r>
            <a:r>
              <a:rPr lang="sr-Latn-RS" sz="3600" i="1" dirty="0" smtClean="0">
                <a:latin typeface="Californian FB" pitchFamily="18" charset="0"/>
              </a:rPr>
              <a:t>Serb. šteta je</a:t>
            </a:r>
            <a:r>
              <a:rPr lang="sr-Latn-RS" sz="3600" dirty="0" smtClean="0">
                <a:latin typeface="Californian FB" pitchFamily="18" charset="0"/>
              </a:rPr>
              <a:t>)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6146" name="Picture 2" descr="C:\Users\User\Desktop\it-s-a-pity-they-had-to-stop-work-on-the-new-mall-new-yorker-cartoon_u-l-pgqbqd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1500174"/>
            <a:ext cx="7715304" cy="5000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wings (</a:t>
            </a:r>
            <a:r>
              <a:rPr lang="sr-Latn-RS" i="1" dirty="0" smtClean="0">
                <a:latin typeface="Californian FB" pitchFamily="18" charset="0"/>
              </a:rPr>
              <a:t>Serb. krila</a:t>
            </a:r>
            <a:r>
              <a:rPr lang="sr-Latn-RS" dirty="0" smtClean="0">
                <a:latin typeface="Californian FB" pitchFamily="18" charset="0"/>
              </a:rPr>
              <a:t>)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5122" name="Picture 2" descr="C:\Users\User\Desktop\71fin021VSL._AC_SL1500_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79842" y="1600200"/>
            <a:ext cx="4784316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clothes shop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4098" name="Picture 2" descr="C:\Users\User\Desktop\woman-buying-clothes-showroom-happy-women-customer-paying-credit-card-fashion-4745880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572132" y="2000240"/>
            <a:ext cx="2502556" cy="298291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14282" y="1357298"/>
            <a:ext cx="514353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How would you like to pay?</a:t>
            </a:r>
          </a:p>
          <a:p>
            <a:endParaRPr lang="sr-Latn-RS" sz="3200" dirty="0" smtClean="0">
              <a:latin typeface="Californian FB" pitchFamily="18" charset="0"/>
            </a:endParaRPr>
          </a:p>
          <a:p>
            <a:pPr>
              <a:buFontTx/>
              <a:buChar char="-"/>
            </a:pPr>
            <a:r>
              <a:rPr lang="sr-Latn-RS" sz="3200" dirty="0" smtClean="0">
                <a:latin typeface="Californian FB" pitchFamily="18" charset="0"/>
              </a:rPr>
              <a:t>by credit card, by cheque, in cash, through QR, with Apple Pay </a:t>
            </a:r>
          </a:p>
          <a:p>
            <a:endParaRPr lang="sr-Latn-RS" sz="3200" dirty="0" smtClean="0">
              <a:latin typeface="Californian FB" pitchFamily="18" charset="0"/>
            </a:endParaRPr>
          </a:p>
          <a:p>
            <a:pPr>
              <a:buFontTx/>
              <a:buChar char="-"/>
            </a:pPr>
            <a:r>
              <a:rPr lang="sr-Latn-RS" sz="3200" dirty="0" smtClean="0">
                <a:latin typeface="Californian FB" pitchFamily="18" charset="0"/>
              </a:rPr>
              <a:t> </a:t>
            </a:r>
            <a:r>
              <a:rPr lang="sr-Latn-RS" sz="3200" dirty="0" smtClean="0">
                <a:latin typeface="Californian FB" pitchFamily="18" charset="0"/>
              </a:rPr>
              <a:t>enter your number (PIN)</a:t>
            </a:r>
          </a:p>
          <a:p>
            <a:pPr>
              <a:buFontTx/>
              <a:buChar char="-"/>
            </a:pPr>
            <a:r>
              <a:rPr lang="sr-Latn-RS" sz="3200" dirty="0" smtClean="0">
                <a:latin typeface="Californian FB" pitchFamily="18" charset="0"/>
              </a:rPr>
              <a:t>Here’s your </a:t>
            </a:r>
            <a:r>
              <a:rPr lang="sr-Latn-RS" sz="3200" b="1" dirty="0" smtClean="0">
                <a:solidFill>
                  <a:srgbClr val="FF0000"/>
                </a:solidFill>
                <a:latin typeface="Californian FB" pitchFamily="18" charset="0"/>
              </a:rPr>
              <a:t>receipt.</a:t>
            </a:r>
            <a:r>
              <a:rPr lang="en-US" sz="3200" dirty="0" smtClean="0"/>
              <a:t> </a:t>
            </a:r>
            <a:endParaRPr lang="sr-Latn-RS" sz="3200" dirty="0" smtClean="0"/>
          </a:p>
          <a:p>
            <a:r>
              <a:rPr lang="sr-Latn-RS" sz="3200" dirty="0" smtClean="0"/>
              <a:t> </a:t>
            </a:r>
            <a:r>
              <a:rPr lang="sr-Latn-RS" sz="3200" dirty="0" smtClean="0"/>
              <a:t>                     </a:t>
            </a:r>
            <a:r>
              <a:rPr lang="en-US" sz="3200" dirty="0" smtClean="0">
                <a:latin typeface="Californian FB" pitchFamily="18" charset="0"/>
              </a:rPr>
              <a:t>/</a:t>
            </a:r>
            <a:r>
              <a:rPr lang="en-US" sz="3200" dirty="0" err="1" smtClean="0">
                <a:latin typeface="Californian FB" pitchFamily="18" charset="0"/>
              </a:rPr>
              <a:t>rɪˈsiːt</a:t>
            </a:r>
            <a:r>
              <a:rPr lang="en-US" sz="3200" dirty="0" smtClean="0">
                <a:latin typeface="Californian FB" pitchFamily="18" charset="0"/>
              </a:rPr>
              <a:t>/</a:t>
            </a:r>
            <a:endParaRPr lang="sr-Latn-RS" sz="3200" b="1" dirty="0" smtClean="0">
              <a:solidFill>
                <a:srgbClr val="FF0000"/>
              </a:solidFill>
              <a:latin typeface="Californian FB" pitchFamily="18" charset="0"/>
            </a:endParaRPr>
          </a:p>
          <a:p>
            <a:pPr>
              <a:buFontTx/>
              <a:buChar char="-"/>
            </a:pPr>
            <a:endParaRPr lang="sr-Latn-RS" sz="3200" dirty="0" smtClean="0">
              <a:latin typeface="Californian FB" pitchFamily="18" charset="0"/>
            </a:endParaRPr>
          </a:p>
          <a:p>
            <a:pPr>
              <a:buFontTx/>
              <a:buChar char="-"/>
            </a:pPr>
            <a:endParaRPr lang="en-US" sz="3200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2439982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Californian FB" pitchFamily="18" charset="0"/>
              </a:rPr>
              <a:t>LISTENING </a:t>
            </a:r>
            <a:br>
              <a:rPr lang="en-US" sz="3200" dirty="0" smtClean="0">
                <a:latin typeface="Californian FB" pitchFamily="18" charset="0"/>
              </a:rPr>
            </a:br>
            <a:r>
              <a:rPr lang="en-US" sz="3200" dirty="0" smtClean="0">
                <a:latin typeface="Californian FB" pitchFamily="18" charset="0"/>
              </a:rPr>
              <a:t>8</a:t>
            </a:r>
            <a:r>
              <a:rPr lang="sr-Latn-RS" sz="3200" dirty="0" smtClean="0">
                <a:latin typeface="Californian FB" pitchFamily="18" charset="0"/>
              </a:rPr>
              <a:t>.</a:t>
            </a:r>
            <a:r>
              <a:rPr lang="en-US" sz="3200" dirty="0" smtClean="0">
                <a:latin typeface="Californian FB" pitchFamily="18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Californian FB" pitchFamily="18" charset="0"/>
              </a:rPr>
              <a:t>Track 2.3, </a:t>
            </a:r>
            <a:r>
              <a:rPr lang="sr-Latn-RS" sz="3200" b="1" dirty="0" smtClean="0">
                <a:latin typeface="Californian FB" pitchFamily="18" charset="0"/>
              </a:rPr>
              <a:t>Transcript </a:t>
            </a:r>
            <a:r>
              <a:rPr lang="en-US" sz="3200" b="1" dirty="0" smtClean="0">
                <a:latin typeface="Californian FB" pitchFamily="18" charset="0"/>
              </a:rPr>
              <a:t>page 150</a:t>
            </a:r>
            <a:r>
              <a:rPr lang="en-US" sz="3200" dirty="0" smtClean="0">
                <a:latin typeface="Californian FB" pitchFamily="18" charset="0"/>
              </a:rPr>
              <a:t/>
            </a:r>
            <a:br>
              <a:rPr lang="en-US" sz="3200" dirty="0" smtClean="0">
                <a:latin typeface="Californian FB" pitchFamily="18" charset="0"/>
              </a:rPr>
            </a:br>
            <a:r>
              <a:rPr lang="en-US" sz="3200" dirty="0" smtClean="0">
                <a:latin typeface="Californian FB" pitchFamily="18" charset="0"/>
              </a:rPr>
              <a:t> Listen to three short conversations. Use the phrases below to describe situations</a:t>
            </a:r>
            <a:r>
              <a:rPr lang="sr-Latn-RS" sz="3200" dirty="0" smtClean="0">
                <a:latin typeface="Californian FB" pitchFamily="18" charset="0"/>
              </a:rPr>
              <a:t>. Use phrases from the list.</a:t>
            </a:r>
            <a:endParaRPr lang="en-US" sz="3200" dirty="0">
              <a:latin typeface="Californian FB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781300"/>
          <a:ext cx="8229600" cy="13716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22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RS" sz="2800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in a bookshop</a:t>
                      </a:r>
                      <a:r>
                        <a:rPr lang="sr-Latn-RS" sz="2800" dirty="0" smtClean="0">
                          <a:latin typeface="Californian FB" pitchFamily="18" charset="0"/>
                        </a:rPr>
                        <a:t>              </a:t>
                      </a:r>
                      <a:r>
                        <a:rPr lang="sr-Latn-RS" sz="280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in a </a:t>
                      </a:r>
                      <a:r>
                        <a:rPr lang="sr-Latn-RS" sz="280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caf</a:t>
                      </a:r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é</a:t>
                      </a:r>
                      <a:r>
                        <a:rPr lang="sr-Latn-RS" sz="2800" dirty="0" smtClean="0">
                          <a:solidFill>
                            <a:schemeClr val="tx1"/>
                          </a:solidFill>
                          <a:latin typeface="Californian FB" pitchFamily="18" charset="0"/>
                        </a:rPr>
                        <a:t>            </a:t>
                      </a:r>
                      <a:r>
                        <a:rPr lang="sr-Latn-RS" sz="2800" dirty="0" smtClean="0">
                          <a:latin typeface="Californian FB" pitchFamily="18" charset="0"/>
                        </a:rPr>
                        <a:t>in </a:t>
                      </a:r>
                      <a:r>
                        <a:rPr lang="sr-Latn-RS" sz="2800" dirty="0" smtClean="0">
                          <a:latin typeface="Californian FB" pitchFamily="18" charset="0"/>
                        </a:rPr>
                        <a:t>a cinema</a:t>
                      </a:r>
                    </a:p>
                    <a:p>
                      <a:pPr algn="ctr"/>
                      <a:r>
                        <a:rPr lang="sr-Latn-RS" sz="2800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in </a:t>
                      </a:r>
                      <a:r>
                        <a:rPr lang="sr-Latn-RS" sz="2800" dirty="0" smtClean="0">
                          <a:solidFill>
                            <a:srgbClr val="FF0000"/>
                          </a:solidFill>
                          <a:latin typeface="Californian FB" pitchFamily="18" charset="0"/>
                        </a:rPr>
                        <a:t>a clothes shop         in a shoe shop   </a:t>
                      </a:r>
                      <a:r>
                        <a:rPr lang="sr-Latn-RS" sz="2800" dirty="0" smtClean="0">
                          <a:latin typeface="Californian FB" pitchFamily="18" charset="0"/>
                        </a:rPr>
                        <a:t>to ask for</a:t>
                      </a:r>
                    </a:p>
                    <a:p>
                      <a:pPr algn="ctr"/>
                      <a:r>
                        <a:rPr lang="sr-Latn-RS" sz="2800" dirty="0" smtClean="0">
                          <a:latin typeface="Californian FB" pitchFamily="18" charset="0"/>
                        </a:rPr>
                        <a:t> to buy                          to order               to try on</a:t>
                      </a:r>
                      <a:endParaRPr lang="en-US" sz="28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14282" y="4500570"/>
            <a:ext cx="81439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sr-Latn-RS" sz="3200" i="1" dirty="0" smtClean="0">
                <a:latin typeface="Californian FB" pitchFamily="18" charset="0"/>
              </a:rPr>
              <a:t>He’s in a shoe shop. He’s </a:t>
            </a:r>
            <a:r>
              <a:rPr lang="sr-Latn-RS" sz="3200" i="1" dirty="0" smtClean="0">
                <a:latin typeface="Californian FB" pitchFamily="18" charset="0"/>
              </a:rPr>
              <a:t>trying</a:t>
            </a:r>
            <a:r>
              <a:rPr lang="sr-Latn-RS" sz="3200" i="1" dirty="0" smtClean="0">
                <a:latin typeface="Californian FB" pitchFamily="18" charset="0"/>
              </a:rPr>
              <a:t> </a:t>
            </a:r>
            <a:r>
              <a:rPr lang="sr-Latn-RS" sz="3200" i="1" dirty="0" smtClean="0">
                <a:solidFill>
                  <a:srgbClr val="FF0000"/>
                </a:solidFill>
                <a:latin typeface="Californian FB" pitchFamily="18" charset="0"/>
              </a:rPr>
              <a:t>on new shoes</a:t>
            </a:r>
            <a:r>
              <a:rPr lang="sr-Latn-RS" sz="3200" i="1" dirty="0" smtClean="0">
                <a:latin typeface="Californian FB" pitchFamily="18" charset="0"/>
              </a:rPr>
              <a:t>.</a:t>
            </a:r>
            <a:endParaRPr lang="sr-Latn-RS" sz="3200" i="1" dirty="0" smtClean="0">
              <a:latin typeface="Californian FB" pitchFamily="18" charset="0"/>
            </a:endParaRPr>
          </a:p>
          <a:p>
            <a:pPr marL="342900" indent="-342900">
              <a:buAutoNum type="arabicPeriod"/>
            </a:pPr>
            <a:r>
              <a:rPr lang="sr-Latn-RS" sz="3200" dirty="0" smtClean="0">
                <a:latin typeface="Californian FB" pitchFamily="18" charset="0"/>
              </a:rPr>
              <a:t>He’</a:t>
            </a:r>
            <a:r>
              <a:rPr lang="sr-Latn-RS" sz="3200" i="1" dirty="0" smtClean="0">
                <a:solidFill>
                  <a:srgbClr val="FF0000"/>
                </a:solidFill>
                <a:latin typeface="Californian FB" pitchFamily="18" charset="0"/>
              </a:rPr>
              <a:t>s looking for a book</a:t>
            </a:r>
            <a:r>
              <a:rPr lang="sr-Latn-RS" sz="3200" dirty="0" smtClean="0">
                <a:latin typeface="Californian FB" pitchFamily="18" charset="0"/>
              </a:rPr>
              <a:t>.</a:t>
            </a:r>
            <a:endParaRPr lang="sr-Latn-RS" sz="3200" dirty="0" smtClean="0">
              <a:latin typeface="Californian FB" pitchFamily="18" charset="0"/>
            </a:endParaRPr>
          </a:p>
          <a:p>
            <a:pPr marL="342900" indent="-342900">
              <a:buAutoNum type="arabicPeriod"/>
            </a:pPr>
            <a:r>
              <a:rPr lang="sr-Latn-RS" sz="3200" dirty="0" smtClean="0">
                <a:latin typeface="Californian FB" pitchFamily="18" charset="0"/>
              </a:rPr>
              <a:t>She</a:t>
            </a:r>
            <a:r>
              <a:rPr lang="sr-Latn-RS" sz="3200" dirty="0" smtClean="0">
                <a:latin typeface="Californian FB" pitchFamily="18" charset="0"/>
              </a:rPr>
              <a:t>’</a:t>
            </a:r>
            <a:r>
              <a:rPr lang="sr-Latn-RS" sz="3200" i="1" dirty="0" smtClean="0">
                <a:solidFill>
                  <a:srgbClr val="FF0000"/>
                </a:solidFill>
                <a:latin typeface="Californian FB" pitchFamily="18" charset="0"/>
              </a:rPr>
              <a:t>s buying  a shirt</a:t>
            </a:r>
            <a:r>
              <a:rPr lang="sr-Latn-RS" sz="3200" i="1" dirty="0" smtClean="0">
                <a:solidFill>
                  <a:srgbClr val="FF0000"/>
                </a:solidFill>
                <a:latin typeface="Californian FB" pitchFamily="18" charset="0"/>
              </a:rPr>
              <a:t>. </a:t>
            </a:r>
            <a:endParaRPr lang="en-US" sz="3200" i="1" dirty="0">
              <a:solidFill>
                <a:srgbClr val="FF0000"/>
              </a:solidFill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alifornian FB" pitchFamily="18" charset="0"/>
              </a:rPr>
              <a:t>WRITING</a:t>
            </a:r>
            <a:br>
              <a:rPr lang="en-US" dirty="0" smtClean="0">
                <a:latin typeface="Californian FB" pitchFamily="18" charset="0"/>
              </a:rPr>
            </a:br>
            <a:r>
              <a:rPr lang="en-US" sz="4000" dirty="0" smtClean="0">
                <a:latin typeface="Californian FB" pitchFamily="18" charset="0"/>
              </a:rPr>
              <a:t>9</a:t>
            </a:r>
            <a:r>
              <a:rPr lang="sr-Latn-RS" sz="4000" dirty="0" smtClean="0">
                <a:latin typeface="Californian FB" pitchFamily="18" charset="0"/>
              </a:rPr>
              <a:t>.</a:t>
            </a:r>
            <a:r>
              <a:rPr lang="en-US" sz="4000" dirty="0" smtClean="0">
                <a:latin typeface="Californian FB" pitchFamily="18" charset="0"/>
              </a:rPr>
              <a:t> </a:t>
            </a:r>
            <a:r>
              <a:rPr lang="sr-Latn-RS" sz="4000" b="1" dirty="0" smtClean="0">
                <a:solidFill>
                  <a:srgbClr val="FF0000"/>
                </a:solidFill>
                <a:latin typeface="Californian FB" pitchFamily="18" charset="0"/>
              </a:rPr>
              <a:t>page 59 </a:t>
            </a:r>
            <a:r>
              <a:rPr lang="en-US" sz="4000" dirty="0" smtClean="0">
                <a:latin typeface="Californian FB" pitchFamily="18" charset="0"/>
              </a:rPr>
              <a:t>With your colleague</a:t>
            </a:r>
            <a:r>
              <a:rPr lang="sr-Latn-RS" sz="4000" dirty="0" smtClean="0">
                <a:latin typeface="Californian FB" pitchFamily="18" charset="0"/>
              </a:rPr>
              <a:t>/friend</a:t>
            </a:r>
            <a:r>
              <a:rPr lang="en-US" sz="4000" dirty="0" smtClean="0">
                <a:latin typeface="Californian FB" pitchFamily="18" charset="0"/>
              </a:rPr>
              <a:t>, write a </a:t>
            </a:r>
            <a:r>
              <a:rPr lang="en-US" sz="4000" dirty="0" smtClean="0">
                <a:latin typeface="Californian FB" pitchFamily="18" charset="0"/>
              </a:rPr>
              <a:t>s</a:t>
            </a:r>
            <a:r>
              <a:rPr lang="sr-Latn-RS" sz="4000" dirty="0" smtClean="0">
                <a:latin typeface="Californian FB" pitchFamily="18" charset="0"/>
              </a:rPr>
              <a:t>hort</a:t>
            </a:r>
            <a:r>
              <a:rPr lang="en-US" sz="4000" dirty="0" smtClean="0">
                <a:latin typeface="Californian FB" pitchFamily="18" charset="0"/>
              </a:rPr>
              <a:t> </a:t>
            </a:r>
            <a:r>
              <a:rPr lang="en-US" sz="4000" dirty="0" smtClean="0">
                <a:latin typeface="Californian FB" pitchFamily="18" charset="0"/>
              </a:rPr>
              <a:t>conversation and practice </a:t>
            </a:r>
            <a:r>
              <a:rPr lang="en-US" sz="4000" dirty="0" smtClean="0">
                <a:latin typeface="Californian FB" pitchFamily="18" charset="0"/>
              </a:rPr>
              <a:t>it</a:t>
            </a:r>
            <a:r>
              <a:rPr lang="sr-Latn-RS" sz="4000" dirty="0" smtClean="0">
                <a:latin typeface="Californian FB" pitchFamily="18" charset="0"/>
              </a:rPr>
              <a:t>.</a:t>
            </a:r>
            <a:endParaRPr lang="en-US" sz="40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60848"/>
            <a:ext cx="9144000" cy="4065315"/>
          </a:xfrm>
        </p:spPr>
        <p:txBody>
          <a:bodyPr/>
          <a:lstStyle/>
          <a:p>
            <a:pPr>
              <a:buNone/>
            </a:pPr>
            <a:r>
              <a:rPr lang="sr-Latn-RS" u="sng" dirty="0" smtClean="0">
                <a:latin typeface="Californian FB" pitchFamily="18" charset="0"/>
              </a:rPr>
              <a:t>Sample 1</a:t>
            </a:r>
          </a:p>
          <a:p>
            <a:r>
              <a:rPr lang="sr-Latn-RS" dirty="0" smtClean="0">
                <a:latin typeface="Californian FB" pitchFamily="18" charset="0"/>
              </a:rPr>
              <a:t>Shop </a:t>
            </a:r>
            <a:r>
              <a:rPr lang="sr-Latn-RS" dirty="0" smtClean="0">
                <a:latin typeface="Californian FB" pitchFamily="18" charset="0"/>
              </a:rPr>
              <a:t>assistant: </a:t>
            </a:r>
            <a:r>
              <a:rPr lang="sr-Latn-RS" i="1" dirty="0" smtClean="0">
                <a:latin typeface="Californian FB" pitchFamily="18" charset="0"/>
              </a:rPr>
              <a:t>Good afternoon, </a:t>
            </a:r>
            <a:r>
              <a:rPr lang="sr-Latn-RS" b="1" i="1" dirty="0" smtClean="0">
                <a:latin typeface="Californian FB" pitchFamily="18" charset="0"/>
              </a:rPr>
              <a:t>how can I help you?</a:t>
            </a:r>
          </a:p>
          <a:p>
            <a:r>
              <a:rPr lang="sr-Latn-RS" dirty="0" smtClean="0">
                <a:latin typeface="Californian FB" pitchFamily="18" charset="0"/>
              </a:rPr>
              <a:t>Customer</a:t>
            </a:r>
            <a:r>
              <a:rPr lang="sr-Latn-RS" dirty="0" smtClean="0">
                <a:latin typeface="Californian FB" pitchFamily="18" charset="0"/>
              </a:rPr>
              <a:t>: Yes, I’m looking for black leather shoes...</a:t>
            </a:r>
          </a:p>
          <a:p>
            <a:pPr>
              <a:buNone/>
            </a:pPr>
            <a:r>
              <a:rPr lang="sr-Latn-RS" u="sng" dirty="0" smtClean="0">
                <a:latin typeface="Californian FB" pitchFamily="18" charset="0"/>
              </a:rPr>
              <a:t>Sample 2</a:t>
            </a:r>
          </a:p>
          <a:p>
            <a:r>
              <a:rPr lang="sr-Latn-RS" dirty="0" smtClean="0">
                <a:latin typeface="Californian FB" pitchFamily="18" charset="0"/>
              </a:rPr>
              <a:t>Waiter: Hi, what can I get you to drink?</a:t>
            </a:r>
          </a:p>
          <a:p>
            <a:r>
              <a:rPr lang="sr-Latn-RS" dirty="0" smtClean="0">
                <a:latin typeface="Californian FB" pitchFamily="18" charset="0"/>
              </a:rPr>
              <a:t>Customer: I’d like a cup of cappucino and a glass fresh orange juice...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785818"/>
          </a:xfrm>
        </p:spPr>
        <p:txBody>
          <a:bodyPr>
            <a:normAutofit/>
          </a:bodyPr>
          <a:lstStyle/>
          <a:p>
            <a:r>
              <a:rPr lang="sr-Latn-RS" b="1" dirty="0" smtClean="0">
                <a:latin typeface="Californian FB" pitchFamily="18" charset="0"/>
              </a:rPr>
              <a:t>WATCH</a:t>
            </a:r>
            <a:endParaRPr lang="en-US" b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5429288"/>
          </a:xfrm>
        </p:spPr>
        <p:txBody>
          <a:bodyPr>
            <a:normAutofit/>
          </a:bodyPr>
          <a:lstStyle/>
          <a:p>
            <a:r>
              <a:rPr lang="sr-Latn-RS" b="1" u="sng" dirty="0" smtClean="0">
                <a:solidFill>
                  <a:srgbClr val="FF0000"/>
                </a:solidFill>
                <a:latin typeface="Californian FB" pitchFamily="18" charset="0"/>
              </a:rPr>
              <a:t>VIDEO 1</a:t>
            </a:r>
          </a:p>
          <a:p>
            <a:pPr>
              <a:buNone/>
            </a:pPr>
            <a:r>
              <a:rPr lang="en-US" b="1" dirty="0" err="1" smtClean="0">
                <a:latin typeface="Californian FB" pitchFamily="18" charset="0"/>
                <a:hlinkClick r:id="rId2"/>
              </a:rPr>
              <a:t>https://www.youtube.com/watch?v=sHQ384U4-O0&amp;t=1s</a:t>
            </a:r>
            <a:endParaRPr lang="sr-Latn-RS" b="1" dirty="0" smtClean="0">
              <a:latin typeface="Californian FB" pitchFamily="18" charset="0"/>
            </a:endParaRPr>
          </a:p>
          <a:p>
            <a:r>
              <a:rPr lang="sr-Latn-RS" b="1" u="sng" dirty="0" smtClean="0">
                <a:solidFill>
                  <a:srgbClr val="FF0000"/>
                </a:solidFill>
                <a:latin typeface="Californian FB" pitchFamily="18" charset="0"/>
              </a:rPr>
              <a:t>VIDEO 2</a:t>
            </a:r>
          </a:p>
          <a:p>
            <a:pPr>
              <a:buNone/>
            </a:pPr>
            <a:r>
              <a:rPr lang="en-US" b="1" dirty="0" err="1" smtClean="0">
                <a:latin typeface="Californian FB" pitchFamily="18" charset="0"/>
                <a:hlinkClick r:id="rId3"/>
              </a:rPr>
              <a:t>https</a:t>
            </a:r>
            <a:r>
              <a:rPr lang="en-US" b="1" dirty="0" err="1" smtClean="0">
                <a:latin typeface="Californian FB" pitchFamily="18" charset="0"/>
                <a:hlinkClick r:id="rId3"/>
              </a:rPr>
              <a:t>://</a:t>
            </a:r>
            <a:r>
              <a:rPr lang="en-US" b="1" dirty="0" err="1" smtClean="0">
                <a:latin typeface="Californian FB" pitchFamily="18" charset="0"/>
                <a:hlinkClick r:id="rId3"/>
              </a:rPr>
              <a:t>www.youtube.com/watch?v=xDVidC9-d0A</a:t>
            </a:r>
            <a:endParaRPr lang="sr-Latn-RS" dirty="0" smtClean="0"/>
          </a:p>
          <a:p>
            <a:r>
              <a:rPr lang="sr-Latn-RS" b="1" u="sng" dirty="0" smtClean="0">
                <a:solidFill>
                  <a:srgbClr val="FF0000"/>
                </a:solidFill>
                <a:latin typeface="Californian FB" pitchFamily="18" charset="0"/>
              </a:rPr>
              <a:t>VIDEO 3 </a:t>
            </a:r>
            <a:r>
              <a:rPr lang="en-US" b="1" dirty="0" err="1" smtClean="0">
                <a:latin typeface="Californian FB" pitchFamily="18" charset="0"/>
                <a:hlinkClick r:id="rId4"/>
              </a:rPr>
              <a:t>https</a:t>
            </a:r>
            <a:r>
              <a:rPr lang="en-US" b="1" dirty="0" err="1" smtClean="0">
                <a:latin typeface="Californian FB" pitchFamily="18" charset="0"/>
                <a:hlinkClick r:id="rId4"/>
              </a:rPr>
              <a:t>://</a:t>
            </a:r>
            <a:r>
              <a:rPr lang="en-US" b="1" dirty="0" err="1" smtClean="0">
                <a:latin typeface="Californian FB" pitchFamily="18" charset="0"/>
                <a:hlinkClick r:id="rId4"/>
              </a:rPr>
              <a:t>www.youtube.com/watch?v=YjXiCZpelf0</a:t>
            </a:r>
            <a:endParaRPr lang="sr-Latn-RS" b="1" dirty="0" smtClean="0">
              <a:latin typeface="Californian FB" pitchFamily="18" charset="0"/>
            </a:endParaRPr>
          </a:p>
          <a:p>
            <a:endParaRPr lang="sr-Latn-RS" b="1" dirty="0" smtClean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Thank you for your Attention!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8194" name="Picture 2" descr="C:\Users\User\Desktop\C-The-Devil-Wears-Prada-Facebook-900x9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785926"/>
            <a:ext cx="7715304" cy="44232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1082</TotalTime>
  <Words>2022</Words>
  <Application>Microsoft Office PowerPoint</Application>
  <PresentationFormat>On-screen Show (4:3)</PresentationFormat>
  <Paragraphs>262</Paragraphs>
  <Slides>75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76" baseType="lpstr">
      <vt:lpstr>Office Theme</vt:lpstr>
      <vt:lpstr>7.Shopping</vt:lpstr>
      <vt:lpstr>  CONSUMER = potrošač /kənˈsjuːmə/  </vt:lpstr>
      <vt:lpstr>CONSUMER HABITS                          /ˈhæb.ɪt/</vt:lpstr>
      <vt:lpstr>CONSUMER SOCIETY = potrošačko društvo /səˈsaɪ.ə.ti/ </vt:lpstr>
      <vt:lpstr>buy, purchase/ˈpəːtʃɪs/                 sell</vt:lpstr>
      <vt:lpstr>PAY pay in cash              pay by credit card </vt:lpstr>
      <vt:lpstr>p.58 SPEAKING 1. Discuss these questions</vt:lpstr>
      <vt:lpstr>Sample Answers</vt:lpstr>
      <vt:lpstr>furniture (Serb. nameštaj)  /ˈfəːnɪtʃə/</vt:lpstr>
      <vt:lpstr>STATIONERY, n. (Serb. kancelarijski pribor) STATIONARY, adj. not moving (Serb. nepokretan, stacionaran) /ˈsteɪʃ(ə)n(ə)ri/</vt:lpstr>
      <vt:lpstr>GROCERIES, pl. - namirnice /ˈɡrəʊs(ə)riz/</vt:lpstr>
      <vt:lpstr> clothes, pl. /kləʊ(ð)z/ </vt:lpstr>
      <vt:lpstr>Are you a shopaholic?</vt:lpstr>
      <vt:lpstr>The main thing today is – shopping Arthur Miller</vt:lpstr>
      <vt:lpstr>READING 2.page 58, Read the magazine article and match each person in the photos above with a type of shopper (or look at SLIDE 9).</vt:lpstr>
      <vt:lpstr>Slide 16</vt:lpstr>
      <vt:lpstr>window shopping (Serb. razgledanje izloga) window shopper</vt:lpstr>
      <vt:lpstr>speed                 speed date </vt:lpstr>
      <vt:lpstr>speed shopper </vt:lpstr>
      <vt:lpstr>Frequent shopper /ˈfriːkw(ə)nt/ He or she goes shopping often/frequently.</vt:lpstr>
      <vt:lpstr>careful shopper (moneywise) /ˈkeə.fəl/ (Serb. pažljiv, oprezan)</vt:lpstr>
      <vt:lpstr>What kind of shopper are you? </vt:lpstr>
      <vt:lpstr>busy street – full of people and life bustling</vt:lpstr>
      <vt:lpstr>José, the__________shopper</vt:lpstr>
      <vt:lpstr>to look for (Serb. tražiti) = search </vt:lpstr>
      <vt:lpstr>dark brown suit - odelo           /suːt/ /sjuːt/</vt:lpstr>
      <vt:lpstr>  cheap vs. expensive                   /tʃiːp/   /ɪkˈspɛnsɪv,ɛkˈspɛnsɪv/   </vt:lpstr>
      <vt:lpstr>to choose – izabrati, birati /tʃuːz/</vt:lpstr>
      <vt:lpstr>Hiromi, the____________shopper</vt:lpstr>
      <vt:lpstr>Harrods, department store (Serb. robna kuća)</vt:lpstr>
      <vt:lpstr>shopping mall/centre /mɔːl/</vt:lpstr>
      <vt:lpstr>to carry – hold (nositi) /ˈkær.i/ She is carrying bags.</vt:lpstr>
      <vt:lpstr>Slide 33</vt:lpstr>
      <vt:lpstr>coat/overcoat    raincoat      jacket /kəʊt/               /ˈdʒæk.ɪt/</vt:lpstr>
      <vt:lpstr>shirt            T-shirt       sweatshirt      skirt /ʃəːt/               /ˈtiːʃəːt/    /ˈswɛtʃəːt/       /skəːt/</vt:lpstr>
      <vt:lpstr>cookery (book)          cooker                   cook  /ˈkʊk(ə)ri/                     /ˈkʊkə/                 /kʊk/</vt:lpstr>
      <vt:lpstr>shoes      sneakers/ˈsniːkə//trainers     boots                                 tennis shoes           /buːts/</vt:lpstr>
      <vt:lpstr>belt                hat/cap           scarf</vt:lpstr>
      <vt:lpstr>outfit (combination of items) /ˈaʊtfɪt/   </vt:lpstr>
      <vt:lpstr>Vince, the____________shopper</vt:lpstr>
      <vt:lpstr>to wear clothes /weər/</vt:lpstr>
      <vt:lpstr>to try on clothes = to check if it suits you (Serb. probati, isprobati)</vt:lpstr>
      <vt:lpstr>put the clothes on         take the clothes off  </vt:lpstr>
      <vt:lpstr>a pair of     jeans                  trousers                    /dʒiːnz/              /ˈtraʊzəz/</vt:lpstr>
      <vt:lpstr>Ulrike, the___________shopper</vt:lpstr>
      <vt:lpstr>check prices</vt:lpstr>
      <vt:lpstr> digital camera </vt:lpstr>
      <vt:lpstr>answers</vt:lpstr>
      <vt:lpstr>3. page 58, Read the article again. Are these sentences true or false</vt:lpstr>
      <vt:lpstr>3. page58, Read the article again. Are these sentences true or false</vt:lpstr>
      <vt:lpstr>SHOPS AND SHOPPING (1)</vt:lpstr>
      <vt:lpstr>4a, page 59, Match the verbs with the correct objects.</vt:lpstr>
      <vt:lpstr>4a page 59, Match the verbs with the correct objects.</vt:lpstr>
      <vt:lpstr>4b page 59, Complete the questions with a verb from Exercise 4a. Then ask a colleague/friend the questions.</vt:lpstr>
      <vt:lpstr>4b page 59  Complete the questions with a verb from Exercise 4a. Then ask a colleague/partner the questions.</vt:lpstr>
      <vt:lpstr>Present Continuous (1) (sadašnje trajno/progresivno vreme) </vt:lpstr>
      <vt:lpstr> 5a page 59, Look at these sentences from the article and answer the questions. </vt:lpstr>
      <vt:lpstr>Compare</vt:lpstr>
      <vt:lpstr>5b page 59, Find more examples of the Present Continuous in the article.</vt:lpstr>
      <vt:lpstr>5c page 59, Complete the Table</vt:lpstr>
      <vt:lpstr>5c page 59, Complete the Table</vt:lpstr>
      <vt:lpstr>HW go to Language Reference and Extra Practice pages 134-135.</vt:lpstr>
      <vt:lpstr>6. page 59, Complete these mobile phone conversations. Use the Present Continuous of the verbs in brackets. Listen Track 2.2, read Transcript page 150 to check your answers </vt:lpstr>
      <vt:lpstr>7. page 59, Complete this paragraph with the correct form, Present Simple or Continuous of the verbs in the brackets.</vt:lpstr>
      <vt:lpstr>LISTENING  8. Track 2.3, Transcript page 150  Listen to three short conversations. Use the phrases below to describe situations. Use phrases from the list.</vt:lpstr>
      <vt:lpstr>shoe shop</vt:lpstr>
      <vt:lpstr>matching colours (boje koje se dobro slažu, odgovarajuće)</vt:lpstr>
      <vt:lpstr>bookstore</vt:lpstr>
      <vt:lpstr>PITY /ˈpɪt.i/ (exp.disappointment) (Serb. šteta je)</vt:lpstr>
      <vt:lpstr>wings (Serb. krila)</vt:lpstr>
      <vt:lpstr>clothes shop</vt:lpstr>
      <vt:lpstr>LISTENING  8. Track 2.3, Transcript page 150  Listen to three short conversations. Use the phrases below to describe situations. Use phrases from the list.</vt:lpstr>
      <vt:lpstr>WRITING 9. page 59 With your colleague/friend, write a short conversation and practice it.</vt:lpstr>
      <vt:lpstr>WATCH</vt:lpstr>
      <vt:lpstr>Thank you for your Attention!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Shopping</dc:title>
  <dc:creator>User</dc:creator>
  <cp:lastModifiedBy>User</cp:lastModifiedBy>
  <cp:revision>112</cp:revision>
  <dcterms:created xsi:type="dcterms:W3CDTF">2020-10-25T21:24:44Z</dcterms:created>
  <dcterms:modified xsi:type="dcterms:W3CDTF">2020-10-30T14:12:24Z</dcterms:modified>
</cp:coreProperties>
</file>