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86" r:id="rId5"/>
    <p:sldId id="274" r:id="rId6"/>
    <p:sldId id="259" r:id="rId7"/>
    <p:sldId id="260" r:id="rId8"/>
    <p:sldId id="287" r:id="rId9"/>
    <p:sldId id="261" r:id="rId10"/>
    <p:sldId id="262" r:id="rId11"/>
    <p:sldId id="276" r:id="rId12"/>
    <p:sldId id="263" r:id="rId13"/>
    <p:sldId id="277" r:id="rId14"/>
    <p:sldId id="275" r:id="rId15"/>
    <p:sldId id="264" r:id="rId16"/>
    <p:sldId id="265" r:id="rId17"/>
    <p:sldId id="278" r:id="rId18"/>
    <p:sldId id="266" r:id="rId19"/>
    <p:sldId id="279" r:id="rId20"/>
    <p:sldId id="267" r:id="rId21"/>
    <p:sldId id="303" r:id="rId22"/>
    <p:sldId id="304" r:id="rId23"/>
    <p:sldId id="269" r:id="rId24"/>
    <p:sldId id="268" r:id="rId25"/>
    <p:sldId id="292" r:id="rId26"/>
    <p:sldId id="293" r:id="rId27"/>
    <p:sldId id="296" r:id="rId28"/>
    <p:sldId id="295" r:id="rId29"/>
    <p:sldId id="294" r:id="rId30"/>
    <p:sldId id="282" r:id="rId31"/>
    <p:sldId id="297" r:id="rId32"/>
    <p:sldId id="298" r:id="rId33"/>
    <p:sldId id="299" r:id="rId34"/>
    <p:sldId id="300" r:id="rId35"/>
    <p:sldId id="301" r:id="rId36"/>
    <p:sldId id="302" r:id="rId37"/>
    <p:sldId id="283" r:id="rId38"/>
    <p:sldId id="280" r:id="rId39"/>
    <p:sldId id="289" r:id="rId40"/>
    <p:sldId id="291" r:id="rId41"/>
    <p:sldId id="281" r:id="rId42"/>
    <p:sldId id="288" r:id="rId43"/>
    <p:sldId id="270" r:id="rId44"/>
    <p:sldId id="305" r:id="rId45"/>
    <p:sldId id="271" r:id="rId46"/>
    <p:sldId id="306" r:id="rId47"/>
    <p:sldId id="307" r:id="rId48"/>
    <p:sldId id="308" r:id="rId49"/>
    <p:sldId id="309" r:id="rId50"/>
    <p:sldId id="290" r:id="rId51"/>
    <p:sldId id="284" r:id="rId52"/>
    <p:sldId id="285" r:id="rId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710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87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E8E3D-D23C-4657-99EE-8532A8A8C3FE}" type="datetimeFigureOut">
              <a:rPr lang="en-US" smtClean="0"/>
              <a:pPr/>
              <a:t>12/8/2020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CAF15-4AED-44E3-B97A-3DA3A70254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E8E3D-D23C-4657-99EE-8532A8A8C3FE}" type="datetimeFigureOut">
              <a:rPr lang="en-US" smtClean="0"/>
              <a:pPr/>
              <a:t>12/8/2020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CAF15-4AED-44E3-B97A-3DA3A70254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E8E3D-D23C-4657-99EE-8532A8A8C3FE}" type="datetimeFigureOut">
              <a:rPr lang="en-US" smtClean="0"/>
              <a:pPr/>
              <a:t>12/8/2020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CAF15-4AED-44E3-B97A-3DA3A70254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E8E3D-D23C-4657-99EE-8532A8A8C3FE}" type="datetimeFigureOut">
              <a:rPr lang="en-US" smtClean="0"/>
              <a:pPr/>
              <a:t>12/8/2020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CAF15-4AED-44E3-B97A-3DA3A70254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E8E3D-D23C-4657-99EE-8532A8A8C3FE}" type="datetimeFigureOut">
              <a:rPr lang="en-US" smtClean="0"/>
              <a:pPr/>
              <a:t>12/8/2020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CAF15-4AED-44E3-B97A-3DA3A70254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E8E3D-D23C-4657-99EE-8532A8A8C3FE}" type="datetimeFigureOut">
              <a:rPr lang="en-US" smtClean="0"/>
              <a:pPr/>
              <a:t>12/8/2020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CAF15-4AED-44E3-B97A-3DA3A70254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E8E3D-D23C-4657-99EE-8532A8A8C3FE}" type="datetimeFigureOut">
              <a:rPr lang="en-US" smtClean="0"/>
              <a:pPr/>
              <a:t>12/8/2020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CAF15-4AED-44E3-B97A-3DA3A70254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E8E3D-D23C-4657-99EE-8532A8A8C3FE}" type="datetimeFigureOut">
              <a:rPr lang="en-US" smtClean="0"/>
              <a:pPr/>
              <a:t>12/8/2020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CAF15-4AED-44E3-B97A-3DA3A70254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E8E3D-D23C-4657-99EE-8532A8A8C3FE}" type="datetimeFigureOut">
              <a:rPr lang="en-US" smtClean="0"/>
              <a:pPr/>
              <a:t>12/8/2020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CAF15-4AED-44E3-B97A-3DA3A70254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E8E3D-D23C-4657-99EE-8532A8A8C3FE}" type="datetimeFigureOut">
              <a:rPr lang="en-US" smtClean="0"/>
              <a:pPr/>
              <a:t>12/8/2020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CAF15-4AED-44E3-B97A-3DA3A70254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E8E3D-D23C-4657-99EE-8532A8A8C3FE}" type="datetimeFigureOut">
              <a:rPr lang="en-US" smtClean="0"/>
              <a:pPr/>
              <a:t>12/8/2020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CAF15-4AED-44E3-B97A-3DA3A70254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CE8E3D-D23C-4657-99EE-8532A8A8C3FE}" type="datetimeFigureOut">
              <a:rPr lang="en-US" smtClean="0"/>
              <a:pPr/>
              <a:t>12/8/2020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2CAF15-4AED-44E3-B97A-3DA3A70254F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britishmuseum.org/collection/galleries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gif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s://www.youtube.com/watch?v=2b6jTRggT2Y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hyperlink" Target="http://www.narodnimuzej.rs/?lang=en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2000"/>
            <a:lum/>
          </a:blip>
          <a:srcRect/>
          <a:stretch>
            <a:fillRect l="-58000" r="-5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RS" b="1" dirty="0" smtClean="0">
                <a:latin typeface="Californian FB" pitchFamily="18" charset="0"/>
              </a:rPr>
              <a:t>Scenario</a:t>
            </a:r>
            <a:endParaRPr lang="en-US" b="1" dirty="0">
              <a:latin typeface="Californian FB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Latn-RS" sz="4400" b="1" dirty="0" smtClean="0">
                <a:solidFill>
                  <a:srgbClr val="7030A0"/>
                </a:solidFill>
                <a:latin typeface="Californian FB" pitchFamily="18" charset="0"/>
              </a:rPr>
              <a:t>At a </a:t>
            </a:r>
            <a:r>
              <a:rPr lang="sr-Latn-RS" sz="4400" b="1" dirty="0" smtClean="0">
                <a:solidFill>
                  <a:srgbClr val="7030A0"/>
                </a:solidFill>
                <a:latin typeface="Californian FB" pitchFamily="18" charset="0"/>
              </a:rPr>
              <a:t>Museum, </a:t>
            </a:r>
            <a:r>
              <a:rPr lang="sr-Latn-RS" sz="3600" b="1" dirty="0" smtClean="0">
                <a:solidFill>
                  <a:schemeClr val="tx1"/>
                </a:solidFill>
                <a:latin typeface="Californian FB" pitchFamily="18" charset="0"/>
              </a:rPr>
              <a:t>pp 70-71</a:t>
            </a:r>
          </a:p>
          <a:p>
            <a:r>
              <a:rPr lang="sr-Latn-RS" sz="3600" b="1" dirty="0" smtClean="0">
                <a:solidFill>
                  <a:schemeClr val="tx1"/>
                </a:solidFill>
                <a:latin typeface="Californian FB" pitchFamily="18" charset="0"/>
              </a:rPr>
              <a:t>Language Reference&amp;Extra Practice pp. 136-137</a:t>
            </a:r>
            <a:endParaRPr lang="en-US" sz="3600" b="1" dirty="0">
              <a:solidFill>
                <a:schemeClr val="tx1"/>
              </a:solidFill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786" y="4357694"/>
            <a:ext cx="7772400" cy="1362075"/>
          </a:xfrm>
        </p:spPr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preparation</a:t>
            </a:r>
            <a:endParaRPr lang="en-US" dirty="0">
              <a:latin typeface="Californian FB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Californian FB" pitchFamily="18" charset="0"/>
              </a:rPr>
              <a:t>page </a:t>
            </a:r>
            <a:r>
              <a:rPr lang="en-US" sz="3200" dirty="0" smtClean="0">
                <a:latin typeface="Californian FB" pitchFamily="18" charset="0"/>
              </a:rPr>
              <a:t>7</a:t>
            </a:r>
            <a:r>
              <a:rPr lang="sr-Latn-RS" sz="3200" dirty="0" smtClean="0">
                <a:latin typeface="Californian FB" pitchFamily="18" charset="0"/>
              </a:rPr>
              <a:t>0</a:t>
            </a:r>
            <a:endParaRPr lang="en-US" sz="3200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917572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1.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70, </a:t>
            </a:r>
            <a:r>
              <a:rPr lang="sr-Latn-RS" sz="3600" dirty="0" smtClean="0">
                <a:latin typeface="Californian FB" pitchFamily="18" charset="0"/>
              </a:rPr>
              <a:t>Work with other students and answer these questions.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14488"/>
            <a:ext cx="4429124" cy="4857784"/>
          </a:xfrm>
        </p:spPr>
        <p:txBody>
          <a:bodyPr/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1. What country/city is this museum in?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(The museum in the photos)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2. What can you see inside?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1026" name="Picture 2" descr="C:\Users\User\Desktop\British-Museum-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24" y="1428736"/>
            <a:ext cx="4429156" cy="5143536"/>
          </a:xfrm>
          <a:prstGeom prst="rect">
            <a:avLst/>
          </a:prstGeom>
          <a:noFill/>
        </p:spPr>
      </p:pic>
      <p:pic>
        <p:nvPicPr>
          <p:cNvPr id="1027" name="Picture 3" descr="C:\Users\User\Desktop\ima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5361272"/>
            <a:ext cx="3786214" cy="1282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1.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70</a:t>
            </a:r>
            <a:r>
              <a:rPr lang="sr-Latn-RS" sz="3600" dirty="0" smtClean="0">
                <a:latin typeface="Californian FB" pitchFamily="18" charset="0"/>
              </a:rPr>
              <a:t>, </a:t>
            </a:r>
            <a:r>
              <a:rPr lang="en-US" sz="3600" dirty="0" smtClean="0">
                <a:latin typeface="Californian FB" pitchFamily="18" charset="0"/>
              </a:rPr>
              <a:t>sample</a:t>
            </a:r>
            <a:r>
              <a:rPr lang="sr-Latn-RS" sz="3600" dirty="0" smtClean="0">
                <a:latin typeface="Californian FB" pitchFamily="18" charset="0"/>
              </a:rPr>
              <a:t> answer</a:t>
            </a:r>
            <a:r>
              <a:rPr lang="en-US" sz="3600" dirty="0" smtClean="0">
                <a:latin typeface="Californian FB" pitchFamily="18" charset="0"/>
              </a:rPr>
              <a:t>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>
                <a:latin typeface="Californian FB" pitchFamily="18" charset="0"/>
              </a:rPr>
              <a:t>1. This museum is in London, UK.</a:t>
            </a:r>
          </a:p>
          <a:p>
            <a:pPr algn="just"/>
            <a:r>
              <a:rPr lang="en-US" dirty="0" smtClean="0">
                <a:latin typeface="Californian FB" pitchFamily="18" charset="0"/>
              </a:rPr>
              <a:t>2. We can see doors, stairs, people…</a:t>
            </a:r>
          </a:p>
          <a:p>
            <a:pPr algn="just"/>
            <a:r>
              <a:rPr lang="en-US" dirty="0" smtClean="0">
                <a:latin typeface="Californian FB" pitchFamily="18" charset="0"/>
              </a:rPr>
              <a:t>There are paintings, sculptures, books in the museum.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sz="3200" dirty="0" err="1" smtClean="0">
                <a:latin typeface="Californian FB" pitchFamily="18" charset="0"/>
                <a:hlinkClick r:id="rId2"/>
              </a:rPr>
              <a:t>https://www.britishmuseum.org/collection/galleries</a:t>
            </a:r>
            <a:r>
              <a:rPr lang="sr-Latn-RS" sz="3200" dirty="0" smtClean="0">
                <a:latin typeface="Californian FB" pitchFamily="18" charset="0"/>
              </a:rPr>
              <a:t/>
            </a:r>
            <a:br>
              <a:rPr lang="sr-Latn-RS" sz="3200" dirty="0" smtClean="0">
                <a:latin typeface="Californian FB" pitchFamily="18" charset="0"/>
              </a:rPr>
            </a:br>
            <a:endParaRPr lang="en-US" sz="3200" dirty="0">
              <a:latin typeface="Californian FB" pitchFamily="18" charset="0"/>
            </a:endParaRP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57200" y="2143117"/>
            <a:ext cx="8229600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57298"/>
          </a:xfrm>
        </p:spPr>
        <p:txBody>
          <a:bodyPr>
            <a:normAutofit fontScale="90000"/>
          </a:bodyPr>
          <a:lstStyle/>
          <a:p>
            <a:r>
              <a:rPr lang="sr-Latn-RS" sz="3600" b="1" dirty="0" smtClean="0">
                <a:latin typeface="Californian FB" pitchFamily="18" charset="0"/>
              </a:rPr>
              <a:t>2</a:t>
            </a:r>
            <a:r>
              <a:rPr lang="en-US" sz="3600" b="1" dirty="0" smtClean="0">
                <a:latin typeface="Californian FB" pitchFamily="18" charset="0"/>
              </a:rPr>
              <a:t>. </a:t>
            </a:r>
            <a:r>
              <a:rPr lang="en-US" sz="3600" b="1" dirty="0" smtClean="0">
                <a:solidFill>
                  <a:srgbClr val="FF0000"/>
                </a:solidFill>
                <a:latin typeface="Californian FB" pitchFamily="18" charset="0"/>
              </a:rPr>
              <a:t>page 70</a:t>
            </a:r>
            <a:r>
              <a:rPr lang="en-US" sz="3600" b="1" dirty="0" smtClean="0">
                <a:latin typeface="Californian FB" pitchFamily="18" charset="0"/>
              </a:rPr>
              <a:t>,</a:t>
            </a:r>
            <a:r>
              <a:rPr lang="sr-Latn-RS" sz="3600" b="1" dirty="0" smtClean="0">
                <a:latin typeface="Californian FB" pitchFamily="18" charset="0"/>
              </a:rPr>
              <a:t> Match the sentences 1-8 with notices a-i. There is one notice you don’t need.</a:t>
            </a:r>
            <a:endParaRPr lang="en-US" sz="3600" b="1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97427"/>
          </a:xfrm>
        </p:spPr>
        <p:txBody>
          <a:bodyPr>
            <a:normAutofit fontScale="92500"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1. You can’t go in or out this way.     </a:t>
            </a:r>
            <a:r>
              <a:rPr lang="sr-Latn-RS" i="1" u="sng" dirty="0" smtClean="0">
                <a:latin typeface="Californian FB" pitchFamily="18" charset="0"/>
              </a:rPr>
              <a:t>D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2. You can leave your coats and bags here.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3. You can’t make a lot of noise here.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4. You can’t put your hand on this.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5. You can go through here in your wheelchair.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6. You can leave the museum through this door</a:t>
            </a:r>
            <a:r>
              <a:rPr lang="sr-Latn-RS" dirty="0" smtClean="0">
                <a:latin typeface="Californian FB" pitchFamily="18" charset="0"/>
              </a:rPr>
              <a:t>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7. You can use this to go upstairs.</a:t>
            </a:r>
            <a:endParaRPr lang="sr-Latn-RS" dirty="0" smtClean="0">
              <a:latin typeface="Californian FB" pitchFamily="18" charset="0"/>
            </a:endParaRPr>
          </a:p>
          <a:p>
            <a:pPr algn="just"/>
            <a:r>
              <a:rPr lang="sr-Latn-RS" dirty="0" smtClean="0">
                <a:latin typeface="Californian FB" pitchFamily="18" charset="0"/>
              </a:rPr>
              <a:t>8</a:t>
            </a:r>
            <a:r>
              <a:rPr lang="sr-Latn-RS" dirty="0" smtClean="0">
                <a:latin typeface="Californian FB" pitchFamily="18" charset="0"/>
              </a:rPr>
              <a:t>. </a:t>
            </a:r>
            <a:r>
              <a:rPr lang="sr-Latn-RS" dirty="0" smtClean="0">
                <a:latin typeface="Californian FB" pitchFamily="18" charset="0"/>
              </a:rPr>
              <a:t>Yo</a:t>
            </a:r>
            <a:r>
              <a:rPr lang="en-US" dirty="0" smtClean="0">
                <a:latin typeface="Californian FB" pitchFamily="18" charset="0"/>
              </a:rPr>
              <a:t>u</a:t>
            </a:r>
            <a:r>
              <a:rPr lang="sr-Latn-RS" dirty="0" smtClean="0">
                <a:latin typeface="Californian FB" pitchFamily="18" charset="0"/>
              </a:rPr>
              <a:t> can’t use a camera here.</a:t>
            </a:r>
          </a:p>
          <a:p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00108"/>
          </a:xfrm>
        </p:spPr>
        <p:txBody>
          <a:bodyPr>
            <a:normAutofit fontScale="90000"/>
          </a:bodyPr>
          <a:lstStyle/>
          <a:p>
            <a:r>
              <a:rPr lang="sr-Latn-RS" sz="3200" b="1" dirty="0" smtClean="0">
                <a:latin typeface="Californian FB" pitchFamily="18" charset="0"/>
              </a:rPr>
              <a:t>2</a:t>
            </a:r>
            <a:r>
              <a:rPr lang="en-US" sz="3200" b="1" dirty="0" smtClean="0">
                <a:latin typeface="Californian FB" pitchFamily="18" charset="0"/>
              </a:rPr>
              <a:t>. </a:t>
            </a:r>
            <a:r>
              <a:rPr lang="en-US" sz="3200" b="1" dirty="0" smtClean="0">
                <a:solidFill>
                  <a:srgbClr val="FF0000"/>
                </a:solidFill>
                <a:latin typeface="Californian FB" pitchFamily="18" charset="0"/>
              </a:rPr>
              <a:t>page 70</a:t>
            </a:r>
            <a:r>
              <a:rPr lang="en-US" sz="3200" b="1" dirty="0" smtClean="0">
                <a:latin typeface="Californian FB" pitchFamily="18" charset="0"/>
              </a:rPr>
              <a:t>,</a:t>
            </a:r>
            <a:r>
              <a:rPr lang="sr-Latn-RS" sz="3200" b="1" dirty="0" smtClean="0">
                <a:latin typeface="Californian FB" pitchFamily="18" charset="0"/>
              </a:rPr>
              <a:t> Match the sentences 1-8</a:t>
            </a:r>
            <a:r>
              <a:rPr lang="en-US" sz="3200" b="1" dirty="0" smtClean="0">
                <a:latin typeface="Californian FB" pitchFamily="18" charset="0"/>
              </a:rPr>
              <a:t> (slide 6)</a:t>
            </a:r>
            <a:r>
              <a:rPr lang="sr-Latn-RS" sz="3200" b="1" dirty="0" smtClean="0">
                <a:latin typeface="Californian FB" pitchFamily="18" charset="0"/>
              </a:rPr>
              <a:t> with notices </a:t>
            </a:r>
            <a:r>
              <a:rPr lang="en-US" sz="3200" b="1" dirty="0" smtClean="0">
                <a:latin typeface="Californian FB" pitchFamily="18" charset="0"/>
              </a:rPr>
              <a:t>A</a:t>
            </a:r>
            <a:r>
              <a:rPr lang="sr-Latn-RS" sz="3200" b="1" dirty="0" smtClean="0">
                <a:latin typeface="Californian FB" pitchFamily="18" charset="0"/>
              </a:rPr>
              <a:t>-</a:t>
            </a:r>
            <a:r>
              <a:rPr lang="en-US" sz="3200" b="1" dirty="0" smtClean="0">
                <a:latin typeface="Californian FB" pitchFamily="18" charset="0"/>
              </a:rPr>
              <a:t>I (slide 7)</a:t>
            </a:r>
            <a:r>
              <a:rPr lang="sr-Latn-RS" sz="3200" b="1" dirty="0" smtClean="0">
                <a:latin typeface="Californian FB" pitchFamily="18" charset="0"/>
              </a:rPr>
              <a:t>. There is one notice you don’t need.</a:t>
            </a:r>
            <a:endParaRPr lang="en-US" sz="3200" b="1" dirty="0">
              <a:latin typeface="Californian FB" pitchFamily="18" charset="0"/>
            </a:endParaRPr>
          </a:p>
        </p:txBody>
      </p:sp>
      <p:pic>
        <p:nvPicPr>
          <p:cNvPr id="5122" name="Picture 2" descr="C:\Users\User\Desktop\71s95Jn5AEL._AC_SL1500_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7" y="1357298"/>
            <a:ext cx="1860306" cy="2071702"/>
          </a:xfrm>
          <a:prstGeom prst="rect">
            <a:avLst/>
          </a:prstGeom>
          <a:noFill/>
        </p:spPr>
      </p:pic>
      <p:pic>
        <p:nvPicPr>
          <p:cNvPr id="5123" name="Picture 3" descr="C:\Users\User\Desktop\large-button-for-disabled-people-to-press-to-gain-wheelchair-access-CFPYN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3372" y="1071546"/>
            <a:ext cx="2857520" cy="2214578"/>
          </a:xfrm>
          <a:prstGeom prst="rect">
            <a:avLst/>
          </a:prstGeom>
          <a:noFill/>
        </p:spPr>
      </p:pic>
      <p:pic>
        <p:nvPicPr>
          <p:cNvPr id="5124" name="Picture 4" descr="C:\Users\User\Desktop\cloakroom-signs-hanger-wardrobe-icons-vector-577087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857496"/>
            <a:ext cx="2928926" cy="1785950"/>
          </a:xfrm>
          <a:prstGeom prst="rect">
            <a:avLst/>
          </a:prstGeom>
          <a:noFill/>
        </p:spPr>
      </p:pic>
      <p:pic>
        <p:nvPicPr>
          <p:cNvPr id="5125" name="Picture 5" descr="C:\Users\User\Desktop\a-quiet-please-sign-in-the-british-museum-reading-room-london-R1THYX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00364" y="3286124"/>
            <a:ext cx="4500594" cy="2214578"/>
          </a:xfrm>
          <a:prstGeom prst="rect">
            <a:avLst/>
          </a:prstGeom>
          <a:noFill/>
        </p:spPr>
      </p:pic>
      <p:pic>
        <p:nvPicPr>
          <p:cNvPr id="5126" name="Picture 6" descr="C:\Users\User\Desktop\horizontal-large-icon-do-not-touch-aluminum-sign-12-x-18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643422"/>
            <a:ext cx="1873858" cy="2214578"/>
          </a:xfrm>
          <a:prstGeom prst="rect">
            <a:avLst/>
          </a:prstGeom>
          <a:noFill/>
        </p:spPr>
      </p:pic>
      <p:pic>
        <p:nvPicPr>
          <p:cNvPr id="5127" name="Picture 7" descr="C:\Users\User\Desktop\61txlmFw4PL._SL1200_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77074" y="2928934"/>
            <a:ext cx="2166926" cy="2643206"/>
          </a:xfrm>
          <a:prstGeom prst="rect">
            <a:avLst/>
          </a:prstGeom>
          <a:noFill/>
        </p:spPr>
      </p:pic>
      <p:pic>
        <p:nvPicPr>
          <p:cNvPr id="5128" name="Picture 8" descr="C:\Users\User\Desktop\do-not-enter-sign-nhe-28515_1000.gi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143768" y="910148"/>
            <a:ext cx="1785950" cy="2447413"/>
          </a:xfrm>
          <a:prstGeom prst="rect">
            <a:avLst/>
          </a:prstGeom>
          <a:noFill/>
        </p:spPr>
      </p:pic>
      <p:pic>
        <p:nvPicPr>
          <p:cNvPr id="5129" name="Picture 9" descr="C:\Users\User\Desktop\112886079-lift-line-icon-elevator-sign-transportation-between-floors-symbol-gradient-pattern-line-button-eleva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785918" y="4786322"/>
            <a:ext cx="1698625" cy="2071678"/>
          </a:xfrm>
          <a:prstGeom prst="rect">
            <a:avLst/>
          </a:prstGeom>
          <a:noFill/>
        </p:spPr>
      </p:pic>
      <p:pic>
        <p:nvPicPr>
          <p:cNvPr id="5130" name="Picture 10" descr="C:\Users\User\Desktop\images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0" y="1071546"/>
            <a:ext cx="2143108" cy="1928826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0" y="571480"/>
            <a:ext cx="5000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A</a:t>
            </a:r>
            <a:endParaRPr lang="en-US" sz="28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2428860" y="1000108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B</a:t>
            </a:r>
            <a:endParaRPr lang="en-US" sz="28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4643438" y="1714488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C</a:t>
            </a:r>
            <a:endParaRPr lang="en-US" sz="28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8072462" y="857232"/>
            <a:ext cx="428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D</a:t>
            </a:r>
            <a:endParaRPr lang="en-US" sz="28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1285852" y="3500438"/>
            <a:ext cx="3990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E</a:t>
            </a:r>
            <a:endParaRPr lang="en-US" sz="28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7929586" y="5786454"/>
            <a:ext cx="500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F</a:t>
            </a:r>
            <a:endParaRPr lang="en-US" sz="28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0" y="6357958"/>
            <a:ext cx="12858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G</a:t>
            </a:r>
            <a:endParaRPr lang="en-US" sz="28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3143240" y="6000768"/>
            <a:ext cx="26432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H</a:t>
            </a:r>
            <a:r>
              <a:rPr lang="en-US" sz="2800" dirty="0" smtClean="0"/>
              <a:t> </a:t>
            </a:r>
            <a:r>
              <a:rPr lang="en-US" sz="2800" u="sng" dirty="0" smtClean="0"/>
              <a:t>NORTH LIFT</a:t>
            </a:r>
          </a:p>
          <a:p>
            <a:r>
              <a:rPr lang="en-US" sz="2800" u="sng" dirty="0" smtClean="0"/>
              <a:t>TO ALL FLOORS</a:t>
            </a:r>
            <a:endParaRPr lang="en-US" sz="2800" u="sng" dirty="0"/>
          </a:p>
        </p:txBody>
      </p:sp>
      <p:sp>
        <p:nvSpPr>
          <p:cNvPr id="21" name="TextBox 20"/>
          <p:cNvSpPr txBox="1"/>
          <p:nvPr/>
        </p:nvSpPr>
        <p:spPr>
          <a:xfrm>
            <a:off x="6215074" y="5643578"/>
            <a:ext cx="428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I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 build="p"/>
      <p:bldP spid="14" grpId="0" build="p"/>
      <p:bldP spid="15" grpId="0" build="p"/>
      <p:bldP spid="16" grpId="0" build="p"/>
      <p:bldP spid="17" grpId="0" build="p"/>
      <p:bldP spid="18" grpId="0" build="p"/>
      <p:bldP spid="19" grpId="0" build="p"/>
      <p:bldP spid="20" grpId="0" build="p"/>
      <p:bldP spid="2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fornian FB" pitchFamily="18" charset="0"/>
              </a:rPr>
              <a:t>pick-up point       drop-off point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6146" name="Picture 2" descr="C:\Users\User\Desktop\28_Walking-Tour-c-VIENNA-SIGHTSEEING-TOURS_Maximilian-Rosenberger-2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28802"/>
            <a:ext cx="4038600" cy="4286279"/>
          </a:xfrm>
          <a:prstGeom prst="rect">
            <a:avLst/>
          </a:prstGeom>
          <a:noFill/>
        </p:spPr>
      </p:pic>
      <p:pic>
        <p:nvPicPr>
          <p:cNvPr id="6147" name="Picture 3" descr="C:\Users\User\Desktop\Group-Phoenix-optimised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785926"/>
            <a:ext cx="4038600" cy="46434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key</a:t>
            </a:r>
            <a:endParaRPr lang="en-US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 lnSpcReduction="10000"/>
          </a:bodyPr>
          <a:lstStyle/>
          <a:p>
            <a:r>
              <a:rPr lang="sr-Latn-RS" dirty="0" smtClean="0">
                <a:latin typeface="Californian FB" pitchFamily="18" charset="0"/>
              </a:rPr>
              <a:t>1. You can’t go in or out this way.     </a:t>
            </a:r>
            <a:r>
              <a:rPr lang="sr-Latn-RS" i="1" u="sng" dirty="0" smtClean="0">
                <a:latin typeface="Californian FB" pitchFamily="18" charset="0"/>
              </a:rPr>
              <a:t>D</a:t>
            </a:r>
          </a:p>
          <a:p>
            <a:r>
              <a:rPr lang="sr-Latn-RS" dirty="0" smtClean="0">
                <a:latin typeface="Californian FB" pitchFamily="18" charset="0"/>
              </a:rPr>
              <a:t>2. You can leave your coats and bags here.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E</a:t>
            </a:r>
            <a:endParaRPr lang="sr-Latn-RS" dirty="0" smtClean="0">
              <a:latin typeface="Californian FB" pitchFamily="18" charset="0"/>
            </a:endParaRPr>
          </a:p>
          <a:p>
            <a:r>
              <a:rPr lang="sr-Latn-RS" dirty="0" smtClean="0">
                <a:latin typeface="Californian FB" pitchFamily="18" charset="0"/>
              </a:rPr>
              <a:t>3. You can’t make a lot of noise here.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I</a:t>
            </a:r>
          </a:p>
          <a:p>
            <a:r>
              <a:rPr lang="sr-Latn-RS" dirty="0" smtClean="0">
                <a:latin typeface="Californian FB" pitchFamily="18" charset="0"/>
              </a:rPr>
              <a:t>4. You can’t put your hand on this.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G</a:t>
            </a:r>
          </a:p>
          <a:p>
            <a:r>
              <a:rPr lang="sr-Latn-RS" dirty="0" smtClean="0">
                <a:latin typeface="Californian FB" pitchFamily="18" charset="0"/>
              </a:rPr>
              <a:t>5. You can go through here in your wheelchair.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C</a:t>
            </a:r>
          </a:p>
          <a:p>
            <a:r>
              <a:rPr lang="sr-Latn-RS" dirty="0" smtClean="0">
                <a:latin typeface="Californian FB" pitchFamily="18" charset="0"/>
              </a:rPr>
              <a:t>6. You can leave the museum through this door.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B</a:t>
            </a:r>
          </a:p>
          <a:p>
            <a:r>
              <a:rPr lang="sr-Latn-RS" dirty="0" smtClean="0">
                <a:latin typeface="Californian FB" pitchFamily="18" charset="0"/>
              </a:rPr>
              <a:t>7. You </a:t>
            </a:r>
            <a:r>
              <a:rPr lang="sr-Latn-RS" dirty="0" smtClean="0">
                <a:latin typeface="Californian FB" pitchFamily="18" charset="0"/>
              </a:rPr>
              <a:t>can use this to go upstairs</a:t>
            </a:r>
            <a:r>
              <a:rPr lang="sr-Latn-RS" dirty="0" smtClean="0">
                <a:latin typeface="Californian FB" pitchFamily="18" charset="0"/>
              </a:rPr>
              <a:t>.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H</a:t>
            </a:r>
            <a:endParaRPr lang="sr-Latn-RS" b="1" dirty="0" smtClean="0">
              <a:solidFill>
                <a:srgbClr val="FF0000"/>
              </a:solidFill>
              <a:latin typeface="Californian FB" pitchFamily="18" charset="0"/>
            </a:endParaRPr>
          </a:p>
          <a:p>
            <a:r>
              <a:rPr lang="sr-Latn-RS" dirty="0" smtClean="0">
                <a:latin typeface="Californian FB" pitchFamily="18" charset="0"/>
              </a:rPr>
              <a:t>8</a:t>
            </a:r>
            <a:r>
              <a:rPr lang="sr-Latn-RS" dirty="0" smtClean="0">
                <a:latin typeface="Californian FB" pitchFamily="18" charset="0"/>
              </a:rPr>
              <a:t>. </a:t>
            </a:r>
            <a:r>
              <a:rPr lang="sr-Latn-RS" dirty="0" smtClean="0">
                <a:latin typeface="Californian FB" pitchFamily="18" charset="0"/>
              </a:rPr>
              <a:t>Yo</a:t>
            </a:r>
            <a:r>
              <a:rPr lang="en-US" dirty="0" smtClean="0">
                <a:latin typeface="Californian FB" pitchFamily="18" charset="0"/>
              </a:rPr>
              <a:t>u</a:t>
            </a:r>
            <a:r>
              <a:rPr lang="sr-Latn-RS" dirty="0" smtClean="0">
                <a:latin typeface="Californian FB" pitchFamily="18" charset="0"/>
              </a:rPr>
              <a:t> can’t use a camera here.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F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500306"/>
          </a:xfrm>
        </p:spPr>
        <p:txBody>
          <a:bodyPr>
            <a:normAutofit fontScale="90000"/>
          </a:bodyPr>
          <a:lstStyle/>
          <a:p>
            <a:r>
              <a:rPr lang="sr-Latn-RS" sz="3600" b="1" dirty="0" smtClean="0">
                <a:latin typeface="Californian FB" pitchFamily="18" charset="0"/>
              </a:rPr>
              <a:t>3.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70</a:t>
            </a:r>
            <a:r>
              <a:rPr lang="sr-Latn-RS" sz="3600" b="1" dirty="0" smtClean="0">
                <a:latin typeface="Californian FB" pitchFamily="18" charset="0"/>
              </a:rPr>
              <a:t>,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Track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2.13, transcript 151,</a:t>
            </a:r>
            <a:b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</a:b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 </a:t>
            </a:r>
            <a:r>
              <a:rPr lang="sr-Latn-RS" sz="3600" b="1" dirty="0" smtClean="0">
                <a:latin typeface="Californian FB" pitchFamily="18" charset="0"/>
              </a:rPr>
              <a:t>Richard and Jessica work at a museum. Listen to their conversations with six visitors to the museum. Match each conversation with one of these topics.</a:t>
            </a:r>
            <a:endParaRPr lang="en-US" sz="3600" b="1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00306"/>
            <a:ext cx="8229600" cy="3625857"/>
          </a:xfrm>
        </p:spPr>
        <p:txBody>
          <a:bodyPr>
            <a:normAutofit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a) how much something costs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b) getting a map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c) how old something is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d) when something starts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e) taking a photograph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f) where something is</a:t>
            </a:r>
            <a:r>
              <a:rPr lang="en-US" dirty="0" smtClean="0">
                <a:latin typeface="Californian FB" pitchFamily="18" charset="0"/>
              </a:rPr>
              <a:t>  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939916"/>
          </a:xfrm>
        </p:spPr>
        <p:txBody>
          <a:bodyPr>
            <a:normAutofit/>
          </a:bodyPr>
          <a:lstStyle/>
          <a:p>
            <a:r>
              <a:rPr lang="sr-Latn-RS" sz="3600" b="1" dirty="0" smtClean="0">
                <a:latin typeface="Californian FB" pitchFamily="18" charset="0"/>
              </a:rPr>
              <a:t>3.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70</a:t>
            </a:r>
            <a:r>
              <a:rPr lang="sr-Latn-RS" sz="3600" b="1" dirty="0" smtClean="0">
                <a:latin typeface="Californian FB" pitchFamily="18" charset="0"/>
              </a:rPr>
              <a:t>,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Track 2.13</a:t>
            </a:r>
            <a:r>
              <a:rPr lang="sr-Latn-RS" sz="3600" b="1" dirty="0" smtClean="0">
                <a:latin typeface="Californian FB" pitchFamily="18" charset="0"/>
              </a:rPr>
              <a:t>, answers</a:t>
            </a:r>
            <a:endParaRPr lang="en-US" sz="3600" b="1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00306"/>
            <a:ext cx="8229600" cy="3625857"/>
          </a:xfrm>
        </p:spPr>
        <p:txBody>
          <a:bodyPr>
            <a:normAutofit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a) how much something costs</a:t>
            </a:r>
            <a:r>
              <a:rPr lang="en-US" dirty="0" smtClean="0">
                <a:latin typeface="Californian FB" pitchFamily="18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Californian FB" pitchFamily="18" charset="0"/>
              </a:rPr>
              <a:t>2</a:t>
            </a:r>
            <a:endParaRPr lang="sr-Latn-RS" b="1" dirty="0" smtClean="0">
              <a:solidFill>
                <a:srgbClr val="FF0000"/>
              </a:solidFill>
              <a:latin typeface="Californian FB" pitchFamily="18" charset="0"/>
            </a:endParaRPr>
          </a:p>
          <a:p>
            <a:pPr algn="just"/>
            <a:r>
              <a:rPr lang="sr-Latn-RS" dirty="0" smtClean="0">
                <a:latin typeface="Californian FB" pitchFamily="18" charset="0"/>
              </a:rPr>
              <a:t>b) getting a map</a:t>
            </a:r>
            <a:r>
              <a:rPr lang="en-US" dirty="0" smtClean="0">
                <a:latin typeface="Californian FB" pitchFamily="18" charset="0"/>
              </a:rPr>
              <a:t>                   </a:t>
            </a:r>
            <a:r>
              <a:rPr lang="en-US" b="1" dirty="0" smtClean="0">
                <a:solidFill>
                  <a:srgbClr val="FF0000"/>
                </a:solidFill>
                <a:latin typeface="Californian FB" pitchFamily="18" charset="0"/>
              </a:rPr>
              <a:t>5</a:t>
            </a:r>
            <a:endParaRPr lang="sr-Latn-RS" b="1" dirty="0" smtClean="0">
              <a:solidFill>
                <a:srgbClr val="FF0000"/>
              </a:solidFill>
              <a:latin typeface="Californian FB" pitchFamily="18" charset="0"/>
            </a:endParaRPr>
          </a:p>
          <a:p>
            <a:pPr algn="just"/>
            <a:r>
              <a:rPr lang="sr-Latn-RS" dirty="0" smtClean="0">
                <a:latin typeface="Californian FB" pitchFamily="18" charset="0"/>
              </a:rPr>
              <a:t>c) how old something is</a:t>
            </a:r>
            <a:r>
              <a:rPr lang="en-US" dirty="0" smtClean="0">
                <a:latin typeface="Californian FB" pitchFamily="18" charset="0"/>
              </a:rPr>
              <a:t>     </a:t>
            </a:r>
            <a:r>
              <a:rPr lang="en-US" b="1" dirty="0" smtClean="0">
                <a:solidFill>
                  <a:srgbClr val="FF0000"/>
                </a:solidFill>
                <a:latin typeface="Californian FB" pitchFamily="18" charset="0"/>
              </a:rPr>
              <a:t>4</a:t>
            </a:r>
            <a:endParaRPr lang="sr-Latn-RS" b="1" dirty="0" smtClean="0">
              <a:solidFill>
                <a:srgbClr val="FF0000"/>
              </a:solidFill>
              <a:latin typeface="Californian FB" pitchFamily="18" charset="0"/>
            </a:endParaRPr>
          </a:p>
          <a:p>
            <a:pPr algn="just"/>
            <a:r>
              <a:rPr lang="sr-Latn-RS" dirty="0" smtClean="0">
                <a:latin typeface="Californian FB" pitchFamily="18" charset="0"/>
              </a:rPr>
              <a:t>d) when something starts</a:t>
            </a:r>
            <a:r>
              <a:rPr lang="en-US" dirty="0" smtClean="0">
                <a:latin typeface="Californian FB" pitchFamily="18" charset="0"/>
              </a:rPr>
              <a:t>  </a:t>
            </a:r>
            <a:r>
              <a:rPr lang="en-US" b="1" dirty="0" smtClean="0">
                <a:solidFill>
                  <a:srgbClr val="FF0000"/>
                </a:solidFill>
                <a:latin typeface="Californian FB" pitchFamily="18" charset="0"/>
              </a:rPr>
              <a:t>3</a:t>
            </a:r>
            <a:endParaRPr lang="sr-Latn-RS" b="1" dirty="0" smtClean="0">
              <a:solidFill>
                <a:srgbClr val="FF0000"/>
              </a:solidFill>
              <a:latin typeface="Californian FB" pitchFamily="18" charset="0"/>
            </a:endParaRPr>
          </a:p>
          <a:p>
            <a:pPr algn="just"/>
            <a:r>
              <a:rPr lang="sr-Latn-RS" dirty="0" smtClean="0">
                <a:latin typeface="Californian FB" pitchFamily="18" charset="0"/>
              </a:rPr>
              <a:t>e) taking a photograph</a:t>
            </a:r>
            <a:r>
              <a:rPr lang="en-US" dirty="0" smtClean="0">
                <a:latin typeface="Californian FB" pitchFamily="18" charset="0"/>
              </a:rPr>
              <a:t>        </a:t>
            </a:r>
            <a:r>
              <a:rPr lang="en-US" b="1" dirty="0" smtClean="0">
                <a:solidFill>
                  <a:srgbClr val="FF0000"/>
                </a:solidFill>
                <a:latin typeface="Californian FB" pitchFamily="18" charset="0"/>
              </a:rPr>
              <a:t>6</a:t>
            </a:r>
            <a:endParaRPr lang="sr-Latn-RS" b="1" dirty="0" smtClean="0">
              <a:solidFill>
                <a:srgbClr val="FF0000"/>
              </a:solidFill>
              <a:latin typeface="Californian FB" pitchFamily="18" charset="0"/>
            </a:endParaRPr>
          </a:p>
          <a:p>
            <a:pPr algn="just"/>
            <a:r>
              <a:rPr lang="sr-Latn-RS" dirty="0" smtClean="0">
                <a:latin typeface="Californian FB" pitchFamily="18" charset="0"/>
              </a:rPr>
              <a:t>f) where something is</a:t>
            </a:r>
            <a:r>
              <a:rPr lang="en-US" dirty="0" smtClean="0">
                <a:latin typeface="Californian FB" pitchFamily="18" charset="0"/>
              </a:rPr>
              <a:t>          </a:t>
            </a:r>
            <a:r>
              <a:rPr lang="en-US" b="1" dirty="0" smtClean="0">
                <a:solidFill>
                  <a:srgbClr val="FF0000"/>
                </a:solidFill>
                <a:latin typeface="Californian FB" pitchFamily="18" charset="0"/>
              </a:rPr>
              <a:t>1</a:t>
            </a:r>
            <a:endParaRPr lang="en-US" b="1" dirty="0">
              <a:solidFill>
                <a:srgbClr val="FF0000"/>
              </a:solidFill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Latn-RS" sz="3600" b="1" dirty="0" smtClean="0">
                <a:latin typeface="Californian FB" pitchFamily="18" charset="0"/>
              </a:rPr>
              <a:t>4.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70</a:t>
            </a:r>
            <a:r>
              <a:rPr lang="sr-Latn-RS" sz="3600" b="1" dirty="0" smtClean="0">
                <a:latin typeface="Californian FB" pitchFamily="18" charset="0"/>
              </a:rPr>
              <a:t>, Listen again and answer these questions.</a:t>
            </a:r>
            <a:endParaRPr lang="en-US" sz="3600" b="1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8929718" cy="4525963"/>
          </a:xfrm>
        </p:spPr>
        <p:txBody>
          <a:bodyPr/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1. Where is the cloakroom?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2. How much does a long tour cost?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3. When does the film start?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4. How old is the statue?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5.  How many maps does the Italian woman take?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6. Where can you take a photograph?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Latn-RS" sz="3600" b="1" dirty="0" smtClean="0">
                <a:latin typeface="Californian FB" pitchFamily="18" charset="0"/>
              </a:rPr>
              <a:t>4.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70</a:t>
            </a:r>
            <a:r>
              <a:rPr lang="sr-Latn-RS" sz="3600" b="1" dirty="0" smtClean="0">
                <a:latin typeface="Californian FB" pitchFamily="18" charset="0"/>
              </a:rPr>
              <a:t>, answers</a:t>
            </a:r>
            <a:endParaRPr lang="en-US" sz="3600" b="1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 fontScale="92500"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1. The cloakroom is</a:t>
            </a:r>
            <a:r>
              <a:rPr lang="en-US" dirty="0" smtClean="0">
                <a:latin typeface="Californian FB" pitchFamily="18" charset="0"/>
              </a:rPr>
              <a:t> </a:t>
            </a:r>
            <a:r>
              <a:rPr lang="en-US" b="1" dirty="0" smtClean="0">
                <a:latin typeface="Californian FB" pitchFamily="18" charset="0"/>
              </a:rPr>
              <a:t>next to the toilets </a:t>
            </a:r>
            <a:r>
              <a:rPr lang="en-US" dirty="0" smtClean="0">
                <a:latin typeface="Californian FB" pitchFamily="18" charset="0"/>
              </a:rPr>
              <a:t>(down the stairs and turn left).</a:t>
            </a:r>
            <a:endParaRPr lang="sr-Latn-RS" dirty="0" smtClean="0">
              <a:latin typeface="Californian FB" pitchFamily="18" charset="0"/>
            </a:endParaRPr>
          </a:p>
          <a:p>
            <a:pPr algn="just"/>
            <a:r>
              <a:rPr lang="sr-Latn-RS" dirty="0" smtClean="0">
                <a:latin typeface="Californian FB" pitchFamily="18" charset="0"/>
              </a:rPr>
              <a:t>2. A long tour costs</a:t>
            </a:r>
            <a:r>
              <a:rPr lang="en-US" dirty="0" smtClean="0">
                <a:latin typeface="Californian FB" pitchFamily="18" charset="0"/>
              </a:rPr>
              <a:t> </a:t>
            </a:r>
            <a:r>
              <a:rPr lang="en-US" b="1" dirty="0" smtClean="0">
                <a:latin typeface="Californian FB" pitchFamily="18" charset="0"/>
              </a:rPr>
              <a:t>5 pounds </a:t>
            </a:r>
            <a:r>
              <a:rPr lang="en-US" dirty="0" smtClean="0">
                <a:latin typeface="Californian FB" pitchFamily="18" charset="0"/>
              </a:rPr>
              <a:t>(the short tour costs £2)</a:t>
            </a:r>
            <a:endParaRPr lang="sr-Latn-RS" dirty="0" smtClean="0">
              <a:latin typeface="Californian FB" pitchFamily="18" charset="0"/>
            </a:endParaRPr>
          </a:p>
          <a:p>
            <a:pPr algn="just"/>
            <a:r>
              <a:rPr lang="sr-Latn-RS" dirty="0" smtClean="0">
                <a:latin typeface="Californian FB" pitchFamily="18" charset="0"/>
              </a:rPr>
              <a:t>3. The film start at</a:t>
            </a:r>
            <a:r>
              <a:rPr lang="en-US" dirty="0" smtClean="0">
                <a:latin typeface="Californian FB" pitchFamily="18" charset="0"/>
              </a:rPr>
              <a:t> </a:t>
            </a:r>
            <a:r>
              <a:rPr lang="en-US" b="1" dirty="0" smtClean="0">
                <a:latin typeface="Californian FB" pitchFamily="18" charset="0"/>
              </a:rPr>
              <a:t>2.30 p.m.</a:t>
            </a:r>
            <a:endParaRPr lang="sr-Latn-RS" b="1" dirty="0" smtClean="0">
              <a:latin typeface="Californian FB" pitchFamily="18" charset="0"/>
            </a:endParaRPr>
          </a:p>
          <a:p>
            <a:pPr algn="just"/>
            <a:r>
              <a:rPr lang="sr-Latn-RS" dirty="0" smtClean="0">
                <a:latin typeface="Californian FB" pitchFamily="18" charset="0"/>
              </a:rPr>
              <a:t>4. The statue is </a:t>
            </a:r>
            <a:r>
              <a:rPr lang="en-US" b="1" dirty="0" smtClean="0">
                <a:latin typeface="Californian FB" pitchFamily="18" charset="0"/>
              </a:rPr>
              <a:t>about 2000 years </a:t>
            </a:r>
            <a:r>
              <a:rPr lang="sr-Latn-RS" b="1" dirty="0" smtClean="0">
                <a:latin typeface="Californian FB" pitchFamily="18" charset="0"/>
              </a:rPr>
              <a:t>old.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5.  The Italian woman takes </a:t>
            </a:r>
            <a:r>
              <a:rPr lang="en-US" b="1" dirty="0" smtClean="0">
                <a:latin typeface="Californian FB" pitchFamily="18" charset="0"/>
              </a:rPr>
              <a:t>two maps</a:t>
            </a:r>
            <a:r>
              <a:rPr lang="en-US" dirty="0" smtClean="0">
                <a:latin typeface="Californian FB" pitchFamily="18" charset="0"/>
              </a:rPr>
              <a:t>, in Italian and in English</a:t>
            </a:r>
            <a:r>
              <a:rPr lang="sr-Latn-RS" dirty="0" smtClean="0">
                <a:latin typeface="Californian FB" pitchFamily="18" charset="0"/>
              </a:rPr>
              <a:t>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6. You can take a photograph </a:t>
            </a:r>
            <a:r>
              <a:rPr lang="en-US" b="1" dirty="0" smtClean="0">
                <a:latin typeface="Californian FB" pitchFamily="18" charset="0"/>
              </a:rPr>
              <a:t>outside, after your visit</a:t>
            </a:r>
            <a:r>
              <a:rPr lang="en-US" dirty="0" smtClean="0">
                <a:latin typeface="Californian FB" pitchFamily="18" charset="0"/>
              </a:rPr>
              <a:t>.</a:t>
            </a:r>
            <a:r>
              <a:rPr lang="sr-Latn-RS" dirty="0" smtClean="0">
                <a:latin typeface="Californian FB" pitchFamily="18" charset="0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3400" dirty="0" err="1" smtClean="0">
                <a:latin typeface="Californian FB" pitchFamily="18" charset="0"/>
                <a:hlinkClick r:id="rId2"/>
              </a:rPr>
              <a:t>https://www.youtube.com/watch?v=2b6jTRggT2Y</a:t>
            </a:r>
            <a:r>
              <a:rPr lang="en-US" sz="3400" dirty="0" smtClean="0">
                <a:latin typeface="Californian FB" pitchFamily="18" charset="0"/>
              </a:rPr>
              <a:t/>
            </a:r>
            <a:br>
              <a:rPr lang="en-US" sz="3400" dirty="0" smtClean="0">
                <a:latin typeface="Californian FB" pitchFamily="18" charset="0"/>
              </a:rPr>
            </a:br>
            <a:r>
              <a:rPr lang="sr-Latn-RS" sz="3400" b="1" dirty="0" smtClean="0">
                <a:latin typeface="Californian FB" pitchFamily="18" charset="0"/>
              </a:rPr>
              <a:t>W</a:t>
            </a:r>
            <a:r>
              <a:rPr lang="sr-Latn-RS" sz="3400" b="1" dirty="0" smtClean="0">
                <a:latin typeface="Californian FB" pitchFamily="18" charset="0"/>
              </a:rPr>
              <a:t>atch a clip about British museum!</a:t>
            </a:r>
            <a:endParaRPr lang="en-US" sz="3400" b="1" dirty="0">
              <a:latin typeface="Californian FB" pitchFamily="18" charset="0"/>
            </a:endParaRPr>
          </a:p>
        </p:txBody>
      </p:sp>
      <p:pic>
        <p:nvPicPr>
          <p:cNvPr id="7170" name="Picture 2" descr="C:\Users\User\Desktop\britishmuseum_readingroom_right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190750" y="2277269"/>
            <a:ext cx="4762500" cy="31718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Key language: polite questions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Californian FB" pitchFamily="18" charset="0"/>
              </a:rPr>
              <a:t>page </a:t>
            </a:r>
            <a:r>
              <a:rPr lang="en-US" sz="3200" dirty="0" smtClean="0">
                <a:latin typeface="Californian FB" pitchFamily="18" charset="0"/>
              </a:rPr>
              <a:t>7</a:t>
            </a:r>
            <a:r>
              <a:rPr lang="sr-Latn-RS" sz="3200" dirty="0" smtClean="0">
                <a:latin typeface="Californian FB" pitchFamily="18" charset="0"/>
              </a:rPr>
              <a:t>0-71</a:t>
            </a:r>
            <a:endParaRPr lang="en-US" sz="3200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14488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5.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70</a:t>
            </a:r>
            <a:r>
              <a:rPr lang="sr-Latn-RS" sz="3600" dirty="0" smtClean="0">
                <a:latin typeface="Californian FB" pitchFamily="18" charset="0"/>
              </a:rPr>
              <a:t>, Put the lines of conversation 1 (below) in the right order. Check your answers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with Track 2.13 </a:t>
            </a:r>
            <a:r>
              <a:rPr lang="sr-Latn-RS" sz="3600" dirty="0" smtClean="0">
                <a:latin typeface="Californian FB" pitchFamily="18" charset="0"/>
              </a:rPr>
              <a:t>on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152</a:t>
            </a:r>
            <a:r>
              <a:rPr lang="sr-Latn-RS" sz="3600" dirty="0" smtClean="0">
                <a:latin typeface="Californian FB" pitchFamily="18" charset="0"/>
              </a:rPr>
              <a:t>, Transcript.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57364"/>
            <a:ext cx="9144000" cy="5000636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a) Yes, madam. How can I help you?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b) You’re welcome.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c) Could you tell me where the cloakroom is, please?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d) Thank you.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e) Certainly, madam. Can you see those stairs over there?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f) Excuse me.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g) Yes, I can.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h) Well, go down those stairs and then turn left. The cloakroom is next to the toilets.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14488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5.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70, key</a:t>
            </a:r>
            <a:endParaRPr lang="en-US" sz="3600" b="1" dirty="0">
              <a:solidFill>
                <a:srgbClr val="FF0000"/>
              </a:solidFill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57364"/>
            <a:ext cx="9144000" cy="5000636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a) Yes, madam. How can I help you?</a:t>
            </a:r>
            <a:r>
              <a:rPr lang="en-US" dirty="0" smtClean="0">
                <a:latin typeface="Californian FB" pitchFamily="18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Californian FB" pitchFamily="18" charset="0"/>
              </a:rPr>
              <a:t>2</a:t>
            </a:r>
            <a:endParaRPr lang="sr-Latn-RS" b="1" dirty="0" smtClean="0">
              <a:solidFill>
                <a:srgbClr val="FF0000"/>
              </a:solidFill>
              <a:latin typeface="Californian FB" pitchFamily="18" charset="0"/>
            </a:endParaRPr>
          </a:p>
          <a:p>
            <a:pPr algn="just"/>
            <a:r>
              <a:rPr lang="sr-Latn-RS" dirty="0" smtClean="0">
                <a:latin typeface="Californian FB" pitchFamily="18" charset="0"/>
              </a:rPr>
              <a:t>b) You’re welcome.</a:t>
            </a:r>
            <a:r>
              <a:rPr lang="en-US" dirty="0" smtClean="0">
                <a:latin typeface="Californian FB" pitchFamily="18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Californian FB" pitchFamily="18" charset="0"/>
              </a:rPr>
              <a:t>8</a:t>
            </a:r>
            <a:endParaRPr lang="sr-Latn-RS" b="1" dirty="0" smtClean="0">
              <a:solidFill>
                <a:srgbClr val="FF0000"/>
              </a:solidFill>
              <a:latin typeface="Californian FB" pitchFamily="18" charset="0"/>
            </a:endParaRPr>
          </a:p>
          <a:p>
            <a:pPr algn="just"/>
            <a:r>
              <a:rPr lang="sr-Latn-RS" dirty="0" smtClean="0">
                <a:latin typeface="Californian FB" pitchFamily="18" charset="0"/>
              </a:rPr>
              <a:t>c) Could you tell me where the cloakroom is, please?</a:t>
            </a:r>
            <a:r>
              <a:rPr lang="en-US" dirty="0" smtClean="0">
                <a:latin typeface="Californian FB" pitchFamily="18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Californian FB" pitchFamily="18" charset="0"/>
              </a:rPr>
              <a:t>3</a:t>
            </a:r>
            <a:endParaRPr lang="sr-Latn-RS" b="1" dirty="0" smtClean="0">
              <a:solidFill>
                <a:srgbClr val="FF0000"/>
              </a:solidFill>
              <a:latin typeface="Californian FB" pitchFamily="18" charset="0"/>
            </a:endParaRPr>
          </a:p>
          <a:p>
            <a:pPr algn="just"/>
            <a:r>
              <a:rPr lang="sr-Latn-RS" dirty="0" smtClean="0">
                <a:latin typeface="Californian FB" pitchFamily="18" charset="0"/>
              </a:rPr>
              <a:t>d) Thank you.</a:t>
            </a:r>
            <a:r>
              <a:rPr lang="en-US" dirty="0" smtClean="0">
                <a:latin typeface="Californian FB" pitchFamily="18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Californian FB" pitchFamily="18" charset="0"/>
              </a:rPr>
              <a:t>7</a:t>
            </a:r>
            <a:endParaRPr lang="sr-Latn-RS" b="1" dirty="0" smtClean="0">
              <a:solidFill>
                <a:srgbClr val="FF0000"/>
              </a:solidFill>
              <a:latin typeface="Californian FB" pitchFamily="18" charset="0"/>
            </a:endParaRPr>
          </a:p>
          <a:p>
            <a:pPr algn="just"/>
            <a:r>
              <a:rPr lang="sr-Latn-RS" dirty="0" smtClean="0">
                <a:latin typeface="Californian FB" pitchFamily="18" charset="0"/>
              </a:rPr>
              <a:t>e) Certainly, madam. Can you see those stairs over there?</a:t>
            </a:r>
            <a:r>
              <a:rPr lang="en-US" b="1" dirty="0" smtClean="0">
                <a:solidFill>
                  <a:srgbClr val="FF0000"/>
                </a:solidFill>
                <a:latin typeface="Californian FB" pitchFamily="18" charset="0"/>
              </a:rPr>
              <a:t> 4</a:t>
            </a:r>
            <a:endParaRPr lang="sr-Latn-RS" b="1" dirty="0" smtClean="0">
              <a:solidFill>
                <a:srgbClr val="FF0000"/>
              </a:solidFill>
              <a:latin typeface="Californian FB" pitchFamily="18" charset="0"/>
            </a:endParaRPr>
          </a:p>
          <a:p>
            <a:pPr algn="just"/>
            <a:r>
              <a:rPr lang="sr-Latn-RS" dirty="0" smtClean="0">
                <a:latin typeface="Californian FB" pitchFamily="18" charset="0"/>
              </a:rPr>
              <a:t>f) Excuse me.</a:t>
            </a:r>
            <a:r>
              <a:rPr lang="en-US" dirty="0" smtClean="0">
                <a:latin typeface="Californian FB" pitchFamily="18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Californian FB" pitchFamily="18" charset="0"/>
              </a:rPr>
              <a:t>1</a:t>
            </a:r>
            <a:endParaRPr lang="sr-Latn-RS" b="1" dirty="0" smtClean="0">
              <a:solidFill>
                <a:srgbClr val="FF0000"/>
              </a:solidFill>
              <a:latin typeface="Californian FB" pitchFamily="18" charset="0"/>
            </a:endParaRPr>
          </a:p>
          <a:p>
            <a:pPr algn="just"/>
            <a:r>
              <a:rPr lang="sr-Latn-RS" dirty="0" smtClean="0">
                <a:latin typeface="Californian FB" pitchFamily="18" charset="0"/>
              </a:rPr>
              <a:t>g) Yes, I can.</a:t>
            </a:r>
            <a:r>
              <a:rPr lang="en-US" dirty="0" smtClean="0">
                <a:latin typeface="Californian FB" pitchFamily="18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Californian FB" pitchFamily="18" charset="0"/>
              </a:rPr>
              <a:t>5</a:t>
            </a:r>
            <a:endParaRPr lang="sr-Latn-RS" b="1" dirty="0" smtClean="0">
              <a:solidFill>
                <a:srgbClr val="FF0000"/>
              </a:solidFill>
              <a:latin typeface="Californian FB" pitchFamily="18" charset="0"/>
            </a:endParaRPr>
          </a:p>
          <a:p>
            <a:pPr algn="just"/>
            <a:r>
              <a:rPr lang="sr-Latn-RS" dirty="0" smtClean="0">
                <a:latin typeface="Californian FB" pitchFamily="18" charset="0"/>
              </a:rPr>
              <a:t>h) Well, go down those stairs and then turn left. The cloakroom is next to the toilets.</a:t>
            </a:r>
            <a:r>
              <a:rPr lang="en-US" dirty="0" smtClean="0">
                <a:latin typeface="Californian FB" pitchFamily="18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Californian FB" pitchFamily="18" charset="0"/>
              </a:rPr>
              <a:t>6</a:t>
            </a:r>
            <a:endParaRPr lang="en-US" b="1" dirty="0">
              <a:solidFill>
                <a:srgbClr val="FF0000"/>
              </a:solidFill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sr-Latn-RS" sz="3600" b="1" dirty="0" smtClean="0">
                <a:latin typeface="Californian FB" pitchFamily="18" charset="0"/>
              </a:rPr>
              <a:t>6a</a:t>
            </a:r>
            <a:r>
              <a:rPr lang="en-US" sz="3600" b="1" dirty="0" smtClean="0">
                <a:latin typeface="Californian FB" pitchFamily="18" charset="0"/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  <a:latin typeface="Californian FB" pitchFamily="18" charset="0"/>
              </a:rPr>
              <a:t>page 71</a:t>
            </a:r>
            <a:r>
              <a:rPr lang="en-US" sz="3600" b="1" dirty="0" smtClean="0">
                <a:latin typeface="Californian FB" pitchFamily="18" charset="0"/>
              </a:rPr>
              <a:t>,</a:t>
            </a:r>
            <a:r>
              <a:rPr lang="sr-Latn-RS" sz="3600" b="1" dirty="0" smtClean="0">
                <a:latin typeface="Californian FB" pitchFamily="18" charset="0"/>
              </a:rPr>
              <a:t> Complete the table with requests from the conversation in Exercise 3.</a:t>
            </a:r>
            <a:endParaRPr lang="en-US" sz="3600" b="1" dirty="0">
              <a:latin typeface="Californian FB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785926"/>
          <a:ext cx="9144000" cy="5072074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2190734"/>
                <a:gridCol w="6953266"/>
              </a:tblGrid>
              <a:tr h="2192168">
                <a:tc>
                  <a:txBody>
                    <a:bodyPr/>
                    <a:lstStyle/>
                    <a:p>
                      <a:pPr algn="ctr"/>
                      <a:endParaRPr lang="sr-Latn-RS" sz="3200" dirty="0" smtClean="0">
                        <a:latin typeface="Californian FB" pitchFamily="18" charset="0"/>
                      </a:endParaRPr>
                    </a:p>
                    <a:p>
                      <a:pPr algn="ctr"/>
                      <a:r>
                        <a:rPr lang="sr-Latn-RS" sz="3200" dirty="0" smtClean="0">
                          <a:latin typeface="Californian FB" pitchFamily="18" charset="0"/>
                        </a:rPr>
                        <a:t>Could you</a:t>
                      </a:r>
                      <a:endParaRPr lang="en-US" sz="3200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14350" indent="-514350">
                        <a:buAutoNum type="arabicPeriod"/>
                      </a:pPr>
                      <a:r>
                        <a:rPr lang="sr-Latn-RS" sz="3200" dirty="0" smtClean="0">
                          <a:latin typeface="Californian FB" pitchFamily="18" charset="0"/>
                        </a:rPr>
                        <a:t>________ me, please?</a:t>
                      </a:r>
                    </a:p>
                    <a:p>
                      <a:pPr marL="514350" indent="-514350">
                        <a:buAutoNum type="arabicPeriod"/>
                      </a:pPr>
                      <a:r>
                        <a:rPr lang="sr-Latn-RS" sz="3200" dirty="0" smtClean="0">
                          <a:latin typeface="Californian FB" pitchFamily="18" charset="0"/>
                        </a:rPr>
                        <a:t>________ us a map of the museum?</a:t>
                      </a:r>
                    </a:p>
                    <a:p>
                      <a:pPr marL="514350" indent="-514350">
                        <a:buAutoNum type="arabicPeriod"/>
                      </a:pPr>
                      <a:r>
                        <a:rPr lang="sr-Latn-RS" sz="3200" dirty="0" smtClean="0">
                          <a:latin typeface="Californian FB" pitchFamily="18" charset="0"/>
                        </a:rPr>
                        <a:t>________ a photo of us?</a:t>
                      </a:r>
                      <a:endParaRPr lang="en-US" sz="3200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28799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r-Latn-RS" sz="3200" dirty="0" smtClean="0">
                        <a:latin typeface="Californian FB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3200" b="1" dirty="0" smtClean="0">
                          <a:latin typeface="Californian FB" pitchFamily="18" charset="0"/>
                        </a:rPr>
                        <a:t>Could you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3200" b="1" dirty="0" smtClean="0">
                          <a:latin typeface="Californian FB" pitchFamily="18" charset="0"/>
                        </a:rPr>
                        <a:t>tell me</a:t>
                      </a:r>
                      <a:endParaRPr lang="en-US" sz="3200" b="1" dirty="0" smtClean="0">
                        <a:latin typeface="Californian FB" pitchFamily="18" charset="0"/>
                      </a:endParaRPr>
                    </a:p>
                    <a:p>
                      <a:endParaRPr lang="en-US" sz="3200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3200" dirty="0" smtClean="0">
                          <a:latin typeface="Californian FB" pitchFamily="18" charset="0"/>
                        </a:rPr>
                        <a:t>4. ________ much it 5.</a:t>
                      </a:r>
                      <a:r>
                        <a:rPr lang="sr-Latn-RS" sz="3200" baseline="0" dirty="0" smtClean="0">
                          <a:latin typeface="Californian FB" pitchFamily="18" charset="0"/>
                        </a:rPr>
                        <a:t> __________ ?</a:t>
                      </a:r>
                    </a:p>
                    <a:p>
                      <a:r>
                        <a:rPr lang="sr-Latn-RS" sz="3200" baseline="0" dirty="0" smtClean="0">
                          <a:latin typeface="Californian FB" pitchFamily="18" charset="0"/>
                        </a:rPr>
                        <a:t>6. ________ the cloakroom 7._____, please?</a:t>
                      </a:r>
                    </a:p>
                    <a:p>
                      <a:r>
                        <a:rPr lang="sr-Latn-RS" sz="3200" baseline="0" dirty="0" smtClean="0">
                          <a:latin typeface="Californian FB" pitchFamily="18" charset="0"/>
                        </a:rPr>
                        <a:t>8. _________ the next film 9. __________?</a:t>
                      </a:r>
                    </a:p>
                    <a:p>
                      <a:r>
                        <a:rPr lang="sr-Latn-RS" sz="3200" baseline="0" dirty="0" smtClean="0">
                          <a:latin typeface="Californian FB" pitchFamily="18" charset="0"/>
                        </a:rPr>
                        <a:t>10. ________ old it 11. ___________?</a:t>
                      </a:r>
                      <a:endParaRPr lang="en-US" sz="3200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sr-Latn-RS" sz="3600" b="1" dirty="0" smtClean="0">
                <a:latin typeface="Californian FB" pitchFamily="18" charset="0"/>
              </a:rPr>
              <a:t>6a</a:t>
            </a:r>
            <a:r>
              <a:rPr lang="en-US" sz="3600" b="1" dirty="0" smtClean="0">
                <a:latin typeface="Californian FB" pitchFamily="18" charset="0"/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  <a:latin typeface="Californian FB" pitchFamily="18" charset="0"/>
              </a:rPr>
              <a:t>page 71</a:t>
            </a:r>
            <a:r>
              <a:rPr lang="en-US" sz="3600" b="1" dirty="0" smtClean="0">
                <a:latin typeface="Californian FB" pitchFamily="18" charset="0"/>
              </a:rPr>
              <a:t>,</a:t>
            </a:r>
            <a:r>
              <a:rPr lang="sr-Latn-RS" sz="3600" b="1" dirty="0" smtClean="0">
                <a:latin typeface="Californian FB" pitchFamily="18" charset="0"/>
              </a:rPr>
              <a:t> key</a:t>
            </a:r>
            <a:endParaRPr lang="en-US" sz="3600" b="1" dirty="0">
              <a:latin typeface="Californian FB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785926"/>
          <a:ext cx="9144000" cy="5072074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2190734"/>
                <a:gridCol w="6953266"/>
              </a:tblGrid>
              <a:tr h="2192168">
                <a:tc>
                  <a:txBody>
                    <a:bodyPr/>
                    <a:lstStyle/>
                    <a:p>
                      <a:pPr algn="ctr"/>
                      <a:endParaRPr lang="sr-Latn-RS" sz="3200" dirty="0" smtClean="0">
                        <a:latin typeface="Californian FB" pitchFamily="18" charset="0"/>
                      </a:endParaRPr>
                    </a:p>
                    <a:p>
                      <a:pPr algn="ctr"/>
                      <a:r>
                        <a:rPr lang="sr-Latn-RS" sz="3200" dirty="0" smtClean="0">
                          <a:latin typeface="Californian FB" pitchFamily="18" charset="0"/>
                        </a:rPr>
                        <a:t>Could you</a:t>
                      </a:r>
                      <a:endParaRPr lang="en-US" sz="3200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14350" indent="-514350">
                        <a:buAutoNum type="arabicPeriod"/>
                      </a:pPr>
                      <a:r>
                        <a:rPr lang="en-US" sz="3200" dirty="0" smtClean="0">
                          <a:solidFill>
                            <a:srgbClr val="FF0000"/>
                          </a:solidFill>
                          <a:latin typeface="Californian FB" pitchFamily="18" charset="0"/>
                        </a:rPr>
                        <a:t>help</a:t>
                      </a:r>
                      <a:r>
                        <a:rPr lang="sr-Latn-RS" sz="3200" dirty="0" smtClean="0">
                          <a:latin typeface="Californian FB" pitchFamily="18" charset="0"/>
                        </a:rPr>
                        <a:t> me, please?</a:t>
                      </a:r>
                    </a:p>
                    <a:p>
                      <a:pPr marL="514350" indent="-514350">
                        <a:buAutoNum type="arabicPeriod"/>
                      </a:pPr>
                      <a:r>
                        <a:rPr lang="en-US" sz="3200" dirty="0" smtClean="0">
                          <a:solidFill>
                            <a:srgbClr val="FF0000"/>
                          </a:solidFill>
                          <a:latin typeface="Californian FB" pitchFamily="18" charset="0"/>
                        </a:rPr>
                        <a:t>give</a:t>
                      </a:r>
                      <a:r>
                        <a:rPr lang="sr-Latn-RS" sz="3200" dirty="0" smtClean="0">
                          <a:solidFill>
                            <a:srgbClr val="FF0000"/>
                          </a:solidFill>
                          <a:latin typeface="Californian FB" pitchFamily="18" charset="0"/>
                        </a:rPr>
                        <a:t> </a:t>
                      </a:r>
                      <a:r>
                        <a:rPr lang="sr-Latn-RS" sz="3200" dirty="0" smtClean="0">
                          <a:latin typeface="Californian FB" pitchFamily="18" charset="0"/>
                        </a:rPr>
                        <a:t>us a map of the museum?</a:t>
                      </a:r>
                    </a:p>
                    <a:p>
                      <a:pPr marL="514350" indent="-514350">
                        <a:buAutoNum type="arabicPeriod"/>
                      </a:pPr>
                      <a:r>
                        <a:rPr lang="en-US" sz="3200" dirty="0" smtClean="0">
                          <a:solidFill>
                            <a:srgbClr val="FF0000"/>
                          </a:solidFill>
                          <a:latin typeface="Californian FB" pitchFamily="18" charset="0"/>
                        </a:rPr>
                        <a:t>take</a:t>
                      </a:r>
                      <a:r>
                        <a:rPr lang="sr-Latn-RS" sz="3200" dirty="0" smtClean="0">
                          <a:latin typeface="Californian FB" pitchFamily="18" charset="0"/>
                        </a:rPr>
                        <a:t> a photo of us?</a:t>
                      </a:r>
                      <a:endParaRPr lang="en-US" sz="3200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28799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r-Latn-RS" sz="3200" dirty="0" smtClean="0">
                        <a:latin typeface="Californian FB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3200" b="1" dirty="0" smtClean="0">
                          <a:latin typeface="Californian FB" pitchFamily="18" charset="0"/>
                        </a:rPr>
                        <a:t>Could you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3200" b="1" dirty="0" smtClean="0">
                          <a:latin typeface="Californian FB" pitchFamily="18" charset="0"/>
                        </a:rPr>
                        <a:t>tell me</a:t>
                      </a:r>
                      <a:endParaRPr lang="en-US" sz="3200" b="1" dirty="0" smtClean="0">
                        <a:latin typeface="Californian FB" pitchFamily="18" charset="0"/>
                      </a:endParaRPr>
                    </a:p>
                    <a:p>
                      <a:endParaRPr lang="en-US" sz="3200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3200" dirty="0" smtClean="0">
                          <a:latin typeface="Californian FB" pitchFamily="18" charset="0"/>
                        </a:rPr>
                        <a:t>4. </a:t>
                      </a:r>
                      <a:r>
                        <a:rPr lang="en-US" sz="3200" dirty="0" smtClean="0">
                          <a:solidFill>
                            <a:srgbClr val="FF0000"/>
                          </a:solidFill>
                          <a:latin typeface="Californian FB" pitchFamily="18" charset="0"/>
                        </a:rPr>
                        <a:t>how</a:t>
                      </a:r>
                      <a:r>
                        <a:rPr lang="sr-Latn-RS" sz="3200" dirty="0" smtClean="0">
                          <a:latin typeface="Californian FB" pitchFamily="18" charset="0"/>
                        </a:rPr>
                        <a:t> much it 5.</a:t>
                      </a:r>
                      <a:r>
                        <a:rPr lang="sr-Latn-RS" sz="3200" baseline="0" dirty="0" smtClean="0">
                          <a:latin typeface="Californian FB" pitchFamily="18" charset="0"/>
                        </a:rPr>
                        <a:t> </a:t>
                      </a:r>
                      <a:r>
                        <a:rPr lang="en-US" sz="3200" baseline="0" dirty="0" smtClean="0">
                          <a:solidFill>
                            <a:srgbClr val="FF0000"/>
                          </a:solidFill>
                          <a:latin typeface="Californian FB" pitchFamily="18" charset="0"/>
                        </a:rPr>
                        <a:t>is</a:t>
                      </a:r>
                      <a:r>
                        <a:rPr lang="sr-Latn-RS" sz="3200" baseline="0" dirty="0" smtClean="0">
                          <a:latin typeface="Californian FB" pitchFamily="18" charset="0"/>
                        </a:rPr>
                        <a:t> ?</a:t>
                      </a:r>
                    </a:p>
                    <a:p>
                      <a:r>
                        <a:rPr lang="sr-Latn-RS" sz="3200" baseline="0" dirty="0" smtClean="0">
                          <a:latin typeface="Californian FB" pitchFamily="18" charset="0"/>
                        </a:rPr>
                        <a:t>6. </a:t>
                      </a:r>
                      <a:r>
                        <a:rPr lang="en-US" sz="3200" baseline="0" dirty="0" smtClean="0">
                          <a:solidFill>
                            <a:srgbClr val="FF0000"/>
                          </a:solidFill>
                          <a:latin typeface="Californian FB" pitchFamily="18" charset="0"/>
                        </a:rPr>
                        <a:t>where</a:t>
                      </a:r>
                      <a:r>
                        <a:rPr lang="sr-Latn-RS" sz="3200" baseline="0" dirty="0" smtClean="0">
                          <a:latin typeface="Californian FB" pitchFamily="18" charset="0"/>
                        </a:rPr>
                        <a:t> the cloakroom 7.</a:t>
                      </a:r>
                      <a:r>
                        <a:rPr lang="en-US" sz="3200" baseline="0" dirty="0" smtClean="0">
                          <a:latin typeface="Californian FB" pitchFamily="18" charset="0"/>
                        </a:rPr>
                        <a:t> </a:t>
                      </a:r>
                      <a:r>
                        <a:rPr lang="en-US" sz="3200" baseline="0" dirty="0" smtClean="0">
                          <a:solidFill>
                            <a:srgbClr val="FF0000"/>
                          </a:solidFill>
                          <a:latin typeface="Californian FB" pitchFamily="18" charset="0"/>
                        </a:rPr>
                        <a:t>is</a:t>
                      </a:r>
                      <a:r>
                        <a:rPr lang="sr-Latn-RS" sz="3200" baseline="0" dirty="0" smtClean="0">
                          <a:latin typeface="Californian FB" pitchFamily="18" charset="0"/>
                        </a:rPr>
                        <a:t>, please?</a:t>
                      </a:r>
                    </a:p>
                    <a:p>
                      <a:r>
                        <a:rPr lang="sr-Latn-RS" sz="3200" baseline="0" dirty="0" smtClean="0">
                          <a:latin typeface="Californian FB" pitchFamily="18" charset="0"/>
                        </a:rPr>
                        <a:t>8. </a:t>
                      </a:r>
                      <a:r>
                        <a:rPr lang="en-US" sz="3200" b="1" baseline="0" dirty="0" smtClean="0">
                          <a:solidFill>
                            <a:srgbClr val="FF0000"/>
                          </a:solidFill>
                          <a:latin typeface="Californian FB" pitchFamily="18" charset="0"/>
                        </a:rPr>
                        <a:t>when</a:t>
                      </a:r>
                      <a:r>
                        <a:rPr lang="sr-Latn-RS" sz="3200" baseline="0" dirty="0" smtClean="0">
                          <a:latin typeface="Californian FB" pitchFamily="18" charset="0"/>
                        </a:rPr>
                        <a:t> the next film 9.</a:t>
                      </a:r>
                      <a:r>
                        <a:rPr lang="sr-Latn-RS" sz="3200" b="1" baseline="0" dirty="0" smtClean="0">
                          <a:solidFill>
                            <a:srgbClr val="FF0000"/>
                          </a:solidFill>
                          <a:latin typeface="Californian FB" pitchFamily="18" charset="0"/>
                        </a:rPr>
                        <a:t> </a:t>
                      </a:r>
                      <a:r>
                        <a:rPr lang="en-US" sz="3200" b="1" baseline="0" dirty="0" smtClean="0">
                          <a:solidFill>
                            <a:srgbClr val="FF0000"/>
                          </a:solidFill>
                          <a:latin typeface="Californian FB" pitchFamily="18" charset="0"/>
                        </a:rPr>
                        <a:t>starts</a:t>
                      </a:r>
                      <a:r>
                        <a:rPr lang="sr-Latn-RS" sz="3200" baseline="0" dirty="0" smtClean="0">
                          <a:latin typeface="Californian FB" pitchFamily="18" charset="0"/>
                        </a:rPr>
                        <a:t>?</a:t>
                      </a:r>
                    </a:p>
                    <a:p>
                      <a:r>
                        <a:rPr lang="sr-Latn-RS" sz="3200" baseline="0" dirty="0" smtClean="0">
                          <a:latin typeface="Californian FB" pitchFamily="18" charset="0"/>
                        </a:rPr>
                        <a:t>10. </a:t>
                      </a:r>
                      <a:r>
                        <a:rPr lang="en-US" sz="3200" b="1" baseline="0" dirty="0" smtClean="0">
                          <a:solidFill>
                            <a:srgbClr val="FF0000"/>
                          </a:solidFill>
                          <a:latin typeface="Californian FB" pitchFamily="18" charset="0"/>
                        </a:rPr>
                        <a:t>how</a:t>
                      </a:r>
                      <a:r>
                        <a:rPr lang="sr-Latn-RS" sz="3200" baseline="0" dirty="0" smtClean="0">
                          <a:latin typeface="Californian FB" pitchFamily="18" charset="0"/>
                        </a:rPr>
                        <a:t> old it 11.</a:t>
                      </a:r>
                      <a:r>
                        <a:rPr lang="sr-Latn-RS" sz="3200" b="1" baseline="0" dirty="0" smtClean="0">
                          <a:solidFill>
                            <a:srgbClr val="FF0000"/>
                          </a:solidFill>
                          <a:latin typeface="Californian FB" pitchFamily="18" charset="0"/>
                        </a:rPr>
                        <a:t> </a:t>
                      </a:r>
                      <a:r>
                        <a:rPr lang="en-US" sz="3200" b="1" baseline="0" dirty="0" smtClean="0">
                          <a:solidFill>
                            <a:srgbClr val="FF0000"/>
                          </a:solidFill>
                          <a:latin typeface="Californian FB" pitchFamily="18" charset="0"/>
                        </a:rPr>
                        <a:t>is</a:t>
                      </a:r>
                      <a:r>
                        <a:rPr lang="sr-Latn-RS" sz="3200" baseline="0" dirty="0" smtClean="0">
                          <a:latin typeface="Californian FB" pitchFamily="18" charset="0"/>
                        </a:rPr>
                        <a:t>?</a:t>
                      </a:r>
                      <a:endParaRPr lang="en-US" sz="3200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929718" cy="2082792"/>
          </a:xfrm>
        </p:spPr>
        <p:txBody>
          <a:bodyPr>
            <a:noAutofit/>
          </a:bodyPr>
          <a:lstStyle/>
          <a:p>
            <a:r>
              <a:rPr lang="sr-Latn-RS" sz="3600" b="1" dirty="0" smtClean="0">
                <a:latin typeface="Californian FB" pitchFamily="18" charset="0"/>
              </a:rPr>
              <a:t>6b</a:t>
            </a:r>
            <a:r>
              <a:rPr lang="en-US" sz="3600" b="1" dirty="0" smtClean="0">
                <a:latin typeface="Californian FB" pitchFamily="18" charset="0"/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  <a:latin typeface="Californian FB" pitchFamily="18" charset="0"/>
              </a:rPr>
              <a:t>page 72</a:t>
            </a:r>
            <a:r>
              <a:rPr lang="en-US" sz="3600" b="1" dirty="0" smtClean="0">
                <a:latin typeface="Californian FB" pitchFamily="18" charset="0"/>
              </a:rPr>
              <a:t>,</a:t>
            </a:r>
            <a:r>
              <a:rPr lang="sr-Latn-RS" sz="3600" b="1" dirty="0" smtClean="0">
                <a:latin typeface="Californian FB" pitchFamily="18" charset="0"/>
              </a:rPr>
              <a:t> How can you respond to the requests in Exercise 6a? (Look at the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53</a:t>
            </a:r>
            <a:r>
              <a:rPr lang="sr-Latn-RS" sz="3600" b="1" dirty="0" smtClean="0">
                <a:latin typeface="Californian FB" pitchFamily="18" charset="0"/>
              </a:rPr>
              <a:t>, Exercise 9 and the Other useful phrases box of page 71.)</a:t>
            </a:r>
            <a:endParaRPr lang="en-US" sz="3600" b="1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86058"/>
            <a:ext cx="8229600" cy="3340105"/>
          </a:xfrm>
        </p:spPr>
        <p:txBody>
          <a:bodyPr/>
          <a:lstStyle/>
          <a:p>
            <a:r>
              <a:rPr lang="sr-Latn-RS" i="1" dirty="0" smtClean="0">
                <a:latin typeface="Californian FB" pitchFamily="18" charset="0"/>
              </a:rPr>
              <a:t>Certainly</a:t>
            </a:r>
            <a:r>
              <a:rPr lang="sr-Latn-RS" i="1" dirty="0" smtClean="0">
                <a:latin typeface="Californian FB" pitchFamily="18" charset="0"/>
              </a:rPr>
              <a:t>,...</a:t>
            </a:r>
            <a:r>
              <a:rPr lang="en-US" dirty="0" smtClean="0"/>
              <a:t> </a:t>
            </a:r>
            <a:r>
              <a:rPr lang="en-US" dirty="0" smtClean="0">
                <a:latin typeface="Californian FB" pitchFamily="18" charset="0"/>
              </a:rPr>
              <a:t>/ˈ</a:t>
            </a:r>
            <a:r>
              <a:rPr lang="en-US" dirty="0" err="1" smtClean="0">
                <a:latin typeface="Californian FB" pitchFamily="18" charset="0"/>
              </a:rPr>
              <a:t>səːt</a:t>
            </a:r>
            <a:r>
              <a:rPr lang="en-US" dirty="0" smtClean="0">
                <a:latin typeface="Californian FB" pitchFamily="18" charset="0"/>
              </a:rPr>
              <a:t>(ə)</a:t>
            </a:r>
            <a:r>
              <a:rPr lang="en-US" dirty="0" err="1" smtClean="0">
                <a:latin typeface="Californian FB" pitchFamily="18" charset="0"/>
              </a:rPr>
              <a:t>nli</a:t>
            </a:r>
            <a:r>
              <a:rPr lang="en-US" dirty="0" smtClean="0">
                <a:latin typeface="Californian FB" pitchFamily="18" charset="0"/>
              </a:rPr>
              <a:t>/</a:t>
            </a:r>
            <a:r>
              <a:rPr lang="sr-Latn-RS" dirty="0" smtClean="0">
                <a:latin typeface="Californian FB" pitchFamily="18" charset="0"/>
              </a:rPr>
              <a:t> surely, definitely</a:t>
            </a:r>
            <a:endParaRPr lang="en-US" i="1" dirty="0" smtClean="0">
              <a:latin typeface="Californian FB" pitchFamily="18" charset="0"/>
            </a:endParaRPr>
          </a:p>
          <a:p>
            <a:r>
              <a:rPr lang="sr-Latn-RS" dirty="0" smtClean="0">
                <a:latin typeface="Plantagenet Cherokee" pitchFamily="18" charset="0"/>
              </a:rPr>
              <a:t>That’s no problem.</a:t>
            </a:r>
          </a:p>
          <a:p>
            <a:r>
              <a:rPr lang="sr-Latn-RS" dirty="0" smtClean="0">
                <a:latin typeface="Plantagenet Cherokee" pitchFamily="18" charset="0"/>
              </a:rPr>
              <a:t>Sure, no problem.</a:t>
            </a:r>
          </a:p>
          <a:p>
            <a:endParaRPr lang="en-US" dirty="0" smtClean="0">
              <a:latin typeface="Plantagenet Cherokee" pitchFamily="18" charset="0"/>
            </a:endParaRPr>
          </a:p>
          <a:p>
            <a:endParaRPr lang="en-US" i="1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8.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71</a:t>
            </a:r>
            <a:r>
              <a:rPr lang="sr-Latn-RS" sz="3600" dirty="0" smtClean="0">
                <a:latin typeface="Californian FB" pitchFamily="18" charset="0"/>
              </a:rPr>
              <a:t>,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Track 2.15</a:t>
            </a:r>
            <a:r>
              <a:rPr lang="sr-Latn-RS" sz="3600" dirty="0" smtClean="0">
                <a:latin typeface="Californian FB" pitchFamily="18" charset="0"/>
              </a:rPr>
              <a:t> Put the words in the right order to make requests. Listen and check.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01080" cy="4525963"/>
          </a:xfrm>
        </p:spPr>
        <p:txBody>
          <a:bodyPr>
            <a:normAutofit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1. Could    open      you      please     the      door  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2. my       coat      you        Could    take    please 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3. me      Could    tell      you   when    closes    the   museum    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4.  Could   me   what   you   tell   this    means   please   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5. where    Could     tell      you    me   is    the  shop    ?    </a:t>
            </a:r>
          </a:p>
          <a:p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5794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8.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71</a:t>
            </a:r>
            <a:r>
              <a:rPr lang="sr-Latn-RS" sz="3600" dirty="0" smtClean="0">
                <a:latin typeface="Californian FB" pitchFamily="18" charset="0"/>
              </a:rPr>
              <a:t>,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Track 2.15 </a:t>
            </a:r>
            <a:r>
              <a:rPr lang="sr-Latn-RS" sz="3600" b="1" dirty="0" smtClean="0">
                <a:latin typeface="Californian FB" pitchFamily="18" charset="0"/>
              </a:rPr>
              <a:t>(sample) answers</a:t>
            </a:r>
            <a:r>
              <a:rPr lang="sr-Latn-RS" sz="3600" dirty="0" smtClean="0">
                <a:latin typeface="Californian FB" pitchFamily="18" charset="0"/>
              </a:rPr>
              <a:t>.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28670"/>
            <a:ext cx="8401080" cy="535785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1. Could </a:t>
            </a:r>
            <a:r>
              <a:rPr lang="sr-Latn-RS" dirty="0" smtClean="0">
                <a:latin typeface="Californian FB" pitchFamily="18" charset="0"/>
              </a:rPr>
              <a:t>you </a:t>
            </a:r>
            <a:r>
              <a:rPr lang="sr-Latn-RS" dirty="0" smtClean="0">
                <a:latin typeface="Californian FB" pitchFamily="18" charset="0"/>
              </a:rPr>
              <a:t>open the door, please? – Yes, that’s no problem.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2. </a:t>
            </a:r>
            <a:r>
              <a:rPr lang="sr-Latn-RS" dirty="0" smtClean="0">
                <a:latin typeface="Californian FB" pitchFamily="18" charset="0"/>
              </a:rPr>
              <a:t>Could </a:t>
            </a:r>
            <a:r>
              <a:rPr lang="sr-Latn-RS" dirty="0" smtClean="0">
                <a:latin typeface="Californian FB" pitchFamily="18" charset="0"/>
              </a:rPr>
              <a:t>you</a:t>
            </a:r>
            <a:r>
              <a:rPr lang="sr-Latn-RS" dirty="0" smtClean="0">
                <a:latin typeface="Californian FB" pitchFamily="18" charset="0"/>
              </a:rPr>
              <a:t> take</a:t>
            </a:r>
            <a:r>
              <a:rPr lang="sr-Latn-RS" dirty="0" smtClean="0">
                <a:latin typeface="Californian FB" pitchFamily="18" charset="0"/>
              </a:rPr>
              <a:t> my coat, please? – Yes, most certainly.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3. Could tell me you when the museum closes?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No, I’m afraid I don’t know. Check it out on the internet.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4.  Could you please tell me what this means? - Sorry, I’m not sure either.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5. Could you tell me where the shop is? – Yes, of course, go straight for about 100m then turn left, it’s right next to the museum.   </a:t>
            </a:r>
          </a:p>
          <a:p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4406900"/>
            <a:ext cx="8643997" cy="1362075"/>
          </a:xfrm>
        </p:spPr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task: </a:t>
            </a:r>
            <a:r>
              <a:rPr lang="sr-Latn-RS" sz="3600" cap="none" dirty="0" smtClean="0">
                <a:latin typeface="Californian FB" pitchFamily="18" charset="0"/>
              </a:rPr>
              <a:t>finding out important information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2906713"/>
            <a:ext cx="8280431" cy="1500187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Californian FB" pitchFamily="18" charset="0"/>
              </a:rPr>
              <a:t>page 71</a:t>
            </a:r>
            <a:endParaRPr lang="en-US" sz="2800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the information on the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71 </a:t>
            </a:r>
            <a:r>
              <a:rPr lang="sr-Latn-RS" sz="3600" dirty="0" smtClean="0">
                <a:latin typeface="Californian FB" pitchFamily="18" charset="0"/>
              </a:rPr>
              <a:t>about </a:t>
            </a:r>
            <a:r>
              <a:rPr lang="sr-Latn-RS" sz="3600" b="1" dirty="0" smtClean="0">
                <a:latin typeface="Californian FB" pitchFamily="18" charset="0"/>
              </a:rPr>
              <a:t>British Museum </a:t>
            </a:r>
            <a:endParaRPr lang="en-US" sz="3600" b="1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4929190" cy="5043510"/>
          </a:xfrm>
        </p:spPr>
        <p:txBody>
          <a:bodyPr>
            <a:normAutofit fontScale="92500"/>
          </a:bodyPr>
          <a:lstStyle/>
          <a:p>
            <a:r>
              <a:rPr lang="sr-Latn-RS" u="sng" dirty="0" smtClean="0">
                <a:latin typeface="Californian FB" pitchFamily="18" charset="0"/>
              </a:rPr>
              <a:t>Tickets</a:t>
            </a:r>
          </a:p>
          <a:p>
            <a:pPr algn="just">
              <a:buNone/>
            </a:pPr>
            <a:r>
              <a:rPr lang="sr-Latn-RS" dirty="0" smtClean="0">
                <a:latin typeface="Californian FB" pitchFamily="18" charset="0"/>
              </a:rPr>
              <a:t>Entrance to the museum is free but there is a </a:t>
            </a:r>
            <a:r>
              <a:rPr lang="sr-Latn-RS" b="1" dirty="0" smtClean="0">
                <a:latin typeface="Californian FB" pitchFamily="18" charset="0"/>
              </a:rPr>
              <a:t>charge </a:t>
            </a:r>
            <a:r>
              <a:rPr lang="sr-Latn-RS" dirty="0" smtClean="0">
                <a:latin typeface="Californian FB" pitchFamily="18" charset="0"/>
              </a:rPr>
              <a:t>for some special </a:t>
            </a:r>
            <a:r>
              <a:rPr lang="sr-Latn-RS" b="1" dirty="0" smtClean="0">
                <a:latin typeface="Californian FB" pitchFamily="18" charset="0"/>
              </a:rPr>
              <a:t>exhibitions.</a:t>
            </a:r>
          </a:p>
          <a:p>
            <a:pPr algn="just">
              <a:buNone/>
            </a:pP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sr-Latn-RS" i="1" dirty="0" smtClean="0">
                <a:latin typeface="Californian FB" pitchFamily="18" charset="0"/>
              </a:rPr>
              <a:t>Forgotten Empire: The world of ancient Persia </a:t>
            </a:r>
            <a:r>
              <a:rPr lang="sr-Latn-RS" dirty="0" smtClean="0">
                <a:latin typeface="Californian FB" pitchFamily="18" charset="0"/>
              </a:rPr>
              <a:t>£10 (£6 Student and </a:t>
            </a:r>
            <a:r>
              <a:rPr lang="sr-Latn-RS" b="1" dirty="0" smtClean="0">
                <a:latin typeface="Californian FB" pitchFamily="18" charset="0"/>
              </a:rPr>
              <a:t>senior citizen</a:t>
            </a:r>
            <a:r>
              <a:rPr lang="sr-Latn-RS" dirty="0" smtClean="0">
                <a:latin typeface="Californian FB" pitchFamily="18" charset="0"/>
              </a:rPr>
              <a:t>)</a:t>
            </a:r>
          </a:p>
          <a:p>
            <a:pPr algn="just">
              <a:buNone/>
            </a:pPr>
            <a:r>
              <a:rPr lang="sr-Latn-RS" i="1" dirty="0" smtClean="0">
                <a:latin typeface="Californian FB" pitchFamily="18" charset="0"/>
              </a:rPr>
              <a:t>Michelangelo Drawings: Closer to the Master </a:t>
            </a:r>
            <a:r>
              <a:rPr lang="sr-Latn-RS" dirty="0" smtClean="0">
                <a:latin typeface="Californian FB" pitchFamily="18" charset="0"/>
              </a:rPr>
              <a:t>£10 (£9 Senior citizen)</a:t>
            </a:r>
            <a:endParaRPr lang="en-US" i="1" dirty="0">
              <a:latin typeface="Californian FB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43570" y="1142984"/>
            <a:ext cx="3286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3200" b="1" dirty="0" smtClean="0">
                <a:latin typeface="Californian FB" pitchFamily="18" charset="0"/>
              </a:rPr>
              <a:t>The Great Court</a:t>
            </a:r>
            <a:endParaRPr lang="en-US" sz="3200" b="1" dirty="0">
              <a:latin typeface="Californian FB" pitchFamily="18" charset="0"/>
            </a:endParaRPr>
          </a:p>
        </p:txBody>
      </p:sp>
      <p:pic>
        <p:nvPicPr>
          <p:cNvPr id="2051" name="Picture 3" descr="C:\Users\User\Desktop\British-Museum-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2066" y="1928802"/>
            <a:ext cx="3857652" cy="46434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allAtOnce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charge, n.</a:t>
            </a:r>
            <a:r>
              <a:rPr lang="en-US" sz="3600" dirty="0" smtClean="0">
                <a:latin typeface="Californian FB" pitchFamily="18" charset="0"/>
              </a:rPr>
              <a:t>/</a:t>
            </a:r>
            <a:r>
              <a:rPr lang="en-US" sz="3600" dirty="0" err="1" smtClean="0">
                <a:latin typeface="Californian FB" pitchFamily="18" charset="0"/>
              </a:rPr>
              <a:t>tʃɑːdʒ</a:t>
            </a:r>
            <a:r>
              <a:rPr lang="en-US" sz="3600" dirty="0" smtClean="0">
                <a:latin typeface="Californian FB" pitchFamily="18" charset="0"/>
              </a:rPr>
              <a:t>/</a:t>
            </a:r>
            <a:r>
              <a:rPr lang="sr-Latn-RS" sz="3600" dirty="0" smtClean="0">
                <a:latin typeface="Californian FB" pitchFamily="18" charset="0"/>
              </a:rPr>
              <a:t> - </a:t>
            </a:r>
            <a:r>
              <a:rPr lang="sr-Latn-RS" sz="3600" i="1" dirty="0" smtClean="0">
                <a:latin typeface="Californian FB" pitchFamily="18" charset="0"/>
              </a:rPr>
              <a:t>naplata,</a:t>
            </a:r>
            <a:br>
              <a:rPr lang="sr-Latn-RS" sz="3600" i="1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to charge = </a:t>
            </a:r>
            <a:r>
              <a:rPr lang="sr-Latn-RS" sz="3600" i="1" dirty="0" smtClean="0">
                <a:latin typeface="Californian FB" pitchFamily="18" charset="0"/>
              </a:rPr>
              <a:t>naplatiti</a:t>
            </a:r>
            <a:br>
              <a:rPr lang="sr-Latn-RS" sz="3600" i="1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free of charge </a:t>
            </a:r>
            <a:r>
              <a:rPr lang="sr-Latn-RS" sz="3600" i="1" dirty="0" smtClean="0">
                <a:latin typeface="Californian FB" pitchFamily="18" charset="0"/>
              </a:rPr>
              <a:t>= besplatno</a:t>
            </a:r>
            <a:endParaRPr lang="en-US" sz="3600" i="1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r>
              <a:rPr lang="en-US" dirty="0" smtClean="0">
                <a:latin typeface="Californian FB" pitchFamily="18" charset="0"/>
              </a:rPr>
              <a:t>a </a:t>
            </a:r>
            <a:r>
              <a:rPr lang="en-US" dirty="0" smtClean="0">
                <a:latin typeface="Californian FB" pitchFamily="18" charset="0"/>
              </a:rPr>
              <a:t>price </a:t>
            </a:r>
            <a:r>
              <a:rPr lang="en-US" dirty="0" smtClean="0">
                <a:latin typeface="Californian FB" pitchFamily="18" charset="0"/>
              </a:rPr>
              <a:t>asked for goods or </a:t>
            </a:r>
            <a:r>
              <a:rPr lang="en-US" dirty="0" smtClean="0">
                <a:latin typeface="Californian FB" pitchFamily="18" charset="0"/>
              </a:rPr>
              <a:t>services</a:t>
            </a:r>
            <a:endParaRPr lang="sr-Latn-RS" dirty="0" smtClean="0">
              <a:latin typeface="Californian FB" pitchFamily="18" charset="0"/>
            </a:endParaRPr>
          </a:p>
          <a:p>
            <a:r>
              <a:rPr lang="sr-Latn-RS" dirty="0" smtClean="0">
                <a:latin typeface="Californian FB" pitchFamily="18" charset="0"/>
              </a:rPr>
              <a:t>to </a:t>
            </a:r>
            <a:r>
              <a:rPr lang="en-US" dirty="0" smtClean="0">
                <a:latin typeface="Californian FB" pitchFamily="18" charset="0"/>
              </a:rPr>
              <a:t>demand an amount</a:t>
            </a:r>
            <a:r>
              <a:rPr lang="sr-Latn-RS" dirty="0" smtClean="0">
                <a:latin typeface="Californian FB" pitchFamily="18" charset="0"/>
              </a:rPr>
              <a:t> of money</a:t>
            </a:r>
            <a:r>
              <a:rPr lang="en-U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as a price for a </a:t>
            </a:r>
            <a:r>
              <a:rPr lang="en-US" dirty="0" smtClean="0">
                <a:latin typeface="Californian FB" pitchFamily="18" charset="0"/>
              </a:rPr>
              <a:t>service</a:t>
            </a:r>
            <a:r>
              <a:rPr lang="sr-Latn-RS" dirty="0" smtClean="0">
                <a:latin typeface="Californian FB" pitchFamily="18" charset="0"/>
              </a:rPr>
              <a:t>/</a:t>
            </a:r>
            <a:r>
              <a:rPr lang="en-U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goods </a:t>
            </a:r>
            <a:r>
              <a:rPr lang="sr-Latn-RS" dirty="0" smtClean="0">
                <a:latin typeface="Californian FB" pitchFamily="18" charset="0"/>
              </a:rPr>
              <a:t>provided</a:t>
            </a:r>
            <a:r>
              <a:rPr lang="en-US" dirty="0" smtClean="0">
                <a:latin typeface="Californian FB" pitchFamily="18" charset="0"/>
              </a:rPr>
              <a:t>.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1026" name="Picture 2" descr="C:\Users\User\Desktop\stay-away-from-your-mone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8" y="2071678"/>
            <a:ext cx="3643338" cy="38576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25602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e</a:t>
            </a:r>
            <a:r>
              <a:rPr lang="sr-Latn-RS" sz="3600" dirty="0" smtClean="0">
                <a:latin typeface="Californian FB" pitchFamily="18" charset="0"/>
              </a:rPr>
              <a:t>xhibition</a:t>
            </a:r>
            <a:r>
              <a:rPr lang="en-US" sz="3600" dirty="0" smtClean="0">
                <a:latin typeface="Californian FB" pitchFamily="18" charset="0"/>
              </a:rPr>
              <a:t> </a:t>
            </a:r>
            <a:r>
              <a:rPr lang="en-US" sz="3600" dirty="0" smtClean="0">
                <a:latin typeface="Californian FB" pitchFamily="18" charset="0"/>
              </a:rPr>
              <a:t>/</a:t>
            </a:r>
            <a:r>
              <a:rPr lang="en-US" sz="3600" dirty="0" err="1" smtClean="0">
                <a:latin typeface="Californian FB" pitchFamily="18" charset="0"/>
              </a:rPr>
              <a:t>ɛksɪˈbɪʃ</a:t>
            </a:r>
            <a:r>
              <a:rPr lang="en-US" sz="3600" dirty="0" smtClean="0">
                <a:latin typeface="Californian FB" pitchFamily="18" charset="0"/>
              </a:rPr>
              <a:t>(ə)n</a:t>
            </a:r>
            <a:r>
              <a:rPr lang="en-US" sz="3600" dirty="0" smtClean="0">
                <a:latin typeface="Californian FB" pitchFamily="18" charset="0"/>
              </a:rPr>
              <a:t>/</a:t>
            </a:r>
            <a:r>
              <a:rPr lang="sr-Latn-RS" sz="3600" dirty="0" smtClean="0">
                <a:latin typeface="Californian FB" pitchFamily="18" charset="0"/>
              </a:rPr>
              <a:t> izložba</a:t>
            </a:r>
            <a:r>
              <a:rPr lang="en-US" sz="3600" dirty="0" smtClean="0">
                <a:latin typeface="Californian FB" pitchFamily="18" charset="0"/>
              </a:rPr>
              <a:t/>
            </a:r>
            <a:br>
              <a:rPr lang="en-U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to exhibit </a:t>
            </a:r>
            <a:r>
              <a:rPr lang="en-US" sz="3600" dirty="0" smtClean="0">
                <a:latin typeface="Californian FB" pitchFamily="18" charset="0"/>
              </a:rPr>
              <a:t>/</a:t>
            </a:r>
            <a:r>
              <a:rPr lang="en-US" sz="3600" dirty="0" err="1" smtClean="0">
                <a:latin typeface="Californian FB" pitchFamily="18" charset="0"/>
              </a:rPr>
              <a:t>ɪɡˈzɪbɪt,ɛɡˈzɪbɪt</a:t>
            </a:r>
            <a:r>
              <a:rPr lang="en-US" sz="3600" dirty="0" smtClean="0">
                <a:latin typeface="Californian FB" pitchFamily="18" charset="0"/>
              </a:rPr>
              <a:t>/</a:t>
            </a:r>
            <a:r>
              <a:rPr lang="sr-Latn-RS" sz="3600" dirty="0" smtClean="0">
                <a:latin typeface="Californian FB" pitchFamily="18" charset="0"/>
              </a:rPr>
              <a:t> izložiti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exhibit, n. - eksponat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2050" name="Picture 2" descr="C:\Users\User\Desktop\Cosmic-Landscapes-Exhibition-at-Progres-gallery-Belgrade-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2976" y="2000240"/>
            <a:ext cx="6788945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000240"/>
          </a:xfrm>
        </p:spPr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empire</a:t>
            </a:r>
            <a:r>
              <a:rPr lang="en-US" sz="3600" dirty="0" smtClean="0">
                <a:latin typeface="Californian FB" pitchFamily="18" charset="0"/>
              </a:rPr>
              <a:t> /ˈ</a:t>
            </a:r>
            <a:r>
              <a:rPr lang="en-US" sz="3600" dirty="0" err="1" smtClean="0">
                <a:latin typeface="Californian FB" pitchFamily="18" charset="0"/>
              </a:rPr>
              <a:t>ɛmpʌɪə</a:t>
            </a:r>
            <a:r>
              <a:rPr lang="en-US" sz="3600" dirty="0" smtClean="0">
                <a:latin typeface="Californian FB" pitchFamily="18" charset="0"/>
              </a:rPr>
              <a:t>/</a:t>
            </a:r>
            <a:r>
              <a:rPr lang="sr-Latn-RS" sz="3600" dirty="0" smtClean="0">
                <a:latin typeface="Californian FB" pitchFamily="18" charset="0"/>
              </a:rPr>
              <a:t> = kingdom, </a:t>
            </a:r>
            <a:r>
              <a:rPr lang="sr-Latn-RS" sz="3600" i="1" dirty="0" smtClean="0">
                <a:latin typeface="Californian FB" pitchFamily="18" charset="0"/>
              </a:rPr>
              <a:t>carstvo</a:t>
            </a: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ancient </a:t>
            </a:r>
            <a:r>
              <a:rPr lang="en-US" sz="3200" dirty="0" smtClean="0">
                <a:latin typeface="Californian FB" pitchFamily="18" charset="0"/>
              </a:rPr>
              <a:t>/ˈ</a:t>
            </a:r>
            <a:r>
              <a:rPr lang="en-US" sz="3200" dirty="0" err="1" smtClean="0">
                <a:latin typeface="Californian FB" pitchFamily="18" charset="0"/>
              </a:rPr>
              <a:t>eɪnʃ</a:t>
            </a:r>
            <a:r>
              <a:rPr lang="en-US" sz="3200" dirty="0" smtClean="0">
                <a:latin typeface="Californian FB" pitchFamily="18" charset="0"/>
              </a:rPr>
              <a:t>(ə)</a:t>
            </a:r>
            <a:r>
              <a:rPr lang="en-US" sz="3200" dirty="0" err="1" smtClean="0">
                <a:latin typeface="Californian FB" pitchFamily="18" charset="0"/>
              </a:rPr>
              <a:t>nt</a:t>
            </a:r>
            <a:r>
              <a:rPr lang="en-US" sz="3200" dirty="0" smtClean="0">
                <a:latin typeface="Californian FB" pitchFamily="18" charset="0"/>
              </a:rPr>
              <a:t>/</a:t>
            </a:r>
            <a:r>
              <a:rPr lang="sr-Latn-RS" sz="3200" dirty="0" smtClean="0">
                <a:latin typeface="Californian FB" pitchFamily="18" charset="0"/>
              </a:rPr>
              <a:t>= </a:t>
            </a:r>
            <a:r>
              <a:rPr lang="sr-Latn-RS" sz="3200" i="1" dirty="0" smtClean="0">
                <a:latin typeface="Californian FB" pitchFamily="18" charset="0"/>
              </a:rPr>
              <a:t>drevni, antički, stari</a:t>
            </a:r>
            <a:br>
              <a:rPr lang="sr-Latn-RS" sz="3200" i="1" dirty="0" smtClean="0">
                <a:latin typeface="Californian FB" pitchFamily="18" charset="0"/>
              </a:rPr>
            </a:br>
            <a:r>
              <a:rPr lang="sr-Latn-RS" sz="3200" dirty="0" smtClean="0">
                <a:latin typeface="Californian FB" pitchFamily="18" charset="0"/>
              </a:rPr>
              <a:t>Persia</a:t>
            </a:r>
            <a:r>
              <a:rPr lang="en-US" sz="3200" dirty="0" smtClean="0">
                <a:latin typeface="Californian FB" pitchFamily="18" charset="0"/>
              </a:rPr>
              <a:t>/</a:t>
            </a:r>
            <a:r>
              <a:rPr lang="en-US" sz="3200" dirty="0" smtClean="0">
                <a:latin typeface="Californian FB" pitchFamily="18" charset="0"/>
              </a:rPr>
              <a:t>ˈ</a:t>
            </a:r>
            <a:r>
              <a:rPr lang="en-US" sz="3200" dirty="0" err="1" smtClean="0">
                <a:latin typeface="Californian FB" pitchFamily="18" charset="0"/>
              </a:rPr>
              <a:t>pɜ</a:t>
            </a:r>
            <a:r>
              <a:rPr lang="en-US" sz="3200" dirty="0" smtClean="0">
                <a:latin typeface="Californian FB" pitchFamily="18" charset="0"/>
              </a:rPr>
              <a:t>ː.</a:t>
            </a:r>
            <a:r>
              <a:rPr lang="en-US" sz="3200" dirty="0" smtClean="0">
                <a:latin typeface="Californian FB" pitchFamily="18" charset="0"/>
              </a:rPr>
              <a:t> </a:t>
            </a:r>
            <a:r>
              <a:rPr lang="en-US" sz="3200" dirty="0" err="1" smtClean="0">
                <a:latin typeface="Californian FB" pitchFamily="18" charset="0"/>
              </a:rPr>
              <a:t>ʃə</a:t>
            </a:r>
            <a:r>
              <a:rPr lang="en-US" sz="3200" dirty="0" smtClean="0">
                <a:latin typeface="Californian FB" pitchFamily="18" charset="0"/>
              </a:rPr>
              <a:t>/ </a:t>
            </a:r>
            <a:r>
              <a:rPr lang="sr-Latn-RS" sz="3200" dirty="0" smtClean="0">
                <a:latin typeface="Californian FB" pitchFamily="18" charset="0"/>
              </a:rPr>
              <a:t>/ = </a:t>
            </a:r>
            <a:r>
              <a:rPr lang="sr-Latn-RS" sz="3200" i="1" dirty="0" smtClean="0">
                <a:latin typeface="Californian FB" pitchFamily="18" charset="0"/>
              </a:rPr>
              <a:t>Persija</a:t>
            </a:r>
            <a:endParaRPr lang="en-US" sz="3600" i="1" dirty="0">
              <a:latin typeface="Californian FB" pitchFamily="18" charset="0"/>
            </a:endParaRPr>
          </a:p>
        </p:txBody>
      </p:sp>
      <p:pic>
        <p:nvPicPr>
          <p:cNvPr id="5122" name="Picture 2" descr="C:\Users\User\Desktop\the-remains-of-the-sehdar-palace-persepolis-the-former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43042" y="1928802"/>
            <a:ext cx="5852160" cy="45005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3143248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Michelangelo drawings = </a:t>
            </a:r>
            <a:r>
              <a:rPr lang="sr-Latn-RS" sz="3600" i="1" dirty="0" smtClean="0">
                <a:latin typeface="Californian FB" pitchFamily="18" charset="0"/>
              </a:rPr>
              <a:t>Mikelanđelovi crteži</a:t>
            </a:r>
            <a:br>
              <a:rPr lang="sr-Latn-RS" sz="3600" i="1" dirty="0" smtClean="0">
                <a:latin typeface="Californian FB" pitchFamily="18" charset="0"/>
              </a:rPr>
            </a:br>
            <a:r>
              <a:rPr lang="en-US" sz="3600" dirty="0" smtClean="0">
                <a:latin typeface="Californian FB" pitchFamily="18" charset="0"/>
              </a:rPr>
              <a:t> /ˈ</a:t>
            </a:r>
            <a:r>
              <a:rPr lang="en-US" sz="3600" dirty="0" err="1" smtClean="0">
                <a:latin typeface="Californian FB" pitchFamily="18" charset="0"/>
              </a:rPr>
              <a:t>drɔ</a:t>
            </a:r>
            <a:r>
              <a:rPr lang="en-US" sz="3600" dirty="0" smtClean="0">
                <a:latin typeface="Californian FB" pitchFamily="18" charset="0"/>
              </a:rPr>
              <a:t>ː(r)</a:t>
            </a:r>
            <a:r>
              <a:rPr lang="en-US" sz="3600" dirty="0" err="1" smtClean="0">
                <a:latin typeface="Californian FB" pitchFamily="18" charset="0"/>
              </a:rPr>
              <a:t>ɪŋ</a:t>
            </a:r>
            <a:r>
              <a:rPr lang="en-US" sz="3600" dirty="0" smtClean="0">
                <a:latin typeface="Californian FB" pitchFamily="18" charset="0"/>
              </a:rPr>
              <a:t>/</a:t>
            </a:r>
            <a:r>
              <a:rPr lang="sr-Latn-RS" sz="3600" dirty="0" smtClean="0">
                <a:latin typeface="Californian FB" pitchFamily="18" charset="0"/>
              </a:rPr>
              <a:t>, sketch</a:t>
            </a:r>
            <a:r>
              <a:rPr lang="en-US" sz="3600" dirty="0" smtClean="0">
                <a:latin typeface="Californian FB" pitchFamily="18" charset="0"/>
              </a:rPr>
              <a:t> </a:t>
            </a:r>
            <a:r>
              <a:rPr lang="sr-Latn-RS" sz="3600" i="1" dirty="0" smtClean="0">
                <a:latin typeface="Californian FB" pitchFamily="18" charset="0"/>
              </a:rPr>
              <a:t/>
            </a:r>
            <a:br>
              <a:rPr lang="sr-Latn-RS" sz="3600" i="1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to draw </a:t>
            </a:r>
            <a:r>
              <a:rPr lang="en-US" sz="3600" dirty="0" smtClean="0">
                <a:latin typeface="Californian FB" pitchFamily="18" charset="0"/>
              </a:rPr>
              <a:t>/</a:t>
            </a:r>
            <a:r>
              <a:rPr lang="en-US" sz="3600" dirty="0" err="1" smtClean="0">
                <a:latin typeface="Californian FB" pitchFamily="18" charset="0"/>
              </a:rPr>
              <a:t>drɔ</a:t>
            </a:r>
            <a:r>
              <a:rPr lang="en-US" sz="3600" dirty="0" smtClean="0">
                <a:latin typeface="Californian FB" pitchFamily="18" charset="0"/>
              </a:rPr>
              <a:t>ː/ </a:t>
            </a:r>
            <a:r>
              <a:rPr lang="sr-Latn-RS" sz="3600" dirty="0" smtClean="0">
                <a:latin typeface="Californian FB" pitchFamily="18" charset="0"/>
              </a:rPr>
              <a:t>- to make pictures, </a:t>
            </a:r>
            <a:r>
              <a:rPr lang="sr-Latn-RS" sz="3600" i="1" dirty="0" smtClean="0">
                <a:latin typeface="Californian FB" pitchFamily="18" charset="0"/>
              </a:rPr>
              <a:t>crtati</a:t>
            </a:r>
            <a:br>
              <a:rPr lang="sr-Latn-RS" sz="3600" i="1" dirty="0" smtClean="0">
                <a:latin typeface="Californian FB" pitchFamily="18" charset="0"/>
              </a:rPr>
            </a:br>
            <a:r>
              <a:rPr lang="sr-Latn-RS" sz="3600" i="1" dirty="0" smtClean="0">
                <a:latin typeface="Californian FB" pitchFamily="18" charset="0"/>
              </a:rPr>
              <a:t>Michelangelo is a master. This his masterpiece (remekdelo).</a:t>
            </a:r>
            <a:br>
              <a:rPr lang="sr-Latn-RS" sz="3600" i="1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master = genius,</a:t>
            </a:r>
            <a:r>
              <a:rPr lang="sr-Latn-RS" sz="3600" i="1" dirty="0" smtClean="0">
                <a:latin typeface="Californian FB" pitchFamily="18" charset="0"/>
              </a:rPr>
              <a:t> majstor, slikarski genije</a:t>
            </a:r>
            <a:endParaRPr lang="en-US" sz="3600" i="1" dirty="0">
              <a:latin typeface="Californian FB" pitchFamily="18" charset="0"/>
            </a:endParaRPr>
          </a:p>
        </p:txBody>
      </p:sp>
      <p:pic>
        <p:nvPicPr>
          <p:cNvPr id="4098" name="Picture 2" descr="C:\Users\User\Desktop\Michelangelo Drawings &amp; Sketche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3286124"/>
            <a:ext cx="8358246" cy="33057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senior citizens – elderly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i="1" dirty="0" smtClean="0">
                <a:latin typeface="Californian FB" pitchFamily="18" charset="0"/>
              </a:rPr>
              <a:t>stariji sugrađani</a:t>
            </a:r>
            <a:endParaRPr lang="en-US" sz="3600" i="1" dirty="0">
              <a:latin typeface="Californian FB" pitchFamily="18" charset="0"/>
            </a:endParaRPr>
          </a:p>
        </p:txBody>
      </p:sp>
      <p:pic>
        <p:nvPicPr>
          <p:cNvPr id="3074" name="Picture 2" descr="C:\Users\User\Desktop\unnamed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857356" y="2000240"/>
            <a:ext cx="5715040" cy="40005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14356"/>
          </a:xfrm>
        </p:spPr>
        <p:txBody>
          <a:bodyPr>
            <a:noAutofit/>
          </a:bodyPr>
          <a:lstStyle/>
          <a:p>
            <a:r>
              <a:rPr lang="sr-Latn-RS" sz="3200" dirty="0" smtClean="0">
                <a:latin typeface="Californian FB" pitchFamily="18" charset="0"/>
              </a:rPr>
              <a:t>the information on the </a:t>
            </a:r>
            <a:r>
              <a:rPr lang="sr-Latn-RS" sz="3200" b="1" dirty="0" smtClean="0">
                <a:solidFill>
                  <a:srgbClr val="FF0000"/>
                </a:solidFill>
                <a:latin typeface="Californian FB" pitchFamily="18" charset="0"/>
              </a:rPr>
              <a:t>page 71 </a:t>
            </a:r>
            <a:r>
              <a:rPr lang="sr-Latn-RS" sz="3200" dirty="0" smtClean="0">
                <a:latin typeface="Californian FB" pitchFamily="18" charset="0"/>
              </a:rPr>
              <a:t>about </a:t>
            </a:r>
            <a:r>
              <a:rPr lang="sr-Latn-RS" sz="3200" b="1" dirty="0" smtClean="0">
                <a:latin typeface="Californian FB" pitchFamily="18" charset="0"/>
              </a:rPr>
              <a:t>British Museum </a:t>
            </a:r>
            <a:endParaRPr lang="en-US" sz="3200" b="1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14356"/>
            <a:ext cx="9144000" cy="3000396"/>
          </a:xfrm>
        </p:spPr>
        <p:txBody>
          <a:bodyPr>
            <a:normAutofit fontScale="92500" lnSpcReduction="20000"/>
          </a:bodyPr>
          <a:lstStyle/>
          <a:p>
            <a:r>
              <a:rPr lang="sr-Latn-RS" b="1" u="sng" dirty="0" smtClean="0">
                <a:latin typeface="Californian FB" pitchFamily="18" charset="0"/>
              </a:rPr>
              <a:t>Main rooms</a:t>
            </a:r>
          </a:p>
          <a:p>
            <a:r>
              <a:rPr lang="sr-Latn-RS" dirty="0" smtClean="0">
                <a:latin typeface="Californian FB" pitchFamily="18" charset="0"/>
              </a:rPr>
              <a:t>Britain and Europe                         Upper floor (first floor)</a:t>
            </a:r>
          </a:p>
          <a:p>
            <a:r>
              <a:rPr lang="sr-Latn-RS" dirty="0" smtClean="0">
                <a:latin typeface="Californian FB" pitchFamily="18" charset="0"/>
              </a:rPr>
              <a:t>Egyptian Mummies                        Upper floor</a:t>
            </a:r>
          </a:p>
          <a:p>
            <a:r>
              <a:rPr lang="sr-Latn-RS" dirty="0" smtClean="0">
                <a:latin typeface="Californian FB" pitchFamily="18" charset="0"/>
              </a:rPr>
              <a:t>Asia                                                     Main floor</a:t>
            </a:r>
          </a:p>
          <a:p>
            <a:r>
              <a:rPr lang="sr-Latn-RS" dirty="0" smtClean="0">
                <a:latin typeface="Californian FB" pitchFamily="18" charset="0"/>
              </a:rPr>
              <a:t>Greece and Rome                            Main floor</a:t>
            </a:r>
          </a:p>
          <a:p>
            <a:r>
              <a:rPr lang="sr-Latn-RS" dirty="0" smtClean="0">
                <a:latin typeface="Californian FB" pitchFamily="18" charset="0"/>
              </a:rPr>
              <a:t>Africa                                                  Lower floor</a:t>
            </a:r>
          </a:p>
        </p:txBody>
      </p:sp>
      <p:pic>
        <p:nvPicPr>
          <p:cNvPr id="2050" name="Picture 2" descr="C:\Users\User\Desktop\2279ne_for_front_british_museum_the_trustees_of_the_british_museu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571876"/>
            <a:ext cx="9144000" cy="3286124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5715008" y="3714752"/>
            <a:ext cx="31432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r-Latn-RS" sz="3200" b="1" dirty="0" smtClean="0">
                <a:latin typeface="Californian FB" pitchFamily="18" charset="0"/>
              </a:rPr>
              <a:t>Front entrance</a:t>
            </a:r>
            <a:endParaRPr lang="en-US" sz="3200" b="1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6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00108"/>
          </a:xfrm>
        </p:spPr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f</a:t>
            </a:r>
            <a:r>
              <a:rPr lang="sr-Latn-RS" sz="3600" dirty="0" smtClean="0">
                <a:latin typeface="Californian FB" pitchFamily="18" charset="0"/>
              </a:rPr>
              <a:t>loor BrE = storey AmE (</a:t>
            </a:r>
            <a:r>
              <a:rPr lang="sr-Latn-RS" sz="3600" i="1" dirty="0" smtClean="0">
                <a:latin typeface="Californian FB" pitchFamily="18" charset="0"/>
              </a:rPr>
              <a:t>sprat</a:t>
            </a:r>
            <a:r>
              <a:rPr lang="sr-Latn-RS" sz="3600" dirty="0" smtClean="0">
                <a:latin typeface="Californian FB" pitchFamily="18" charset="0"/>
              </a:rPr>
              <a:t>)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6146" name="Picture 2" descr="C:\Users\User\Desktop\FXFOWLE_MOBE_Interior_0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714612" y="1000108"/>
            <a:ext cx="6029258" cy="4525963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0" y="1214422"/>
            <a:ext cx="32146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3200" dirty="0" smtClean="0">
                <a:latin typeface="Californian FB" pitchFamily="18" charset="0"/>
              </a:rPr>
              <a:t>UPPER FLOOR</a:t>
            </a:r>
          </a:p>
          <a:p>
            <a:pPr algn="ctr"/>
            <a:r>
              <a:rPr lang="sr-Latn-RS" sz="3200" i="1" dirty="0" smtClean="0">
                <a:latin typeface="Californian FB" pitchFamily="18" charset="0"/>
              </a:rPr>
              <a:t>gornji sprat</a:t>
            </a:r>
            <a:endParaRPr lang="en-US" sz="3200" i="1" dirty="0">
              <a:latin typeface="Californian FB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00760" y="5715016"/>
            <a:ext cx="31432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3200" dirty="0" smtClean="0">
                <a:latin typeface="Californian FB" pitchFamily="18" charset="0"/>
              </a:rPr>
              <a:t>LOWER FLOOR </a:t>
            </a:r>
          </a:p>
          <a:p>
            <a:pPr algn="ctr"/>
            <a:r>
              <a:rPr lang="sr-Latn-RS" sz="3200" i="1" dirty="0" smtClean="0">
                <a:latin typeface="Californian FB" pitchFamily="18" charset="0"/>
              </a:rPr>
              <a:t>donji sprat</a:t>
            </a:r>
            <a:endParaRPr lang="en-US" sz="3200" i="1" dirty="0">
              <a:latin typeface="Californian FB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4282" y="5214950"/>
            <a:ext cx="24288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800" dirty="0" smtClean="0">
                <a:latin typeface="Californian FB" pitchFamily="18" charset="0"/>
              </a:rPr>
              <a:t>MAIN FLOOR</a:t>
            </a:r>
          </a:p>
          <a:p>
            <a:pPr algn="ctr"/>
            <a:r>
              <a:rPr lang="sr-Latn-RS" sz="2800" i="1" dirty="0" smtClean="0">
                <a:latin typeface="Californian FB" pitchFamily="18" charset="0"/>
              </a:rPr>
              <a:t>glavni sprat</a:t>
            </a:r>
            <a:endParaRPr lang="en-US" sz="2800" i="1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uild="p"/>
      <p:bldP spid="7" grpId="0" build="p"/>
      <p:bldP spid="8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>
                <a:latin typeface="Californian FB" pitchFamily="18" charset="0"/>
              </a:rPr>
              <a:t>The Queen Elizabeth II Great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Court</a:t>
            </a:r>
            <a:r>
              <a:rPr lang="sr-Latn-RS" dirty="0" smtClean="0">
                <a:latin typeface="Californian FB" pitchFamily="18" charset="0"/>
              </a:rPr>
              <a:t/>
            </a:r>
            <a:br>
              <a:rPr lang="sr-Latn-RS" dirty="0" smtClean="0">
                <a:latin typeface="Californian FB" pitchFamily="18" charset="0"/>
              </a:rPr>
            </a:br>
            <a:r>
              <a:rPr lang="sr-Latn-RS" dirty="0" smtClean="0">
                <a:latin typeface="Californian FB" pitchFamily="18" charset="0"/>
              </a:rPr>
              <a:t>covered courtyeard in the centre of the Museum 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7170" name="Picture 2" descr="C:\Users\User\Desktop\British_Museum_Great_Court_(2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2214554"/>
            <a:ext cx="4572032" cy="412591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143504" y="2500306"/>
            <a:ext cx="37862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Latn-RS" sz="3200" dirty="0" smtClean="0">
                <a:latin typeface="Californian FB" pitchFamily="18" charset="0"/>
              </a:rPr>
              <a:t>T</a:t>
            </a:r>
            <a:r>
              <a:rPr lang="sr-Latn-RS" sz="3200" dirty="0" smtClean="0">
                <a:latin typeface="Californian FB" pitchFamily="18" charset="0"/>
              </a:rPr>
              <a:t>he word </a:t>
            </a:r>
            <a:r>
              <a:rPr lang="sr-Latn-RS" sz="3200" b="1" dirty="0" smtClean="0">
                <a:latin typeface="Californian FB" pitchFamily="18" charset="0"/>
              </a:rPr>
              <a:t>COURT, n.</a:t>
            </a:r>
            <a:r>
              <a:rPr lang="sr-Latn-RS" sz="3200" dirty="0" smtClean="0">
                <a:latin typeface="Californian FB" pitchFamily="18" charset="0"/>
              </a:rPr>
              <a:t> has several different meanings.</a:t>
            </a:r>
            <a:endParaRPr lang="en-US" sz="3200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1. court</a:t>
            </a:r>
            <a:r>
              <a:rPr lang="en-US" sz="3600" dirty="0" smtClean="0">
                <a:latin typeface="Californian FB" pitchFamily="18" charset="0"/>
              </a:rPr>
              <a:t>/</a:t>
            </a:r>
            <a:r>
              <a:rPr lang="en-US" sz="3600" dirty="0" err="1" smtClean="0">
                <a:latin typeface="Californian FB" pitchFamily="18" charset="0"/>
              </a:rPr>
              <a:t>kɔːt</a:t>
            </a:r>
            <a:r>
              <a:rPr lang="en-US" sz="3600" dirty="0" smtClean="0">
                <a:latin typeface="Californian FB" pitchFamily="18" charset="0"/>
              </a:rPr>
              <a:t>/</a:t>
            </a:r>
            <a:r>
              <a:rPr lang="sr-Latn-RS" sz="3600" dirty="0" smtClean="0">
                <a:latin typeface="Californian FB" pitchFamily="18" charset="0"/>
              </a:rPr>
              <a:t> = </a:t>
            </a:r>
            <a:r>
              <a:rPr lang="sr-Latn-RS" sz="3600" i="1" dirty="0" smtClean="0">
                <a:latin typeface="Californian FB" pitchFamily="18" charset="0"/>
              </a:rPr>
              <a:t>sud</a:t>
            </a:r>
            <a:endParaRPr lang="en-US" sz="3600" i="1" dirty="0">
              <a:latin typeface="Californian FB" pitchFamily="18" charset="0"/>
            </a:endParaRPr>
          </a:p>
        </p:txBody>
      </p:sp>
      <p:pic>
        <p:nvPicPr>
          <p:cNvPr id="8194" name="Picture 2" descr="C:\Users\User\Desktop\common-law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1785926"/>
            <a:ext cx="8001056" cy="45720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2. court</a:t>
            </a:r>
            <a:r>
              <a:rPr lang="en-US" sz="3600" dirty="0" smtClean="0">
                <a:latin typeface="Californian FB" pitchFamily="18" charset="0"/>
              </a:rPr>
              <a:t>/</a:t>
            </a:r>
            <a:r>
              <a:rPr lang="en-US" sz="3600" dirty="0" err="1" smtClean="0">
                <a:latin typeface="Californian FB" pitchFamily="18" charset="0"/>
              </a:rPr>
              <a:t>kɔːt</a:t>
            </a:r>
            <a:r>
              <a:rPr lang="en-US" sz="3600" dirty="0" smtClean="0">
                <a:latin typeface="Californian FB" pitchFamily="18" charset="0"/>
              </a:rPr>
              <a:t>/</a:t>
            </a:r>
            <a:r>
              <a:rPr lang="sr-Latn-RS" sz="3600" dirty="0" smtClean="0">
                <a:latin typeface="Californian FB" pitchFamily="18" charset="0"/>
              </a:rPr>
              <a:t> = </a:t>
            </a:r>
            <a:r>
              <a:rPr lang="sr-Latn-RS" sz="3600" i="1" dirty="0" smtClean="0">
                <a:latin typeface="Californian FB" pitchFamily="18" charset="0"/>
              </a:rPr>
              <a:t>dvor</a:t>
            </a:r>
            <a:endParaRPr lang="en-US" sz="3600" i="1" dirty="0">
              <a:latin typeface="Californian FB" pitchFamily="18" charset="0"/>
            </a:endParaRPr>
          </a:p>
        </p:txBody>
      </p:sp>
      <p:pic>
        <p:nvPicPr>
          <p:cNvPr id="9218" name="Picture 2" descr="C:\Users\User\Desktop\hampton-court-palace-hampton-courtf8o2861-1-c21990f46e33f9c6c763c2024e6627d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714488"/>
            <a:ext cx="7000924" cy="4286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25602"/>
          </a:xfrm>
        </p:spPr>
        <p:txBody>
          <a:bodyPr>
            <a:normAutofit fontScale="90000"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3. court</a:t>
            </a:r>
            <a:r>
              <a:rPr lang="en-US" sz="3200" dirty="0" smtClean="0">
                <a:latin typeface="Californian FB" pitchFamily="18" charset="0"/>
              </a:rPr>
              <a:t>/</a:t>
            </a:r>
            <a:r>
              <a:rPr lang="en-US" sz="3200" dirty="0" err="1" smtClean="0">
                <a:latin typeface="Californian FB" pitchFamily="18" charset="0"/>
              </a:rPr>
              <a:t>kɔːt</a:t>
            </a:r>
            <a:r>
              <a:rPr lang="en-US" sz="3200" dirty="0" smtClean="0">
                <a:latin typeface="Californian FB" pitchFamily="18" charset="0"/>
              </a:rPr>
              <a:t>/</a:t>
            </a:r>
            <a:r>
              <a:rPr lang="sr-Latn-RS" sz="3600" dirty="0" smtClean="0">
                <a:latin typeface="Californian FB" pitchFamily="18" charset="0"/>
              </a:rPr>
              <a:t> = teren, igralište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e.g. tennis court, volleyball court, basketball court, handball court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10242" name="Picture 2" descr="C:\Users\User\Desktop\d2twixu5nkb1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33069" y="2357438"/>
            <a:ext cx="5077861" cy="37687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4. court </a:t>
            </a:r>
            <a:r>
              <a:rPr lang="en-US" sz="3600" dirty="0" smtClean="0">
                <a:latin typeface="Californian FB" pitchFamily="18" charset="0"/>
              </a:rPr>
              <a:t>/</a:t>
            </a:r>
            <a:r>
              <a:rPr lang="en-US" sz="3600" dirty="0" err="1" smtClean="0">
                <a:latin typeface="Californian FB" pitchFamily="18" charset="0"/>
              </a:rPr>
              <a:t>kɔːt</a:t>
            </a:r>
            <a:r>
              <a:rPr lang="en-US" sz="3600" dirty="0" smtClean="0">
                <a:latin typeface="Californian FB" pitchFamily="18" charset="0"/>
              </a:rPr>
              <a:t>/</a:t>
            </a:r>
            <a:r>
              <a:rPr lang="sr-Latn-RS" sz="3600" dirty="0" smtClean="0">
                <a:latin typeface="Californian FB" pitchFamily="18" charset="0"/>
              </a:rPr>
              <a:t>= dvorište, trg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11266" name="Picture 2" descr="C:\Users\User\Desktop\main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1480"/>
          </a:xfrm>
        </p:spPr>
        <p:txBody>
          <a:bodyPr>
            <a:normAutofit/>
          </a:bodyPr>
          <a:lstStyle/>
          <a:p>
            <a:r>
              <a:rPr lang="sr-Latn-RS" sz="2800" b="1" dirty="0" smtClean="0">
                <a:latin typeface="Californian FB" pitchFamily="18" charset="0"/>
              </a:rPr>
              <a:t>WORKING</a:t>
            </a:r>
            <a:r>
              <a:rPr lang="en-US" sz="2800" b="1" dirty="0" smtClean="0">
                <a:latin typeface="Californian FB" pitchFamily="18" charset="0"/>
              </a:rPr>
              <a:t> </a:t>
            </a:r>
            <a:r>
              <a:rPr lang="en-US" sz="2800" b="1" dirty="0" smtClean="0">
                <a:latin typeface="Californian FB" pitchFamily="18" charset="0"/>
              </a:rPr>
              <a:t>HOURS</a:t>
            </a:r>
            <a:endParaRPr lang="en-US" sz="2800" b="1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642918"/>
            <a:ext cx="6929454" cy="621508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sr-Latn-RS" b="1" u="sng" dirty="0" smtClean="0">
                <a:latin typeface="Californian FB" pitchFamily="18" charset="0"/>
              </a:rPr>
              <a:t>Library – The Reading Room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The Reading Room is open to the general public.</a:t>
            </a:r>
          </a:p>
          <a:p>
            <a:pPr algn="just"/>
            <a:r>
              <a:rPr lang="sr-Latn-RS" b="1" u="sng" dirty="0" smtClean="0">
                <a:latin typeface="Californian FB" pitchFamily="18" charset="0"/>
              </a:rPr>
              <a:t>Shops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The souvenir shop is on the west side of the Great Court.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The bookshop is on the north side of the Great Court.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The children’s shop is on the east side of the Great Court</a:t>
            </a:r>
          </a:p>
          <a:p>
            <a:pPr algn="just"/>
            <a:r>
              <a:rPr lang="sr-Latn-RS" b="1" u="sng" dirty="0" smtClean="0">
                <a:latin typeface="Californian FB" pitchFamily="18" charset="0"/>
              </a:rPr>
              <a:t>Food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The restaurant sells hot meals and afternoon teas.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The Great Court </a:t>
            </a:r>
            <a:r>
              <a:rPr lang="en-US" dirty="0" smtClean="0">
                <a:latin typeface="Californian FB" pitchFamily="18" charset="0"/>
              </a:rPr>
              <a:t>café sells sandwiches, cakes and drinks.</a:t>
            </a:r>
            <a:endParaRPr lang="sr-Latn-RS" dirty="0" smtClean="0">
              <a:latin typeface="Californian FB" pitchFamily="18" charset="0"/>
            </a:endParaRPr>
          </a:p>
          <a:p>
            <a:endParaRPr lang="sr-Latn-RS" dirty="0" smtClean="0">
              <a:latin typeface="Californian FB" pitchFamily="18" charset="0"/>
            </a:endParaRPr>
          </a:p>
          <a:p>
            <a:endParaRPr lang="sr-Latn-RS" sz="3200" dirty="0" smtClean="0">
              <a:latin typeface="Californian FB" pitchFamily="18" charset="0"/>
            </a:endParaRPr>
          </a:p>
          <a:p>
            <a:endParaRPr lang="en-US" sz="3200" dirty="0">
              <a:latin typeface="Californian FB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72330" y="785794"/>
            <a:ext cx="2071670" cy="6072206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sz="2400" b="1" dirty="0" smtClean="0">
                <a:latin typeface="Californian FB" pitchFamily="18" charset="0"/>
              </a:rPr>
              <a:t>10.00 -17.30</a:t>
            </a:r>
          </a:p>
          <a:p>
            <a:pPr algn="just"/>
            <a:endParaRPr lang="en-US" sz="2400" b="1" dirty="0" smtClean="0">
              <a:latin typeface="Californian FB" pitchFamily="18" charset="0"/>
            </a:endParaRPr>
          </a:p>
          <a:p>
            <a:pPr algn="just"/>
            <a:endParaRPr lang="en-US" sz="2400" b="1" dirty="0" smtClean="0">
              <a:latin typeface="Californian FB" pitchFamily="18" charset="0"/>
            </a:endParaRPr>
          </a:p>
          <a:p>
            <a:pPr algn="just">
              <a:buNone/>
            </a:pPr>
            <a:endParaRPr lang="en-US" sz="2400" b="1" dirty="0" smtClean="0">
              <a:latin typeface="Californian FB" pitchFamily="18" charset="0"/>
            </a:endParaRPr>
          </a:p>
          <a:p>
            <a:pPr algn="just"/>
            <a:r>
              <a:rPr lang="en-US" sz="2400" b="1" dirty="0" smtClean="0">
                <a:latin typeface="Californian FB" pitchFamily="18" charset="0"/>
              </a:rPr>
              <a:t>10.00 -18.00</a:t>
            </a:r>
          </a:p>
          <a:p>
            <a:pPr algn="just">
              <a:buNone/>
            </a:pPr>
            <a:endParaRPr lang="en-US" sz="2400" b="1" dirty="0" smtClean="0">
              <a:latin typeface="Californian FB" pitchFamily="18" charset="0"/>
            </a:endParaRPr>
          </a:p>
          <a:p>
            <a:pPr algn="just"/>
            <a:r>
              <a:rPr lang="en-US" sz="2400" b="1" dirty="0" smtClean="0">
                <a:latin typeface="Californian FB" pitchFamily="18" charset="0"/>
              </a:rPr>
              <a:t>10.00 -18.00</a:t>
            </a:r>
          </a:p>
          <a:p>
            <a:pPr algn="just">
              <a:buNone/>
            </a:pPr>
            <a:endParaRPr lang="en-US" sz="2400" b="1" dirty="0" smtClean="0">
              <a:latin typeface="Californian FB" pitchFamily="18" charset="0"/>
            </a:endParaRPr>
          </a:p>
          <a:p>
            <a:pPr algn="just"/>
            <a:r>
              <a:rPr lang="en-US" sz="2400" b="1" dirty="0" smtClean="0">
                <a:latin typeface="Californian FB" pitchFamily="18" charset="0"/>
              </a:rPr>
              <a:t>10.00 -18.00</a:t>
            </a:r>
          </a:p>
          <a:p>
            <a:pPr algn="just"/>
            <a:endParaRPr lang="en-US" sz="2400" b="1" dirty="0" smtClean="0">
              <a:latin typeface="Californian FB" pitchFamily="18" charset="0"/>
            </a:endParaRPr>
          </a:p>
          <a:p>
            <a:pPr algn="just"/>
            <a:endParaRPr lang="en-US" sz="2400" b="1" dirty="0" smtClean="0">
              <a:latin typeface="Californian FB" pitchFamily="18" charset="0"/>
            </a:endParaRPr>
          </a:p>
          <a:p>
            <a:pPr algn="just"/>
            <a:endParaRPr lang="en-US" sz="2400" b="1" dirty="0" smtClean="0">
              <a:latin typeface="Californian FB" pitchFamily="18" charset="0"/>
            </a:endParaRPr>
          </a:p>
          <a:p>
            <a:pPr algn="just"/>
            <a:r>
              <a:rPr lang="en-US" sz="2400" b="1" dirty="0" smtClean="0">
                <a:latin typeface="Californian FB" pitchFamily="18" charset="0"/>
              </a:rPr>
              <a:t>12.00 -20.00</a:t>
            </a:r>
          </a:p>
          <a:p>
            <a:pPr algn="just"/>
            <a:endParaRPr lang="en-US" sz="2400" b="1" dirty="0" smtClean="0">
              <a:latin typeface="Californian FB" pitchFamily="18" charset="0"/>
            </a:endParaRPr>
          </a:p>
          <a:p>
            <a:pPr algn="just"/>
            <a:r>
              <a:rPr lang="en-US" sz="2400" b="1" dirty="0" smtClean="0">
                <a:latin typeface="Californian FB" pitchFamily="18" charset="0"/>
              </a:rPr>
              <a:t>10.00 -18.00</a:t>
            </a:r>
          </a:p>
          <a:p>
            <a:pPr algn="just">
              <a:buNone/>
            </a:pPr>
            <a:endParaRPr lang="en-US" sz="2400" b="1" dirty="0" smtClean="0">
              <a:latin typeface="Californian FB" pitchFamily="18" charset="0"/>
            </a:endParaRPr>
          </a:p>
          <a:p>
            <a:pPr algn="just"/>
            <a:endParaRPr lang="en-US" sz="2400" b="1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5728"/>
            <a:ext cx="9144000" cy="1143000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10</a:t>
            </a:r>
            <a:r>
              <a:rPr lang="en-US" sz="3600" dirty="0" smtClean="0">
                <a:latin typeface="Californian FB" pitchFamily="18" charset="0"/>
              </a:rPr>
              <a:t>. </a:t>
            </a:r>
            <a:r>
              <a:rPr lang="en-US" sz="3600" b="1" dirty="0" smtClean="0">
                <a:solidFill>
                  <a:srgbClr val="FF0000"/>
                </a:solidFill>
                <a:latin typeface="Californian FB" pitchFamily="18" charset="0"/>
              </a:rPr>
              <a:t>page 71</a:t>
            </a:r>
            <a:r>
              <a:rPr lang="en-US" sz="3600" dirty="0" smtClean="0">
                <a:latin typeface="Californian FB" pitchFamily="18" charset="0"/>
              </a:rPr>
              <a:t>,</a:t>
            </a:r>
            <a:r>
              <a:rPr lang="sr-Latn-RS" sz="3600" dirty="0" smtClean="0">
                <a:latin typeface="Californian FB" pitchFamily="18" charset="0"/>
              </a:rPr>
              <a:t> Work with your group of students and make short conversations in a museum.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sr-Latn-RS" sz="3200" dirty="0" smtClean="0">
                <a:latin typeface="Californian FB" pitchFamily="18" charset="0"/>
              </a:rPr>
              <a:t>Student A</a:t>
            </a:r>
            <a:endParaRPr lang="en-US" sz="3200" dirty="0">
              <a:latin typeface="Californian FB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2174875"/>
            <a:ext cx="4497388" cy="3951288"/>
          </a:xfrm>
        </p:spPr>
        <p:txBody>
          <a:bodyPr>
            <a:normAutofit/>
          </a:bodyPr>
          <a:lstStyle/>
          <a:p>
            <a:pPr algn="just"/>
            <a:r>
              <a:rPr lang="sr-Latn-RS" sz="3200" dirty="0" smtClean="0">
                <a:latin typeface="Californian FB" pitchFamily="18" charset="0"/>
              </a:rPr>
              <a:t>You work for a British Museum.</a:t>
            </a:r>
          </a:p>
          <a:p>
            <a:pPr algn="just"/>
            <a:r>
              <a:rPr lang="sr-Latn-RS" sz="3200" dirty="0" smtClean="0">
                <a:latin typeface="Californian FB" pitchFamily="18" charset="0"/>
              </a:rPr>
              <a:t>Use the information on the </a:t>
            </a:r>
            <a:r>
              <a:rPr lang="sr-Latn-RS" sz="3200" b="1" dirty="0" smtClean="0">
                <a:solidFill>
                  <a:srgbClr val="FF0000"/>
                </a:solidFill>
                <a:latin typeface="Californian FB" pitchFamily="18" charset="0"/>
              </a:rPr>
              <a:t>page 71</a:t>
            </a:r>
            <a:r>
              <a:rPr lang="sr-Latn-RS" sz="3200" dirty="0" smtClean="0">
                <a:latin typeface="Californian FB" pitchFamily="18" charset="0"/>
              </a:rPr>
              <a:t> about </a:t>
            </a:r>
            <a:r>
              <a:rPr lang="sr-Latn-RS" sz="3200" b="1" dirty="0" smtClean="0">
                <a:latin typeface="Californian FB" pitchFamily="18" charset="0"/>
              </a:rPr>
              <a:t>British Museum </a:t>
            </a:r>
            <a:r>
              <a:rPr lang="sr-Latn-RS" sz="3200" dirty="0" smtClean="0">
                <a:latin typeface="Californian FB" pitchFamily="18" charset="0"/>
              </a:rPr>
              <a:t>to answer questions from a visitor.</a:t>
            </a:r>
            <a:endParaRPr lang="en-US" sz="3200" dirty="0">
              <a:latin typeface="Californian FB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sr-Latn-RS" sz="3200" dirty="0" smtClean="0">
                <a:latin typeface="Californian FB" pitchFamily="18" charset="0"/>
              </a:rPr>
              <a:t>Student B</a:t>
            </a:r>
            <a:endParaRPr lang="en-US" sz="3200" dirty="0">
              <a:latin typeface="Californian FB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algn="just"/>
            <a:r>
              <a:rPr lang="sr-Latn-RS" sz="3200" dirty="0" smtClean="0">
                <a:latin typeface="Californian FB" pitchFamily="18" charset="0"/>
              </a:rPr>
              <a:t>You are a visitor to the museum. Look at </a:t>
            </a:r>
            <a:r>
              <a:rPr lang="sr-Latn-RS" sz="3200" b="1" dirty="0" smtClean="0">
                <a:solidFill>
                  <a:srgbClr val="FF0000"/>
                </a:solidFill>
                <a:latin typeface="Californian FB" pitchFamily="18" charset="0"/>
              </a:rPr>
              <a:t>page 117 </a:t>
            </a:r>
            <a:r>
              <a:rPr lang="sr-Latn-RS" sz="3200" dirty="0" smtClean="0">
                <a:latin typeface="Californian FB" pitchFamily="18" charset="0"/>
              </a:rPr>
              <a:t>and ask your partner questions.</a:t>
            </a:r>
            <a:endParaRPr lang="en-US" sz="3200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  <p:bldP spid="5" grpId="0" build="p"/>
      <p:bldP spid="6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1417638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Californian FB" pitchFamily="18" charset="0"/>
              </a:rPr>
              <a:t>page 117</a:t>
            </a:r>
            <a:br>
              <a:rPr lang="en-US" sz="3600" b="1" dirty="0" smtClean="0">
                <a:solidFill>
                  <a:srgbClr val="FF0000"/>
                </a:solidFill>
                <a:latin typeface="Californian FB" pitchFamily="18" charset="0"/>
              </a:rPr>
            </a:br>
            <a:r>
              <a:rPr lang="en-US" sz="3600" dirty="0" smtClean="0">
                <a:latin typeface="Californian FB" pitchFamily="18" charset="0"/>
              </a:rPr>
              <a:t>Have six short conversations with your partner and find the following information</a:t>
            </a:r>
            <a:endParaRPr lang="en-US" sz="3600" b="1" dirty="0">
              <a:solidFill>
                <a:srgbClr val="FF0000"/>
              </a:solidFill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>
                <a:latin typeface="Californian FB" pitchFamily="18" charset="0"/>
              </a:rPr>
              <a:t>1. the cost of a student ticket for the </a:t>
            </a:r>
            <a:r>
              <a:rPr lang="en-US" i="1" dirty="0" smtClean="0">
                <a:latin typeface="Californian FB" pitchFamily="18" charset="0"/>
              </a:rPr>
              <a:t>Forgotten</a:t>
            </a:r>
            <a:r>
              <a:rPr lang="en-US" dirty="0" smtClean="0">
                <a:latin typeface="Californian FB" pitchFamily="18" charset="0"/>
              </a:rPr>
              <a:t> </a:t>
            </a:r>
            <a:r>
              <a:rPr lang="en-US" i="1" dirty="0" smtClean="0">
                <a:latin typeface="Californian FB" pitchFamily="18" charset="0"/>
              </a:rPr>
              <a:t>Empire</a:t>
            </a:r>
            <a:r>
              <a:rPr lang="en-US" dirty="0" smtClean="0">
                <a:latin typeface="Californian FB" pitchFamily="18" charset="0"/>
              </a:rPr>
              <a:t> exhibition</a:t>
            </a:r>
          </a:p>
          <a:p>
            <a:pPr algn="just"/>
            <a:r>
              <a:rPr lang="en-US" dirty="0" smtClean="0">
                <a:latin typeface="Californian FB" pitchFamily="18" charset="0"/>
              </a:rPr>
              <a:t>2 where Egyptian Mummies are</a:t>
            </a:r>
          </a:p>
          <a:p>
            <a:pPr algn="just"/>
            <a:r>
              <a:rPr lang="en-US" dirty="0" smtClean="0">
                <a:latin typeface="Californian FB" pitchFamily="18" charset="0"/>
              </a:rPr>
              <a:t>3 the Reading Room’s opening time</a:t>
            </a:r>
          </a:p>
          <a:p>
            <a:pPr algn="just"/>
            <a:r>
              <a:rPr lang="en-US" dirty="0" smtClean="0">
                <a:latin typeface="Californian FB" pitchFamily="18" charset="0"/>
              </a:rPr>
              <a:t>4. where the bookshop is and its closing time</a:t>
            </a:r>
          </a:p>
          <a:p>
            <a:pPr algn="just"/>
            <a:r>
              <a:rPr lang="en-US" dirty="0" smtClean="0">
                <a:latin typeface="Californian FB" pitchFamily="18" charset="0"/>
              </a:rPr>
              <a:t>5 what food the restaurant sells and its opening and closing times.</a:t>
            </a:r>
          </a:p>
          <a:p>
            <a:pPr algn="just"/>
            <a:r>
              <a:rPr lang="en-US" dirty="0" smtClean="0">
                <a:latin typeface="Californian FB" pitchFamily="18" charset="0"/>
              </a:rPr>
              <a:t>6. Ask the assistant to look after your children because you want to go to the toilet.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latin typeface="Californian FB" pitchFamily="18" charset="0"/>
              </a:rPr>
              <a:t>mummy</a:t>
            </a:r>
            <a:r>
              <a:rPr lang="en-US" sz="3600" dirty="0" smtClean="0"/>
              <a:t> </a:t>
            </a:r>
            <a:r>
              <a:rPr lang="en-US" sz="3600" dirty="0" smtClean="0">
                <a:latin typeface="Californian FB" pitchFamily="18" charset="0"/>
              </a:rPr>
              <a:t>/ˈ</a:t>
            </a:r>
            <a:r>
              <a:rPr lang="en-US" sz="3600" dirty="0" err="1" smtClean="0">
                <a:latin typeface="Californian FB" pitchFamily="18" charset="0"/>
              </a:rPr>
              <a:t>mʌmi</a:t>
            </a:r>
            <a:r>
              <a:rPr lang="en-US" sz="3600" dirty="0" smtClean="0">
                <a:latin typeface="Californian FB" pitchFamily="18" charset="0"/>
              </a:rPr>
              <a:t>/ - </a:t>
            </a:r>
            <a:r>
              <a:rPr lang="en-US" sz="3600" dirty="0" err="1" smtClean="0">
                <a:latin typeface="Californian FB" pitchFamily="18" charset="0"/>
              </a:rPr>
              <a:t>mumija</a:t>
            </a:r>
            <a:r>
              <a:rPr lang="en-US" sz="3600" dirty="0" smtClean="0">
                <a:latin typeface="Californian FB" pitchFamily="18" charset="0"/>
              </a:rPr>
              <a:t/>
            </a:r>
            <a:br>
              <a:rPr lang="en-US" sz="3600" dirty="0" smtClean="0">
                <a:latin typeface="Californian FB" pitchFamily="18" charset="0"/>
              </a:rPr>
            </a:br>
            <a:r>
              <a:rPr lang="en-US" sz="3600" dirty="0" smtClean="0">
                <a:latin typeface="Californian FB" pitchFamily="18" charset="0"/>
              </a:rPr>
              <a:t>mummies, pl.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8194" name="Picture 2" descr="C:\Users\User\Desktop\603939-mummy_of_ukhhotep_son_of_hedjpu_met_dt1156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8922" y="1600200"/>
            <a:ext cx="8046156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929718" cy="1143000"/>
          </a:xfrm>
        </p:spPr>
        <p:txBody>
          <a:bodyPr>
            <a:normAutofit fontScale="90000"/>
          </a:bodyPr>
          <a:lstStyle/>
          <a:p>
            <a:r>
              <a:rPr lang="sr-Latn-RS" sz="4000" dirty="0" smtClean="0">
                <a:latin typeface="Californian FB" pitchFamily="18" charset="0"/>
              </a:rPr>
              <a:t>10</a:t>
            </a:r>
            <a:r>
              <a:rPr lang="en-US" sz="4000" b="1" dirty="0" smtClean="0">
                <a:solidFill>
                  <a:srgbClr val="FF0000"/>
                </a:solidFill>
                <a:latin typeface="Californian FB" pitchFamily="18" charset="0"/>
              </a:rPr>
              <a:t>. page 71</a:t>
            </a:r>
            <a:r>
              <a:rPr lang="en-US" sz="4000" dirty="0" smtClean="0">
                <a:latin typeface="Californian FB" pitchFamily="18" charset="0"/>
              </a:rPr>
              <a:t>,</a:t>
            </a:r>
            <a:r>
              <a:rPr lang="sr-Latn-RS" sz="4000" dirty="0" smtClean="0">
                <a:latin typeface="Californian FB" pitchFamily="18" charset="0"/>
              </a:rPr>
              <a:t> Work with your group of students and make short conversations in a museum</a:t>
            </a:r>
            <a:r>
              <a:rPr lang="sr-Latn-RS" dirty="0" smtClean="0">
                <a:latin typeface="Californian FB" pitchFamily="18" charset="0"/>
              </a:rPr>
              <a:t>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sr-Latn-RS" sz="3200" dirty="0" smtClean="0">
                <a:latin typeface="Californian FB" pitchFamily="18" charset="0"/>
              </a:rPr>
              <a:t>Student A</a:t>
            </a:r>
            <a:endParaRPr lang="en-US" sz="3200" dirty="0">
              <a:latin typeface="Californian FB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2174875"/>
            <a:ext cx="4857752" cy="3951288"/>
          </a:xfrm>
        </p:spPr>
        <p:txBody>
          <a:bodyPr>
            <a:normAutofit/>
          </a:bodyPr>
          <a:lstStyle/>
          <a:p>
            <a:pPr algn="just"/>
            <a:r>
              <a:rPr lang="en-US" sz="3200" dirty="0" smtClean="0">
                <a:latin typeface="Californian FB" pitchFamily="18" charset="0"/>
              </a:rPr>
              <a:t>Now, you are the visitor. Look at </a:t>
            </a:r>
            <a:r>
              <a:rPr lang="en-US" sz="3200" b="1" dirty="0" smtClean="0">
                <a:solidFill>
                  <a:srgbClr val="FF0000"/>
                </a:solidFill>
                <a:latin typeface="Californian FB" pitchFamily="18" charset="0"/>
              </a:rPr>
              <a:t>page 112.</a:t>
            </a:r>
            <a:endParaRPr lang="en-US" sz="3200" b="1" dirty="0">
              <a:solidFill>
                <a:srgbClr val="FF0000"/>
              </a:solidFill>
              <a:latin typeface="Californian FB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sr-Latn-RS" sz="3200" dirty="0" smtClean="0">
                <a:latin typeface="Californian FB" pitchFamily="18" charset="0"/>
              </a:rPr>
              <a:t>Student B</a:t>
            </a:r>
            <a:endParaRPr lang="en-US" sz="3200" dirty="0">
              <a:latin typeface="Californian FB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00628" y="2174875"/>
            <a:ext cx="3686172" cy="3951288"/>
          </a:xfrm>
        </p:spPr>
        <p:txBody>
          <a:bodyPr>
            <a:normAutofit/>
          </a:bodyPr>
          <a:lstStyle/>
          <a:p>
            <a:pPr algn="just"/>
            <a:r>
              <a:rPr lang="en-US" sz="3200" dirty="0" smtClean="0">
                <a:latin typeface="Californian FB" pitchFamily="18" charset="0"/>
              </a:rPr>
              <a:t>Now, you work at the museum. Use the information in </a:t>
            </a:r>
            <a:r>
              <a:rPr lang="en-US" sz="3200" b="1" dirty="0" smtClean="0">
                <a:solidFill>
                  <a:srgbClr val="FF0000"/>
                </a:solidFill>
                <a:latin typeface="Californian FB" pitchFamily="18" charset="0"/>
              </a:rPr>
              <a:t>page 71 </a:t>
            </a:r>
            <a:r>
              <a:rPr lang="en-US" sz="3200" dirty="0" smtClean="0">
                <a:latin typeface="Californian FB" pitchFamily="18" charset="0"/>
              </a:rPr>
              <a:t>about British Museum.</a:t>
            </a:r>
            <a:endParaRPr lang="en-US" sz="3200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  <p:bldP spid="5" grpId="0" build="p"/>
      <p:bldP spid="6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Californian FB" pitchFamily="18" charset="0"/>
              </a:rPr>
              <a:t>page 112</a:t>
            </a:r>
            <a:r>
              <a:rPr lang="en-US" sz="3600" dirty="0" smtClean="0">
                <a:latin typeface="Californian FB" pitchFamily="18" charset="0"/>
              </a:rPr>
              <a:t/>
            </a:r>
            <a:br>
              <a:rPr lang="en-US" sz="3600" dirty="0" smtClean="0">
                <a:latin typeface="Californian FB" pitchFamily="18" charset="0"/>
              </a:rPr>
            </a:br>
            <a:r>
              <a:rPr lang="en-US" sz="3600" dirty="0" smtClean="0">
                <a:latin typeface="Californian FB" pitchFamily="18" charset="0"/>
              </a:rPr>
              <a:t>Have six short conversations with your partner and find the following information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>
                <a:latin typeface="Californian FB" pitchFamily="18" charset="0"/>
              </a:rPr>
              <a:t>1. the cost of a senior citizen ticket for the </a:t>
            </a:r>
            <a:r>
              <a:rPr lang="en-US" i="1" dirty="0" smtClean="0">
                <a:latin typeface="Californian FB" pitchFamily="18" charset="0"/>
              </a:rPr>
              <a:t>Michelangelo Drawings </a:t>
            </a:r>
            <a:r>
              <a:rPr lang="en-US" dirty="0" smtClean="0">
                <a:latin typeface="Californian FB" pitchFamily="18" charset="0"/>
              </a:rPr>
              <a:t>exhibition</a:t>
            </a:r>
          </a:p>
          <a:p>
            <a:pPr algn="just"/>
            <a:r>
              <a:rPr lang="en-US" dirty="0" smtClean="0">
                <a:latin typeface="Californian FB" pitchFamily="18" charset="0"/>
              </a:rPr>
              <a:t>2. where the Africa room is</a:t>
            </a:r>
          </a:p>
          <a:p>
            <a:pPr algn="just"/>
            <a:r>
              <a:rPr lang="en-US" dirty="0" smtClean="0">
                <a:latin typeface="Californian FB" pitchFamily="18" charset="0"/>
              </a:rPr>
              <a:t>3. the Reading Room’s closing time</a:t>
            </a:r>
          </a:p>
          <a:p>
            <a:pPr algn="just"/>
            <a:r>
              <a:rPr lang="en-US" dirty="0" smtClean="0">
                <a:latin typeface="Californian FB" pitchFamily="18" charset="0"/>
              </a:rPr>
              <a:t>4. where the children’ s shop is and its closing time</a:t>
            </a:r>
          </a:p>
          <a:p>
            <a:pPr algn="just"/>
            <a:r>
              <a:rPr lang="en-US" dirty="0" smtClean="0">
                <a:latin typeface="Californian FB" pitchFamily="18" charset="0"/>
              </a:rPr>
              <a:t>5. what food the Great Court café sells and its opening and closing times.</a:t>
            </a:r>
          </a:p>
          <a:p>
            <a:pPr algn="just"/>
            <a:r>
              <a:rPr lang="en-US" dirty="0" smtClean="0">
                <a:latin typeface="Californian FB" pitchFamily="18" charset="0"/>
              </a:rPr>
              <a:t>6. Ask the assistant to phone your friend. You can’t find your mobile and your friend is late.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32"/>
          </a:xfrm>
        </p:spPr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USEFUL PHRASES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785795"/>
            <a:ext cx="4040188" cy="571504"/>
          </a:xfrm>
        </p:spPr>
        <p:txBody>
          <a:bodyPr/>
          <a:lstStyle/>
          <a:p>
            <a:pPr algn="ctr"/>
            <a:r>
              <a:rPr lang="en-US" dirty="0" smtClean="0">
                <a:latin typeface="Californian FB" pitchFamily="18" charset="0"/>
              </a:rPr>
              <a:t>THE VISITOR</a:t>
            </a:r>
            <a:endParaRPr lang="en-US" dirty="0">
              <a:latin typeface="Californian FB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428736"/>
            <a:ext cx="4040188" cy="4697427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3200" dirty="0" smtClean="0">
                <a:latin typeface="Californian FB" pitchFamily="18" charset="0"/>
              </a:rPr>
              <a:t>Excuse me, Can you help me?</a:t>
            </a:r>
          </a:p>
          <a:p>
            <a:pPr algn="just"/>
            <a:r>
              <a:rPr lang="en-US" sz="3200" dirty="0" smtClean="0">
                <a:latin typeface="Californian FB" pitchFamily="18" charset="0"/>
              </a:rPr>
              <a:t>Where can I find…?</a:t>
            </a:r>
          </a:p>
          <a:p>
            <a:pPr algn="just"/>
            <a:r>
              <a:rPr lang="en-US" sz="3200" dirty="0" smtClean="0">
                <a:latin typeface="Californian FB" pitchFamily="18" charset="0"/>
              </a:rPr>
              <a:t>I’m interested in…</a:t>
            </a:r>
          </a:p>
          <a:p>
            <a:pPr algn="just"/>
            <a:r>
              <a:rPr lang="en-US" sz="3200" dirty="0" smtClean="0">
                <a:latin typeface="Californian FB" pitchFamily="18" charset="0"/>
              </a:rPr>
              <a:t>How </a:t>
            </a:r>
            <a:r>
              <a:rPr lang="en-US" sz="3200" dirty="0" smtClean="0">
                <a:latin typeface="Californian FB" pitchFamily="18" charset="0"/>
              </a:rPr>
              <a:t>much</a:t>
            </a:r>
            <a:r>
              <a:rPr lang="sr-Latn-RS" sz="3200" dirty="0" smtClean="0">
                <a:latin typeface="Californian FB" pitchFamily="18" charset="0"/>
              </a:rPr>
              <a:t> does</a:t>
            </a:r>
            <a:r>
              <a:rPr lang="en-US" sz="3200" dirty="0" smtClean="0">
                <a:latin typeface="Californian FB" pitchFamily="18" charset="0"/>
              </a:rPr>
              <a:t> </a:t>
            </a:r>
            <a:r>
              <a:rPr lang="en-US" sz="3200" dirty="0" smtClean="0">
                <a:latin typeface="Californian FB" pitchFamily="18" charset="0"/>
              </a:rPr>
              <a:t>it costs…?</a:t>
            </a:r>
          </a:p>
          <a:p>
            <a:pPr algn="just"/>
            <a:r>
              <a:rPr lang="en-US" sz="3200" dirty="0" smtClean="0">
                <a:latin typeface="Californian FB" pitchFamily="18" charset="0"/>
              </a:rPr>
              <a:t>Could you tell me how much it costs</a:t>
            </a:r>
            <a:r>
              <a:rPr lang="en-US" sz="3200" dirty="0" smtClean="0">
                <a:latin typeface="Californian FB" pitchFamily="18" charset="0"/>
              </a:rPr>
              <a:t>?</a:t>
            </a:r>
            <a:endParaRPr lang="sr-Latn-RS" sz="3200" dirty="0" smtClean="0">
              <a:latin typeface="Californian FB" pitchFamily="18" charset="0"/>
            </a:endParaRPr>
          </a:p>
          <a:p>
            <a:pPr algn="just"/>
            <a:r>
              <a:rPr lang="sr-Latn-RS" sz="3200" dirty="0" smtClean="0">
                <a:latin typeface="Californian FB" pitchFamily="18" charset="0"/>
              </a:rPr>
              <a:t>I’d like to do...</a:t>
            </a:r>
            <a:endParaRPr lang="en-US" sz="3200" dirty="0" smtClean="0">
              <a:latin typeface="Californian FB" pitchFamily="18" charset="0"/>
            </a:endParaRPr>
          </a:p>
          <a:p>
            <a:pPr algn="just"/>
            <a:endParaRPr lang="en-US" sz="3200" dirty="0" smtClean="0">
              <a:latin typeface="Californian FB" pitchFamily="18" charset="0"/>
            </a:endParaRP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642919"/>
            <a:ext cx="4284693" cy="500066"/>
          </a:xfrm>
        </p:spPr>
        <p:txBody>
          <a:bodyPr>
            <a:normAutofit fontScale="92500"/>
          </a:bodyPr>
          <a:lstStyle/>
          <a:p>
            <a:pPr algn="ctr"/>
            <a:r>
              <a:rPr lang="en-US" dirty="0" smtClean="0">
                <a:latin typeface="Californian FB" pitchFamily="18" charset="0"/>
              </a:rPr>
              <a:t>VISITOR CENTRE ASSISTANT</a:t>
            </a:r>
            <a:endParaRPr lang="en-US" dirty="0">
              <a:latin typeface="Californian FB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142984"/>
            <a:ext cx="4498975" cy="6143668"/>
          </a:xfrm>
        </p:spPr>
        <p:txBody>
          <a:bodyPr>
            <a:noAutofit/>
          </a:bodyPr>
          <a:lstStyle/>
          <a:p>
            <a:pPr algn="just"/>
            <a:r>
              <a:rPr lang="en-US" sz="2800" dirty="0" smtClean="0">
                <a:latin typeface="Californian FB" pitchFamily="18" charset="0"/>
              </a:rPr>
              <a:t>Yes, of course</a:t>
            </a:r>
          </a:p>
          <a:p>
            <a:pPr algn="just"/>
            <a:r>
              <a:rPr lang="en-US" sz="2800" dirty="0" smtClean="0">
                <a:latin typeface="Californian FB" pitchFamily="18" charset="0"/>
              </a:rPr>
              <a:t>That’s no </a:t>
            </a:r>
            <a:r>
              <a:rPr lang="en-US" sz="2800" dirty="0" smtClean="0">
                <a:latin typeface="Californian FB" pitchFamily="18" charset="0"/>
              </a:rPr>
              <a:t>problem</a:t>
            </a:r>
            <a:endParaRPr lang="sr-Latn-RS" sz="2800" dirty="0" smtClean="0">
              <a:latin typeface="Californian FB" pitchFamily="18" charset="0"/>
            </a:endParaRPr>
          </a:p>
          <a:p>
            <a:pPr algn="just"/>
            <a:r>
              <a:rPr lang="sr-Latn-RS" sz="2800" dirty="0" smtClean="0">
                <a:latin typeface="Californian FB" pitchFamily="18" charset="0"/>
              </a:rPr>
              <a:t>Not at all.</a:t>
            </a:r>
            <a:endParaRPr lang="en-US" sz="2800" dirty="0" smtClean="0">
              <a:latin typeface="Californian FB" pitchFamily="18" charset="0"/>
            </a:endParaRPr>
          </a:p>
          <a:p>
            <a:pPr algn="just"/>
            <a:r>
              <a:rPr lang="en-US" sz="2800" dirty="0" smtClean="0">
                <a:latin typeface="Californian FB" pitchFamily="18" charset="0"/>
              </a:rPr>
              <a:t>You’re welcome</a:t>
            </a:r>
          </a:p>
          <a:p>
            <a:pPr algn="just"/>
            <a:r>
              <a:rPr lang="en-US" sz="2800" dirty="0" smtClean="0">
                <a:latin typeface="Californian FB" pitchFamily="18" charset="0"/>
              </a:rPr>
              <a:t>Hello, how can I help you</a:t>
            </a:r>
            <a:r>
              <a:rPr lang="en-US" sz="2800" dirty="0" smtClean="0">
                <a:latin typeface="Californian FB" pitchFamily="18" charset="0"/>
              </a:rPr>
              <a:t>?</a:t>
            </a:r>
            <a:endParaRPr lang="sr-Latn-RS" sz="2800" dirty="0" smtClean="0">
              <a:latin typeface="Californian FB" pitchFamily="18" charset="0"/>
            </a:endParaRPr>
          </a:p>
          <a:p>
            <a:pPr algn="just"/>
            <a:r>
              <a:rPr lang="sr-Latn-RS" sz="2800" dirty="0" smtClean="0">
                <a:latin typeface="Californian FB" pitchFamily="18" charset="0"/>
              </a:rPr>
              <a:t>Let me see...</a:t>
            </a:r>
          </a:p>
          <a:p>
            <a:pPr algn="just"/>
            <a:r>
              <a:rPr lang="sr-Latn-RS" sz="2800" dirty="0" smtClean="0">
                <a:latin typeface="Californian FB" pitchFamily="18" charset="0"/>
              </a:rPr>
              <a:t>Yes, sir/madam</a:t>
            </a:r>
            <a:endParaRPr lang="en-US" sz="2800" dirty="0" smtClean="0">
              <a:latin typeface="Californian FB" pitchFamily="18" charset="0"/>
            </a:endParaRPr>
          </a:p>
          <a:p>
            <a:pPr algn="just">
              <a:buNone/>
            </a:pPr>
            <a:r>
              <a:rPr lang="en-US" sz="2800" dirty="0" smtClean="0">
                <a:latin typeface="Californian FB" pitchFamily="18" charset="0"/>
              </a:rPr>
              <a:t>--------------------------</a:t>
            </a:r>
            <a:endParaRPr lang="en-US" sz="2800" dirty="0" smtClean="0">
              <a:latin typeface="Californian FB" pitchFamily="18" charset="0"/>
            </a:endParaRPr>
          </a:p>
          <a:p>
            <a:pPr algn="just"/>
            <a:r>
              <a:rPr lang="en-US" sz="2800" dirty="0" smtClean="0">
                <a:latin typeface="Californian FB" pitchFamily="18" charset="0"/>
              </a:rPr>
              <a:t>(negative)</a:t>
            </a:r>
          </a:p>
          <a:p>
            <a:pPr algn="just"/>
            <a:r>
              <a:rPr lang="en-US" sz="2800" dirty="0" smtClean="0">
                <a:latin typeface="Californian FB" pitchFamily="18" charset="0"/>
              </a:rPr>
              <a:t>I’m afraid not</a:t>
            </a:r>
          </a:p>
          <a:p>
            <a:pPr algn="just"/>
            <a:r>
              <a:rPr lang="en-US" sz="2800" dirty="0" smtClean="0">
                <a:latin typeface="Californian FB" pitchFamily="18" charset="0"/>
              </a:rPr>
              <a:t>I’m afraid I can’t do that.</a:t>
            </a:r>
            <a:endParaRPr lang="en-US" sz="2800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  <p:bldP spid="5" grpId="0" build="p"/>
      <p:bldP spid="6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4406900"/>
            <a:ext cx="8280431" cy="1362075"/>
          </a:xfrm>
        </p:spPr>
        <p:txBody>
          <a:bodyPr>
            <a:normAutofit/>
          </a:bodyPr>
          <a:lstStyle/>
          <a:p>
            <a:r>
              <a:rPr lang="sr-Latn-RS" dirty="0" smtClean="0">
                <a:latin typeface="Californian FB" pitchFamily="18" charset="0"/>
              </a:rPr>
              <a:t>HW (last week</a:t>
            </a:r>
            <a:r>
              <a:rPr lang="sr-Latn-RS" dirty="0" smtClean="0">
                <a:latin typeface="Californian FB" pitchFamily="18" charset="0"/>
              </a:rPr>
              <a:t>)</a:t>
            </a:r>
            <a:r>
              <a:rPr lang="en-US" dirty="0" smtClean="0">
                <a:latin typeface="Californian FB" pitchFamily="18" charset="0"/>
              </a:rPr>
              <a:t>,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sr-Latn-RS" dirty="0" smtClean="0">
                <a:latin typeface="Californian FB" pitchFamily="18" charset="0"/>
              </a:rPr>
              <a:t>Language Reference&amp;Extra Practice</a:t>
            </a:r>
            <a:r>
              <a:rPr lang="en-US" dirty="0" smtClean="0">
                <a:latin typeface="Californian FB" pitchFamily="18" charset="0"/>
              </a:rPr>
              <a:t>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Californian FB" pitchFamily="18" charset="0"/>
              </a:rPr>
              <a:t>page </a:t>
            </a:r>
            <a:r>
              <a:rPr lang="en-US" sz="3600" b="1" dirty="0" smtClean="0">
                <a:solidFill>
                  <a:srgbClr val="FF0000"/>
                </a:solidFill>
                <a:latin typeface="Californian FB" pitchFamily="18" charset="0"/>
              </a:rPr>
              <a:t>13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7</a:t>
            </a:r>
            <a:r>
              <a:rPr lang="en-US" sz="3600" b="1" dirty="0" smtClean="0">
                <a:solidFill>
                  <a:srgbClr val="FF0000"/>
                </a:solidFill>
                <a:latin typeface="Californian FB" pitchFamily="18" charset="0"/>
              </a:rPr>
              <a:t>,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 KEY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1143008"/>
          </a:xfrm>
        </p:spPr>
        <p:txBody>
          <a:bodyPr>
            <a:noAutofit/>
          </a:bodyPr>
          <a:lstStyle/>
          <a:p>
            <a:r>
              <a:rPr lang="sr-Latn-RS" sz="3600" b="1" dirty="0" smtClean="0">
                <a:solidFill>
                  <a:srgbClr val="002060"/>
                </a:solidFill>
                <a:latin typeface="Californian FB" pitchFamily="18" charset="0"/>
              </a:rPr>
              <a:t>G1</a:t>
            </a:r>
            <a:r>
              <a:rPr lang="sr-Latn-RS" sz="3600" dirty="0" smtClean="0">
                <a:latin typeface="Californian FB" pitchFamily="18" charset="0"/>
              </a:rPr>
              <a:t>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137</a:t>
            </a:r>
            <a:r>
              <a:rPr lang="sr-Latn-RS" sz="3600" dirty="0" smtClean="0">
                <a:latin typeface="Californian FB" pitchFamily="18" charset="0"/>
              </a:rPr>
              <a:t>, </a:t>
            </a:r>
            <a:r>
              <a:rPr lang="sr-Latn-RS" sz="3600" b="1" dirty="0" smtClean="0">
                <a:latin typeface="Californian FB" pitchFamily="18" charset="0"/>
              </a:rPr>
              <a:t>1. Complete the three conversations with </a:t>
            </a:r>
            <a:r>
              <a:rPr lang="sr-Latn-RS" sz="3600" b="1" i="1" dirty="0" smtClean="0">
                <a:latin typeface="Californian FB" pitchFamily="18" charset="0"/>
              </a:rPr>
              <a:t>was, wasn’t, were </a:t>
            </a:r>
            <a:r>
              <a:rPr lang="sr-Latn-RS" sz="3600" b="1" dirty="0" smtClean="0">
                <a:latin typeface="Californian FB" pitchFamily="18" charset="0"/>
              </a:rPr>
              <a:t>or </a:t>
            </a:r>
            <a:r>
              <a:rPr lang="sr-Latn-RS" sz="3600" b="1" i="1" dirty="0" smtClean="0">
                <a:latin typeface="Californian FB" pitchFamily="18" charset="0"/>
              </a:rPr>
              <a:t>weren’t.</a:t>
            </a:r>
            <a:endParaRPr lang="en-US" sz="3600" b="1" i="1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71612"/>
            <a:ext cx="9144000" cy="5286388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sr-Latn-RS" sz="2000" b="1" dirty="0" smtClean="0"/>
              <a:t>1</a:t>
            </a:r>
          </a:p>
          <a:p>
            <a:pPr algn="just">
              <a:buNone/>
            </a:pPr>
            <a:r>
              <a:rPr lang="sr-Latn-RS" dirty="0" smtClean="0">
                <a:latin typeface="Californian FB" pitchFamily="18" charset="0"/>
              </a:rPr>
              <a:t>A: Sorry I (1) </a:t>
            </a:r>
            <a:r>
              <a:rPr lang="sr-Latn-RS" b="1" u="sng" dirty="0" smtClean="0">
                <a:solidFill>
                  <a:srgbClr val="FF0000"/>
                </a:solidFill>
                <a:latin typeface="Californian FB" pitchFamily="18" charset="0"/>
              </a:rPr>
              <a:t>WAS</a:t>
            </a:r>
            <a:r>
              <a:rPr lang="sr-Latn-RS" dirty="0" smtClean="0">
                <a:latin typeface="Californian FB" pitchFamily="18" charset="0"/>
              </a:rPr>
              <a:t> late this morning.</a:t>
            </a:r>
          </a:p>
          <a:p>
            <a:pPr algn="just">
              <a:buNone/>
            </a:pPr>
            <a:r>
              <a:rPr lang="sr-Latn-RS" dirty="0" smtClean="0">
                <a:latin typeface="Californian FB" pitchFamily="18" charset="0"/>
              </a:rPr>
              <a:t>B: That’s OK. (2) </a:t>
            </a:r>
            <a:r>
              <a:rPr lang="sr-Latn-RS" b="1" u="sng" dirty="0" smtClean="0">
                <a:solidFill>
                  <a:srgbClr val="FF0000"/>
                </a:solidFill>
                <a:latin typeface="Californian FB" pitchFamily="18" charset="0"/>
              </a:rPr>
              <a:t>WAS</a:t>
            </a:r>
            <a:r>
              <a:rPr lang="sr-Latn-RS" dirty="0" smtClean="0">
                <a:latin typeface="Californian FB" pitchFamily="18" charset="0"/>
              </a:rPr>
              <a:t> your bus late?</a:t>
            </a:r>
          </a:p>
          <a:p>
            <a:pPr algn="just">
              <a:buNone/>
            </a:pPr>
            <a:r>
              <a:rPr lang="sr-Latn-RS" dirty="0" smtClean="0">
                <a:latin typeface="Californian FB" pitchFamily="18" charset="0"/>
              </a:rPr>
              <a:t>A: No, it (3) </a:t>
            </a:r>
            <a:r>
              <a:rPr lang="sr-Latn-RS" b="1" u="sng" dirty="0" smtClean="0">
                <a:solidFill>
                  <a:srgbClr val="FF0000"/>
                </a:solidFill>
                <a:latin typeface="Californian FB" pitchFamily="18" charset="0"/>
              </a:rPr>
              <a:t>WASN’T</a:t>
            </a:r>
            <a:r>
              <a:rPr lang="sr-Latn-RS" dirty="0" smtClean="0">
                <a:latin typeface="Californian FB" pitchFamily="18" charset="0"/>
              </a:rPr>
              <a:t>. My train (4) </a:t>
            </a:r>
            <a:r>
              <a:rPr lang="sr-Latn-RS" b="1" u="sng" dirty="0" smtClean="0">
                <a:solidFill>
                  <a:srgbClr val="FF0000"/>
                </a:solidFill>
                <a:latin typeface="Californian FB" pitchFamily="18" charset="0"/>
              </a:rPr>
              <a:t>WAS </a:t>
            </a:r>
            <a:r>
              <a:rPr lang="sr-Latn-RS" dirty="0" smtClean="0">
                <a:latin typeface="Californian FB" pitchFamily="18" charset="0"/>
              </a:rPr>
              <a:t>late.</a:t>
            </a:r>
          </a:p>
          <a:p>
            <a:pPr algn="just">
              <a:buNone/>
            </a:pPr>
            <a:r>
              <a:rPr lang="sr-Latn-RS" sz="2000" b="1" dirty="0" smtClean="0"/>
              <a:t>2</a:t>
            </a:r>
          </a:p>
          <a:p>
            <a:pPr algn="just">
              <a:buNone/>
            </a:pPr>
            <a:r>
              <a:rPr lang="sr-Latn-RS" dirty="0" smtClean="0">
                <a:latin typeface="Californian FB" pitchFamily="18" charset="0"/>
              </a:rPr>
              <a:t>C: I didn’t know it (5) </a:t>
            </a:r>
            <a:r>
              <a:rPr lang="sr-Latn-RS" b="1" u="sng" dirty="0" smtClean="0">
                <a:solidFill>
                  <a:srgbClr val="FF0000"/>
                </a:solidFill>
                <a:latin typeface="Californian FB" pitchFamily="18" charset="0"/>
              </a:rPr>
              <a:t>WAS</a:t>
            </a:r>
            <a:r>
              <a:rPr lang="sr-Latn-RS" dirty="0" smtClean="0">
                <a:latin typeface="Californian FB" pitchFamily="18" charset="0"/>
              </a:rPr>
              <a:t> Jan and Pierre’s birthdays last weekend.</a:t>
            </a:r>
          </a:p>
          <a:p>
            <a:pPr algn="just">
              <a:buNone/>
            </a:pPr>
            <a:r>
              <a:rPr lang="sr-Latn-RS" dirty="0" smtClean="0">
                <a:latin typeface="Californian FB" pitchFamily="18" charset="0"/>
              </a:rPr>
              <a:t>D: Yes, they (6) </a:t>
            </a:r>
            <a:r>
              <a:rPr lang="sr-Latn-RS" b="1" u="sng" dirty="0" smtClean="0">
                <a:solidFill>
                  <a:srgbClr val="FF0000"/>
                </a:solidFill>
                <a:latin typeface="Californian FB" pitchFamily="18" charset="0"/>
              </a:rPr>
              <a:t>WERE</a:t>
            </a:r>
            <a:r>
              <a:rPr lang="sr-Latn-RS" dirty="0" smtClean="0">
                <a:latin typeface="Californian FB" pitchFamily="18" charset="0"/>
              </a:rPr>
              <a:t> 25.</a:t>
            </a:r>
          </a:p>
          <a:p>
            <a:pPr algn="just">
              <a:buNone/>
            </a:pPr>
            <a:r>
              <a:rPr lang="sr-Latn-RS" dirty="0" smtClean="0">
                <a:latin typeface="Californian FB" pitchFamily="18" charset="0"/>
              </a:rPr>
              <a:t>C: (7) </a:t>
            </a:r>
            <a:r>
              <a:rPr lang="sr-Latn-RS" b="1" u="sng" dirty="0" smtClean="0">
                <a:solidFill>
                  <a:srgbClr val="FF0000"/>
                </a:solidFill>
                <a:latin typeface="Californian FB" pitchFamily="18" charset="0"/>
              </a:rPr>
              <a:t>WERE</a:t>
            </a:r>
            <a:r>
              <a:rPr lang="sr-Latn-RS" dirty="0" smtClean="0">
                <a:latin typeface="Californian FB" pitchFamily="18" charset="0"/>
              </a:rPr>
              <a:t> they at the restaurant on Saturday?</a:t>
            </a:r>
          </a:p>
          <a:p>
            <a:pPr algn="just">
              <a:buNone/>
            </a:pPr>
            <a:r>
              <a:rPr lang="sr-Latn-RS" dirty="0" smtClean="0">
                <a:latin typeface="Californian FB" pitchFamily="18" charset="0"/>
              </a:rPr>
              <a:t>D: No, they (8)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WEREN’T</a:t>
            </a:r>
            <a:r>
              <a:rPr lang="sr-Latn-RS" dirty="0" smtClean="0">
                <a:latin typeface="Californian FB" pitchFamily="18" charset="0"/>
              </a:rPr>
              <a:t>. They </a:t>
            </a:r>
            <a:r>
              <a:rPr lang="sr-Latn-RS" b="1" u="sng" dirty="0" smtClean="0">
                <a:solidFill>
                  <a:srgbClr val="FF0000"/>
                </a:solidFill>
                <a:latin typeface="Californian FB" pitchFamily="18" charset="0"/>
              </a:rPr>
              <a:t>WERE</a:t>
            </a:r>
            <a:r>
              <a:rPr lang="sr-Latn-RS" dirty="0" smtClean="0">
                <a:latin typeface="Californian FB" pitchFamily="18" charset="0"/>
              </a:rPr>
              <a:t> in Paris for the night!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sr-Latn-RS" sz="3600" b="1" dirty="0" smtClean="0">
                <a:solidFill>
                  <a:srgbClr val="002060"/>
                </a:solidFill>
                <a:latin typeface="Californian FB" pitchFamily="18" charset="0"/>
              </a:rPr>
              <a:t>G1</a:t>
            </a:r>
            <a:r>
              <a:rPr lang="sr-Latn-RS" sz="3600" dirty="0" smtClean="0">
                <a:latin typeface="Californian FB" pitchFamily="18" charset="0"/>
              </a:rPr>
              <a:t>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137</a:t>
            </a:r>
            <a:r>
              <a:rPr lang="sr-Latn-RS" sz="3600" dirty="0" smtClean="0">
                <a:latin typeface="Californian FB" pitchFamily="18" charset="0"/>
              </a:rPr>
              <a:t>, </a:t>
            </a:r>
            <a:r>
              <a:rPr lang="sr-Latn-RS" sz="3600" b="1" dirty="0" smtClean="0">
                <a:latin typeface="Californian FB" pitchFamily="18" charset="0"/>
              </a:rPr>
              <a:t>1. Complete the three conversations with </a:t>
            </a:r>
            <a:r>
              <a:rPr lang="sr-Latn-RS" sz="3600" b="1" i="1" dirty="0" smtClean="0">
                <a:latin typeface="Californian FB" pitchFamily="18" charset="0"/>
              </a:rPr>
              <a:t>was, wasn’t, were </a:t>
            </a:r>
            <a:r>
              <a:rPr lang="sr-Latn-RS" sz="3600" b="1" dirty="0" smtClean="0">
                <a:latin typeface="Californian FB" pitchFamily="18" charset="0"/>
              </a:rPr>
              <a:t>or </a:t>
            </a:r>
            <a:r>
              <a:rPr lang="sr-Latn-RS" sz="3600" b="1" i="1" dirty="0" smtClean="0">
                <a:latin typeface="Californian FB" pitchFamily="18" charset="0"/>
              </a:rPr>
              <a:t>weren’t.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sr-Latn-RS" sz="2400" b="1" dirty="0" smtClean="0"/>
              <a:t>3</a:t>
            </a:r>
          </a:p>
          <a:p>
            <a:pPr algn="just">
              <a:buNone/>
            </a:pPr>
            <a:r>
              <a:rPr lang="sr-Latn-RS" dirty="0" smtClean="0">
                <a:latin typeface="Californian FB" pitchFamily="18" charset="0"/>
              </a:rPr>
              <a:t>E: When (10) </a:t>
            </a:r>
            <a:r>
              <a:rPr lang="sr-Latn-RS" b="1" u="sng" dirty="0" smtClean="0">
                <a:solidFill>
                  <a:srgbClr val="FF0000"/>
                </a:solidFill>
                <a:latin typeface="Californian FB" pitchFamily="18" charset="0"/>
              </a:rPr>
              <a:t>WAS</a:t>
            </a:r>
            <a:r>
              <a:rPr lang="sr-Latn-RS" dirty="0" smtClean="0">
                <a:latin typeface="Californian FB" pitchFamily="18" charset="0"/>
              </a:rPr>
              <a:t> your chemistry exam?</a:t>
            </a:r>
          </a:p>
          <a:p>
            <a:pPr algn="just">
              <a:buNone/>
            </a:pPr>
            <a:r>
              <a:rPr lang="sr-Latn-RS" dirty="0" smtClean="0">
                <a:latin typeface="Californian FB" pitchFamily="18" charset="0"/>
              </a:rPr>
              <a:t>F: Last Tuesday.</a:t>
            </a:r>
          </a:p>
          <a:p>
            <a:pPr algn="just">
              <a:buNone/>
            </a:pPr>
            <a:r>
              <a:rPr lang="sr-Latn-RS" dirty="0" smtClean="0">
                <a:latin typeface="Californian FB" pitchFamily="18" charset="0"/>
              </a:rPr>
              <a:t>E: (11) </a:t>
            </a:r>
            <a:r>
              <a:rPr lang="sr-Latn-RS" b="1" u="sng" dirty="0" smtClean="0">
                <a:solidFill>
                  <a:srgbClr val="FF0000"/>
                </a:solidFill>
                <a:latin typeface="Californian FB" pitchFamily="18" charset="0"/>
              </a:rPr>
              <a:t>WAS</a:t>
            </a:r>
            <a:r>
              <a:rPr lang="sr-Latn-RS" dirty="0" smtClean="0">
                <a:latin typeface="Californian FB" pitchFamily="18" charset="0"/>
              </a:rPr>
              <a:t> it OK? (12) </a:t>
            </a:r>
            <a:r>
              <a:rPr lang="sr-Latn-RS" b="1" u="sng" dirty="0" smtClean="0">
                <a:solidFill>
                  <a:srgbClr val="FF0000"/>
                </a:solidFill>
                <a:latin typeface="Californian FB" pitchFamily="18" charset="0"/>
              </a:rPr>
              <a:t>WERE</a:t>
            </a:r>
            <a:r>
              <a:rPr lang="sr-Latn-RS" dirty="0" smtClean="0">
                <a:latin typeface="Californian FB" pitchFamily="18" charset="0"/>
              </a:rPr>
              <a:t> there any difficult questions?</a:t>
            </a:r>
          </a:p>
          <a:p>
            <a:pPr algn="just">
              <a:buNone/>
            </a:pPr>
            <a:r>
              <a:rPr lang="sr-Latn-RS" dirty="0" smtClean="0">
                <a:latin typeface="Californian FB" pitchFamily="18" charset="0"/>
              </a:rPr>
              <a:t>F: There (13) </a:t>
            </a:r>
            <a:r>
              <a:rPr lang="sr-Latn-RS" b="1" u="sng" dirty="0" smtClean="0">
                <a:solidFill>
                  <a:srgbClr val="FF0000"/>
                </a:solidFill>
                <a:latin typeface="Californian FB" pitchFamily="18" charset="0"/>
              </a:rPr>
              <a:t>WERE</a:t>
            </a:r>
            <a:r>
              <a:rPr lang="sr-Latn-RS" dirty="0" smtClean="0">
                <a:latin typeface="Californian FB" pitchFamily="18" charset="0"/>
              </a:rPr>
              <a:t> two difficult questions but it (14) </a:t>
            </a:r>
            <a:r>
              <a:rPr lang="sr-Latn-RS" b="1" u="sng" dirty="0" smtClean="0">
                <a:solidFill>
                  <a:srgbClr val="FF0000"/>
                </a:solidFill>
                <a:latin typeface="Californian FB" pitchFamily="18" charset="0"/>
              </a:rPr>
              <a:t>WAS</a:t>
            </a:r>
            <a:r>
              <a:rPr lang="sr-Latn-RS" dirty="0" smtClean="0">
                <a:latin typeface="Californian FB" pitchFamily="18" charset="0"/>
              </a:rPr>
              <a:t> OK.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4422"/>
          </a:xfrm>
        </p:spPr>
        <p:txBody>
          <a:bodyPr>
            <a:noAutofit/>
          </a:bodyPr>
          <a:lstStyle/>
          <a:p>
            <a:r>
              <a:rPr lang="sr-Latn-RS" sz="3600" b="1" dirty="0" smtClean="0">
                <a:solidFill>
                  <a:srgbClr val="002060"/>
                </a:solidFill>
                <a:latin typeface="Californian FB" pitchFamily="18" charset="0"/>
              </a:rPr>
              <a:t>G1</a:t>
            </a:r>
            <a:r>
              <a:rPr lang="sr-Latn-RS" sz="3600" dirty="0" smtClean="0">
                <a:latin typeface="Californian FB" pitchFamily="18" charset="0"/>
              </a:rPr>
              <a:t>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137</a:t>
            </a:r>
            <a:r>
              <a:rPr lang="sr-Latn-RS" sz="3600" dirty="0" smtClean="0">
                <a:latin typeface="Californian FB" pitchFamily="18" charset="0"/>
              </a:rPr>
              <a:t>, </a:t>
            </a:r>
            <a:r>
              <a:rPr lang="sr-Latn-RS" sz="3600" b="1" dirty="0" smtClean="0">
                <a:latin typeface="Californian FB" pitchFamily="18" charset="0"/>
              </a:rPr>
              <a:t>2. Write questions </a:t>
            </a:r>
            <a:r>
              <a:rPr lang="sr-Latn-RS" sz="3600" b="1" dirty="0" smtClean="0">
                <a:latin typeface="Californian FB" pitchFamily="18" charset="0"/>
              </a:rPr>
              <a:t>with </a:t>
            </a:r>
            <a:r>
              <a:rPr lang="sr-Latn-RS" sz="3600" b="1" i="1" dirty="0" smtClean="0">
                <a:solidFill>
                  <a:srgbClr val="FF0000"/>
                </a:solidFill>
                <a:latin typeface="Californian FB" pitchFamily="18" charset="0"/>
              </a:rPr>
              <a:t>was</a:t>
            </a:r>
            <a:r>
              <a:rPr lang="sr-Latn-RS" sz="3600" b="1" i="1" dirty="0" smtClean="0">
                <a:latin typeface="Californian FB" pitchFamily="18" charset="0"/>
              </a:rPr>
              <a:t> </a:t>
            </a:r>
            <a:r>
              <a:rPr lang="sr-Latn-RS" sz="3600" b="1" dirty="0" smtClean="0">
                <a:latin typeface="Californian FB" pitchFamily="18" charset="0"/>
              </a:rPr>
              <a:t>or</a:t>
            </a:r>
            <a:r>
              <a:rPr lang="sr-Latn-RS" sz="3600" b="1" i="1" dirty="0" smtClean="0">
                <a:solidFill>
                  <a:srgbClr val="FF0000"/>
                </a:solidFill>
                <a:latin typeface="Californian FB" pitchFamily="18" charset="0"/>
              </a:rPr>
              <a:t>were</a:t>
            </a:r>
            <a:r>
              <a:rPr lang="sr-Latn-RS" sz="3600" b="1" i="1" dirty="0" smtClean="0">
                <a:latin typeface="Californian FB" pitchFamily="18" charset="0"/>
              </a:rPr>
              <a:t> </a:t>
            </a:r>
            <a:r>
              <a:rPr lang="sr-Latn-RS" sz="3600" b="1" dirty="0" smtClean="0">
                <a:latin typeface="Californian FB" pitchFamily="18" charset="0"/>
              </a:rPr>
              <a:t>for these answers.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71546"/>
            <a:ext cx="9144000" cy="5786454"/>
          </a:xfrm>
        </p:spPr>
        <p:txBody>
          <a:bodyPr>
            <a:normAutofit lnSpcReduction="10000"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1. </a:t>
            </a:r>
            <a:r>
              <a:rPr lang="sr-Latn-RS" b="1" u="sng" dirty="0" smtClean="0">
                <a:latin typeface="Californian FB" pitchFamily="18" charset="0"/>
              </a:rPr>
              <a:t>Were you late for the class?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No, I wasn’t late for the class.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2. </a:t>
            </a:r>
            <a:r>
              <a:rPr lang="sr-Latn-RS" b="1" u="sng" dirty="0" smtClean="0">
                <a:latin typeface="Californian FB" pitchFamily="18" charset="0"/>
              </a:rPr>
              <a:t>Was the teacher here?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No, the teacher wasn’t here.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3. </a:t>
            </a:r>
            <a:r>
              <a:rPr lang="sr-Latn-RS" b="1" u="sng" dirty="0" smtClean="0">
                <a:latin typeface="Californian FB" pitchFamily="18" charset="0"/>
              </a:rPr>
              <a:t>Where were you yesterday evening?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I was at the cinema yesterday evening.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4. </a:t>
            </a:r>
            <a:r>
              <a:rPr lang="sr-Latn-RS" b="1" u="sng" dirty="0" smtClean="0">
                <a:latin typeface="Californian FB" pitchFamily="18" charset="0"/>
              </a:rPr>
              <a:t>Was it a good film? </a:t>
            </a:r>
            <a:r>
              <a:rPr lang="sr-Latn-RS" dirty="0" smtClean="0">
                <a:latin typeface="Californian FB" pitchFamily="18" charset="0"/>
              </a:rPr>
              <a:t>(</a:t>
            </a:r>
            <a:r>
              <a:rPr lang="sr-Latn-RS" i="1" dirty="0" smtClean="0">
                <a:latin typeface="Californian FB" pitchFamily="18" charset="0"/>
              </a:rPr>
              <a:t>Did you like it?)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Yes, it was a very good film.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5. </a:t>
            </a:r>
            <a:r>
              <a:rPr lang="sr-Latn-RS" b="1" u="sng" dirty="0" smtClean="0">
                <a:latin typeface="Californian FB" pitchFamily="18" charset="0"/>
              </a:rPr>
              <a:t>Who was with you? </a:t>
            </a:r>
            <a:r>
              <a:rPr lang="sr-Latn-RS" dirty="0" smtClean="0">
                <a:latin typeface="Californian FB" pitchFamily="18" charset="0"/>
              </a:rPr>
              <a:t>(</a:t>
            </a:r>
            <a:r>
              <a:rPr lang="sr-Latn-RS" i="1" dirty="0" smtClean="0">
                <a:latin typeface="Californian FB" pitchFamily="18" charset="0"/>
              </a:rPr>
              <a:t>Who did you go with?</a:t>
            </a:r>
            <a:r>
              <a:rPr lang="sr-Latn-RS" dirty="0" smtClean="0">
                <a:latin typeface="Californian FB" pitchFamily="18" charset="0"/>
              </a:rPr>
              <a:t>)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I was with my brother.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sr-Latn-RS" sz="3600" b="1" dirty="0" smtClean="0">
                <a:latin typeface="Californian FB" pitchFamily="18" charset="0"/>
              </a:rPr>
              <a:t>G1 3.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137</a:t>
            </a:r>
            <a:r>
              <a:rPr lang="sr-Latn-RS" sz="3600" b="1" dirty="0" smtClean="0">
                <a:latin typeface="Californian FB" pitchFamily="18" charset="0"/>
              </a:rPr>
              <a:t>, sample answers</a:t>
            </a:r>
            <a:endParaRPr lang="en-US" sz="3600" b="1" dirty="0">
              <a:latin typeface="Californian FB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214414" y="1928802"/>
          <a:ext cx="6858048" cy="118872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6858048"/>
              </a:tblGrid>
              <a:tr h="785818">
                <a:tc>
                  <a:txBody>
                    <a:bodyPr/>
                    <a:lstStyle/>
                    <a:p>
                      <a:pPr algn="ctr"/>
                      <a:r>
                        <a:rPr lang="sr-Latn-RS" sz="3600" dirty="0" smtClean="0">
                          <a:latin typeface="Californian FB" pitchFamily="18" charset="0"/>
                        </a:rPr>
                        <a:t>holiday             exam           party</a:t>
                      </a:r>
                    </a:p>
                    <a:p>
                      <a:pPr algn="ctr"/>
                      <a:r>
                        <a:rPr lang="sr-Latn-RS" sz="3600" dirty="0" smtClean="0">
                          <a:latin typeface="Californian FB" pitchFamily="18" charset="0"/>
                        </a:rPr>
                        <a:t>lesson             visit to the dentist</a:t>
                      </a:r>
                      <a:endParaRPr lang="en-US" sz="3600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85720" y="3643314"/>
            <a:ext cx="88582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Latn-RS" sz="3600" i="1" dirty="0" smtClean="0">
                <a:latin typeface="Californian FB" pitchFamily="18" charset="0"/>
              </a:rPr>
              <a:t>When was your last  holiday? – It was in 2019.</a:t>
            </a:r>
          </a:p>
          <a:p>
            <a:pPr algn="just"/>
            <a:r>
              <a:rPr lang="sr-Latn-RS" sz="3600" i="1" dirty="0" smtClean="0">
                <a:latin typeface="Californian FB" pitchFamily="18" charset="0"/>
              </a:rPr>
              <a:t>Where was your last holiday? – It was in Greece.</a:t>
            </a:r>
          </a:p>
          <a:p>
            <a:pPr algn="just"/>
            <a:r>
              <a:rPr lang="sr-Latn-RS" sz="3600" i="1" dirty="0" smtClean="0">
                <a:latin typeface="Californian FB" pitchFamily="18" charset="0"/>
              </a:rPr>
              <a:t>How was your last holiday? – It was fantastic.</a:t>
            </a:r>
            <a:endParaRPr lang="en-US" sz="3600" i="1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0"/>
            <a:ext cx="8715436" cy="785794"/>
          </a:xfrm>
        </p:spPr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G2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137</a:t>
            </a:r>
            <a:r>
              <a:rPr lang="sr-Latn-RS" sz="3600" dirty="0" smtClean="0">
                <a:latin typeface="Californian FB" pitchFamily="18" charset="0"/>
              </a:rPr>
              <a:t>, 4. Choose the correct word.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28670"/>
            <a:ext cx="9144000" cy="5715040"/>
          </a:xfrm>
        </p:spPr>
        <p:txBody>
          <a:bodyPr>
            <a:normAutofit lnSpcReduction="10000"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1. He couldn’t sees/</a:t>
            </a:r>
            <a:r>
              <a:rPr lang="sr-Latn-RS" b="1" dirty="0" smtClean="0">
                <a:latin typeface="Californian FB" pitchFamily="18" charset="0"/>
              </a:rPr>
              <a:t>SEE </a:t>
            </a:r>
            <a:r>
              <a:rPr lang="sr-Latn-RS" dirty="0" smtClean="0">
                <a:latin typeface="Californian FB" pitchFamily="18" charset="0"/>
              </a:rPr>
              <a:t>the film.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2. I’m afraid I couldn’t/</a:t>
            </a:r>
            <a:r>
              <a:rPr lang="sr-Latn-RS" b="1" dirty="0" smtClean="0">
                <a:latin typeface="Californian FB" pitchFamily="18" charset="0"/>
              </a:rPr>
              <a:t>CAN’T</a:t>
            </a:r>
            <a:r>
              <a:rPr lang="sr-Latn-RS" dirty="0" smtClean="0">
                <a:latin typeface="Californian FB" pitchFamily="18" charset="0"/>
              </a:rPr>
              <a:t> come tonight.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3. Could they ski when they were children? – Yes, they </a:t>
            </a:r>
            <a:r>
              <a:rPr lang="sr-Latn-RS" b="1" dirty="0" smtClean="0">
                <a:latin typeface="Californian FB" pitchFamily="18" charset="0"/>
              </a:rPr>
              <a:t>COULD</a:t>
            </a:r>
            <a:r>
              <a:rPr lang="sr-Latn-RS" dirty="0" smtClean="0">
                <a:latin typeface="Californian FB" pitchFamily="18" charset="0"/>
              </a:rPr>
              <a:t>/couldn’t.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4. Ten years ago it was safe in the city. You can/</a:t>
            </a:r>
            <a:r>
              <a:rPr lang="sr-Latn-RS" b="1" dirty="0" smtClean="0">
                <a:latin typeface="Californian FB" pitchFamily="18" charset="0"/>
              </a:rPr>
              <a:t>COULD </a:t>
            </a:r>
            <a:r>
              <a:rPr lang="sr-Latn-RS" dirty="0" smtClean="0">
                <a:latin typeface="Californian FB" pitchFamily="18" charset="0"/>
              </a:rPr>
              <a:t>walk in the streets at night.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5. Now we </a:t>
            </a:r>
            <a:r>
              <a:rPr lang="sr-Latn-RS" b="1" dirty="0" smtClean="0">
                <a:latin typeface="Californian FB" pitchFamily="18" charset="0"/>
              </a:rPr>
              <a:t>CAN</a:t>
            </a:r>
            <a:r>
              <a:rPr lang="sr-Latn-RS" dirty="0" smtClean="0">
                <a:latin typeface="Californian FB" pitchFamily="18" charset="0"/>
              </a:rPr>
              <a:t>/could phone anywhere in the world but my parents can’t/</a:t>
            </a:r>
            <a:r>
              <a:rPr lang="sr-Latn-RS" b="1" dirty="0" smtClean="0">
                <a:latin typeface="Californian FB" pitchFamily="18" charset="0"/>
              </a:rPr>
              <a:t>COULDN’T</a:t>
            </a:r>
            <a:r>
              <a:rPr lang="sr-Latn-RS" dirty="0" smtClean="0">
                <a:latin typeface="Californian FB" pitchFamily="18" charset="0"/>
              </a:rPr>
              <a:t> when they were young.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6. Sorry we </a:t>
            </a:r>
            <a:r>
              <a:rPr lang="sr-Latn-RS" b="1" dirty="0" smtClean="0">
                <a:latin typeface="Californian FB" pitchFamily="18" charset="0"/>
              </a:rPr>
              <a:t>COULDN’T</a:t>
            </a:r>
            <a:r>
              <a:rPr lang="sr-Latn-RS" dirty="0" smtClean="0">
                <a:latin typeface="Californian FB" pitchFamily="18" charset="0"/>
              </a:rPr>
              <a:t>/can’t come last night.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7. Computers </a:t>
            </a:r>
            <a:r>
              <a:rPr lang="sr-Latn-RS" b="1" dirty="0" smtClean="0">
                <a:latin typeface="Californian FB" pitchFamily="18" charset="0"/>
              </a:rPr>
              <a:t>CAN</a:t>
            </a:r>
            <a:r>
              <a:rPr lang="sr-Latn-RS" dirty="0" smtClean="0">
                <a:latin typeface="Californian FB" pitchFamily="18" charset="0"/>
              </a:rPr>
              <a:t>/could do anything!</a:t>
            </a:r>
          </a:p>
          <a:p>
            <a:pPr algn="just"/>
            <a:endParaRPr lang="en-US" dirty="0">
              <a:latin typeface="Californian FB" pitchFamily="18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714612" y="1214422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2786050" y="1714488"/>
            <a:ext cx="1285884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2285984" y="2714620"/>
            <a:ext cx="164307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428596" y="3643314"/>
            <a:ext cx="642942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3786182" y="4214818"/>
            <a:ext cx="85725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4143372" y="4643446"/>
            <a:ext cx="92869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10800000">
            <a:off x="4500562" y="5643578"/>
            <a:ext cx="85725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rot="10800000" flipV="1">
            <a:off x="3500430" y="6143644"/>
            <a:ext cx="857256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Californian FB" pitchFamily="18" charset="0"/>
              </a:rPr>
              <a:t>HW </a:t>
            </a:r>
            <a:r>
              <a:rPr lang="en-US" sz="3600" b="1" dirty="0" smtClean="0">
                <a:solidFill>
                  <a:srgbClr val="FF0000"/>
                </a:solidFill>
                <a:latin typeface="Californian FB" pitchFamily="18" charset="0"/>
              </a:rPr>
              <a:t>page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136-</a:t>
            </a:r>
            <a:r>
              <a:rPr lang="en-US" sz="3600" b="1" dirty="0" smtClean="0">
                <a:solidFill>
                  <a:srgbClr val="FF0000"/>
                </a:solidFill>
                <a:latin typeface="Californian FB" pitchFamily="18" charset="0"/>
              </a:rPr>
              <a:t>137</a:t>
            </a:r>
            <a:r>
              <a:rPr lang="en-US" sz="3600" dirty="0" smtClean="0">
                <a:latin typeface="Californian FB" pitchFamily="18" charset="0"/>
              </a:rPr>
              <a:t>, </a:t>
            </a:r>
            <a:r>
              <a:rPr lang="en-US" sz="3600" dirty="0" err="1" smtClean="0">
                <a:latin typeface="Californian FB" pitchFamily="18" charset="0"/>
              </a:rPr>
              <a:t>KL</a:t>
            </a:r>
            <a:r>
              <a:rPr lang="en-US" sz="3600" dirty="0" smtClean="0">
                <a:latin typeface="Californian FB" pitchFamily="18" charset="0"/>
              </a:rPr>
              <a:t> 1,2 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pPr algn="just"/>
            <a:r>
              <a:rPr lang="en-US" dirty="0" smtClean="0">
                <a:latin typeface="Californian FB" pitchFamily="18" charset="0"/>
              </a:rPr>
              <a:t>Exercise </a:t>
            </a:r>
            <a:r>
              <a:rPr lang="en-US" b="1" dirty="0" smtClean="0">
                <a:solidFill>
                  <a:srgbClr val="FF0000"/>
                </a:solidFill>
                <a:latin typeface="Californian FB" pitchFamily="18" charset="0"/>
              </a:rPr>
              <a:t>5, 6, 7, 8</a:t>
            </a:r>
            <a:r>
              <a:rPr lang="en-U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(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page 137</a:t>
            </a:r>
            <a:r>
              <a:rPr lang="en-US" dirty="0" smtClean="0">
                <a:latin typeface="Californian FB" pitchFamily="18" charset="0"/>
              </a:rPr>
              <a:t>)</a:t>
            </a:r>
            <a:endParaRPr lang="en-US" dirty="0" smtClean="0">
              <a:latin typeface="Californian FB" pitchFamily="18" charset="0"/>
            </a:endParaRPr>
          </a:p>
          <a:p>
            <a:pPr algn="just"/>
            <a:r>
              <a:rPr lang="en-US" dirty="0" smtClean="0">
                <a:latin typeface="Californian FB" pitchFamily="18" charset="0"/>
              </a:rPr>
              <a:t>Read about THE KEY LANGUAGE, </a:t>
            </a:r>
            <a:r>
              <a:rPr lang="en-US" dirty="0" err="1" smtClean="0">
                <a:latin typeface="Californian FB" pitchFamily="18" charset="0"/>
              </a:rPr>
              <a:t>KL1</a:t>
            </a:r>
            <a:r>
              <a:rPr lang="en-US" dirty="0" smtClean="0">
                <a:latin typeface="Californian FB" pitchFamily="18" charset="0"/>
              </a:rPr>
              <a:t> </a:t>
            </a:r>
            <a:r>
              <a:rPr lang="en-US" dirty="0" err="1" smtClean="0">
                <a:latin typeface="Californian FB" pitchFamily="18" charset="0"/>
              </a:rPr>
              <a:t>KL2</a:t>
            </a:r>
            <a:r>
              <a:rPr lang="en-US" dirty="0" smtClean="0">
                <a:latin typeface="Californian FB" pitchFamily="18" charset="0"/>
              </a:rPr>
              <a:t> in Language Reference, </a:t>
            </a:r>
            <a:r>
              <a:rPr lang="en-US" b="1" dirty="0" smtClean="0">
                <a:solidFill>
                  <a:srgbClr val="FF0000"/>
                </a:solidFill>
                <a:latin typeface="Californian FB" pitchFamily="18" charset="0"/>
              </a:rPr>
              <a:t>page 136</a:t>
            </a:r>
            <a:endParaRPr lang="en-US" b="1" dirty="0">
              <a:solidFill>
                <a:srgbClr val="FF0000"/>
              </a:solidFill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latin typeface="Californian FB" pitchFamily="18" charset="0"/>
              </a:rPr>
              <a:t>Presentation suggestion</a:t>
            </a:r>
            <a:br>
              <a:rPr lang="en-US" sz="3600" dirty="0" smtClean="0">
                <a:latin typeface="Californian FB" pitchFamily="18" charset="0"/>
              </a:rPr>
            </a:br>
            <a:r>
              <a:rPr lang="en-US" sz="3600" dirty="0" err="1" smtClean="0">
                <a:latin typeface="Californian FB" pitchFamily="18" charset="0"/>
              </a:rPr>
              <a:t>https://www.muzej-jugoslavije.org/en/za-studente/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pPr algn="just"/>
            <a:r>
              <a:rPr lang="en-US" dirty="0" smtClean="0">
                <a:latin typeface="Californian FB" pitchFamily="18" charset="0"/>
              </a:rPr>
              <a:t>Choose a museum in Belgrade or in Serbia and do a presentation using </a:t>
            </a:r>
            <a:r>
              <a:rPr lang="en-US" b="1" i="1" dirty="0" smtClean="0">
                <a:latin typeface="Californian FB" pitchFamily="18" charset="0"/>
              </a:rPr>
              <a:t>the British Museum </a:t>
            </a:r>
            <a:r>
              <a:rPr lang="en-US" dirty="0" smtClean="0">
                <a:latin typeface="Californian FB" pitchFamily="18" charset="0"/>
              </a:rPr>
              <a:t>as a model.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3074" name="Picture 2" descr="C:\Users\User\Desktop\museum-of-yugoslavi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504" y="1643050"/>
            <a:ext cx="3428992" cy="44878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0"/>
            <a:ext cx="8929718" cy="1417638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Californian FB" pitchFamily="18" charset="0"/>
              </a:rPr>
              <a:t/>
            </a:r>
            <a:br>
              <a:rPr lang="en-US" b="1" dirty="0" smtClean="0">
                <a:latin typeface="Californian FB" pitchFamily="18" charset="0"/>
              </a:rPr>
            </a:br>
            <a:r>
              <a:rPr lang="en-US" b="1" dirty="0" smtClean="0">
                <a:latin typeface="Californian FB" pitchFamily="18" charset="0"/>
              </a:rPr>
              <a:t>Thank you for your Attention!</a:t>
            </a:r>
            <a:r>
              <a:rPr lang="en-US" dirty="0" smtClean="0">
                <a:latin typeface="Californian FB" pitchFamily="18" charset="0"/>
              </a:rPr>
              <a:t/>
            </a:r>
            <a:br>
              <a:rPr lang="en-US" dirty="0" smtClean="0">
                <a:latin typeface="Californian FB" pitchFamily="18" charset="0"/>
              </a:rPr>
            </a:br>
            <a:r>
              <a:rPr lang="en-US" dirty="0" err="1" smtClean="0">
                <a:latin typeface="Californian FB" pitchFamily="18" charset="0"/>
                <a:hlinkClick r:id="rId2"/>
              </a:rPr>
              <a:t>http://www.narodnimuzej.rs/?lang=en</a:t>
            </a:r>
            <a:r>
              <a:rPr lang="en-US" dirty="0" smtClean="0">
                <a:latin typeface="Californian FB" pitchFamily="18" charset="0"/>
              </a:rPr>
              <a:t/>
            </a:r>
            <a:br>
              <a:rPr lang="en-US" dirty="0" smtClean="0">
                <a:latin typeface="Californian FB" pitchFamily="18" charset="0"/>
              </a:rPr>
            </a:br>
            <a:endParaRPr lang="en-US" dirty="0">
              <a:latin typeface="Californian FB" pitchFamily="18" charset="0"/>
            </a:endParaRPr>
          </a:p>
        </p:txBody>
      </p:sp>
      <p:pic>
        <p:nvPicPr>
          <p:cNvPr id="4098" name="Picture 2" descr="C:\Users\User\Desktop\Stalna-postavka-detal-17-706x579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643042" y="2000240"/>
            <a:ext cx="5379720" cy="44119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884</TotalTime>
  <Words>2410</Words>
  <Application>Microsoft Office PowerPoint</Application>
  <PresentationFormat>On-screen Show (4:3)</PresentationFormat>
  <Paragraphs>293</Paragraphs>
  <Slides>52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3" baseType="lpstr">
      <vt:lpstr>Office Theme</vt:lpstr>
      <vt:lpstr>Scenario</vt:lpstr>
      <vt:lpstr>preparation</vt:lpstr>
      <vt:lpstr>1. page 70, Work with other students and answer these questions.</vt:lpstr>
      <vt:lpstr>1. page 70, sample answers</vt:lpstr>
      <vt:lpstr>https://www.britishmuseum.org/collection/galleries </vt:lpstr>
      <vt:lpstr>2. page 70, Match the sentences 1-8 with notices a-i. There is one notice you don’t need.</vt:lpstr>
      <vt:lpstr>2. page 70, Match the sentences 1-8 (slide 6) with notices A-I (slide 7). There is one notice you don’t need.</vt:lpstr>
      <vt:lpstr>pick-up point       drop-off point</vt:lpstr>
      <vt:lpstr>key</vt:lpstr>
      <vt:lpstr>3. page 70, Track 2.13, transcript 151,  Richard and Jessica work at a museum. Listen to their conversations with six visitors to the museum. Match each conversation with one of these topics.</vt:lpstr>
      <vt:lpstr>3. page 70, Track 2.13, answers</vt:lpstr>
      <vt:lpstr>4. page 70, Listen again and answer these questions.</vt:lpstr>
      <vt:lpstr>4. page 70, answers</vt:lpstr>
      <vt:lpstr>https://www.youtube.com/watch?v=2b6jTRggT2Y Watch a clip about British museum!</vt:lpstr>
      <vt:lpstr>Key language: polite questions</vt:lpstr>
      <vt:lpstr>5. page 70, Put the lines of conversation 1 (below) in the right order. Check your answers with Track 2.13 on page 152, Transcript.</vt:lpstr>
      <vt:lpstr>5. page 70, key</vt:lpstr>
      <vt:lpstr>6a page 71, Complete the table with requests from the conversation in Exercise 3.</vt:lpstr>
      <vt:lpstr>6a page 71, key</vt:lpstr>
      <vt:lpstr>6b page 72, How can you respond to the requests in Exercise 6a? (Look at the page 53, Exercise 9 and the Other useful phrases box of page 71.)</vt:lpstr>
      <vt:lpstr>8. page 71, Track 2.15 Put the words in the right order to make requests. Listen and check.</vt:lpstr>
      <vt:lpstr>8. page 71, Track 2.15 (sample) answers.</vt:lpstr>
      <vt:lpstr>task: finding out important information</vt:lpstr>
      <vt:lpstr>the information on the page 71 about British Museum </vt:lpstr>
      <vt:lpstr>charge, n./tʃɑːdʒ/ - naplata, to charge = naplatiti free of charge = besplatno</vt:lpstr>
      <vt:lpstr>exhibition /ɛksɪˈbɪʃ(ə)n/ izložba to exhibit /ɪɡˈzɪbɪt,ɛɡˈzɪbɪt/ izložiti exhibit, n. - eksponat</vt:lpstr>
      <vt:lpstr>empire /ˈɛmpʌɪə/ = kingdom, carstvo ancient /ˈeɪnʃ(ə)nt/= drevni, antički, stari Persia/ˈpɜː. ʃə/ / = Persija</vt:lpstr>
      <vt:lpstr>Michelangelo drawings = Mikelanđelovi crteži  /ˈdrɔː(r)ɪŋ/, sketch  to draw /drɔː/ - to make pictures, crtati Michelangelo is a master. This his masterpiece (remekdelo). master = genius, majstor, slikarski genije</vt:lpstr>
      <vt:lpstr>senior citizens – elderly stariji sugrađani</vt:lpstr>
      <vt:lpstr>the information on the page 71 about British Museum </vt:lpstr>
      <vt:lpstr>floor BrE = storey AmE (sprat)</vt:lpstr>
      <vt:lpstr>The Queen Elizabeth II Great Court covered courtyeard in the centre of the Museum </vt:lpstr>
      <vt:lpstr>1. court/kɔːt/ = sud</vt:lpstr>
      <vt:lpstr>2. court/kɔːt/ = dvor</vt:lpstr>
      <vt:lpstr>3. court/kɔːt/ = teren, igralište e.g. tennis court, volleyball court, basketball court, handball court</vt:lpstr>
      <vt:lpstr>4. court /kɔːt/= dvorište, trg</vt:lpstr>
      <vt:lpstr>WORKING HOURS</vt:lpstr>
      <vt:lpstr>10. page 71, Work with your group of students and make short conversations in a museum.</vt:lpstr>
      <vt:lpstr>page 117 Have six short conversations with your partner and find the following information</vt:lpstr>
      <vt:lpstr>mummy /ˈmʌmi/ - mumija mummies, pl.</vt:lpstr>
      <vt:lpstr>10. page 71, Work with your group of students and make short conversations in a museum.</vt:lpstr>
      <vt:lpstr>page 112 Have six short conversations with your partner and find the following information</vt:lpstr>
      <vt:lpstr>USEFUL PHRASES</vt:lpstr>
      <vt:lpstr>HW (last week), Language Reference&amp;Extra Practice </vt:lpstr>
      <vt:lpstr>G1 page 137, 1. Complete the three conversations with was, wasn’t, were or weren’t.</vt:lpstr>
      <vt:lpstr>G1 page 137, 1. Complete the three conversations with was, wasn’t, were or weren’t.</vt:lpstr>
      <vt:lpstr>G1 page 137, 2. Write questions with was orwere for these answers.</vt:lpstr>
      <vt:lpstr>G1 3. page 137, sample answers</vt:lpstr>
      <vt:lpstr>G2 page 137, 4. Choose the correct word.</vt:lpstr>
      <vt:lpstr>HW page 136-137, KL 1,2 </vt:lpstr>
      <vt:lpstr>Presentation suggestion https://www.muzej-jugoslavije.org/en/za-studente/</vt:lpstr>
      <vt:lpstr> Thank you for your Attention! http://www.narodnimuzej.rs/?lang=en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Scenario</dc:title>
  <dc:creator>User</dc:creator>
  <cp:lastModifiedBy>User</cp:lastModifiedBy>
  <cp:revision>93</cp:revision>
  <dcterms:created xsi:type="dcterms:W3CDTF">2020-12-07T14:46:25Z</dcterms:created>
  <dcterms:modified xsi:type="dcterms:W3CDTF">2020-12-08T20:32:26Z</dcterms:modified>
</cp:coreProperties>
</file>