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57" r:id="rId4"/>
    <p:sldId id="283" r:id="rId5"/>
    <p:sldId id="284" r:id="rId6"/>
    <p:sldId id="285" r:id="rId7"/>
    <p:sldId id="258" r:id="rId8"/>
    <p:sldId id="279" r:id="rId9"/>
    <p:sldId id="259" r:id="rId10"/>
    <p:sldId id="260" r:id="rId11"/>
    <p:sldId id="261" r:id="rId12"/>
    <p:sldId id="276" r:id="rId13"/>
    <p:sldId id="277" r:id="rId14"/>
    <p:sldId id="262" r:id="rId15"/>
    <p:sldId id="263" r:id="rId16"/>
    <p:sldId id="286" r:id="rId17"/>
    <p:sldId id="264" r:id="rId18"/>
    <p:sldId id="280" r:id="rId19"/>
    <p:sldId id="265" r:id="rId20"/>
    <p:sldId id="266" r:id="rId21"/>
    <p:sldId id="287" r:id="rId22"/>
    <p:sldId id="267" r:id="rId23"/>
    <p:sldId id="281" r:id="rId24"/>
    <p:sldId id="268" r:id="rId25"/>
    <p:sldId id="269" r:id="rId26"/>
    <p:sldId id="272" r:id="rId27"/>
    <p:sldId id="273" r:id="rId28"/>
    <p:sldId id="274" r:id="rId29"/>
    <p:sldId id="270" r:id="rId30"/>
    <p:sldId id="282" r:id="rId31"/>
    <p:sldId id="271" r:id="rId32"/>
    <p:sldId id="275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701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21D96-045B-4B04-AFF0-FDEE46F191AD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4A14-6C9F-4B6F-8417-7C595227B2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21D96-045B-4B04-AFF0-FDEE46F191AD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4A14-6C9F-4B6F-8417-7C595227B2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21D96-045B-4B04-AFF0-FDEE46F191AD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4A14-6C9F-4B6F-8417-7C595227B2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21D96-045B-4B04-AFF0-FDEE46F191AD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4A14-6C9F-4B6F-8417-7C595227B2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21D96-045B-4B04-AFF0-FDEE46F191AD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4A14-6C9F-4B6F-8417-7C595227B2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21D96-045B-4B04-AFF0-FDEE46F191AD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4A14-6C9F-4B6F-8417-7C595227B2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21D96-045B-4B04-AFF0-FDEE46F191AD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4A14-6C9F-4B6F-8417-7C595227B2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21D96-045B-4B04-AFF0-FDEE46F191AD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4A14-6C9F-4B6F-8417-7C595227B2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21D96-045B-4B04-AFF0-FDEE46F191AD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4A14-6C9F-4B6F-8417-7C595227B2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21D96-045B-4B04-AFF0-FDEE46F191AD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4A14-6C9F-4B6F-8417-7C595227B2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21D96-045B-4B04-AFF0-FDEE46F191AD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4A14-6C9F-4B6F-8417-7C595227B2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21D96-045B-4B04-AFF0-FDEE46F191AD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94A14-6C9F-4B6F-8417-7C595227B2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00826" y="3000372"/>
            <a:ext cx="2357422" cy="1643074"/>
          </a:xfrm>
        </p:spPr>
        <p:txBody>
          <a:bodyPr>
            <a:normAutofit/>
          </a:bodyPr>
          <a:lstStyle/>
          <a:p>
            <a:r>
              <a:rPr lang="sr-Latn-RS" b="1" dirty="0" smtClean="0">
                <a:latin typeface="Book Antiqua" pitchFamily="18" charset="0"/>
              </a:rPr>
              <a:t>Money</a:t>
            </a:r>
            <a:endParaRPr lang="en-US" b="1" dirty="0">
              <a:latin typeface="Book Antiqu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8" y="4786322"/>
            <a:ext cx="3143272" cy="852478"/>
          </a:xfrm>
        </p:spPr>
        <p:txBody>
          <a:bodyPr>
            <a:normAutofit fontScale="92500"/>
          </a:bodyPr>
          <a:lstStyle/>
          <a:p>
            <a:r>
              <a:rPr lang="sr-Latn-RS" b="1" i="1" dirty="0" smtClean="0">
                <a:latin typeface="Book Antiqua" pitchFamily="18" charset="0"/>
              </a:rPr>
              <a:t>   Keeping </a:t>
            </a:r>
            <a:r>
              <a:rPr lang="sr-Latn-RS" b="1" i="1" dirty="0" smtClean="0">
                <a:latin typeface="Book Antiqua" pitchFamily="18" charset="0"/>
              </a:rPr>
              <a:t>it Safe</a:t>
            </a:r>
            <a:endParaRPr lang="en-US" b="1" i="1" dirty="0">
              <a:latin typeface="Book Antiqua" pitchFamily="18" charset="0"/>
            </a:endParaRPr>
          </a:p>
        </p:txBody>
      </p:sp>
      <p:pic>
        <p:nvPicPr>
          <p:cNvPr id="2050" name="Picture 2" descr="C:\Users\User\Desktop\index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819275" cy="2505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Book Antiqua" pitchFamily="18" charset="0"/>
              </a:rPr>
              <a:t>vocabulary</a:t>
            </a:r>
            <a:endParaRPr lang="en-US" dirty="0">
              <a:latin typeface="Book Antiqua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r-Latn-RS" sz="3600" dirty="0" smtClean="0">
              <a:latin typeface="Book Antiqua" pitchFamily="18" charset="0"/>
            </a:endParaRPr>
          </a:p>
          <a:p>
            <a:r>
              <a:rPr lang="sr-Latn-RS" sz="3600" dirty="0" smtClean="0">
                <a:latin typeface="Book Antiqua" pitchFamily="18" charset="0"/>
              </a:rPr>
              <a:t>Money</a:t>
            </a:r>
            <a:endParaRPr lang="en-US" sz="36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85926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Andalus" pitchFamily="18" charset="-78"/>
                <a:cs typeface="Andalus" pitchFamily="18" charset="-78"/>
              </a:rPr>
              <a:t>1a, </a:t>
            </a:r>
            <a:r>
              <a:rPr lang="sr-Latn-RS" sz="3600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page 84</a:t>
            </a:r>
            <a:r>
              <a:rPr lang="sr-Latn-RS" sz="3600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sr-Latn-RS" sz="3600" dirty="0" smtClean="0">
                <a:latin typeface="Andalus" pitchFamily="18" charset="-78"/>
                <a:cs typeface="Andalus" pitchFamily="18" charset="-78"/>
              </a:rPr>
              <a:t>Look at these words in the box. Check any new words in your dictionary. Which two are </a:t>
            </a:r>
            <a:r>
              <a:rPr lang="sr-Latn-RS" sz="3600" i="1" dirty="0" smtClean="0">
                <a:latin typeface="Andalus" pitchFamily="18" charset="-78"/>
                <a:cs typeface="Andalus" pitchFamily="18" charset="-78"/>
              </a:rPr>
              <a:t>cash</a:t>
            </a:r>
            <a:r>
              <a:rPr lang="sr-Latn-RS" sz="3600" dirty="0" smtClean="0">
                <a:latin typeface="Andalus" pitchFamily="18" charset="-78"/>
                <a:cs typeface="Andalus" pitchFamily="18" charset="-78"/>
              </a:rPr>
              <a:t>?</a:t>
            </a:r>
            <a:endParaRPr lang="en-US" sz="3600" dirty="0">
              <a:latin typeface="Andalus" pitchFamily="18" charset="-78"/>
              <a:cs typeface="Andalus" pitchFamily="18" charset="-78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28812"/>
          <a:ext cx="8229600" cy="1000121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8229600"/>
              </a:tblGrid>
              <a:tr h="1000121">
                <a:tc>
                  <a:txBody>
                    <a:bodyPr/>
                    <a:lstStyle/>
                    <a:p>
                      <a:pPr algn="ctr"/>
                      <a:r>
                        <a:rPr lang="sr-Latn-RS" sz="2800" dirty="0" smtClean="0">
                          <a:latin typeface="Book Antiqua" pitchFamily="18" charset="0"/>
                        </a:rPr>
                        <a:t>cashpoint         cheque      coin       </a:t>
                      </a:r>
                      <a:r>
                        <a:rPr lang="sr-Latn-RS" sz="2800" dirty="0" smtClean="0">
                          <a:latin typeface="Book Antiqua" pitchFamily="18" charset="0"/>
                        </a:rPr>
                        <a:t>credit card</a:t>
                      </a:r>
                    </a:p>
                    <a:p>
                      <a:pPr algn="ctr"/>
                      <a:r>
                        <a:rPr lang="sr-Latn-RS" sz="2800" dirty="0" smtClean="0">
                          <a:latin typeface="Book Antiqua" pitchFamily="18" charset="0"/>
                        </a:rPr>
                        <a:t>note</a:t>
                      </a:r>
                      <a:r>
                        <a:rPr lang="sr-Latn-RS" sz="2800" baseline="0" dirty="0" smtClean="0">
                          <a:latin typeface="Book Antiqua" pitchFamily="18" charset="0"/>
                        </a:rPr>
                        <a:t>         </a:t>
                      </a:r>
                      <a:r>
                        <a:rPr lang="sr-Latn-RS" sz="2800" baseline="0" dirty="0" smtClean="0">
                          <a:latin typeface="Book Antiqua" pitchFamily="18" charset="0"/>
                        </a:rPr>
                        <a:t>PIN number  </a:t>
                      </a:r>
                      <a:r>
                        <a:rPr lang="sr-Latn-RS" sz="2800" baseline="0" dirty="0" smtClean="0">
                          <a:latin typeface="Book Antiqua" pitchFamily="18" charset="0"/>
                        </a:rPr>
                        <a:t>    purse     </a:t>
                      </a:r>
                      <a:r>
                        <a:rPr lang="sr-Latn-RS" sz="2800" baseline="0" dirty="0" smtClean="0">
                          <a:latin typeface="Book Antiqua" pitchFamily="18" charset="0"/>
                        </a:rPr>
                        <a:t>wallet</a:t>
                      </a:r>
                      <a:endParaRPr lang="en-US" sz="28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 descr="C:\Users\User\Desktop\Untitled-design-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214686"/>
            <a:ext cx="3577144" cy="2091509"/>
          </a:xfrm>
          <a:prstGeom prst="rect">
            <a:avLst/>
          </a:prstGeom>
          <a:noFill/>
        </p:spPr>
      </p:pic>
      <p:pic>
        <p:nvPicPr>
          <p:cNvPr id="1027" name="Picture 3" descr="C:\Users\User\Desktop\rifl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2857496"/>
            <a:ext cx="3071834" cy="2000264"/>
          </a:xfrm>
          <a:prstGeom prst="rect">
            <a:avLst/>
          </a:prstGeom>
          <a:noFill/>
        </p:spPr>
      </p:pic>
      <p:pic>
        <p:nvPicPr>
          <p:cNvPr id="1028" name="Picture 4" descr="C:\Users\User\Desktop\35S0GTVC9L-1540_I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00958" y="4714884"/>
            <a:ext cx="1454150" cy="1958975"/>
          </a:xfrm>
          <a:prstGeom prst="rect">
            <a:avLst/>
          </a:prstGeom>
          <a:noFill/>
        </p:spPr>
      </p:pic>
      <p:pic>
        <p:nvPicPr>
          <p:cNvPr id="1029" name="Picture 5" descr="C:\Users\User\Desktop\s-l40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29058" y="4857760"/>
            <a:ext cx="3292029" cy="17859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600" dirty="0" smtClean="0">
                <a:latin typeface="Book Antiqua" pitchFamily="18" charset="0"/>
              </a:rPr>
              <a:t>purse</a:t>
            </a:r>
            <a:r>
              <a:rPr lang="en-US" sz="3600" dirty="0" smtClean="0">
                <a:latin typeface="Book Antiqua" pitchFamily="18" charset="0"/>
              </a:rPr>
              <a:t>/</a:t>
            </a:r>
            <a:r>
              <a:rPr lang="en-US" sz="3600" dirty="0" err="1" smtClean="0">
                <a:latin typeface="Book Antiqua" pitchFamily="18" charset="0"/>
              </a:rPr>
              <a:t>pəːs</a:t>
            </a:r>
            <a:r>
              <a:rPr lang="en-US" sz="3600" dirty="0" smtClean="0">
                <a:latin typeface="Book Antiqua" pitchFamily="18" charset="0"/>
              </a:rPr>
              <a:t>/</a:t>
            </a:r>
            <a:r>
              <a:rPr lang="sr-Latn-RS" sz="3600" dirty="0" smtClean="0">
                <a:latin typeface="Book Antiqua" pitchFamily="18" charset="0"/>
              </a:rPr>
              <a:t> </a:t>
            </a:r>
            <a:br>
              <a:rPr lang="sr-Latn-RS" sz="3600" dirty="0" smtClean="0">
                <a:latin typeface="Book Antiqua" pitchFamily="18" charset="0"/>
              </a:rPr>
            </a:br>
            <a:r>
              <a:rPr lang="sr-Latn-RS" sz="3600" dirty="0" smtClean="0">
                <a:latin typeface="Book Antiqua" pitchFamily="18" charset="0"/>
              </a:rPr>
              <a:t>1. BrE = wallet 2. AmE = handbag</a:t>
            </a:r>
            <a:endParaRPr lang="en-US" sz="3600" dirty="0">
              <a:latin typeface="Book Antiqua" pitchFamily="18" charset="0"/>
            </a:endParaRPr>
          </a:p>
        </p:txBody>
      </p:sp>
      <p:pic>
        <p:nvPicPr>
          <p:cNvPr id="4098" name="Picture 2" descr="C:\Users\User\Desktop\purse_1646739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571744"/>
            <a:ext cx="3048000" cy="2410968"/>
          </a:xfrm>
          <a:prstGeom prst="rect">
            <a:avLst/>
          </a:prstGeom>
          <a:noFill/>
        </p:spPr>
      </p:pic>
      <p:pic>
        <p:nvPicPr>
          <p:cNvPr id="4099" name="Picture 3" descr="C:\Users\User\Desktop\handba_noun_002_17109_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2143116"/>
            <a:ext cx="3643338" cy="32861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3600" dirty="0" smtClean="0">
                <a:latin typeface="Book Antiqua" pitchFamily="18" charset="0"/>
              </a:rPr>
              <a:t>coins/change </a:t>
            </a:r>
            <a:r>
              <a:rPr lang="sr-Latn-RS" sz="3600" i="1" dirty="0" smtClean="0">
                <a:latin typeface="Book Antiqua" pitchFamily="18" charset="0"/>
              </a:rPr>
              <a:t>metalni novac/sitniš</a:t>
            </a:r>
            <a:br>
              <a:rPr lang="sr-Latn-RS" sz="3600" i="1" dirty="0" smtClean="0">
                <a:latin typeface="Book Antiqua" pitchFamily="18" charset="0"/>
              </a:rPr>
            </a:br>
            <a:r>
              <a:rPr lang="sr-Latn-RS" sz="3600" i="1" dirty="0" smtClean="0">
                <a:latin typeface="Book Antiqua" pitchFamily="18" charset="0"/>
              </a:rPr>
              <a:t>Keep the change = zadrži kusur</a:t>
            </a:r>
            <a:endParaRPr lang="en-US" sz="3600" i="1" dirty="0">
              <a:latin typeface="Book Antiqua" pitchFamily="18" charset="0"/>
            </a:endParaRPr>
          </a:p>
        </p:txBody>
      </p:sp>
      <p:pic>
        <p:nvPicPr>
          <p:cNvPr id="5122" name="Picture 2" descr="C:\Users\User\Desktop\index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28794" y="2643182"/>
            <a:ext cx="5286404" cy="34206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929718" cy="114300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Book Antiqua" pitchFamily="18" charset="0"/>
              </a:rPr>
              <a:t>pickpocket                   pocket money</a:t>
            </a:r>
            <a:br>
              <a:rPr lang="sr-Latn-RS" sz="3600" dirty="0" smtClean="0">
                <a:latin typeface="Book Antiqua" pitchFamily="18" charset="0"/>
              </a:rPr>
            </a:br>
            <a:r>
              <a:rPr lang="sr-Latn-RS" sz="3600" i="1" dirty="0" smtClean="0">
                <a:latin typeface="Book Antiqua" pitchFamily="18" charset="0"/>
              </a:rPr>
              <a:t>džeparoš                       džeparac</a:t>
            </a:r>
            <a:endParaRPr lang="en-US" sz="3600" i="1" dirty="0">
              <a:latin typeface="Book Antiqua" pitchFamily="18" charset="0"/>
            </a:endParaRPr>
          </a:p>
        </p:txBody>
      </p:sp>
      <p:pic>
        <p:nvPicPr>
          <p:cNvPr id="6147" name="Picture 3" descr="C:\Users\User\Desktop\Screen-Shot-2019-08-16-at-3.07.31-PM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785926"/>
            <a:ext cx="4124789" cy="4525963"/>
          </a:xfrm>
          <a:prstGeom prst="rect">
            <a:avLst/>
          </a:prstGeom>
          <a:noFill/>
        </p:spPr>
      </p:pic>
      <p:pic>
        <p:nvPicPr>
          <p:cNvPr id="6148" name="Picture 4" descr="C:\Users\User\Desktop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1857364"/>
            <a:ext cx="3929090" cy="45005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1203348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Book Antiqua" pitchFamily="18" charset="0"/>
              </a:rPr>
              <a:t>1b </a:t>
            </a:r>
            <a:r>
              <a:rPr lang="sr-Latn-RS" sz="3600" dirty="0" smtClean="0">
                <a:solidFill>
                  <a:srgbClr val="FF0000"/>
                </a:solidFill>
                <a:latin typeface="Book Antiqua" pitchFamily="18" charset="0"/>
              </a:rPr>
              <a:t>page 84</a:t>
            </a:r>
            <a:r>
              <a:rPr lang="sr-Latn-RS" sz="3600" dirty="0" smtClean="0">
                <a:latin typeface="Book Antiqua" pitchFamily="18" charset="0"/>
              </a:rPr>
              <a:t>, Make </a:t>
            </a:r>
            <a:r>
              <a:rPr lang="sr-Latn-RS" sz="3600" dirty="0" smtClean="0">
                <a:latin typeface="Book Antiqua" pitchFamily="18" charset="0"/>
              </a:rPr>
              <a:t>true sentences, using the words above. Compare with a partner.</a:t>
            </a:r>
            <a:endParaRPr lang="en-US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71612"/>
            <a:ext cx="9144000" cy="5286388"/>
          </a:xfrm>
        </p:spPr>
        <p:txBody>
          <a:bodyPr/>
          <a:lstStyle/>
          <a:p>
            <a:pPr algn="just"/>
            <a:r>
              <a:rPr lang="sr-Latn-RS" dirty="0" smtClean="0">
                <a:latin typeface="Book Antiqua" pitchFamily="18" charset="0"/>
              </a:rPr>
              <a:t>1. I’ve got/I haven’t got a lot </a:t>
            </a:r>
            <a:r>
              <a:rPr lang="sr-Latn-RS" dirty="0" smtClean="0">
                <a:latin typeface="Book Antiqua" pitchFamily="18" charset="0"/>
              </a:rPr>
              <a:t>of___________.</a:t>
            </a:r>
            <a:endParaRPr lang="sr-Latn-RS" dirty="0" smtClean="0">
              <a:latin typeface="Book Antiqua" pitchFamily="18" charset="0"/>
            </a:endParaRPr>
          </a:p>
          <a:p>
            <a:pPr algn="just"/>
            <a:r>
              <a:rPr lang="sr-Latn-RS" dirty="0" smtClean="0">
                <a:latin typeface="Book Antiqua" pitchFamily="18" charset="0"/>
              </a:rPr>
              <a:t>2. I don’t often </a:t>
            </a:r>
            <a:r>
              <a:rPr lang="sr-Latn-RS" dirty="0" smtClean="0">
                <a:latin typeface="Book Antiqua" pitchFamily="18" charset="0"/>
              </a:rPr>
              <a:t>use _____________.</a:t>
            </a:r>
            <a:endParaRPr lang="sr-Latn-RS" dirty="0" smtClean="0">
              <a:latin typeface="Book Antiqua" pitchFamily="18" charset="0"/>
            </a:endParaRPr>
          </a:p>
          <a:p>
            <a:pPr algn="just"/>
            <a:r>
              <a:rPr lang="sr-Latn-RS" dirty="0" smtClean="0">
                <a:latin typeface="Book Antiqua" pitchFamily="18" charset="0"/>
              </a:rPr>
              <a:t>3. There are a lot of ______ in my </a:t>
            </a:r>
            <a:r>
              <a:rPr lang="sr-Latn-RS" dirty="0" smtClean="0">
                <a:latin typeface="Book Antiqua" pitchFamily="18" charset="0"/>
              </a:rPr>
              <a:t>________ .</a:t>
            </a:r>
            <a:endParaRPr lang="sr-Latn-RS" dirty="0" smtClean="0">
              <a:latin typeface="Book Antiqua" pitchFamily="18" charset="0"/>
            </a:endParaRPr>
          </a:p>
          <a:p>
            <a:pPr algn="just"/>
            <a:r>
              <a:rPr lang="sr-Latn-RS" dirty="0" smtClean="0">
                <a:latin typeface="Book Antiqua" pitchFamily="18" charset="0"/>
              </a:rPr>
              <a:t>4. It’s easy/difficult to remember my </a:t>
            </a:r>
            <a:r>
              <a:rPr lang="sr-Latn-RS" dirty="0" smtClean="0">
                <a:latin typeface="Book Antiqua" pitchFamily="18" charset="0"/>
              </a:rPr>
              <a:t>_______ .</a:t>
            </a:r>
            <a:endParaRPr lang="sr-Latn-RS" dirty="0" smtClean="0">
              <a:latin typeface="Book Antiqua" pitchFamily="18" charset="0"/>
            </a:endParaRPr>
          </a:p>
          <a:p>
            <a:pPr algn="just"/>
            <a:r>
              <a:rPr lang="sr-Latn-RS" dirty="0" smtClean="0">
                <a:latin typeface="Book Antiqua" pitchFamily="18" charset="0"/>
              </a:rPr>
              <a:t>5. I always destroy old </a:t>
            </a:r>
            <a:r>
              <a:rPr lang="sr-Latn-RS" dirty="0" smtClean="0">
                <a:latin typeface="Book Antiqua" pitchFamily="18" charset="0"/>
              </a:rPr>
              <a:t>____________ .</a:t>
            </a:r>
            <a:endParaRPr lang="sr-Latn-RS" dirty="0" smtClean="0">
              <a:latin typeface="Book Antiqua" pitchFamily="18" charset="0"/>
            </a:endParaRPr>
          </a:p>
          <a:p>
            <a:pPr algn="just"/>
            <a:r>
              <a:rPr lang="sr-Latn-RS" dirty="0" smtClean="0">
                <a:latin typeface="Book Antiqua" pitchFamily="18" charset="0"/>
              </a:rPr>
              <a:t>6. </a:t>
            </a:r>
            <a:r>
              <a:rPr lang="sr-Latn-RS" dirty="0" smtClean="0">
                <a:latin typeface="Book Antiqua" pitchFamily="18" charset="0"/>
              </a:rPr>
              <a:t>_____ </a:t>
            </a:r>
            <a:r>
              <a:rPr lang="sr-Latn-RS" dirty="0" smtClean="0">
                <a:latin typeface="Book Antiqua" pitchFamily="18" charset="0"/>
              </a:rPr>
              <a:t>is/are more useful to me than </a:t>
            </a:r>
            <a:r>
              <a:rPr lang="sr-Latn-RS" dirty="0" smtClean="0">
                <a:latin typeface="Book Antiqua" pitchFamily="18" charset="0"/>
              </a:rPr>
              <a:t>______ .</a:t>
            </a:r>
            <a:endParaRPr lang="en-US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reading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dirty="0" smtClean="0"/>
              <a:t>page 84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929718" cy="114300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Book Antiqua" pitchFamily="18" charset="0"/>
              </a:rPr>
              <a:t>2 </a:t>
            </a:r>
            <a:r>
              <a:rPr lang="sr-Latn-RS" sz="3600" dirty="0" smtClean="0">
                <a:solidFill>
                  <a:srgbClr val="FF0000"/>
                </a:solidFill>
                <a:latin typeface="Book Antiqua" pitchFamily="18" charset="0"/>
              </a:rPr>
              <a:t>page 84</a:t>
            </a:r>
            <a:r>
              <a:rPr lang="sr-Latn-RS" sz="3600" dirty="0" smtClean="0">
                <a:latin typeface="Book Antiqua" pitchFamily="18" charset="0"/>
              </a:rPr>
              <a:t>, Look </a:t>
            </a:r>
            <a:r>
              <a:rPr lang="sr-Latn-RS" sz="3600" dirty="0" smtClean="0">
                <a:latin typeface="Book Antiqua" pitchFamily="18" charset="0"/>
              </a:rPr>
              <a:t>at the poster below. </a:t>
            </a:r>
            <a:r>
              <a:rPr lang="sr-Latn-RS" sz="3600" dirty="0" smtClean="0">
                <a:latin typeface="Book Antiqua" pitchFamily="18" charset="0"/>
              </a:rPr>
              <a:t/>
            </a:r>
            <a:br>
              <a:rPr lang="sr-Latn-RS" sz="3600" dirty="0" smtClean="0">
                <a:latin typeface="Book Antiqua" pitchFamily="18" charset="0"/>
              </a:rPr>
            </a:br>
            <a:r>
              <a:rPr lang="sr-Latn-RS" sz="3600" dirty="0" smtClean="0">
                <a:latin typeface="Book Antiqua" pitchFamily="18" charset="0"/>
              </a:rPr>
              <a:t>Where </a:t>
            </a:r>
            <a:r>
              <a:rPr lang="sr-Latn-RS" sz="3600" dirty="0" smtClean="0">
                <a:latin typeface="Book Antiqua" pitchFamily="18" charset="0"/>
              </a:rPr>
              <a:t>can you see it?</a:t>
            </a:r>
            <a:endParaRPr lang="en-US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85778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sr-Latn-RS" sz="2800" u="sng" dirty="0" smtClean="0">
                <a:latin typeface="Arial Black" pitchFamily="34" charset="0"/>
              </a:rPr>
              <a:t>Sheffield Metropolitan University</a:t>
            </a:r>
          </a:p>
          <a:p>
            <a:pPr algn="ctr">
              <a:buNone/>
            </a:pPr>
            <a:r>
              <a:rPr lang="sr-Latn-RS" dirty="0" smtClean="0">
                <a:solidFill>
                  <a:srgbClr val="0070C0"/>
                </a:solidFill>
                <a:latin typeface="Stencil" pitchFamily="82" charset="0"/>
              </a:rPr>
              <a:t>International Students!</a:t>
            </a:r>
          </a:p>
          <a:p>
            <a:r>
              <a:rPr lang="sr-Latn-RS" i="1" dirty="0" smtClean="0">
                <a:latin typeface="Microsoft Sans Serif" pitchFamily="34" charset="0"/>
                <a:cs typeface="Microsoft Sans Serif" pitchFamily="34" charset="0"/>
              </a:rPr>
              <a:t>Are you new to this city?</a:t>
            </a:r>
          </a:p>
          <a:p>
            <a:r>
              <a:rPr lang="sr-Latn-RS" i="1" dirty="0" smtClean="0">
                <a:latin typeface="Microsoft Sans Serif" pitchFamily="34" charset="0"/>
                <a:cs typeface="Microsoft Sans Serif" pitchFamily="34" charset="0"/>
              </a:rPr>
              <a:t>Are you worried about:</a:t>
            </a:r>
          </a:p>
          <a:p>
            <a:pPr>
              <a:buNone/>
            </a:pPr>
            <a:r>
              <a:rPr lang="sr-Latn-RS" dirty="0" smtClean="0">
                <a:latin typeface="Book Antiqua" pitchFamily="18" charset="0"/>
              </a:rPr>
              <a:t>        * </a:t>
            </a:r>
            <a:r>
              <a:rPr lang="sr-Latn-RS" b="1" dirty="0" smtClean="0">
                <a:latin typeface="Book Antiqua" pitchFamily="18" charset="0"/>
              </a:rPr>
              <a:t>keeping </a:t>
            </a:r>
            <a:r>
              <a:rPr lang="sr-Latn-RS" b="1" dirty="0" smtClean="0">
                <a:latin typeface="Book Antiqua" pitchFamily="18" charset="0"/>
              </a:rPr>
              <a:t>your money safe?</a:t>
            </a:r>
          </a:p>
          <a:p>
            <a:pPr>
              <a:buNone/>
            </a:pPr>
            <a:r>
              <a:rPr lang="sr-Latn-RS" b="1" dirty="0" smtClean="0">
                <a:latin typeface="Book Antiqua" pitchFamily="18" charset="0"/>
              </a:rPr>
              <a:t>         * going </a:t>
            </a:r>
            <a:r>
              <a:rPr lang="sr-Latn-RS" b="1" dirty="0" smtClean="0">
                <a:latin typeface="Book Antiqua" pitchFamily="18" charset="0"/>
              </a:rPr>
              <a:t>out at night?</a:t>
            </a:r>
          </a:p>
          <a:p>
            <a:pPr>
              <a:buNone/>
            </a:pPr>
            <a:r>
              <a:rPr lang="sr-Latn-RS" b="1" dirty="0" smtClean="0">
                <a:latin typeface="Book Antiqua" pitchFamily="18" charset="0"/>
              </a:rPr>
              <a:t>         *  using taxis alone?</a:t>
            </a:r>
          </a:p>
          <a:p>
            <a:pPr>
              <a:buNone/>
            </a:pPr>
            <a:r>
              <a:rPr lang="sr-Latn-RS" b="1" dirty="0" smtClean="0">
                <a:latin typeface="Book Antiqua" pitchFamily="18" charset="0"/>
              </a:rPr>
              <a:t> </a:t>
            </a:r>
            <a:r>
              <a:rPr lang="sr-Latn-RS" b="1" dirty="0" smtClean="0">
                <a:latin typeface="Book Antiqua" pitchFamily="18" charset="0"/>
              </a:rPr>
              <a:t>        * </a:t>
            </a:r>
            <a:r>
              <a:rPr lang="sr-Latn-RS" b="1" dirty="0" smtClean="0">
                <a:latin typeface="Book Antiqua" pitchFamily="18" charset="0"/>
              </a:rPr>
              <a:t>people </a:t>
            </a:r>
            <a:r>
              <a:rPr lang="sr-Latn-RS" b="1" dirty="0" smtClean="0">
                <a:latin typeface="Book Antiqua" pitchFamily="18" charset="0"/>
              </a:rPr>
              <a:t>stealing your mobile?</a:t>
            </a:r>
            <a:endParaRPr lang="en-US" b="1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600" dirty="0" smtClean="0">
                <a:latin typeface="Book Antiqua" pitchFamily="18" charset="0"/>
              </a:rPr>
              <a:t>2 </a:t>
            </a:r>
            <a:r>
              <a:rPr lang="sr-Latn-RS" sz="3600" dirty="0" smtClean="0">
                <a:solidFill>
                  <a:srgbClr val="FF0000"/>
                </a:solidFill>
                <a:latin typeface="Book Antiqua" pitchFamily="18" charset="0"/>
              </a:rPr>
              <a:t>page 84</a:t>
            </a:r>
            <a:r>
              <a:rPr lang="sr-Latn-RS" sz="3600" dirty="0" smtClean="0">
                <a:latin typeface="Book Antiqua" pitchFamily="18" charset="0"/>
              </a:rPr>
              <a:t>, Look </a:t>
            </a:r>
            <a:r>
              <a:rPr lang="sr-Latn-RS" sz="3600" dirty="0" smtClean="0">
                <a:latin typeface="Book Antiqua" pitchFamily="18" charset="0"/>
              </a:rPr>
              <a:t>at the poster below. Where can you see it?</a:t>
            </a:r>
            <a:endParaRPr lang="en-US" sz="3600" dirty="0">
              <a:latin typeface="Book Antiqua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85720" y="1571612"/>
          <a:ext cx="8401080" cy="500066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8401080"/>
              </a:tblGrid>
              <a:tr h="5000660">
                <a:tc>
                  <a:txBody>
                    <a:bodyPr/>
                    <a:lstStyle/>
                    <a:p>
                      <a:endParaRPr lang="sr-Latn-RS" dirty="0" smtClean="0"/>
                    </a:p>
                    <a:p>
                      <a:pPr algn="just"/>
                      <a:r>
                        <a:rPr lang="sr-Latn-RS" sz="3200" b="0" dirty="0" smtClean="0">
                          <a:latin typeface="Book Antiqua" pitchFamily="18" charset="0"/>
                        </a:rPr>
                        <a:t>Come along to a talk by</a:t>
                      </a:r>
                      <a:r>
                        <a:rPr lang="sr-Latn-RS" sz="3200" b="0" baseline="0" dirty="0" smtClean="0">
                          <a:latin typeface="Book Antiqua" pitchFamily="18" charset="0"/>
                        </a:rPr>
                        <a:t> </a:t>
                      </a:r>
                      <a:r>
                        <a:rPr lang="sr-Latn-RS" sz="3200" b="1" baseline="0" dirty="0" smtClean="0">
                          <a:solidFill>
                            <a:srgbClr val="0070C0"/>
                          </a:solidFill>
                          <a:latin typeface="Book Antiqua" pitchFamily="18" charset="0"/>
                        </a:rPr>
                        <a:t>Sue Cutler</a:t>
                      </a:r>
                      <a:r>
                        <a:rPr lang="sr-Latn-RS" sz="3200" b="0" baseline="0" dirty="0" smtClean="0">
                          <a:latin typeface="Book Antiqua" pitchFamily="18" charset="0"/>
                        </a:rPr>
                        <a:t>.</a:t>
                      </a:r>
                    </a:p>
                    <a:p>
                      <a:pPr algn="just"/>
                      <a:r>
                        <a:rPr lang="sr-Latn-RS" sz="3200" b="0" baseline="0" dirty="0" smtClean="0">
                          <a:latin typeface="Book Antiqua" pitchFamily="18" charset="0"/>
                        </a:rPr>
                        <a:t>Sheffield Met International Student Welfare Officer</a:t>
                      </a:r>
                    </a:p>
                    <a:p>
                      <a:pPr algn="just"/>
                      <a:r>
                        <a:rPr lang="sr-Latn-RS" sz="3200" b="1" baseline="0" dirty="0" smtClean="0">
                          <a:solidFill>
                            <a:srgbClr val="0070C0"/>
                          </a:solidFill>
                          <a:latin typeface="Book Antiqua" pitchFamily="18" charset="0"/>
                        </a:rPr>
                        <a:t>Staying safe: looking after yourself and your money</a:t>
                      </a:r>
                    </a:p>
                    <a:p>
                      <a:pPr algn="just"/>
                      <a:r>
                        <a:rPr lang="sr-Latn-RS" sz="3200" b="0" baseline="0" dirty="0" smtClean="0">
                          <a:latin typeface="Book Antiqua" pitchFamily="18" charset="0"/>
                        </a:rPr>
                        <a:t>Wednesday 3 October</a:t>
                      </a:r>
                    </a:p>
                    <a:p>
                      <a:pPr algn="just"/>
                      <a:r>
                        <a:rPr lang="sr-Latn-RS" sz="3200" b="0" baseline="0" dirty="0" smtClean="0">
                          <a:latin typeface="Book Antiqua" pitchFamily="18" charset="0"/>
                        </a:rPr>
                        <a:t>Peak building Lecture Theatre 4 p.m.</a:t>
                      </a:r>
                    </a:p>
                    <a:p>
                      <a:pPr algn="just"/>
                      <a:r>
                        <a:rPr lang="sr-Latn-RS" sz="3200" b="0" baseline="0" dirty="0" smtClean="0">
                          <a:latin typeface="Book Antiqua" pitchFamily="18" charset="0"/>
                        </a:rPr>
                        <a:t>Tea and Biscuits from 3.30 p.m.</a:t>
                      </a:r>
                    </a:p>
                    <a:p>
                      <a:pPr algn="just"/>
                      <a:r>
                        <a:rPr lang="sr-Latn-RS" sz="3200" b="0" i="1" baseline="0" dirty="0" smtClean="0">
                          <a:latin typeface="Book Antiqua" pitchFamily="18" charset="0"/>
                        </a:rPr>
                        <a:t>Everyone welcome!</a:t>
                      </a:r>
                      <a:endParaRPr lang="en-US" sz="3200" b="0" i="1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600" dirty="0" smtClean="0">
                <a:latin typeface="Book Antiqua" pitchFamily="18" charset="0"/>
              </a:rPr>
              <a:t>3 </a:t>
            </a:r>
            <a:r>
              <a:rPr lang="sr-Latn-RS" sz="3600" dirty="0" smtClean="0">
                <a:solidFill>
                  <a:srgbClr val="FF0000"/>
                </a:solidFill>
                <a:latin typeface="Book Antiqua" pitchFamily="18" charset="0"/>
              </a:rPr>
              <a:t>page 85</a:t>
            </a:r>
            <a:r>
              <a:rPr lang="sr-Latn-RS" sz="3600" dirty="0" smtClean="0">
                <a:latin typeface="Book Antiqua" pitchFamily="18" charset="0"/>
              </a:rPr>
              <a:t>, Are </a:t>
            </a:r>
            <a:r>
              <a:rPr lang="sr-Latn-RS" sz="3600" dirty="0" smtClean="0">
                <a:latin typeface="Book Antiqua" pitchFamily="18" charset="0"/>
              </a:rPr>
              <a:t>these sentences about the talk true or false?</a:t>
            </a:r>
            <a:endParaRPr lang="en-US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28802"/>
            <a:ext cx="9144000" cy="4714908"/>
          </a:xfrm>
        </p:spPr>
        <p:txBody>
          <a:bodyPr/>
          <a:lstStyle/>
          <a:p>
            <a:pPr algn="just"/>
            <a:r>
              <a:rPr lang="sr-Latn-RS" dirty="0" smtClean="0">
                <a:latin typeface="Book Antiqua" pitchFamily="18" charset="0"/>
              </a:rPr>
              <a:t>1. </a:t>
            </a:r>
            <a:r>
              <a:rPr lang="sr-Latn-RS" dirty="0" smtClean="0">
                <a:latin typeface="Book Antiqua" pitchFamily="18" charset="0"/>
              </a:rPr>
              <a:t>The talk is for all students of the University.</a:t>
            </a:r>
          </a:p>
          <a:p>
            <a:pPr algn="just"/>
            <a:r>
              <a:rPr lang="sr-Latn-RS" dirty="0" smtClean="0">
                <a:latin typeface="Book Antiqua" pitchFamily="18" charset="0"/>
              </a:rPr>
              <a:t>2. The talk is only about money.</a:t>
            </a:r>
          </a:p>
          <a:p>
            <a:pPr algn="just"/>
            <a:r>
              <a:rPr lang="sr-Latn-RS" dirty="0" smtClean="0">
                <a:latin typeface="Book Antiqua" pitchFamily="18" charset="0"/>
              </a:rPr>
              <a:t>3. Sue Cutler works for the University.</a:t>
            </a:r>
          </a:p>
          <a:p>
            <a:pPr algn="just"/>
            <a:r>
              <a:rPr lang="sr-Latn-RS" dirty="0" smtClean="0">
                <a:latin typeface="Book Antiqua" pitchFamily="18" charset="0"/>
              </a:rPr>
              <a:t>4. The talk is on Wednesday morning.</a:t>
            </a:r>
          </a:p>
          <a:p>
            <a:pPr algn="just"/>
            <a:r>
              <a:rPr lang="sr-Latn-RS" dirty="0" smtClean="0">
                <a:latin typeface="Book Antiqua" pitchFamily="18" charset="0"/>
              </a:rPr>
              <a:t>5. There is nothing to eat or drink there.</a:t>
            </a:r>
            <a:endParaRPr lang="en-US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600" dirty="0" smtClean="0">
                <a:latin typeface="Book Antiqua" pitchFamily="18" charset="0"/>
              </a:rPr>
              <a:t>3 </a:t>
            </a:r>
            <a:r>
              <a:rPr lang="sr-Latn-RS" sz="3600" dirty="0" smtClean="0">
                <a:solidFill>
                  <a:srgbClr val="FF0000"/>
                </a:solidFill>
                <a:latin typeface="Book Antiqua" pitchFamily="18" charset="0"/>
              </a:rPr>
              <a:t>page 85</a:t>
            </a:r>
            <a:r>
              <a:rPr lang="sr-Latn-RS" sz="3600" dirty="0" smtClean="0">
                <a:latin typeface="Book Antiqua" pitchFamily="18" charset="0"/>
              </a:rPr>
              <a:t>, answers</a:t>
            </a:r>
            <a:endParaRPr lang="en-US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28802"/>
            <a:ext cx="9144000" cy="4714908"/>
          </a:xfrm>
        </p:spPr>
        <p:txBody>
          <a:bodyPr/>
          <a:lstStyle/>
          <a:p>
            <a:pPr algn="just"/>
            <a:r>
              <a:rPr lang="sr-Latn-RS" sz="3000" dirty="0" smtClean="0">
                <a:latin typeface="Book Antiqua" pitchFamily="18" charset="0"/>
              </a:rPr>
              <a:t>1. </a:t>
            </a:r>
            <a:r>
              <a:rPr lang="sr-Latn-RS" sz="3000" dirty="0" smtClean="0">
                <a:latin typeface="Book Antiqua" pitchFamily="18" charset="0"/>
              </a:rPr>
              <a:t>The talk is for all students of the University</a:t>
            </a:r>
            <a:r>
              <a:rPr lang="sr-Latn-RS" sz="3000" dirty="0" smtClean="0">
                <a:latin typeface="Book Antiqua" pitchFamily="18" charset="0"/>
              </a:rPr>
              <a:t>. </a:t>
            </a:r>
            <a:r>
              <a:rPr lang="sr-Latn-RS" sz="3000" b="1" dirty="0" smtClean="0">
                <a:solidFill>
                  <a:srgbClr val="0070C0"/>
                </a:solidFill>
                <a:latin typeface="Book Antiqua" pitchFamily="18" charset="0"/>
              </a:rPr>
              <a:t>T</a:t>
            </a:r>
            <a:endParaRPr lang="sr-Latn-RS" sz="3000" b="1" dirty="0" smtClean="0">
              <a:solidFill>
                <a:srgbClr val="0070C0"/>
              </a:solidFill>
              <a:latin typeface="Book Antiqua" pitchFamily="18" charset="0"/>
            </a:endParaRPr>
          </a:p>
          <a:p>
            <a:pPr algn="just"/>
            <a:r>
              <a:rPr lang="sr-Latn-RS" dirty="0" smtClean="0">
                <a:latin typeface="Book Antiqua" pitchFamily="18" charset="0"/>
              </a:rPr>
              <a:t>2. The talk is only about money</a:t>
            </a:r>
            <a:r>
              <a:rPr lang="sr-Latn-RS" dirty="0" smtClean="0">
                <a:latin typeface="Book Antiqua" pitchFamily="18" charset="0"/>
              </a:rPr>
              <a:t>. </a:t>
            </a:r>
            <a:r>
              <a:rPr lang="sr-Latn-RS" b="1" dirty="0" smtClean="0">
                <a:solidFill>
                  <a:srgbClr val="FF0000"/>
                </a:solidFill>
                <a:latin typeface="Book Antiqua" pitchFamily="18" charset="0"/>
              </a:rPr>
              <a:t>F</a:t>
            </a:r>
            <a:endParaRPr lang="sr-Latn-RS" b="1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 algn="just"/>
            <a:r>
              <a:rPr lang="sr-Latn-RS" dirty="0" smtClean="0">
                <a:latin typeface="Book Antiqua" pitchFamily="18" charset="0"/>
              </a:rPr>
              <a:t>3. Sue Cutler works for the University</a:t>
            </a:r>
            <a:r>
              <a:rPr lang="sr-Latn-RS" dirty="0" smtClean="0">
                <a:latin typeface="Book Antiqua" pitchFamily="18" charset="0"/>
              </a:rPr>
              <a:t>. </a:t>
            </a:r>
            <a:r>
              <a:rPr lang="sr-Latn-RS" b="1" dirty="0" smtClean="0">
                <a:solidFill>
                  <a:srgbClr val="0070C0"/>
                </a:solidFill>
                <a:latin typeface="Book Antiqua" pitchFamily="18" charset="0"/>
              </a:rPr>
              <a:t>T</a:t>
            </a:r>
            <a:endParaRPr lang="sr-Latn-RS" b="1" dirty="0" smtClean="0">
              <a:solidFill>
                <a:srgbClr val="0070C0"/>
              </a:solidFill>
              <a:latin typeface="Book Antiqua" pitchFamily="18" charset="0"/>
            </a:endParaRPr>
          </a:p>
          <a:p>
            <a:pPr algn="just"/>
            <a:r>
              <a:rPr lang="sr-Latn-RS" dirty="0" smtClean="0">
                <a:latin typeface="Book Antiqua" pitchFamily="18" charset="0"/>
              </a:rPr>
              <a:t>4. The talk is on Wednesday morning</a:t>
            </a:r>
            <a:r>
              <a:rPr lang="sr-Latn-RS" dirty="0" smtClean="0">
                <a:latin typeface="Book Antiqua" pitchFamily="18" charset="0"/>
              </a:rPr>
              <a:t>. </a:t>
            </a:r>
            <a:r>
              <a:rPr lang="sr-Latn-RS" b="1" dirty="0" smtClean="0">
                <a:solidFill>
                  <a:srgbClr val="FF0000"/>
                </a:solidFill>
                <a:latin typeface="Book Antiqua" pitchFamily="18" charset="0"/>
              </a:rPr>
              <a:t>F</a:t>
            </a:r>
            <a:endParaRPr lang="sr-Latn-RS" b="1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 algn="just"/>
            <a:r>
              <a:rPr lang="sr-Latn-RS" dirty="0" smtClean="0">
                <a:latin typeface="Book Antiqua" pitchFamily="18" charset="0"/>
              </a:rPr>
              <a:t>5. There is nothing to eat or drink there</a:t>
            </a:r>
            <a:r>
              <a:rPr lang="sr-Latn-RS" dirty="0" smtClean="0">
                <a:latin typeface="Book Antiqua" pitchFamily="18" charset="0"/>
              </a:rPr>
              <a:t>. </a:t>
            </a:r>
            <a:r>
              <a:rPr lang="sr-Latn-RS" b="1" dirty="0" smtClean="0">
                <a:solidFill>
                  <a:srgbClr val="FF0000"/>
                </a:solidFill>
                <a:latin typeface="Book Antiqua" pitchFamily="18" charset="0"/>
              </a:rPr>
              <a:t>F</a:t>
            </a:r>
            <a:endParaRPr lang="en-US" b="1" dirty="0">
              <a:solidFill>
                <a:srgbClr val="FF000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Listening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dirty="0" smtClean="0"/>
              <a:t>page 85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14554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Book Antiqua" pitchFamily="18" charset="0"/>
              </a:rPr>
              <a:t>4. </a:t>
            </a:r>
            <a:r>
              <a:rPr lang="sr-Latn-RS" sz="3600" dirty="0" smtClean="0">
                <a:solidFill>
                  <a:srgbClr val="FF0000"/>
                </a:solidFill>
                <a:latin typeface="Book Antiqua" pitchFamily="18" charset="0"/>
              </a:rPr>
              <a:t>page 85, track 2.29, transcript page 154  </a:t>
            </a:r>
            <a:r>
              <a:rPr lang="sr-Latn-RS" sz="3600" dirty="0" smtClean="0">
                <a:latin typeface="Book Antiqua" pitchFamily="18" charset="0"/>
              </a:rPr>
              <a:t>Read these sentences, then listen to the first part of Sue’s talk and choose the best summary.</a:t>
            </a:r>
            <a:endParaRPr lang="en-US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2285992"/>
            <a:ext cx="8715436" cy="4286280"/>
          </a:xfrm>
        </p:spPr>
        <p:txBody>
          <a:bodyPr/>
          <a:lstStyle/>
          <a:p>
            <a:pPr algn="just"/>
            <a:r>
              <a:rPr lang="sr-Latn-RS" dirty="0" smtClean="0">
                <a:latin typeface="Book Antiqua" pitchFamily="18" charset="0"/>
              </a:rPr>
              <a:t>1</a:t>
            </a:r>
            <a:r>
              <a:rPr lang="sr-Latn-RS" dirty="0" smtClean="0">
                <a:latin typeface="Book Antiqua" pitchFamily="18" charset="0"/>
              </a:rPr>
              <a:t>. The city is dangerous and it’s important to be very careful with your money.</a:t>
            </a:r>
          </a:p>
          <a:p>
            <a:pPr algn="just"/>
            <a:r>
              <a:rPr lang="sr-Latn-RS" dirty="0" smtClean="0">
                <a:latin typeface="Book Antiqua" pitchFamily="18" charset="0"/>
              </a:rPr>
              <a:t>2. The city is safe, but it’s important to be careful with your money.</a:t>
            </a:r>
          </a:p>
          <a:p>
            <a:pPr algn="just"/>
            <a:r>
              <a:rPr lang="sr-Latn-RS" dirty="0" smtClean="0">
                <a:latin typeface="Book Antiqua" pitchFamily="18" charset="0"/>
              </a:rPr>
              <a:t>3. The city is safe, so it’s not important to be careful with your money.</a:t>
            </a:r>
            <a:endParaRPr lang="en-US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400" dirty="0" smtClean="0">
                <a:latin typeface="Book Antiqua" pitchFamily="18" charset="0"/>
              </a:rPr>
              <a:t>5 </a:t>
            </a:r>
            <a:r>
              <a:rPr lang="sr-Latn-RS" sz="3400" dirty="0" smtClean="0">
                <a:solidFill>
                  <a:srgbClr val="FF0000"/>
                </a:solidFill>
                <a:latin typeface="Book Antiqua" pitchFamily="18" charset="0"/>
              </a:rPr>
              <a:t>page 85, track 2.30, transcript page 154, </a:t>
            </a:r>
            <a:r>
              <a:rPr lang="sr-Latn-RS" sz="3400" dirty="0" smtClean="0">
                <a:latin typeface="Book Antiqua" pitchFamily="18" charset="0"/>
              </a:rPr>
              <a:t>Now listen to the rest of Sue’s talk and fill the gaps.</a:t>
            </a:r>
            <a:endParaRPr lang="en-US" sz="34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972072"/>
          </a:xfrm>
        </p:spPr>
        <p:txBody>
          <a:bodyPr/>
          <a:lstStyle/>
          <a:p>
            <a:pPr algn="just"/>
            <a:r>
              <a:rPr lang="sr-Latn-RS" dirty="0" smtClean="0">
                <a:latin typeface="Book Antiqua" pitchFamily="18" charset="0"/>
              </a:rPr>
              <a:t>You should be careful </a:t>
            </a:r>
            <a:r>
              <a:rPr lang="sr-Latn-RS" dirty="0" smtClean="0">
                <a:latin typeface="Book Antiqua" pitchFamily="18" charset="0"/>
              </a:rPr>
              <a:t>______  ________ places</a:t>
            </a:r>
            <a:r>
              <a:rPr lang="sr-Latn-RS" dirty="0" smtClean="0">
                <a:latin typeface="Book Antiqua" pitchFamily="18" charset="0"/>
              </a:rPr>
              <a:t>.</a:t>
            </a:r>
          </a:p>
          <a:p>
            <a:pPr algn="just"/>
            <a:r>
              <a:rPr lang="sr-Latn-RS" dirty="0" smtClean="0">
                <a:latin typeface="Book Antiqua" pitchFamily="18" charset="0"/>
              </a:rPr>
              <a:t>2. You should keep your </a:t>
            </a:r>
            <a:r>
              <a:rPr lang="sr-Latn-RS" dirty="0" smtClean="0">
                <a:latin typeface="Book Antiqua" pitchFamily="18" charset="0"/>
              </a:rPr>
              <a:t>______ ________ </a:t>
            </a:r>
            <a:r>
              <a:rPr lang="sr-Latn-RS" dirty="0" smtClean="0">
                <a:latin typeface="Book Antiqua" pitchFamily="18" charset="0"/>
              </a:rPr>
              <a:t>safe.</a:t>
            </a:r>
          </a:p>
          <a:p>
            <a:pPr algn="just"/>
            <a:r>
              <a:rPr lang="sr-Latn-RS" dirty="0" smtClean="0">
                <a:latin typeface="Book Antiqua" pitchFamily="18" charset="0"/>
              </a:rPr>
              <a:t>3. You shouldn’t keep your _______ in your back pocket.</a:t>
            </a:r>
          </a:p>
          <a:p>
            <a:pPr algn="just"/>
            <a:r>
              <a:rPr lang="sr-Latn-RS" dirty="0" smtClean="0">
                <a:latin typeface="Book Antiqua" pitchFamily="18" charset="0"/>
              </a:rPr>
              <a:t>4. You shouldn’t carry a lot of ___________ .</a:t>
            </a:r>
          </a:p>
          <a:p>
            <a:pPr algn="just"/>
            <a:r>
              <a:rPr lang="sr-Latn-RS" dirty="0" smtClean="0">
                <a:latin typeface="Book Antiqua" pitchFamily="18" charset="0"/>
              </a:rPr>
              <a:t>5. You shouldn’t take your money out </a:t>
            </a:r>
            <a:r>
              <a:rPr lang="sr-Latn-RS" dirty="0" smtClean="0">
                <a:latin typeface="Book Antiqua" pitchFamily="18" charset="0"/>
              </a:rPr>
              <a:t>in a ______ _________ places</a:t>
            </a:r>
            <a:r>
              <a:rPr lang="sr-Latn-RS" dirty="0" smtClean="0">
                <a:latin typeface="Book Antiqua" pitchFamily="18" charset="0"/>
              </a:rPr>
              <a:t>.</a:t>
            </a:r>
            <a:endParaRPr lang="en-US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400" dirty="0" smtClean="0">
                <a:latin typeface="Book Antiqua" pitchFamily="18" charset="0"/>
              </a:rPr>
              <a:t>5 </a:t>
            </a:r>
            <a:r>
              <a:rPr lang="sr-Latn-RS" sz="3400" dirty="0" smtClean="0">
                <a:solidFill>
                  <a:srgbClr val="FF0000"/>
                </a:solidFill>
                <a:latin typeface="Book Antiqua" pitchFamily="18" charset="0"/>
              </a:rPr>
              <a:t>page 85, track 2.30, transcript page 154,  </a:t>
            </a:r>
            <a:r>
              <a:rPr lang="sr-Latn-RS" sz="3400" dirty="0" smtClean="0">
                <a:latin typeface="Book Antiqua" pitchFamily="18" charset="0"/>
              </a:rPr>
              <a:t>answers</a:t>
            </a:r>
            <a:endParaRPr lang="en-US" sz="34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972072"/>
          </a:xfrm>
        </p:spPr>
        <p:txBody>
          <a:bodyPr/>
          <a:lstStyle/>
          <a:p>
            <a:pPr algn="just"/>
            <a:r>
              <a:rPr lang="sr-Latn-RS" dirty="0" smtClean="0">
                <a:latin typeface="Book Antiqua" pitchFamily="18" charset="0"/>
              </a:rPr>
              <a:t>You should be careful </a:t>
            </a:r>
            <a:r>
              <a:rPr lang="sr-Latn-RS" dirty="0" smtClean="0">
                <a:solidFill>
                  <a:srgbClr val="FF0000"/>
                </a:solidFill>
                <a:latin typeface="Book Antiqua" pitchFamily="18" charset="0"/>
              </a:rPr>
              <a:t>in crowded </a:t>
            </a:r>
            <a:r>
              <a:rPr lang="sr-Latn-RS" dirty="0" smtClean="0">
                <a:latin typeface="Book Antiqua" pitchFamily="18" charset="0"/>
              </a:rPr>
              <a:t>places</a:t>
            </a:r>
            <a:r>
              <a:rPr lang="sr-Latn-RS" dirty="0" smtClean="0">
                <a:latin typeface="Book Antiqua" pitchFamily="18" charset="0"/>
              </a:rPr>
              <a:t>.</a:t>
            </a:r>
          </a:p>
          <a:p>
            <a:pPr algn="just"/>
            <a:r>
              <a:rPr lang="sr-Latn-RS" dirty="0" smtClean="0">
                <a:latin typeface="Book Antiqua" pitchFamily="18" charset="0"/>
              </a:rPr>
              <a:t>2. You should keep your </a:t>
            </a:r>
            <a:r>
              <a:rPr lang="sr-Latn-RS" dirty="0" smtClean="0">
                <a:solidFill>
                  <a:srgbClr val="FF0000"/>
                </a:solidFill>
                <a:latin typeface="Book Antiqua" pitchFamily="18" charset="0"/>
              </a:rPr>
              <a:t>PIN</a:t>
            </a:r>
            <a:r>
              <a:rPr lang="sr-Latn-RS" dirty="0" smtClean="0">
                <a:solidFill>
                  <a:srgbClr val="FF0000"/>
                </a:solidFill>
                <a:latin typeface="Book Antiqua" pitchFamily="18" charset="0"/>
              </a:rPr>
              <a:t> number </a:t>
            </a:r>
            <a:r>
              <a:rPr lang="sr-Latn-RS" dirty="0" smtClean="0">
                <a:latin typeface="Book Antiqua" pitchFamily="18" charset="0"/>
              </a:rPr>
              <a:t>safe.</a:t>
            </a:r>
          </a:p>
          <a:p>
            <a:pPr algn="just"/>
            <a:r>
              <a:rPr lang="sr-Latn-RS" dirty="0" smtClean="0">
                <a:latin typeface="Book Antiqua" pitchFamily="18" charset="0"/>
              </a:rPr>
              <a:t>3. You shouldn’t keep your </a:t>
            </a:r>
            <a:r>
              <a:rPr lang="sr-Latn-RS" dirty="0" smtClean="0">
                <a:solidFill>
                  <a:srgbClr val="FF0000"/>
                </a:solidFill>
                <a:latin typeface="Book Antiqua" pitchFamily="18" charset="0"/>
              </a:rPr>
              <a:t>wallet </a:t>
            </a:r>
            <a:r>
              <a:rPr lang="sr-Latn-RS" dirty="0" smtClean="0">
                <a:latin typeface="Book Antiqua" pitchFamily="18" charset="0"/>
              </a:rPr>
              <a:t>in your back pocket.</a:t>
            </a:r>
          </a:p>
          <a:p>
            <a:pPr algn="just"/>
            <a:r>
              <a:rPr lang="sr-Latn-RS" dirty="0" smtClean="0">
                <a:latin typeface="Book Antiqua" pitchFamily="18" charset="0"/>
              </a:rPr>
              <a:t>4. You shouldn’t carry a lot of </a:t>
            </a:r>
            <a:r>
              <a:rPr lang="sr-Latn-RS" dirty="0" smtClean="0">
                <a:solidFill>
                  <a:srgbClr val="FF0000"/>
                </a:solidFill>
                <a:latin typeface="Book Antiqua" pitchFamily="18" charset="0"/>
              </a:rPr>
              <a:t>cash</a:t>
            </a:r>
            <a:r>
              <a:rPr lang="sr-Latn-RS" dirty="0" smtClean="0">
                <a:latin typeface="Book Antiqua" pitchFamily="18" charset="0"/>
              </a:rPr>
              <a:t> </a:t>
            </a:r>
            <a:r>
              <a:rPr lang="sr-Latn-RS" dirty="0" smtClean="0">
                <a:latin typeface="Book Antiqua" pitchFamily="18" charset="0"/>
              </a:rPr>
              <a:t>.</a:t>
            </a:r>
          </a:p>
          <a:p>
            <a:pPr algn="just"/>
            <a:r>
              <a:rPr lang="sr-Latn-RS" dirty="0" smtClean="0">
                <a:latin typeface="Book Antiqua" pitchFamily="18" charset="0"/>
              </a:rPr>
              <a:t>5. You shouldn’t take your money out in </a:t>
            </a:r>
            <a:r>
              <a:rPr lang="sr-Latn-RS" dirty="0" smtClean="0">
                <a:solidFill>
                  <a:srgbClr val="FF0000"/>
                </a:solidFill>
                <a:latin typeface="Book Antiqua" pitchFamily="18" charset="0"/>
              </a:rPr>
              <a:t>a busy public</a:t>
            </a:r>
            <a:r>
              <a:rPr lang="sr-Latn-RS" dirty="0" smtClean="0">
                <a:latin typeface="Book Antiqua" pitchFamily="18" charset="0"/>
              </a:rPr>
              <a:t> </a:t>
            </a:r>
            <a:r>
              <a:rPr lang="sr-Latn-RS" dirty="0" smtClean="0">
                <a:latin typeface="Book Antiqua" pitchFamily="18" charset="0"/>
              </a:rPr>
              <a:t>places.</a:t>
            </a:r>
            <a:endParaRPr lang="en-US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929718" cy="114300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Book Antiqua" pitchFamily="18" charset="0"/>
              </a:rPr>
              <a:t>6. </a:t>
            </a:r>
            <a:r>
              <a:rPr lang="sr-Latn-RS" sz="3600" dirty="0" smtClean="0">
                <a:solidFill>
                  <a:srgbClr val="FF0000"/>
                </a:solidFill>
                <a:latin typeface="Book Antiqua" pitchFamily="18" charset="0"/>
              </a:rPr>
              <a:t>page 85</a:t>
            </a:r>
            <a:r>
              <a:rPr lang="sr-Latn-RS" sz="3600" dirty="0" smtClean="0">
                <a:latin typeface="Book Antiqua" pitchFamily="18" charset="0"/>
              </a:rPr>
              <a:t>, Look </a:t>
            </a:r>
            <a:r>
              <a:rPr lang="sr-Latn-RS" sz="3600" dirty="0" smtClean="0">
                <a:latin typeface="Book Antiqua" pitchFamily="18" charset="0"/>
              </a:rPr>
              <a:t>at what these people say. Do they follow Sue’s advice?</a:t>
            </a:r>
            <a:endParaRPr lang="en-US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929718" cy="4972072"/>
          </a:xfrm>
        </p:spPr>
        <p:txBody>
          <a:bodyPr/>
          <a:lstStyle/>
          <a:p>
            <a:pPr algn="just"/>
            <a:r>
              <a:rPr lang="sr-Latn-RS" dirty="0" smtClean="0">
                <a:latin typeface="Book Antiqua" pitchFamily="18" charset="0"/>
              </a:rPr>
              <a:t>I can never remember my PIN numbers so I keep them on a piece of paper in my wallet.</a:t>
            </a:r>
          </a:p>
          <a:p>
            <a:pPr algn="just"/>
            <a:r>
              <a:rPr lang="sr-Latn-RS" dirty="0" smtClean="0">
                <a:latin typeface="Book Antiqua" pitchFamily="18" charset="0"/>
              </a:rPr>
              <a:t>I always carry my wallet in my inside jacket pocket. </a:t>
            </a:r>
          </a:p>
          <a:p>
            <a:pPr algn="just"/>
            <a:r>
              <a:rPr lang="sr-Latn-RS" dirty="0" smtClean="0">
                <a:latin typeface="Book Antiqua" pitchFamily="18" charset="0"/>
              </a:rPr>
              <a:t>3. I don’t like cheques or credit cards so I always carry a lot of cash.</a:t>
            </a:r>
          </a:p>
          <a:p>
            <a:pPr algn="just"/>
            <a:r>
              <a:rPr lang="sr-Latn-RS" dirty="0" smtClean="0">
                <a:latin typeface="Book Antiqua" pitchFamily="18" charset="0"/>
              </a:rPr>
              <a:t>4. I sometimes check how much money I’ve got in my purse when I’m on the bus.</a:t>
            </a:r>
            <a:endParaRPr lang="en-US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grammar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dirty="0" smtClean="0"/>
              <a:t>should, shouldn’t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0108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Book Antiqua" pitchFamily="18" charset="0"/>
              </a:rPr>
              <a:t>7. </a:t>
            </a:r>
            <a:r>
              <a:rPr lang="sr-Latn-RS" sz="3600" dirty="0" smtClean="0">
                <a:solidFill>
                  <a:srgbClr val="FF0000"/>
                </a:solidFill>
                <a:latin typeface="Book Antiqua" pitchFamily="18" charset="0"/>
              </a:rPr>
              <a:t>page 85</a:t>
            </a:r>
            <a:r>
              <a:rPr lang="sr-Latn-RS" sz="3600" dirty="0" smtClean="0">
                <a:latin typeface="Book Antiqua" pitchFamily="18" charset="0"/>
              </a:rPr>
              <a:t>, Look </a:t>
            </a:r>
            <a:r>
              <a:rPr lang="sr-Latn-RS" sz="3600" dirty="0" smtClean="0">
                <a:latin typeface="Book Antiqua" pitchFamily="18" charset="0"/>
              </a:rPr>
              <a:t>at the examples and explanations. Answer the questions below</a:t>
            </a:r>
            <a:endParaRPr lang="en-US" sz="3600" dirty="0">
              <a:latin typeface="Book Antiqua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142985"/>
          <a:ext cx="8472518" cy="3172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6259"/>
                <a:gridCol w="4236259"/>
              </a:tblGrid>
              <a:tr h="683992">
                <a:tc>
                  <a:txBody>
                    <a:bodyPr/>
                    <a:lstStyle/>
                    <a:p>
                      <a:pPr algn="ctr"/>
                      <a:r>
                        <a:rPr lang="sr-Latn-RS" sz="2800" dirty="0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Examples</a:t>
                      </a:r>
                      <a:endParaRPr lang="en-US" sz="2800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800" dirty="0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Explanations</a:t>
                      </a:r>
                      <a:endParaRPr lang="en-US" sz="2800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598498">
                <a:tc>
                  <a:txBody>
                    <a:bodyPr/>
                    <a:lstStyle/>
                    <a:p>
                      <a:r>
                        <a:rPr lang="sr-Latn-RS" sz="2800" i="1" dirty="0" smtClean="0">
                          <a:latin typeface="Book Antiqua" pitchFamily="18" charset="0"/>
                        </a:rPr>
                        <a:t>You </a:t>
                      </a:r>
                      <a:r>
                        <a:rPr lang="sr-Latn-RS" sz="2800" b="1" i="1" dirty="0" smtClean="0">
                          <a:latin typeface="Book Antiqua" pitchFamily="18" charset="0"/>
                        </a:rPr>
                        <a:t>should</a:t>
                      </a:r>
                      <a:r>
                        <a:rPr lang="sr-Latn-RS" sz="2800" i="1" dirty="0" smtClean="0">
                          <a:latin typeface="Book Antiqua" pitchFamily="18" charset="0"/>
                        </a:rPr>
                        <a:t> be careful.</a:t>
                      </a:r>
                      <a:endParaRPr lang="en-US" sz="2800" i="1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2800" dirty="0" smtClean="0">
                          <a:latin typeface="Book Antiqua" pitchFamily="18" charset="0"/>
                        </a:rPr>
                        <a:t>It’s the right thing to do.</a:t>
                      </a:r>
                      <a:endParaRPr lang="en-US" sz="28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860649">
                <a:tc>
                  <a:txBody>
                    <a:bodyPr/>
                    <a:lstStyle/>
                    <a:p>
                      <a:r>
                        <a:rPr lang="sr-Latn-RS" sz="2800" i="1" dirty="0" smtClean="0">
                          <a:latin typeface="Book Antiqua" pitchFamily="18" charset="0"/>
                        </a:rPr>
                        <a:t>He </a:t>
                      </a:r>
                      <a:r>
                        <a:rPr lang="sr-Latn-RS" sz="2800" b="1" i="1" dirty="0" smtClean="0">
                          <a:latin typeface="Book Antiqua" pitchFamily="18" charset="0"/>
                        </a:rPr>
                        <a:t>shouldn’t</a:t>
                      </a:r>
                      <a:r>
                        <a:rPr lang="sr-Latn-RS" sz="2800" i="1" dirty="0" smtClean="0">
                          <a:latin typeface="Book Antiqua" pitchFamily="18" charset="0"/>
                        </a:rPr>
                        <a:t> put his money in his back pocket.</a:t>
                      </a:r>
                      <a:endParaRPr lang="en-US" sz="2800" i="1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2800" dirty="0" smtClean="0">
                          <a:latin typeface="Book Antiqua" pitchFamily="18" charset="0"/>
                        </a:rPr>
                        <a:t>It</a:t>
                      </a:r>
                      <a:r>
                        <a:rPr lang="sr-Latn-RS" sz="2800" baseline="0" dirty="0" smtClean="0">
                          <a:latin typeface="Book Antiqua" pitchFamily="18" charset="0"/>
                        </a:rPr>
                        <a:t> isn’t</a:t>
                      </a:r>
                      <a:r>
                        <a:rPr lang="sr-Latn-RS" sz="2800" dirty="0" smtClean="0">
                          <a:latin typeface="Book Antiqua" pitchFamily="18" charset="0"/>
                        </a:rPr>
                        <a:t> the right thing to do.</a:t>
                      </a:r>
                      <a:endParaRPr lang="en-US" sz="28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904699">
                <a:tc>
                  <a:txBody>
                    <a:bodyPr/>
                    <a:lstStyle/>
                    <a:p>
                      <a:r>
                        <a:rPr lang="sr-Latn-RS" sz="2800" b="1" i="1" dirty="0" smtClean="0">
                          <a:latin typeface="Book Antiqua" pitchFamily="18" charset="0"/>
                        </a:rPr>
                        <a:t>Should</a:t>
                      </a:r>
                      <a:r>
                        <a:rPr lang="sr-Latn-RS" sz="2800" i="1" dirty="0" smtClean="0">
                          <a:latin typeface="Book Antiqua" pitchFamily="18" charset="0"/>
                        </a:rPr>
                        <a:t> I wear a money belt?</a:t>
                      </a:r>
                      <a:endParaRPr lang="en-US" sz="2800" i="1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2800" dirty="0" smtClean="0">
                          <a:latin typeface="Book Antiqua" pitchFamily="18" charset="0"/>
                        </a:rPr>
                        <a:t>Is</a:t>
                      </a:r>
                      <a:r>
                        <a:rPr lang="sr-Latn-RS" sz="2800" baseline="0" dirty="0" smtClean="0">
                          <a:latin typeface="Book Antiqua" pitchFamily="18" charset="0"/>
                        </a:rPr>
                        <a:t> it </a:t>
                      </a:r>
                      <a:r>
                        <a:rPr lang="sr-Latn-RS" sz="2800" dirty="0" smtClean="0">
                          <a:latin typeface="Book Antiqua" pitchFamily="18" charset="0"/>
                        </a:rPr>
                        <a:t>the right thing to do?</a:t>
                      </a:r>
                      <a:endParaRPr lang="en-US" sz="2800" dirty="0" smtClean="0">
                        <a:latin typeface="Book Antiqua" pitchFamily="18" charset="0"/>
                      </a:endParaRPr>
                    </a:p>
                    <a:p>
                      <a:endParaRPr lang="en-US" sz="28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4572008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sr-Latn-RS" sz="3000" dirty="0" smtClean="0">
                <a:latin typeface="Book Antiqua" pitchFamily="18" charset="0"/>
              </a:rPr>
              <a:t>Do we add </a:t>
            </a:r>
            <a:r>
              <a:rPr lang="sr-Latn-RS" sz="3000" i="1" dirty="0" smtClean="0">
                <a:latin typeface="Book Antiqua" pitchFamily="18" charset="0"/>
              </a:rPr>
              <a:t>–s</a:t>
            </a:r>
            <a:r>
              <a:rPr lang="sr-Latn-RS" sz="3000" dirty="0" smtClean="0">
                <a:latin typeface="Book Antiqua" pitchFamily="18" charset="0"/>
              </a:rPr>
              <a:t> to </a:t>
            </a:r>
            <a:r>
              <a:rPr lang="sr-Latn-RS" sz="3000" i="1" dirty="0" smtClean="0">
                <a:latin typeface="Book Antiqua" pitchFamily="18" charset="0"/>
              </a:rPr>
              <a:t>should</a:t>
            </a:r>
            <a:r>
              <a:rPr lang="sr-Latn-RS" sz="3000" dirty="0" smtClean="0">
                <a:latin typeface="Book Antiqua" pitchFamily="18" charset="0"/>
              </a:rPr>
              <a:t> after </a:t>
            </a:r>
            <a:r>
              <a:rPr lang="sr-Latn-RS" sz="3000" i="1" dirty="0" smtClean="0">
                <a:latin typeface="Book Antiqua" pitchFamily="18" charset="0"/>
              </a:rPr>
              <a:t>he, she </a:t>
            </a:r>
            <a:r>
              <a:rPr lang="sr-Latn-RS" sz="3000" dirty="0" smtClean="0">
                <a:latin typeface="Book Antiqua" pitchFamily="18" charset="0"/>
              </a:rPr>
              <a:t>and </a:t>
            </a:r>
            <a:r>
              <a:rPr lang="sr-Latn-RS" sz="3000" i="1" dirty="0" smtClean="0">
                <a:latin typeface="Book Antiqua" pitchFamily="18" charset="0"/>
              </a:rPr>
              <a:t>it</a:t>
            </a:r>
            <a:r>
              <a:rPr lang="sr-Latn-RS" sz="3000" dirty="0" smtClean="0">
                <a:latin typeface="Book Antiqua" pitchFamily="18" charset="0"/>
              </a:rPr>
              <a:t>?</a:t>
            </a:r>
          </a:p>
          <a:p>
            <a:pPr marL="342900" indent="-342900" algn="just">
              <a:buAutoNum type="arabicPeriod"/>
            </a:pPr>
            <a:r>
              <a:rPr lang="sr-Latn-RS" sz="3000" dirty="0" smtClean="0">
                <a:latin typeface="Book Antiqua" pitchFamily="18" charset="0"/>
              </a:rPr>
              <a:t>Can you think of another verb with grammar like this?</a:t>
            </a:r>
            <a:endParaRPr lang="en-US" sz="30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Book Antiqua" pitchFamily="18" charset="0"/>
              </a:rPr>
              <a:t>8. </a:t>
            </a:r>
            <a:r>
              <a:rPr lang="sr-Latn-RS" sz="3600" dirty="0" smtClean="0">
                <a:solidFill>
                  <a:srgbClr val="FF0000"/>
                </a:solidFill>
                <a:latin typeface="Book Antiqua" pitchFamily="18" charset="0"/>
              </a:rPr>
              <a:t>page 85</a:t>
            </a:r>
            <a:r>
              <a:rPr lang="sr-Latn-RS" sz="3600" dirty="0" smtClean="0">
                <a:latin typeface="Book Antiqua" pitchFamily="18" charset="0"/>
              </a:rPr>
              <a:t>, Complete </a:t>
            </a:r>
            <a:r>
              <a:rPr lang="sr-Latn-RS" sz="3600" dirty="0" smtClean="0">
                <a:latin typeface="Book Antiqua" pitchFamily="18" charset="0"/>
              </a:rPr>
              <a:t>the sentences with </a:t>
            </a:r>
            <a:r>
              <a:rPr lang="sr-Latn-RS" sz="3600" b="1" i="1" dirty="0" smtClean="0">
                <a:latin typeface="Book Antiqua" pitchFamily="18" charset="0"/>
              </a:rPr>
              <a:t>should</a:t>
            </a:r>
            <a:r>
              <a:rPr lang="sr-Latn-RS" sz="3600" dirty="0" smtClean="0">
                <a:latin typeface="Book Antiqua" pitchFamily="18" charset="0"/>
              </a:rPr>
              <a:t> or </a:t>
            </a:r>
            <a:r>
              <a:rPr lang="sr-Latn-RS" sz="3600" b="1" i="1" dirty="0" smtClean="0">
                <a:latin typeface="Book Antiqua" pitchFamily="18" charset="0"/>
              </a:rPr>
              <a:t>shouldn’t</a:t>
            </a:r>
            <a:r>
              <a:rPr lang="sr-Latn-RS" sz="3600" dirty="0" smtClean="0">
                <a:latin typeface="Book Antiqua" pitchFamily="18" charset="0"/>
              </a:rPr>
              <a:t> and the verb.</a:t>
            </a:r>
            <a:endParaRPr lang="en-US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28736"/>
            <a:ext cx="9144000" cy="5429264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sr-Latn-RS" sz="3300" dirty="0" smtClean="0">
                <a:latin typeface="Book Antiqua" pitchFamily="18" charset="0"/>
              </a:rPr>
              <a:t>1. </a:t>
            </a:r>
            <a:r>
              <a:rPr lang="sr-Latn-RS" sz="3300" i="1" u="sng" dirty="0" smtClean="0">
                <a:latin typeface="Book Antiqua" pitchFamily="18" charset="0"/>
              </a:rPr>
              <a:t>Should I keep </a:t>
            </a:r>
            <a:r>
              <a:rPr lang="sr-Latn-RS" sz="3300" dirty="0" smtClean="0">
                <a:latin typeface="Book Antiqua" pitchFamily="18" charset="0"/>
              </a:rPr>
              <a:t>this money? I found it in the street. (I/keep)</a:t>
            </a:r>
          </a:p>
          <a:p>
            <a:pPr algn="just"/>
            <a:r>
              <a:rPr lang="sr-Latn-RS" sz="3300" dirty="0" smtClean="0">
                <a:latin typeface="Book Antiqua" pitchFamily="18" charset="0"/>
              </a:rPr>
              <a:t>2. _________ to the restaurant on your birthday – the food is really bad. (you/go)</a:t>
            </a:r>
          </a:p>
          <a:p>
            <a:pPr algn="just"/>
            <a:r>
              <a:rPr lang="sr-Latn-RS" sz="3300" dirty="0" smtClean="0">
                <a:latin typeface="Book Antiqua" pitchFamily="18" charset="0"/>
              </a:rPr>
              <a:t>3. Max lost his wallet yesterday. - ________ more careful with his money. (he/be)</a:t>
            </a:r>
          </a:p>
          <a:p>
            <a:pPr algn="just"/>
            <a:r>
              <a:rPr lang="sr-Latn-RS" sz="3300" dirty="0" smtClean="0">
                <a:latin typeface="Book Antiqua" pitchFamily="18" charset="0"/>
              </a:rPr>
              <a:t>4. ________ a new camera. Her other camera is only six months old. (she/buy)</a:t>
            </a:r>
          </a:p>
          <a:p>
            <a:pPr algn="just"/>
            <a:r>
              <a:rPr lang="sr-Latn-RS" sz="3300" dirty="0" smtClean="0">
                <a:latin typeface="Book Antiqua" pitchFamily="18" charset="0"/>
              </a:rPr>
              <a:t>5. Someone stole my purse from my car. - ______ the police. (you/tell)</a:t>
            </a:r>
          </a:p>
          <a:p>
            <a:pPr algn="just"/>
            <a:r>
              <a:rPr lang="sr-Latn-RS" sz="3300" dirty="0" smtClean="0">
                <a:latin typeface="Book Antiqua" pitchFamily="18" charset="0"/>
              </a:rPr>
              <a:t>6. __________ all our money on a round-the-world trip or on a swimming pool in the garden? (we/spend)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0"/>
            <a:ext cx="8215370" cy="857232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Book Antiqua" pitchFamily="18" charset="0"/>
              </a:rPr>
              <a:t>8. </a:t>
            </a:r>
            <a:r>
              <a:rPr lang="sr-Latn-RS" sz="3600" dirty="0" smtClean="0">
                <a:solidFill>
                  <a:srgbClr val="FF0000"/>
                </a:solidFill>
                <a:latin typeface="Book Antiqua" pitchFamily="18" charset="0"/>
              </a:rPr>
              <a:t>page 85</a:t>
            </a:r>
            <a:r>
              <a:rPr lang="sr-Latn-RS" sz="3600" dirty="0" smtClean="0">
                <a:latin typeface="Book Antiqua" pitchFamily="18" charset="0"/>
              </a:rPr>
              <a:t>, answers </a:t>
            </a:r>
            <a:endParaRPr lang="en-US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71546"/>
            <a:ext cx="9144000" cy="578645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sr-Latn-RS" sz="3300" dirty="0" smtClean="0">
                <a:latin typeface="Book Antiqua" pitchFamily="18" charset="0"/>
              </a:rPr>
              <a:t>1. </a:t>
            </a:r>
            <a:r>
              <a:rPr lang="sr-Latn-RS" sz="3300" i="1" u="sng" dirty="0" smtClean="0">
                <a:latin typeface="Book Antiqua" pitchFamily="18" charset="0"/>
              </a:rPr>
              <a:t>Should I keep </a:t>
            </a:r>
            <a:r>
              <a:rPr lang="sr-Latn-RS" sz="3300" dirty="0" smtClean="0">
                <a:latin typeface="Book Antiqua" pitchFamily="18" charset="0"/>
              </a:rPr>
              <a:t>this money? I found it in the street. (I/keep)</a:t>
            </a:r>
          </a:p>
          <a:p>
            <a:pPr algn="just"/>
            <a:r>
              <a:rPr lang="sr-Latn-RS" sz="3300" dirty="0" smtClean="0">
                <a:latin typeface="Book Antiqua" pitchFamily="18" charset="0"/>
              </a:rPr>
              <a:t>2. </a:t>
            </a:r>
            <a:r>
              <a:rPr lang="sr-Latn-RS" sz="3300" dirty="0" smtClean="0">
                <a:latin typeface="Book Antiqua" pitchFamily="18" charset="0"/>
              </a:rPr>
              <a:t>You </a:t>
            </a:r>
            <a:r>
              <a:rPr lang="sr-Latn-RS" sz="3300" b="1" dirty="0" smtClean="0">
                <a:solidFill>
                  <a:srgbClr val="FF0000"/>
                </a:solidFill>
                <a:latin typeface="Book Antiqua" pitchFamily="18" charset="0"/>
              </a:rPr>
              <a:t>shouldn’t go</a:t>
            </a:r>
            <a:r>
              <a:rPr lang="sr-Latn-RS" sz="3300" b="1" dirty="0" smtClean="0">
                <a:solidFill>
                  <a:srgbClr val="FF0000"/>
                </a:solidFill>
                <a:latin typeface="Book Antiqua" pitchFamily="18" charset="0"/>
              </a:rPr>
              <a:t> </a:t>
            </a:r>
            <a:r>
              <a:rPr lang="sr-Latn-RS" sz="3300" dirty="0" smtClean="0">
                <a:latin typeface="Book Antiqua" pitchFamily="18" charset="0"/>
              </a:rPr>
              <a:t>to the restaurant on your birthday – the food is really bad. (you/go)</a:t>
            </a:r>
          </a:p>
          <a:p>
            <a:pPr algn="just"/>
            <a:r>
              <a:rPr lang="sr-Latn-RS" sz="3300" dirty="0" smtClean="0">
                <a:latin typeface="Book Antiqua" pitchFamily="18" charset="0"/>
              </a:rPr>
              <a:t>3. Max lost his wallet yesterday. </a:t>
            </a:r>
            <a:r>
              <a:rPr lang="sr-Latn-RS" sz="3300" dirty="0" smtClean="0">
                <a:latin typeface="Book Antiqua" pitchFamily="18" charset="0"/>
              </a:rPr>
              <a:t>– </a:t>
            </a:r>
            <a:r>
              <a:rPr lang="sr-Latn-RS" sz="3300" dirty="0" smtClean="0">
                <a:latin typeface="Book Antiqua" pitchFamily="18" charset="0"/>
              </a:rPr>
              <a:t>H</a:t>
            </a:r>
            <a:r>
              <a:rPr lang="sr-Latn-RS" sz="3300" dirty="0" smtClean="0">
                <a:latin typeface="Book Antiqua" pitchFamily="18" charset="0"/>
              </a:rPr>
              <a:t>e </a:t>
            </a:r>
            <a:r>
              <a:rPr lang="sr-Latn-RS" sz="3300" b="1" dirty="0" smtClean="0">
                <a:solidFill>
                  <a:srgbClr val="FF0000"/>
                </a:solidFill>
                <a:latin typeface="Book Antiqua" pitchFamily="18" charset="0"/>
              </a:rPr>
              <a:t>should be</a:t>
            </a:r>
            <a:r>
              <a:rPr lang="sr-Latn-RS" sz="3300" b="1" dirty="0" smtClean="0">
                <a:solidFill>
                  <a:srgbClr val="FF0000"/>
                </a:solidFill>
                <a:latin typeface="Book Antiqua" pitchFamily="18" charset="0"/>
              </a:rPr>
              <a:t> </a:t>
            </a:r>
            <a:r>
              <a:rPr lang="sr-Latn-RS" sz="3300" dirty="0" smtClean="0">
                <a:latin typeface="Book Antiqua" pitchFamily="18" charset="0"/>
              </a:rPr>
              <a:t>more careful with his money. (he/be)</a:t>
            </a:r>
          </a:p>
          <a:p>
            <a:pPr algn="just"/>
            <a:r>
              <a:rPr lang="sr-Latn-RS" sz="3300" dirty="0" smtClean="0">
                <a:latin typeface="Book Antiqua" pitchFamily="18" charset="0"/>
              </a:rPr>
              <a:t>4. </a:t>
            </a:r>
            <a:r>
              <a:rPr lang="sr-Latn-RS" sz="3300" dirty="0" smtClean="0">
                <a:latin typeface="Book Antiqua" pitchFamily="18" charset="0"/>
              </a:rPr>
              <a:t>She </a:t>
            </a:r>
            <a:r>
              <a:rPr lang="sr-Latn-RS" sz="3300" b="1" dirty="0" smtClean="0">
                <a:solidFill>
                  <a:srgbClr val="FF0000"/>
                </a:solidFill>
                <a:latin typeface="Book Antiqua" pitchFamily="18" charset="0"/>
              </a:rPr>
              <a:t>shouldn’t buy</a:t>
            </a:r>
            <a:r>
              <a:rPr lang="sr-Latn-RS" sz="3300" b="1" dirty="0" smtClean="0">
                <a:solidFill>
                  <a:srgbClr val="FF0000"/>
                </a:solidFill>
                <a:latin typeface="Book Antiqua" pitchFamily="18" charset="0"/>
              </a:rPr>
              <a:t> </a:t>
            </a:r>
            <a:r>
              <a:rPr lang="sr-Latn-RS" sz="3300" dirty="0" smtClean="0">
                <a:latin typeface="Book Antiqua" pitchFamily="18" charset="0"/>
              </a:rPr>
              <a:t>a new camera. Her other camera is only six months old. (she/buy)</a:t>
            </a:r>
          </a:p>
          <a:p>
            <a:pPr algn="just"/>
            <a:r>
              <a:rPr lang="sr-Latn-RS" sz="3300" dirty="0" smtClean="0">
                <a:latin typeface="Book Antiqua" pitchFamily="18" charset="0"/>
              </a:rPr>
              <a:t>5. Someone stole my purse from my car. </a:t>
            </a:r>
            <a:r>
              <a:rPr lang="sr-Latn-RS" sz="3300" dirty="0" smtClean="0">
                <a:latin typeface="Book Antiqua" pitchFamily="18" charset="0"/>
              </a:rPr>
              <a:t>– </a:t>
            </a:r>
            <a:r>
              <a:rPr lang="sr-Latn-RS" sz="3300" dirty="0" smtClean="0">
                <a:latin typeface="Book Antiqua" pitchFamily="18" charset="0"/>
              </a:rPr>
              <a:t>You </a:t>
            </a:r>
            <a:r>
              <a:rPr lang="sr-Latn-RS" sz="3300" b="1" dirty="0" smtClean="0">
                <a:solidFill>
                  <a:srgbClr val="FF0000"/>
                </a:solidFill>
                <a:latin typeface="Book Antiqua" pitchFamily="18" charset="0"/>
              </a:rPr>
              <a:t>should</a:t>
            </a:r>
            <a:r>
              <a:rPr lang="sr-Latn-RS" sz="3300" dirty="0" smtClean="0">
                <a:latin typeface="Book Antiqua" pitchFamily="18" charset="0"/>
              </a:rPr>
              <a:t> </a:t>
            </a:r>
            <a:r>
              <a:rPr lang="sr-Latn-RS" sz="3300" b="1" dirty="0" smtClean="0">
                <a:solidFill>
                  <a:srgbClr val="FF0000"/>
                </a:solidFill>
                <a:latin typeface="Book Antiqua" pitchFamily="18" charset="0"/>
              </a:rPr>
              <a:t>tell</a:t>
            </a:r>
            <a:r>
              <a:rPr lang="sr-Latn-RS" sz="3300" b="1" dirty="0" smtClean="0">
                <a:solidFill>
                  <a:srgbClr val="FF0000"/>
                </a:solidFill>
                <a:latin typeface="Book Antiqua" pitchFamily="18" charset="0"/>
              </a:rPr>
              <a:t> </a:t>
            </a:r>
            <a:r>
              <a:rPr lang="sr-Latn-RS" sz="3300" dirty="0" smtClean="0">
                <a:latin typeface="Book Antiqua" pitchFamily="18" charset="0"/>
              </a:rPr>
              <a:t>the police. (you/tell)</a:t>
            </a:r>
          </a:p>
          <a:p>
            <a:pPr algn="just"/>
            <a:r>
              <a:rPr lang="sr-Latn-RS" sz="3300" dirty="0" smtClean="0">
                <a:latin typeface="Book Antiqua" pitchFamily="18" charset="0"/>
              </a:rPr>
              <a:t>6. </a:t>
            </a:r>
            <a:r>
              <a:rPr lang="sr-Latn-RS" sz="3300" b="1" dirty="0" smtClean="0">
                <a:solidFill>
                  <a:srgbClr val="FF0000"/>
                </a:solidFill>
                <a:latin typeface="Book Antiqua" pitchFamily="18" charset="0"/>
              </a:rPr>
              <a:t>Should</a:t>
            </a:r>
            <a:r>
              <a:rPr lang="sr-Latn-RS" sz="3300" dirty="0" smtClean="0">
                <a:latin typeface="Book Antiqua" pitchFamily="18" charset="0"/>
              </a:rPr>
              <a:t> we </a:t>
            </a:r>
            <a:r>
              <a:rPr lang="sr-Latn-RS" sz="3300" b="1" dirty="0" smtClean="0">
                <a:solidFill>
                  <a:srgbClr val="FF0000"/>
                </a:solidFill>
                <a:latin typeface="Book Antiqua" pitchFamily="18" charset="0"/>
              </a:rPr>
              <a:t>spend</a:t>
            </a:r>
            <a:r>
              <a:rPr lang="sr-Latn-RS" sz="3300" b="1" dirty="0" smtClean="0">
                <a:solidFill>
                  <a:srgbClr val="FF0000"/>
                </a:solidFill>
                <a:latin typeface="Book Antiqua" pitchFamily="18" charset="0"/>
              </a:rPr>
              <a:t> </a:t>
            </a:r>
            <a:r>
              <a:rPr lang="sr-Latn-RS" sz="3300" dirty="0" smtClean="0">
                <a:latin typeface="Book Antiqua" pitchFamily="18" charset="0"/>
              </a:rPr>
              <a:t>all our money on a round-the-world trip or on a swimming pool in the garden? (we/spend)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1857388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Book Antiqua" pitchFamily="18" charset="0"/>
              </a:rPr>
              <a:t>9. </a:t>
            </a:r>
            <a:r>
              <a:rPr lang="sr-Latn-RS" sz="3600" dirty="0" smtClean="0">
                <a:solidFill>
                  <a:srgbClr val="FF0000"/>
                </a:solidFill>
                <a:latin typeface="Book Antiqua" pitchFamily="18" charset="0"/>
              </a:rPr>
              <a:t>page 85</a:t>
            </a:r>
            <a:r>
              <a:rPr lang="sr-Latn-RS" sz="3600" dirty="0" smtClean="0">
                <a:latin typeface="Book Antiqua" pitchFamily="18" charset="0"/>
              </a:rPr>
              <a:t>, Look </a:t>
            </a:r>
            <a:r>
              <a:rPr lang="sr-Latn-RS" sz="3600" dirty="0" smtClean="0">
                <a:latin typeface="Book Antiqua" pitchFamily="18" charset="0"/>
              </a:rPr>
              <a:t>at some more problems of international students in the UK. Give them advice with </a:t>
            </a:r>
            <a:r>
              <a:rPr lang="sr-Latn-RS" sz="3600" i="1" dirty="0" smtClean="0">
                <a:latin typeface="Book Antiqua" pitchFamily="18" charset="0"/>
              </a:rPr>
              <a:t>should</a:t>
            </a:r>
            <a:r>
              <a:rPr lang="sr-Latn-RS" sz="3600" dirty="0" smtClean="0">
                <a:latin typeface="Book Antiqua" pitchFamily="18" charset="0"/>
              </a:rPr>
              <a:t> and the ideas in the box.</a:t>
            </a:r>
            <a:endParaRPr lang="en-US" sz="3600" dirty="0">
              <a:latin typeface="Book Antiqua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071678"/>
          <a:ext cx="8229600" cy="1495435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8229600"/>
              </a:tblGrid>
              <a:tr h="1495435">
                <a:tc>
                  <a:txBody>
                    <a:bodyPr/>
                    <a:lstStyle/>
                    <a:p>
                      <a:pPr algn="ctr"/>
                      <a:r>
                        <a:rPr lang="sr-Latn-RS" sz="2800" b="0" dirty="0" smtClean="0">
                          <a:latin typeface="Book Antiqua" pitchFamily="18" charset="0"/>
                        </a:rPr>
                        <a:t>don’t </a:t>
                      </a:r>
                      <a:r>
                        <a:rPr lang="sr-Latn-RS" sz="2800" b="0" dirty="0" smtClean="0">
                          <a:latin typeface="Book Antiqua" pitchFamily="18" charset="0"/>
                        </a:rPr>
                        <a:t>use your computer late at night</a:t>
                      </a:r>
                    </a:p>
                    <a:p>
                      <a:pPr algn="ctr"/>
                      <a:r>
                        <a:rPr lang="sr-Latn-RS" sz="2800" b="0" dirty="0" smtClean="0">
                          <a:latin typeface="Book Antiqua" pitchFamily="18" charset="0"/>
                        </a:rPr>
                        <a:t>go</a:t>
                      </a:r>
                      <a:r>
                        <a:rPr lang="sr-Latn-RS" sz="2800" b="0" baseline="0" dirty="0" smtClean="0">
                          <a:latin typeface="Book Antiqua" pitchFamily="18" charset="0"/>
                        </a:rPr>
                        <a:t> </a:t>
                      </a:r>
                      <a:r>
                        <a:rPr lang="sr-Latn-RS" sz="2800" b="0" baseline="0" dirty="0" smtClean="0">
                          <a:latin typeface="Book Antiqua" pitchFamily="18" charset="0"/>
                        </a:rPr>
                        <a:t>out in a group </a:t>
                      </a:r>
                      <a:r>
                        <a:rPr lang="sr-Latn-RS" sz="2800" b="0" baseline="0" dirty="0" smtClean="0">
                          <a:latin typeface="Book Antiqua" pitchFamily="18" charset="0"/>
                        </a:rPr>
                        <a:t>           join </a:t>
                      </a:r>
                      <a:r>
                        <a:rPr lang="sr-Latn-RS" sz="2800" b="0" baseline="0" dirty="0" smtClean="0">
                          <a:latin typeface="Book Antiqua" pitchFamily="18" charset="0"/>
                        </a:rPr>
                        <a:t>a sports club</a:t>
                      </a:r>
                    </a:p>
                    <a:p>
                      <a:pPr algn="ctr"/>
                      <a:r>
                        <a:rPr lang="sr-Latn-RS" sz="2800" b="0" baseline="0" dirty="0" smtClean="0">
                          <a:latin typeface="Book Antiqua" pitchFamily="18" charset="0"/>
                        </a:rPr>
                        <a:t>watch </a:t>
                      </a:r>
                      <a:r>
                        <a:rPr lang="sr-Latn-RS" sz="2800" b="0" baseline="0" dirty="0" smtClean="0">
                          <a:latin typeface="Book Antiqua" pitchFamily="18" charset="0"/>
                        </a:rPr>
                        <a:t>TV and practise listening</a:t>
                      </a:r>
                      <a:endParaRPr lang="en-US" sz="2800" b="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14282" y="3857628"/>
            <a:ext cx="871543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sr-Latn-RS" sz="2800" dirty="0" smtClean="0">
                <a:latin typeface="Book Antiqua" pitchFamily="18" charset="0"/>
              </a:rPr>
              <a:t>I don’t know any British people.</a:t>
            </a:r>
          </a:p>
          <a:p>
            <a:pPr marL="342900" indent="-342900" algn="just">
              <a:buAutoNum type="arabicPeriod"/>
            </a:pPr>
            <a:r>
              <a:rPr lang="sr-Latn-RS" sz="2800" dirty="0" smtClean="0">
                <a:latin typeface="Book Antiqua" pitchFamily="18" charset="0"/>
              </a:rPr>
              <a:t>I can’t understand what British people say.</a:t>
            </a:r>
          </a:p>
          <a:p>
            <a:pPr marL="342900" indent="-342900" algn="just">
              <a:buAutoNum type="arabicPeriod"/>
            </a:pPr>
            <a:r>
              <a:rPr lang="sr-Latn-RS" sz="2800" dirty="0" smtClean="0">
                <a:latin typeface="Book Antiqua" pitchFamily="18" charset="0"/>
              </a:rPr>
              <a:t>I don’t feel safe in the city.</a:t>
            </a:r>
          </a:p>
          <a:p>
            <a:pPr marL="342900" indent="-342900" algn="just">
              <a:buAutoNum type="arabicPeriod"/>
            </a:pPr>
            <a:r>
              <a:rPr lang="sr-Latn-RS" sz="2800" dirty="0" smtClean="0">
                <a:latin typeface="Book Antiqua" pitchFamily="18" charset="0"/>
              </a:rPr>
              <a:t>I send emails to my friends back home until 2 am, and then I can’t sleep.</a:t>
            </a:r>
            <a:endParaRPr lang="en-US" sz="28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speaking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dirty="0" smtClean="0"/>
              <a:t>page 85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Book Antiqua" pitchFamily="18" charset="0"/>
              </a:rPr>
              <a:t>10a </a:t>
            </a:r>
            <a:r>
              <a:rPr lang="sr-Latn-RS" sz="3600" dirty="0" smtClean="0">
                <a:solidFill>
                  <a:srgbClr val="FF0000"/>
                </a:solidFill>
                <a:latin typeface="Book Antiqua" pitchFamily="18" charset="0"/>
              </a:rPr>
              <a:t>page 85</a:t>
            </a:r>
            <a:r>
              <a:rPr lang="sr-Latn-RS" sz="3600" dirty="0" smtClean="0">
                <a:latin typeface="Book Antiqua" pitchFamily="18" charset="0"/>
              </a:rPr>
              <a:t>, Work </a:t>
            </a:r>
            <a:r>
              <a:rPr lang="sr-Latn-RS" sz="3600" dirty="0" smtClean="0">
                <a:latin typeface="Book Antiqua" pitchFamily="18" charset="0"/>
              </a:rPr>
              <a:t>with a partner. </a:t>
            </a:r>
            <a:r>
              <a:rPr lang="sr-Latn-RS" sz="3600" dirty="0" smtClean="0">
                <a:latin typeface="Book Antiqua" pitchFamily="18" charset="0"/>
              </a:rPr>
              <a:t/>
            </a:r>
            <a:br>
              <a:rPr lang="sr-Latn-RS" sz="3600" dirty="0" smtClean="0">
                <a:latin typeface="Book Antiqua" pitchFamily="18" charset="0"/>
              </a:rPr>
            </a:br>
            <a:r>
              <a:rPr lang="sr-Latn-RS" sz="3600" dirty="0" smtClean="0">
                <a:latin typeface="Book Antiqua" pitchFamily="18" charset="0"/>
              </a:rPr>
              <a:t>Think </a:t>
            </a:r>
            <a:r>
              <a:rPr lang="sr-Latn-RS" sz="3600" dirty="0" smtClean="0">
                <a:latin typeface="Book Antiqua" pitchFamily="18" charset="0"/>
              </a:rPr>
              <a:t>of some advice for Nadia.</a:t>
            </a:r>
            <a:endParaRPr lang="en-US" sz="3600" dirty="0">
              <a:latin typeface="Book Antiqua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143116"/>
          <a:ext cx="82296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4071966">
                <a:tc>
                  <a:txBody>
                    <a:bodyPr/>
                    <a:lstStyle/>
                    <a:p>
                      <a:pPr algn="just"/>
                      <a:r>
                        <a:rPr lang="sr-Latn-RS" sz="2800" dirty="0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I’m a student in London. This is a very expensive city and I don’t get a lot of money:</a:t>
                      </a:r>
                      <a:r>
                        <a:rPr lang="sr-Latn-RS" sz="2800" baseline="0" dirty="0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 my parents pay my university fees but they can’t afford to give me any extra money. I have a part-time job in a restaurant, but it doesn’t pay very much. I’m using my credit cards a lot and now I’m in debt</a:t>
                      </a:r>
                      <a:r>
                        <a:rPr lang="sr-Latn-RS" sz="2800" baseline="0" dirty="0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.</a:t>
                      </a:r>
                    </a:p>
                    <a:p>
                      <a:pPr algn="just"/>
                      <a:endParaRPr lang="sr-Latn-RS" sz="2800" baseline="0" dirty="0" smtClean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  <a:p>
                      <a:pPr algn="just"/>
                      <a:r>
                        <a:rPr lang="sr-Latn-RS" sz="2800" baseline="0" dirty="0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 </a:t>
                      </a:r>
                      <a:r>
                        <a:rPr lang="sr-Latn-RS" sz="2800" baseline="0" dirty="0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What should I do</a:t>
                      </a:r>
                      <a:r>
                        <a:rPr lang="sr-Latn-RS" sz="2800" baseline="0" dirty="0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?</a:t>
                      </a:r>
                    </a:p>
                    <a:p>
                      <a:pPr algn="just"/>
                      <a:endParaRPr lang="sr-Latn-RS" sz="2800" baseline="0" dirty="0" smtClean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  <a:p>
                      <a:pPr algn="just"/>
                      <a:r>
                        <a:rPr lang="sr-Latn-RS" sz="2800" baseline="0" dirty="0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Nadia</a:t>
                      </a:r>
                      <a:endParaRPr lang="en-US" sz="2800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FF66">
                            <a:tint val="66000"/>
                            <a:satMod val="160000"/>
                          </a:srgbClr>
                        </a:gs>
                        <a:gs pos="50000">
                          <a:srgbClr val="FFFF66">
                            <a:tint val="44500"/>
                            <a:satMod val="160000"/>
                          </a:srgbClr>
                        </a:gs>
                        <a:gs pos="100000">
                          <a:srgbClr val="FFFF66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Book Antiqua" pitchFamily="18" charset="0"/>
              </a:rPr>
              <a:t>10b </a:t>
            </a:r>
            <a:r>
              <a:rPr lang="sr-Latn-RS" sz="3600" dirty="0" smtClean="0">
                <a:solidFill>
                  <a:srgbClr val="FF0000"/>
                </a:solidFill>
                <a:latin typeface="Book Antiqua" pitchFamily="18" charset="0"/>
              </a:rPr>
              <a:t>page 85</a:t>
            </a:r>
            <a:r>
              <a:rPr lang="sr-Latn-RS" sz="3600" dirty="0" smtClean="0">
                <a:latin typeface="Book Antiqua" pitchFamily="18" charset="0"/>
              </a:rPr>
              <a:t>, Look </a:t>
            </a:r>
            <a:r>
              <a:rPr lang="sr-Latn-RS" sz="3600" dirty="0" smtClean="0">
                <a:latin typeface="Book Antiqua" pitchFamily="18" charset="0"/>
              </a:rPr>
              <a:t>at </a:t>
            </a:r>
            <a:r>
              <a:rPr lang="sr-Latn-RS" sz="3600" dirty="0" smtClean="0">
                <a:solidFill>
                  <a:srgbClr val="FF0000"/>
                </a:solidFill>
                <a:latin typeface="Book Antiqua" pitchFamily="18" charset="0"/>
              </a:rPr>
              <a:t>page 121 </a:t>
            </a:r>
            <a:r>
              <a:rPr lang="sr-Latn-RS" sz="3600" dirty="0" smtClean="0">
                <a:latin typeface="Book Antiqua" pitchFamily="18" charset="0"/>
              </a:rPr>
              <a:t>and check your advice. Then give advice to the other people on that page.</a:t>
            </a:r>
            <a:endParaRPr lang="en-US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57364"/>
            <a:ext cx="8929718" cy="4268799"/>
          </a:xfrm>
        </p:spPr>
        <p:txBody>
          <a:bodyPr>
            <a:normAutofit/>
          </a:bodyPr>
          <a:lstStyle/>
          <a:p>
            <a:pPr algn="just"/>
            <a:r>
              <a:rPr lang="sr-Latn-RS" dirty="0" smtClean="0">
                <a:latin typeface="Book Antiqua" pitchFamily="18" charset="0"/>
              </a:rPr>
              <a:t>Dear Nadia,</a:t>
            </a:r>
          </a:p>
          <a:p>
            <a:pPr algn="just">
              <a:buNone/>
            </a:pPr>
            <a:r>
              <a:rPr lang="sr-Latn-RS" dirty="0" smtClean="0">
                <a:latin typeface="Book Antiqua" pitchFamily="18" charset="0"/>
              </a:rPr>
              <a:t>    I’m sorry to hear about your problems. I think that you should try to find a better job. Supermarkets usually pay more than restaurants. You shouldn’t use your credit cards to buy things – they’re very expensive. You should talk to your teachers at the university – they can help you.</a:t>
            </a:r>
            <a:endParaRPr lang="en-US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Book Antiqua" pitchFamily="18" charset="0"/>
              </a:rPr>
              <a:t>1</a:t>
            </a:r>
            <a:endParaRPr lang="en-US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sr-Latn-RS" dirty="0" smtClean="0">
                <a:latin typeface="Book Antiqua" pitchFamily="18" charset="0"/>
              </a:rPr>
              <a:t>I’m a student from China . I’m now living in the UK. I’m sharing a flat with three other Chinese students. We’re afraid to go out after dark because we can hear a lot of police cars. We don’t think the city is safe.</a:t>
            </a:r>
          </a:p>
          <a:p>
            <a:pPr algn="just">
              <a:buNone/>
            </a:pPr>
            <a:r>
              <a:rPr lang="sr-Latn-RS" dirty="0" smtClean="0">
                <a:latin typeface="Book Antiqua" pitchFamily="18" charset="0"/>
              </a:rPr>
              <a:t> </a:t>
            </a:r>
            <a:endParaRPr lang="sr-Latn-RS" dirty="0" smtClean="0">
              <a:latin typeface="Book Antiqua" pitchFamily="18" charset="0"/>
            </a:endParaRPr>
          </a:p>
          <a:p>
            <a:pPr algn="just">
              <a:buNone/>
            </a:pPr>
            <a:r>
              <a:rPr lang="sr-Latn-RS" dirty="0" smtClean="0">
                <a:latin typeface="Book Antiqua" pitchFamily="18" charset="0"/>
              </a:rPr>
              <a:t> What should we do?</a:t>
            </a:r>
          </a:p>
          <a:p>
            <a:pPr algn="just">
              <a:buNone/>
            </a:pPr>
            <a:endParaRPr lang="sr-Latn-RS" dirty="0" smtClean="0">
              <a:latin typeface="Book Antiqua" pitchFamily="18" charset="0"/>
            </a:endParaRPr>
          </a:p>
          <a:p>
            <a:pPr algn="just"/>
            <a:r>
              <a:rPr lang="sr-Latn-RS" dirty="0" smtClean="0">
                <a:latin typeface="Book Antiqua" pitchFamily="18" charset="0"/>
              </a:rPr>
              <a:t>Li</a:t>
            </a:r>
            <a:endParaRPr lang="en-US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2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Book Antiqua" pitchFamily="18" charset="0"/>
              </a:rPr>
              <a:t>2.</a:t>
            </a:r>
            <a:endParaRPr lang="en-US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Latn-RS" dirty="0" smtClean="0">
                <a:latin typeface="Book Antiqua" pitchFamily="18" charset="0"/>
              </a:rPr>
              <a:t>I’m a student from Poland. I’m learning English, but I find it very difficult to remember new vocabulary. </a:t>
            </a:r>
          </a:p>
          <a:p>
            <a:pPr algn="just">
              <a:buNone/>
            </a:pPr>
            <a:endParaRPr lang="sr-Latn-RS" dirty="0" smtClean="0">
              <a:latin typeface="Book Antiqua" pitchFamily="18" charset="0"/>
            </a:endParaRPr>
          </a:p>
          <a:p>
            <a:pPr algn="just">
              <a:buNone/>
            </a:pPr>
            <a:r>
              <a:rPr lang="sr-Latn-RS" dirty="0" smtClean="0">
                <a:latin typeface="Book Antiqua" pitchFamily="18" charset="0"/>
              </a:rPr>
              <a:t>What should I do?</a:t>
            </a:r>
          </a:p>
          <a:p>
            <a:pPr algn="just">
              <a:buNone/>
            </a:pPr>
            <a:endParaRPr lang="sr-Latn-RS" dirty="0" smtClean="0">
              <a:latin typeface="Book Antiqua" pitchFamily="18" charset="0"/>
            </a:endParaRPr>
          </a:p>
          <a:p>
            <a:pPr algn="just">
              <a:buNone/>
            </a:pPr>
            <a:r>
              <a:rPr lang="sr-Latn-RS" dirty="0" smtClean="0">
                <a:latin typeface="Book Antiqua" pitchFamily="18" charset="0"/>
              </a:rPr>
              <a:t>Veronica</a:t>
            </a:r>
          </a:p>
          <a:p>
            <a:pPr algn="just">
              <a:buNone/>
            </a:pPr>
            <a:endParaRPr lang="sr-Latn-RS" dirty="0" smtClean="0">
              <a:latin typeface="Book Antiqua" pitchFamily="18" charset="0"/>
            </a:endParaRPr>
          </a:p>
          <a:p>
            <a:pPr algn="just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>
            <a:alpha val="4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Book Antiqua" pitchFamily="18" charset="0"/>
              </a:rPr>
              <a:t>3.</a:t>
            </a:r>
            <a:endParaRPr lang="en-US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1488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sr-Latn-RS" dirty="0" smtClean="0">
                <a:latin typeface="Book Antiqua" pitchFamily="18" charset="0"/>
              </a:rPr>
              <a:t>I’m from Germany and I’m spending a year in London. I have a lot of friends and I go out a lot. I like eating in expensive restaurants and going to the theatre. The problems is, I’m an ordinary office worker and I haven’t got much money. </a:t>
            </a:r>
          </a:p>
          <a:p>
            <a:pPr algn="just">
              <a:buNone/>
            </a:pPr>
            <a:endParaRPr lang="sr-Latn-RS" dirty="0" smtClean="0">
              <a:latin typeface="Book Antiqua" pitchFamily="18" charset="0"/>
            </a:endParaRPr>
          </a:p>
          <a:p>
            <a:pPr algn="just">
              <a:buNone/>
            </a:pPr>
            <a:r>
              <a:rPr lang="sr-Latn-RS" dirty="0" smtClean="0">
                <a:latin typeface="Book Antiqua" pitchFamily="18" charset="0"/>
              </a:rPr>
              <a:t>What should I do?</a:t>
            </a:r>
          </a:p>
          <a:p>
            <a:pPr algn="just">
              <a:buNone/>
            </a:pPr>
            <a:endParaRPr lang="sr-Latn-RS" dirty="0" smtClean="0">
              <a:latin typeface="Book Antiqua" pitchFamily="18" charset="0"/>
            </a:endParaRPr>
          </a:p>
          <a:p>
            <a:pPr algn="just"/>
            <a:r>
              <a:rPr lang="sr-Latn-RS" dirty="0" smtClean="0">
                <a:latin typeface="Book Antiqua" pitchFamily="18" charset="0"/>
              </a:rPr>
              <a:t>Klara</a:t>
            </a:r>
            <a:endParaRPr lang="en-US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>
                <a:latin typeface="Book Antiqua" pitchFamily="18" charset="0"/>
              </a:rPr>
              <a:t>11. Write a reply to one of the people in </a:t>
            </a:r>
            <a:r>
              <a:rPr lang="sr-Latn-RS" dirty="0" smtClean="0">
                <a:solidFill>
                  <a:srgbClr val="FF0000"/>
                </a:solidFill>
                <a:latin typeface="Book Antiqua" pitchFamily="18" charset="0"/>
              </a:rPr>
              <a:t>page 121.</a:t>
            </a:r>
            <a:endParaRPr lang="en-US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RS" u="sng" dirty="0" smtClean="0">
                <a:latin typeface="Book Antiqua" pitchFamily="18" charset="0"/>
              </a:rPr>
              <a:t>Sample answer</a:t>
            </a:r>
          </a:p>
          <a:p>
            <a:endParaRPr lang="sr-Latn-RS" dirty="0" smtClean="0">
              <a:latin typeface="Book Antiqua" pitchFamily="18" charset="0"/>
            </a:endParaRPr>
          </a:p>
          <a:p>
            <a:r>
              <a:rPr lang="sr-Latn-RS" dirty="0" smtClean="0">
                <a:latin typeface="Book Antiqua" pitchFamily="18" charset="0"/>
              </a:rPr>
              <a:t>Dear ....,</a:t>
            </a:r>
          </a:p>
          <a:p>
            <a:r>
              <a:rPr lang="sr-Latn-RS" dirty="0" smtClean="0">
                <a:latin typeface="Book Antiqua" pitchFamily="18" charset="0"/>
              </a:rPr>
              <a:t>I understand your concerns. In my opinion, you should.... I would try....</a:t>
            </a:r>
          </a:p>
          <a:p>
            <a:pPr>
              <a:buNone/>
            </a:pPr>
            <a:r>
              <a:rPr lang="sr-Latn-RS" dirty="0" smtClean="0">
                <a:latin typeface="Book Antiqua" pitchFamily="18" charset="0"/>
              </a:rPr>
              <a:t>How about ....?</a:t>
            </a:r>
          </a:p>
          <a:p>
            <a:pPr>
              <a:buNone/>
            </a:pPr>
            <a:endParaRPr lang="sr-Latn-RS" dirty="0" smtClean="0">
              <a:latin typeface="Book Antiqua" pitchFamily="18" charset="0"/>
            </a:endParaRPr>
          </a:p>
          <a:p>
            <a:pPr>
              <a:buNone/>
            </a:pPr>
            <a:r>
              <a:rPr lang="sr-Latn-RS" dirty="0" smtClean="0">
                <a:latin typeface="Book Antiqua" pitchFamily="18" charset="0"/>
              </a:rPr>
              <a:t>All the best,</a:t>
            </a:r>
          </a:p>
          <a:p>
            <a:pPr>
              <a:buNone/>
            </a:pPr>
            <a:endParaRPr lang="en-US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writing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dirty="0" smtClean="0"/>
              <a:t>page 85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Book Antiqua" pitchFamily="18" charset="0"/>
              </a:rPr>
              <a:t>HW, </a:t>
            </a:r>
            <a:r>
              <a:rPr lang="sr-Latn-RS" sz="3600" dirty="0" smtClean="0">
                <a:solidFill>
                  <a:srgbClr val="FF0000"/>
                </a:solidFill>
                <a:latin typeface="Book Antiqua" pitchFamily="18" charset="0"/>
              </a:rPr>
              <a:t>page 140-141 </a:t>
            </a:r>
            <a:endParaRPr lang="en-US" sz="3600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>
                <a:latin typeface="Book Antiqua" pitchFamily="18" charset="0"/>
              </a:rPr>
              <a:t>Read about the verb </a:t>
            </a:r>
            <a:r>
              <a:rPr lang="sr-Latn-RS" b="1" dirty="0" smtClean="0">
                <a:latin typeface="Book Antiqua" pitchFamily="18" charset="0"/>
              </a:rPr>
              <a:t>SHOULD</a:t>
            </a:r>
            <a:r>
              <a:rPr lang="sr-Latn-RS" dirty="0" smtClean="0">
                <a:latin typeface="Book Antiqua" pitchFamily="18" charset="0"/>
              </a:rPr>
              <a:t> in </a:t>
            </a:r>
            <a:r>
              <a:rPr lang="sr-Latn-RS" b="1" dirty="0" smtClean="0">
                <a:solidFill>
                  <a:srgbClr val="FF0000"/>
                </a:solidFill>
                <a:latin typeface="Book Antiqua" pitchFamily="18" charset="0"/>
              </a:rPr>
              <a:t>Language Reference</a:t>
            </a:r>
            <a:r>
              <a:rPr lang="sr-Latn-RS" dirty="0" smtClean="0">
                <a:latin typeface="Book Antiqua" pitchFamily="18" charset="0"/>
              </a:rPr>
              <a:t>, G1 </a:t>
            </a:r>
            <a:r>
              <a:rPr lang="sr-Latn-RS" b="1" dirty="0" smtClean="0">
                <a:solidFill>
                  <a:srgbClr val="FF0000"/>
                </a:solidFill>
                <a:latin typeface="Book Antiqua" pitchFamily="18" charset="0"/>
              </a:rPr>
              <a:t>page 140</a:t>
            </a:r>
            <a:endParaRPr lang="sr-Latn-RS" b="1" dirty="0" smtClean="0">
              <a:solidFill>
                <a:srgbClr val="FF0000"/>
              </a:solidFill>
              <a:latin typeface="Book Antiqua" pitchFamily="18" charset="0"/>
            </a:endParaRPr>
          </a:p>
          <a:p>
            <a:r>
              <a:rPr lang="sr-Latn-RS" dirty="0" smtClean="0">
                <a:latin typeface="Book Antiqua" pitchFamily="18" charset="0"/>
              </a:rPr>
              <a:t>Do </a:t>
            </a:r>
            <a:r>
              <a:rPr lang="sr-Latn-RS" dirty="0" smtClean="0">
                <a:latin typeface="Book Antiqua" pitchFamily="18" charset="0"/>
              </a:rPr>
              <a:t>exercises G1 – 1,2&amp;3 in </a:t>
            </a:r>
            <a:r>
              <a:rPr lang="sr-Latn-RS" b="1" dirty="0" smtClean="0">
                <a:solidFill>
                  <a:srgbClr val="FF0000"/>
                </a:solidFill>
                <a:latin typeface="Book Antiqua" pitchFamily="18" charset="0"/>
              </a:rPr>
              <a:t>page 141</a:t>
            </a:r>
            <a:endParaRPr lang="en-US" b="1" dirty="0">
              <a:solidFill>
                <a:srgbClr val="FF000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Book Antiqua" pitchFamily="18" charset="0"/>
              </a:rPr>
              <a:t>Thank you for your attention</a:t>
            </a:r>
            <a:endParaRPr lang="en-US" dirty="0">
              <a:latin typeface="Book Antiqua" pitchFamily="18" charset="0"/>
            </a:endParaRPr>
          </a:p>
        </p:txBody>
      </p:sp>
      <p:pic>
        <p:nvPicPr>
          <p:cNvPr id="3074" name="Picture 2" descr="C:\Users\User\Desktop\chi-carol-sente-crowdfunding-1871-20150302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1518</Words>
  <Application>Microsoft Office PowerPoint</Application>
  <PresentationFormat>On-screen Show (4:3)</PresentationFormat>
  <Paragraphs>151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Money</vt:lpstr>
      <vt:lpstr>vocabulary</vt:lpstr>
      <vt:lpstr>1a, page 84, Look at these words in the box. Check any new words in your dictionary. Which two are cash?</vt:lpstr>
      <vt:lpstr>purse/pəːs/  1. BrE = wallet 2. AmE = handbag</vt:lpstr>
      <vt:lpstr>coins/change metalni novac/sitniš Keep the change = zadrži kusur</vt:lpstr>
      <vt:lpstr>pickpocket                   pocket money džeparoš                       džeparac</vt:lpstr>
      <vt:lpstr>1b page 84, Make true sentences, using the words above. Compare with a partner.</vt:lpstr>
      <vt:lpstr>reading</vt:lpstr>
      <vt:lpstr>2 page 84, Look at the poster below.  Where can you see it?</vt:lpstr>
      <vt:lpstr>2 page 84, Look at the poster below. Where can you see it?</vt:lpstr>
      <vt:lpstr>3 page 85, Are these sentences about the talk true or false?</vt:lpstr>
      <vt:lpstr>3 page 85, answers</vt:lpstr>
      <vt:lpstr>Listening</vt:lpstr>
      <vt:lpstr>4. page 85, track 2.29, transcript page 154  Read these sentences, then listen to the first part of Sue’s talk and choose the best summary.</vt:lpstr>
      <vt:lpstr>5 page 85, track 2.30, transcript page 154, Now listen to the rest of Sue’s talk and fill the gaps.</vt:lpstr>
      <vt:lpstr>5 page 85, track 2.30, transcript page 154,  answers</vt:lpstr>
      <vt:lpstr>6. page 85, Look at what these people say. Do they follow Sue’s advice?</vt:lpstr>
      <vt:lpstr>grammar</vt:lpstr>
      <vt:lpstr>7. page 85, Look at the examples and explanations. Answer the questions below</vt:lpstr>
      <vt:lpstr>8. page 85, Complete the sentences with should or shouldn’t and the verb.</vt:lpstr>
      <vt:lpstr>8. page 85, answers </vt:lpstr>
      <vt:lpstr>9. page 85, Look at some more problems of international students in the UK. Give them advice with should and the ideas in the box.</vt:lpstr>
      <vt:lpstr>speaking</vt:lpstr>
      <vt:lpstr>10a page 85, Work with a partner.  Think of some advice for Nadia.</vt:lpstr>
      <vt:lpstr>10b page 85, Look at page 121 and check your advice. Then give advice to the other people on that page.</vt:lpstr>
      <vt:lpstr>1</vt:lpstr>
      <vt:lpstr>2.</vt:lpstr>
      <vt:lpstr>3.</vt:lpstr>
      <vt:lpstr>11. Write a reply to one of the people in page 121.</vt:lpstr>
      <vt:lpstr>writing</vt:lpstr>
      <vt:lpstr>HW, page 140-141 </vt:lpstr>
      <vt:lpstr>Thank you for your attention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Money</dc:title>
  <dc:creator>User</dc:creator>
  <cp:lastModifiedBy>User</cp:lastModifiedBy>
  <cp:revision>21</cp:revision>
  <dcterms:created xsi:type="dcterms:W3CDTF">2021-02-16T17:19:48Z</dcterms:created>
  <dcterms:modified xsi:type="dcterms:W3CDTF">2021-02-16T23:28:43Z</dcterms:modified>
</cp:coreProperties>
</file>