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89" r:id="rId5"/>
    <p:sldId id="290" r:id="rId6"/>
    <p:sldId id="293" r:id="rId7"/>
    <p:sldId id="291" r:id="rId8"/>
    <p:sldId id="292" r:id="rId9"/>
    <p:sldId id="287" r:id="rId10"/>
    <p:sldId id="283" r:id="rId11"/>
    <p:sldId id="284" r:id="rId12"/>
    <p:sldId id="298" r:id="rId13"/>
    <p:sldId id="288" r:id="rId14"/>
    <p:sldId id="257" r:id="rId15"/>
    <p:sldId id="282" r:id="rId16"/>
    <p:sldId id="294" r:id="rId17"/>
    <p:sldId id="258" r:id="rId18"/>
    <p:sldId id="285" r:id="rId19"/>
    <p:sldId id="259" r:id="rId20"/>
    <p:sldId id="260" r:id="rId21"/>
    <p:sldId id="295" r:id="rId22"/>
    <p:sldId id="261" r:id="rId23"/>
    <p:sldId id="296" r:id="rId24"/>
    <p:sldId id="262" r:id="rId25"/>
    <p:sldId id="263" r:id="rId26"/>
    <p:sldId id="286" r:id="rId27"/>
    <p:sldId id="264" r:id="rId28"/>
    <p:sldId id="297" r:id="rId29"/>
    <p:sldId id="265" r:id="rId30"/>
    <p:sldId id="266" r:id="rId31"/>
    <p:sldId id="271" r:id="rId32"/>
    <p:sldId id="267" r:id="rId33"/>
    <p:sldId id="268" r:id="rId34"/>
    <p:sldId id="269" r:id="rId35"/>
    <p:sldId id="270" r:id="rId36"/>
    <p:sldId id="299" r:id="rId37"/>
    <p:sldId id="272" r:id="rId38"/>
    <p:sldId id="273" r:id="rId39"/>
    <p:sldId id="274" r:id="rId40"/>
    <p:sldId id="275" r:id="rId41"/>
    <p:sldId id="276" r:id="rId42"/>
    <p:sldId id="277" r:id="rId43"/>
    <p:sldId id="278" r:id="rId44"/>
    <p:sldId id="27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D8193-BA21-425E-8CC6-6934E90BA2A4}" type="datetimeFigureOut">
              <a:rPr lang="en-US" smtClean="0"/>
              <a:pPr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DE815-CFD5-4950-A826-CEF37058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936103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lifornian FB" pitchFamily="18" charset="0"/>
              </a:rPr>
              <a:t>Micro-credit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152" y="3068960"/>
            <a:ext cx="2880320" cy="2569840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Unit 10.2.</a:t>
            </a:r>
          </a:p>
          <a:p>
            <a:r>
              <a:rPr lang="sr-Latn-RS" dirty="0" smtClean="0">
                <a:latin typeface="Californian FB" pitchFamily="18" charset="0"/>
              </a:rPr>
              <a:t> pages 86-87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90872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fornian FB" pitchFamily="18" charset="0"/>
              </a:rPr>
              <a:t>Useful Vocabulary, Unit 10.1</a:t>
            </a:r>
            <a:br>
              <a:rPr lang="en-US" sz="2800" dirty="0" smtClean="0">
                <a:latin typeface="Californian FB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Californian FB" pitchFamily="18" charset="0"/>
              </a:rPr>
              <a:t>Listening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 Track 29&amp;30,</a:t>
            </a:r>
            <a:endParaRPr lang="en-US" sz="28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to s</a:t>
            </a:r>
            <a:r>
              <a:rPr lang="en-US" sz="2800" dirty="0" smtClean="0">
                <a:latin typeface="Californian FB" pitchFamily="18" charset="0"/>
              </a:rPr>
              <a:t>teal</a:t>
            </a:r>
            <a:r>
              <a:rPr lang="sr-Latn-RS" sz="2800" dirty="0" smtClean="0">
                <a:latin typeface="Californian FB" pitchFamily="18" charset="0"/>
              </a:rPr>
              <a:t>, ir.v.</a:t>
            </a:r>
            <a:r>
              <a:rPr lang="en-US" sz="2800" dirty="0" smtClean="0">
                <a:latin typeface="Californian FB" pitchFamily="18" charset="0"/>
              </a:rPr>
              <a:t>  - stole – stolen</a:t>
            </a:r>
            <a:r>
              <a:rPr lang="sr-Latn-RS" sz="2800" dirty="0" smtClean="0">
                <a:latin typeface="Californian FB" pitchFamily="18" charset="0"/>
              </a:rPr>
              <a:t>    = </a:t>
            </a:r>
            <a:r>
              <a:rPr lang="sr-Latn-RS" sz="2800" i="1" dirty="0" smtClean="0">
                <a:latin typeface="Californian FB" pitchFamily="18" charset="0"/>
              </a:rPr>
              <a:t>ukrasti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thief,n.sg.</a:t>
            </a:r>
            <a:r>
              <a:rPr lang="el-GR" sz="2400" dirty="0" smtClean="0"/>
              <a:t> /θ</a:t>
            </a:r>
            <a:r>
              <a:rPr lang="en-US" sz="2400" dirty="0" err="1" smtClean="0">
                <a:latin typeface="Californian FB" pitchFamily="18" charset="0"/>
              </a:rPr>
              <a:t>iːf</a:t>
            </a:r>
            <a:r>
              <a:rPr lang="en-US" sz="2400" dirty="0" smtClean="0">
                <a:latin typeface="Californian FB" pitchFamily="18" charset="0"/>
              </a:rPr>
              <a:t>/</a:t>
            </a:r>
            <a:r>
              <a:rPr lang="sr-Latn-RS" sz="2800" dirty="0" smtClean="0">
                <a:latin typeface="Californian FB" pitchFamily="18" charset="0"/>
              </a:rPr>
              <a:t> = </a:t>
            </a:r>
            <a:r>
              <a:rPr lang="sr-Latn-RS" sz="2800" i="1" dirty="0" smtClean="0">
                <a:latin typeface="Californian FB" pitchFamily="18" charset="0"/>
              </a:rPr>
              <a:t>lopov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  </a:t>
            </a:r>
            <a:r>
              <a:rPr lang="sr-Latn-RS" sz="2800" dirty="0" smtClean="0">
                <a:latin typeface="Californian FB" pitchFamily="18" charset="0"/>
              </a:rPr>
              <a:t>thieves /</a:t>
            </a:r>
            <a:r>
              <a:rPr lang="el-GR" sz="2800" dirty="0" smtClean="0"/>
              <a:t> θ</a:t>
            </a:r>
            <a:r>
              <a:rPr lang="en-US" sz="2800" dirty="0" err="1" smtClean="0">
                <a:latin typeface="Californian FB" pitchFamily="18" charset="0"/>
              </a:rPr>
              <a:t>i</a:t>
            </a:r>
            <a:r>
              <a:rPr lang="en-US" sz="2800" dirty="0" smtClean="0">
                <a:latin typeface="Californian FB" pitchFamily="18" charset="0"/>
              </a:rPr>
              <a:t>ː</a:t>
            </a:r>
            <a:r>
              <a:rPr lang="sr-Latn-RS" sz="2800" dirty="0" smtClean="0">
                <a:latin typeface="Californian FB" pitchFamily="18" charset="0"/>
              </a:rPr>
              <a:t>vz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/, n.pl. = </a:t>
            </a:r>
            <a:r>
              <a:rPr lang="sr-Latn-RS" sz="2800" i="1" dirty="0" smtClean="0">
                <a:latin typeface="Californian FB" pitchFamily="18" charset="0"/>
              </a:rPr>
              <a:t>lopovi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theft /</a:t>
            </a:r>
            <a:r>
              <a:rPr lang="el-GR" sz="2400" dirty="0" smtClean="0"/>
              <a:t>θ</a:t>
            </a:r>
            <a:r>
              <a:rPr lang="en-US" sz="2400" dirty="0" err="1" smtClean="0">
                <a:latin typeface="Californian FB" pitchFamily="18" charset="0"/>
              </a:rPr>
              <a:t>ɛft</a:t>
            </a:r>
            <a:r>
              <a:rPr lang="sr-Latn-RS" sz="2800" dirty="0" smtClean="0">
                <a:latin typeface="Californian FB" pitchFamily="18" charset="0"/>
              </a:rPr>
              <a:t>/ = </a:t>
            </a:r>
            <a:r>
              <a:rPr lang="sr-Latn-RS" sz="2800" i="1" dirty="0" smtClean="0">
                <a:latin typeface="Californian FB" pitchFamily="18" charset="0"/>
              </a:rPr>
              <a:t>krađa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safety /</a:t>
            </a:r>
            <a:r>
              <a:rPr lang="en-US" sz="2400" dirty="0" smtClean="0">
                <a:latin typeface="Californian FB" pitchFamily="18" charset="0"/>
              </a:rPr>
              <a:t>ˈ</a:t>
            </a:r>
            <a:r>
              <a:rPr lang="en-US" sz="2400" dirty="0" err="1" smtClean="0">
                <a:latin typeface="Californian FB" pitchFamily="18" charset="0"/>
              </a:rPr>
              <a:t>seɪf.ti</a:t>
            </a:r>
            <a:r>
              <a:rPr lang="sr-Latn-RS" sz="2800" dirty="0" smtClean="0">
                <a:latin typeface="Californian FB" pitchFamily="18" charset="0"/>
              </a:rPr>
              <a:t>/ = </a:t>
            </a:r>
            <a:r>
              <a:rPr lang="sr-Latn-RS" sz="2800" i="1" dirty="0" smtClean="0">
                <a:latin typeface="Californian FB" pitchFamily="18" charset="0"/>
              </a:rPr>
              <a:t>bezbednost, sigurnost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safe, n. </a:t>
            </a:r>
            <a:r>
              <a:rPr lang="en-US" sz="2400" dirty="0" smtClean="0">
                <a:latin typeface="Californian FB" pitchFamily="18" charset="0"/>
              </a:rPr>
              <a:t>/</a:t>
            </a:r>
            <a:r>
              <a:rPr lang="en-US" sz="2400" dirty="0" err="1" smtClean="0">
                <a:latin typeface="Californian FB" pitchFamily="18" charset="0"/>
              </a:rPr>
              <a:t>seɪf</a:t>
            </a:r>
            <a:r>
              <a:rPr lang="en-US" sz="2400" dirty="0" smtClean="0">
                <a:latin typeface="Californian FB" pitchFamily="18" charset="0"/>
              </a:rPr>
              <a:t>/</a:t>
            </a:r>
            <a:r>
              <a:rPr lang="sr-Latn-RS" sz="2800" dirty="0" smtClean="0">
                <a:latin typeface="Californian FB" pitchFamily="18" charset="0"/>
              </a:rPr>
              <a:t> - </a:t>
            </a:r>
            <a:r>
              <a:rPr lang="sr-Latn-RS" sz="2800" i="1" dirty="0" smtClean="0">
                <a:latin typeface="Californian FB" pitchFamily="18" charset="0"/>
              </a:rPr>
              <a:t>bezbedan</a:t>
            </a:r>
            <a:r>
              <a:rPr lang="sr-Latn-RS" sz="2800" dirty="0" smtClean="0">
                <a:latin typeface="Californian FB" pitchFamily="18" charset="0"/>
              </a:rPr>
              <a:t>                       </a:t>
            </a:r>
            <a:r>
              <a:rPr lang="sr-Latn-RS" sz="2800" b="1" dirty="0" smtClean="0">
                <a:latin typeface="Californian FB" pitchFamily="18" charset="0"/>
              </a:rPr>
              <a:t>safer                           the safest 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op. dangerous /</a:t>
            </a:r>
            <a:r>
              <a:rPr lang="en-US" sz="2400" dirty="0" smtClean="0">
                <a:latin typeface="Californian FB" pitchFamily="18" charset="0"/>
              </a:rPr>
              <a:t>ˈ</a:t>
            </a:r>
            <a:r>
              <a:rPr lang="en-US" sz="2400" dirty="0" err="1" smtClean="0">
                <a:latin typeface="Californian FB" pitchFamily="18" charset="0"/>
              </a:rPr>
              <a:t>deɪn.dʒər.əs</a:t>
            </a:r>
            <a:r>
              <a:rPr lang="sr-Latn-RS" sz="2500" dirty="0" smtClean="0">
                <a:latin typeface="Californian FB" pitchFamily="18" charset="0"/>
              </a:rPr>
              <a:t>/ = </a:t>
            </a:r>
            <a:r>
              <a:rPr lang="sr-Latn-RS" sz="2500" i="1" dirty="0" smtClean="0">
                <a:latin typeface="Californian FB" pitchFamily="18" charset="0"/>
              </a:rPr>
              <a:t>opasan</a:t>
            </a:r>
            <a:r>
              <a:rPr lang="sr-Latn-RS" sz="2500" dirty="0" smtClean="0">
                <a:latin typeface="Californian FB" pitchFamily="18" charset="0"/>
              </a:rPr>
              <a:t>      </a:t>
            </a:r>
            <a:r>
              <a:rPr lang="sr-Latn-RS" sz="2500" b="1" dirty="0" smtClean="0">
                <a:latin typeface="Californian FB" pitchFamily="18" charset="0"/>
              </a:rPr>
              <a:t>more dangerous     the most dangerous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to be scared = to be afraid (</a:t>
            </a:r>
            <a:r>
              <a:rPr lang="sr-Latn-RS" sz="2500" i="1" dirty="0" smtClean="0">
                <a:latin typeface="Californian FB" pitchFamily="18" charset="0"/>
              </a:rPr>
              <a:t>plašiti se</a:t>
            </a:r>
            <a:r>
              <a:rPr lang="sr-Latn-RS" sz="2500" dirty="0" smtClean="0">
                <a:latin typeface="Californian FB" pitchFamily="18" charset="0"/>
              </a:rPr>
              <a:t>), have fears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(op. to be brave = </a:t>
            </a:r>
            <a:r>
              <a:rPr lang="sr-Latn-RS" sz="2500" i="1" dirty="0" smtClean="0">
                <a:latin typeface="Californian FB" pitchFamily="18" charset="0"/>
              </a:rPr>
              <a:t>biti hrabar</a:t>
            </a:r>
            <a:r>
              <a:rPr lang="sr-Latn-RS" sz="2500" dirty="0" smtClean="0">
                <a:latin typeface="Californian FB" pitchFamily="18" charset="0"/>
              </a:rPr>
              <a:t>)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to be careful = </a:t>
            </a:r>
            <a:r>
              <a:rPr lang="sr-Latn-RS" sz="2500" i="1" dirty="0" smtClean="0">
                <a:latin typeface="Californian FB" pitchFamily="18" charset="0"/>
              </a:rPr>
              <a:t>biti obazriv, pažljiv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to look after sb., take care of sb. </a:t>
            </a:r>
            <a:r>
              <a:rPr lang="sr-Latn-RS" sz="2500" i="1" dirty="0" smtClean="0">
                <a:latin typeface="Californian FB" pitchFamily="18" charset="0"/>
              </a:rPr>
              <a:t>= brinuti se, čuvati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possesssions, n.[U ] = belongings, </a:t>
            </a:r>
            <a:r>
              <a:rPr lang="sr-Latn-RS" sz="2500" i="1" dirty="0" smtClean="0">
                <a:latin typeface="Californian FB" pitchFamily="18" charset="0"/>
              </a:rPr>
              <a:t>imovina, stvari, ono što posedujemo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common sense = reason, </a:t>
            </a:r>
            <a:r>
              <a:rPr lang="sr-Latn-RS" sz="2500" i="1" dirty="0" smtClean="0">
                <a:latin typeface="Californian FB" pitchFamily="18" charset="0"/>
              </a:rPr>
              <a:t>zdrav razum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crowd /</a:t>
            </a:r>
            <a:r>
              <a:rPr lang="en-US" sz="2400" dirty="0" err="1" smtClean="0">
                <a:latin typeface="Californian FB" pitchFamily="18" charset="0"/>
              </a:rPr>
              <a:t>kraʊd</a:t>
            </a:r>
            <a:r>
              <a:rPr lang="sr-Latn-RS" sz="2500" dirty="0" smtClean="0">
                <a:latin typeface="Californian FB" pitchFamily="18" charset="0"/>
              </a:rPr>
              <a:t>/ = </a:t>
            </a:r>
            <a:r>
              <a:rPr lang="sr-Latn-RS" sz="2500" i="1" dirty="0" smtClean="0">
                <a:latin typeface="Californian FB" pitchFamily="18" charset="0"/>
              </a:rPr>
              <a:t>gužva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busy, n. (market, street) = </a:t>
            </a:r>
            <a:r>
              <a:rPr lang="sr-Latn-RS" sz="2500" i="1" dirty="0" smtClean="0">
                <a:latin typeface="Californian FB" pitchFamily="18" charset="0"/>
              </a:rPr>
              <a:t>prometan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banknote =</a:t>
            </a:r>
            <a:r>
              <a:rPr lang="sr-Latn-RS" sz="2500" i="1" dirty="0" smtClean="0">
                <a:latin typeface="Californian FB" pitchFamily="18" charset="0"/>
              </a:rPr>
              <a:t> papirna novčanica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moneybelt </a:t>
            </a:r>
            <a:r>
              <a:rPr lang="sr-Latn-RS" sz="2500" i="1" dirty="0" smtClean="0">
                <a:latin typeface="Californian FB" pitchFamily="18" charset="0"/>
              </a:rPr>
              <a:t>= pojas/torbica za novac, kolokvijalno “pederuša”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It’s </a:t>
            </a:r>
            <a:r>
              <a:rPr lang="sr-Latn-RS" sz="2500" b="1" dirty="0" smtClean="0">
                <a:latin typeface="Californian FB" pitchFamily="18" charset="0"/>
              </a:rPr>
              <a:t>up to you = </a:t>
            </a:r>
            <a:r>
              <a:rPr lang="sr-Latn-RS" sz="2500" b="1" i="1" dirty="0" smtClean="0">
                <a:latin typeface="Californian FB" pitchFamily="18" charset="0"/>
              </a:rPr>
              <a:t>na vama je da odlučite, to zavisi od vas</a:t>
            </a:r>
          </a:p>
          <a:p>
            <a:pPr algn="just"/>
            <a:endParaRPr lang="en-US" sz="25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074242"/>
          </a:xfrm>
        </p:spPr>
        <p:txBody>
          <a:bodyPr>
            <a:normAutofit fontScale="90000"/>
          </a:bodyPr>
          <a:lstStyle/>
          <a:p>
            <a:r>
              <a:rPr lang="sr-Latn-RS" sz="3300" dirty="0" smtClean="0">
                <a:latin typeface="Californian FB" pitchFamily="18" charset="0"/>
              </a:rPr>
              <a:t>Homework key, page, exercises</a:t>
            </a:r>
            <a:br>
              <a:rPr lang="sr-Latn-RS" sz="3300" dirty="0" smtClean="0">
                <a:latin typeface="Californian FB" pitchFamily="18" charset="0"/>
              </a:rPr>
            </a:br>
            <a:r>
              <a:rPr lang="sr-Latn-RS" sz="3300" dirty="0" smtClean="0">
                <a:latin typeface="Californian FB" pitchFamily="18" charset="0"/>
              </a:rPr>
              <a:t>SHOULD – a modal verb (+infinitive), functions – advice, right thing to do</a:t>
            </a:r>
            <a:br>
              <a:rPr lang="sr-Latn-RS" sz="3300" dirty="0" smtClean="0">
                <a:latin typeface="Californian FB" pitchFamily="18" charset="0"/>
              </a:rPr>
            </a:br>
            <a:r>
              <a:rPr lang="sr-Latn-RS" sz="3300" dirty="0" smtClean="0">
                <a:latin typeface="Californian FB" pitchFamily="18" charset="0"/>
              </a:rPr>
              <a:t>G1 1. </a:t>
            </a:r>
            <a:r>
              <a:rPr lang="sr-Latn-RS" sz="3300" b="1" dirty="0" smtClean="0">
                <a:solidFill>
                  <a:srgbClr val="FF0000"/>
                </a:solidFill>
                <a:latin typeface="Californian FB" pitchFamily="18" charset="0"/>
              </a:rPr>
              <a:t>page 141</a:t>
            </a:r>
            <a:r>
              <a:rPr lang="sr-Latn-RS" sz="3300" dirty="0" smtClean="0">
                <a:latin typeface="Californian FB" pitchFamily="18" charset="0"/>
              </a:rPr>
              <a:t>, Write some advice for these problems. Use </a:t>
            </a:r>
            <a:r>
              <a:rPr lang="sr-Latn-RS" sz="3300" i="1" dirty="0" smtClean="0">
                <a:latin typeface="Californian FB" pitchFamily="18" charset="0"/>
              </a:rPr>
              <a:t>should</a:t>
            </a:r>
            <a:r>
              <a:rPr lang="sr-Latn-RS" sz="3300" dirty="0" smtClean="0">
                <a:latin typeface="Californian FB" pitchFamily="18" charset="0"/>
              </a:rPr>
              <a:t> and the words from the brackets.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348880"/>
            <a:ext cx="8964488" cy="45091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My boss isn’t nice to me. (you/get/new/job)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You should get a new job.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 live in an ugly city. (you/move/more beautiful.)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My bank charges a lot of interest. (you/change/account)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He often loses his wallet. (he/be/careful)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He borrowed money from me. He didn’t pay me back. (you/ask/money)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Shopping at the supermarket is slow. (you/shop/Internet)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rmAutofit fontScale="90000"/>
          </a:bodyPr>
          <a:lstStyle/>
          <a:p>
            <a:r>
              <a:rPr lang="sr-Latn-RS" sz="3300" dirty="0" smtClean="0">
                <a:latin typeface="Californian FB" pitchFamily="18" charset="0"/>
              </a:rPr>
              <a:t/>
            </a:r>
            <a:br>
              <a:rPr lang="sr-Latn-RS" sz="3300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>G1          1. </a:t>
            </a:r>
            <a:r>
              <a:rPr lang="sr-Latn-RS" sz="3100" b="1" dirty="0" smtClean="0">
                <a:solidFill>
                  <a:srgbClr val="FF0000"/>
                </a:solidFill>
                <a:latin typeface="Californian FB" pitchFamily="18" charset="0"/>
              </a:rPr>
              <a:t>page 141</a:t>
            </a:r>
            <a:r>
              <a:rPr lang="sr-Latn-RS" sz="3100" dirty="0" smtClean="0">
                <a:latin typeface="Californian FB" pitchFamily="18" charset="0"/>
              </a:rPr>
              <a:t>, key</a:t>
            </a:r>
            <a:br>
              <a:rPr lang="sr-Latn-RS" sz="3100" dirty="0" smtClean="0">
                <a:latin typeface="Californian FB" pitchFamily="18" charset="0"/>
              </a:rPr>
            </a:br>
            <a:endParaRPr lang="en-US" sz="31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My boss isn’t nice to me. (you/get/new/job)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You should get a new job.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 live in an ugly city. (you/move/more beautiful.)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You should move to a more beautiful city.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My bank charges a lot of interest. (you/change/account)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You should change the account.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He often loses his wallet. (he/be/careful).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He should be (more) careful.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5. He borrowed money from me. He didn’t pay me back. (you/ask/money)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You should ask for your money.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Shopping at the supermarket is slow. (you/shop/Internet)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You should shop on the Internet.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2.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141</a:t>
            </a:r>
            <a:r>
              <a:rPr lang="sr-Latn-RS" sz="3200" dirty="0" smtClean="0">
                <a:latin typeface="Californian FB" pitchFamily="18" charset="0"/>
              </a:rPr>
              <a:t>, Write two sentences giving advice for these problems. Use shouldn’t in the first sentence and should in the second. Invent the second piece of advice.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2856"/>
            <a:ext cx="8892480" cy="3993307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I’m always late for work.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They go out all the time and never study.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He smokes 50 cigarettes a day.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We watch about six hours of television a day.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She spends all her money on clothes.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2.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141</a:t>
            </a:r>
            <a:r>
              <a:rPr lang="sr-Latn-RS" sz="3200" dirty="0" smtClean="0">
                <a:latin typeface="Californian FB" pitchFamily="18" charset="0"/>
              </a:rPr>
              <a:t>, answers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1. </a:t>
            </a:r>
            <a:r>
              <a:rPr lang="sr-Latn-RS" sz="2800" i="1" dirty="0" smtClean="0">
                <a:latin typeface="Californian FB" pitchFamily="18" charset="0"/>
              </a:rPr>
              <a:t>I’m always late for work.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You shouldn’t leave late.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You should leave on time.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2. </a:t>
            </a:r>
            <a:r>
              <a:rPr lang="sr-Latn-RS" sz="2800" i="1" dirty="0" smtClean="0">
                <a:latin typeface="Californian FB" pitchFamily="18" charset="0"/>
              </a:rPr>
              <a:t>They go out all the time and never study.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They shouldn’t only go out and hang around.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They should find time to study. 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3. </a:t>
            </a:r>
            <a:r>
              <a:rPr lang="sr-Latn-RS" sz="2800" i="1" dirty="0" smtClean="0">
                <a:latin typeface="Californian FB" pitchFamily="18" charset="0"/>
              </a:rPr>
              <a:t>He smokes 50 cigarettes a day.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He shouldn’t smoke that much.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He should cut cigarettes. He should quit smoking.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4. </a:t>
            </a:r>
            <a:r>
              <a:rPr lang="sr-Latn-RS" sz="2800" i="1" dirty="0" smtClean="0">
                <a:latin typeface="Californian FB" pitchFamily="18" charset="0"/>
              </a:rPr>
              <a:t>We watch about six hours of television a day.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You shouldn’t watch TV for so long.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You should do more exercise.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5. </a:t>
            </a:r>
            <a:r>
              <a:rPr lang="sr-Latn-RS" sz="2800" i="1" dirty="0" smtClean="0">
                <a:latin typeface="Californian FB" pitchFamily="18" charset="0"/>
              </a:rPr>
              <a:t>She spends all her money on clothes.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She shouldn’t spend so much on clothes.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She should try to save some money instead,</a:t>
            </a:r>
          </a:p>
          <a:p>
            <a:pPr algn="just"/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3.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141, </a:t>
            </a:r>
            <a:r>
              <a:rPr lang="sr-Latn-RS" sz="3200" dirty="0" smtClean="0">
                <a:latin typeface="Californian FB" pitchFamily="18" charset="0"/>
              </a:rPr>
              <a:t>Write </a:t>
            </a:r>
            <a:r>
              <a:rPr lang="sr-Latn-RS" sz="3200" i="1" dirty="0" smtClean="0">
                <a:latin typeface="Californian FB" pitchFamily="18" charset="0"/>
              </a:rPr>
              <a:t>Should...? </a:t>
            </a:r>
            <a:r>
              <a:rPr lang="en-US" sz="3200" dirty="0" smtClean="0">
                <a:latin typeface="Californian FB" pitchFamily="18" charset="0"/>
              </a:rPr>
              <a:t>Q</a:t>
            </a:r>
            <a:r>
              <a:rPr lang="sr-Latn-RS" sz="3200" dirty="0" smtClean="0">
                <a:latin typeface="Californian FB" pitchFamily="18" charset="0"/>
              </a:rPr>
              <a:t>uestions for the answers.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Q: Should I tell him?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 A: No, it’s OK. I can tell him.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Q: Should _________________________?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A: No, we can take the car. I don’t want to walk.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Q: Should _________________________?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A: Yes, I think he can do the exam this term.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Q: Should__________________________?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 A: Yes, a credit card is a good idea.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3.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141, </a:t>
            </a:r>
            <a:r>
              <a:rPr lang="sr-Latn-RS" sz="3200" dirty="0" smtClean="0">
                <a:latin typeface="Californian FB" pitchFamily="18" charset="0"/>
              </a:rPr>
              <a:t>Write </a:t>
            </a:r>
            <a:r>
              <a:rPr lang="sr-Latn-RS" sz="3200" i="1" dirty="0" smtClean="0">
                <a:latin typeface="Californian FB" pitchFamily="18" charset="0"/>
              </a:rPr>
              <a:t>Should...? </a:t>
            </a:r>
            <a:r>
              <a:rPr lang="en-US" sz="3200" dirty="0" smtClean="0">
                <a:latin typeface="Californian FB" pitchFamily="18" charset="0"/>
              </a:rPr>
              <a:t>Q</a:t>
            </a:r>
            <a:r>
              <a:rPr lang="sr-Latn-RS" sz="3200" dirty="0" smtClean="0">
                <a:latin typeface="Californian FB" pitchFamily="18" charset="0"/>
              </a:rPr>
              <a:t>uestions for the answers.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Q: Should I tell him?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 A: No, it’s OK. I can tell him.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Q: Should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we take a walk</a:t>
            </a:r>
            <a:r>
              <a:rPr lang="sr-Latn-RS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A: No, we can take the car. I don’t want to walk.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Q: Should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he do the exam this term</a:t>
            </a:r>
            <a:r>
              <a:rPr lang="sr-Latn-RS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A: Yes, I think he can do the exam this term.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Q: Should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I use my credit card</a:t>
            </a:r>
            <a:r>
              <a:rPr lang="sr-Latn-RS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 A: Yes, a credit card is a good idea.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M</a:t>
            </a:r>
            <a:r>
              <a:rPr lang="sr-Latn-RS" sz="3600" dirty="0" smtClean="0">
                <a:latin typeface="Californian FB" pitchFamily="18" charset="0"/>
              </a:rPr>
              <a:t>icro credit = small loan usu. for poor and undeveloped regions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00200"/>
            <a:ext cx="8215369" cy="4900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252028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BORROW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en-US" sz="3200" dirty="0" smtClean="0">
                <a:latin typeface="Californian FB" pitchFamily="18" charset="0"/>
              </a:rPr>
              <a:t>ˈ</a:t>
            </a:r>
            <a:r>
              <a:rPr lang="en-US" sz="3200" dirty="0" err="1" smtClean="0">
                <a:latin typeface="Californian FB" pitchFamily="18" charset="0"/>
              </a:rPr>
              <a:t>bɒrəʊ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sr-Latn-RS" sz="3200" dirty="0" smtClean="0">
                <a:latin typeface="Californian FB" pitchFamily="18" charset="0"/>
              </a:rPr>
              <a:t>VS. </a:t>
            </a:r>
            <a:r>
              <a:rPr lang="sr-Latn-RS" sz="3200" b="1" dirty="0" smtClean="0">
                <a:latin typeface="Californian FB" pitchFamily="18" charset="0"/>
              </a:rPr>
              <a:t>LEND</a:t>
            </a:r>
            <a:r>
              <a:rPr lang="sr-Latn-RS" sz="3200" dirty="0" smtClean="0">
                <a:latin typeface="Californian FB" pitchFamily="18" charset="0"/>
              </a:rPr>
              <a:t> = </a:t>
            </a:r>
            <a:r>
              <a:rPr lang="sr-Latn-RS" sz="3200" i="1" dirty="0" smtClean="0">
                <a:latin typeface="Californian FB" pitchFamily="18" charset="0"/>
              </a:rPr>
              <a:t>pozajmiti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U srpskom jeziku ne postoji terminološka diferencijacija, tj. isti termin se koristi i za situaciju u kojoj neko od nekoga pozajmljuje (uzima) novac i kada neko nekome pozajmljuje (daje) novac, u engleskom jeziku je drugačije! 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lend_or_borrow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068960"/>
            <a:ext cx="5334745" cy="341995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8144" y="3071810"/>
            <a:ext cx="29901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I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borrow</a:t>
            </a:r>
            <a:r>
              <a:rPr lang="sr-Latn-RS" sz="2400" dirty="0" smtClean="0">
                <a:latin typeface="Californian FB" pitchFamily="18" charset="0"/>
              </a:rPr>
              <a:t> FROM sb. (take, receive)</a:t>
            </a:r>
          </a:p>
          <a:p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I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lend</a:t>
            </a:r>
            <a:r>
              <a:rPr lang="sr-Latn-RS" sz="2400" dirty="0" smtClean="0">
                <a:latin typeface="Californian FB" pitchFamily="18" charset="0"/>
              </a:rPr>
              <a:t> (give) TO sb</a:t>
            </a:r>
            <a:r>
              <a:rPr lang="sr-Latn-RS" sz="2400" dirty="0" smtClean="0">
                <a:latin typeface="Californian FB" pitchFamily="18" charset="0"/>
              </a:rPr>
              <a:t>.</a:t>
            </a:r>
          </a:p>
          <a:p>
            <a:endParaRPr lang="sr-Latn-RS" sz="24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2400" dirty="0" smtClean="0">
                <a:latin typeface="Californian FB" pitchFamily="18" charset="0"/>
              </a:rPr>
              <a:t> borrow, regular verb</a:t>
            </a:r>
          </a:p>
          <a:p>
            <a:r>
              <a:rPr lang="sr-Latn-RS" sz="2400" dirty="0" smtClean="0">
                <a:latin typeface="Californian FB" pitchFamily="18" charset="0"/>
              </a:rPr>
              <a:t>BORROWED, past t.</a:t>
            </a:r>
            <a:endParaRPr lang="sr-Latn-RS" sz="24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2400" dirty="0" smtClean="0">
                <a:latin typeface="Californian FB" pitchFamily="18" charset="0"/>
              </a:rPr>
              <a:t> lend, irregular verb</a:t>
            </a:r>
          </a:p>
          <a:p>
            <a:r>
              <a:rPr lang="sr-Latn-RS" sz="2400" dirty="0" smtClean="0">
                <a:latin typeface="Californian FB" pitchFamily="18" charset="0"/>
              </a:rPr>
              <a:t>LEND    LENT   LENT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IN THE BANK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64360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BANK ACCOUNT = </a:t>
            </a:r>
            <a:r>
              <a:rPr lang="sr-Latn-RS" i="1" dirty="0" smtClean="0">
                <a:latin typeface="Californian FB" pitchFamily="18" charset="0"/>
              </a:rPr>
              <a:t>bankovni račun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CREDIT/LOAN = </a:t>
            </a:r>
            <a:r>
              <a:rPr lang="sr-Latn-RS" i="1" dirty="0" smtClean="0">
                <a:latin typeface="Californian FB" pitchFamily="18" charset="0"/>
              </a:rPr>
              <a:t>kredit, pozajmica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INTEREST/INTEREST RATE = </a:t>
            </a:r>
            <a:r>
              <a:rPr lang="sr-Latn-RS" i="1" dirty="0" smtClean="0">
                <a:latin typeface="Californian FB" pitchFamily="18" charset="0"/>
              </a:rPr>
              <a:t>kamata/kamatna stopa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OWE /</a:t>
            </a:r>
            <a:r>
              <a:rPr lang="en-US" dirty="0" err="1" smtClean="0">
                <a:latin typeface="Californian FB" pitchFamily="18" charset="0"/>
              </a:rPr>
              <a:t>əʊ</a:t>
            </a:r>
            <a:r>
              <a:rPr lang="sr-Latn-RS" dirty="0" smtClean="0">
                <a:latin typeface="Californian FB" pitchFamily="18" charset="0"/>
              </a:rPr>
              <a:t>/ - have debts, </a:t>
            </a:r>
            <a:r>
              <a:rPr lang="sr-Latn-RS" i="1" dirty="0" smtClean="0">
                <a:latin typeface="Californian FB" pitchFamily="18" charset="0"/>
              </a:rPr>
              <a:t>dugovati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OWN /</a:t>
            </a:r>
            <a:r>
              <a:rPr lang="en-US" dirty="0" err="1" smtClean="0">
                <a:latin typeface="Californian FB" pitchFamily="18" charset="0"/>
              </a:rPr>
              <a:t>əʊn</a:t>
            </a:r>
            <a:r>
              <a:rPr lang="sr-Latn-RS" dirty="0" smtClean="0">
                <a:latin typeface="Californian FB" pitchFamily="18" charset="0"/>
              </a:rPr>
              <a:t>/ - possess, have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sr-Latn-RS" dirty="0" smtClean="0">
                <a:latin typeface="Californian FB" pitchFamily="18" charset="0"/>
              </a:rPr>
              <a:t>WITHDRAW 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en-US" dirty="0" err="1" smtClean="0">
                <a:latin typeface="Californian FB" pitchFamily="18" charset="0"/>
              </a:rPr>
              <a:t>wɪðˈ</a:t>
            </a:r>
            <a:r>
              <a:rPr lang="en-US" dirty="0" err="1" smtClean="0">
                <a:latin typeface="Californian FB" pitchFamily="18" charset="0"/>
              </a:rPr>
              <a:t>drɔ</a:t>
            </a:r>
            <a:r>
              <a:rPr lang="en-US" dirty="0" smtClean="0">
                <a:latin typeface="Californian FB" pitchFamily="18" charset="0"/>
              </a:rPr>
              <a:t>ː/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MONEY </a:t>
            </a:r>
            <a:r>
              <a:rPr lang="sr-Latn-RS" dirty="0" smtClean="0">
                <a:latin typeface="Californian FB" pitchFamily="18" charset="0"/>
              </a:rPr>
              <a:t>from the cashpoint, from the bank account = </a:t>
            </a:r>
            <a:r>
              <a:rPr lang="sr-Latn-RS" i="1" dirty="0" smtClean="0">
                <a:latin typeface="Californian FB" pitchFamily="18" charset="0"/>
              </a:rPr>
              <a:t>podići novac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BE IN THE RED = </a:t>
            </a:r>
            <a:r>
              <a:rPr lang="sr-Latn-RS" i="1" dirty="0" smtClean="0">
                <a:latin typeface="Californian FB" pitchFamily="18" charset="0"/>
              </a:rPr>
              <a:t>biti u minusu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SAVINGS = </a:t>
            </a:r>
            <a:r>
              <a:rPr lang="sr-Latn-RS" i="1" dirty="0" smtClean="0">
                <a:latin typeface="Californian FB" pitchFamily="18" charset="0"/>
              </a:rPr>
              <a:t>ušteđevina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CHARGE sb. = </a:t>
            </a:r>
            <a:r>
              <a:rPr lang="sr-Latn-RS" i="1" dirty="0" smtClean="0">
                <a:latin typeface="Californian FB" pitchFamily="18" charset="0"/>
              </a:rPr>
              <a:t>to make sb. pay/ naplatiti nekome nešto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FREE OF CHARGE = </a:t>
            </a:r>
            <a:r>
              <a:rPr lang="sr-Latn-RS" i="1" dirty="0" smtClean="0">
                <a:latin typeface="Californian FB" pitchFamily="18" charset="0"/>
              </a:rPr>
              <a:t>besplatno, bez </a:t>
            </a:r>
            <a:r>
              <a:rPr lang="sr-Latn-RS" i="1" dirty="0" smtClean="0">
                <a:latin typeface="Californian FB" pitchFamily="18" charset="0"/>
              </a:rPr>
              <a:t>nameta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CURRENCY </a:t>
            </a: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kʌr</a:t>
            </a:r>
            <a:r>
              <a:rPr lang="en-US" dirty="0" smtClean="0">
                <a:latin typeface="Californian FB" pitchFamily="18" charset="0"/>
              </a:rPr>
              <a:t>(ə)</a:t>
            </a:r>
            <a:r>
              <a:rPr lang="en-US" dirty="0" err="1" smtClean="0">
                <a:latin typeface="Californian FB" pitchFamily="18" charset="0"/>
              </a:rPr>
              <a:t>nsi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 = </a:t>
            </a:r>
            <a:r>
              <a:rPr lang="sr-Latn-RS" i="1" dirty="0" smtClean="0">
                <a:latin typeface="Californian FB" pitchFamily="18" charset="0"/>
              </a:rPr>
              <a:t>valuta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picture-dictionary-at-the-bank-oneonone-activities-picture-dictionaries_118312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earnings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sr-Latn-RS" dirty="0" smtClean="0">
                <a:latin typeface="Californian FB" pitchFamily="18" charset="0"/>
              </a:rPr>
              <a:t>earn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en-US" dirty="0" err="1" smtClean="0">
                <a:latin typeface="Californian FB" pitchFamily="18" charset="0"/>
              </a:rPr>
              <a:t>əːn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(money) = </a:t>
            </a:r>
            <a:r>
              <a:rPr lang="sr-Latn-RS" i="1" dirty="0" smtClean="0">
                <a:latin typeface="Californian FB" pitchFamily="18" charset="0"/>
              </a:rPr>
              <a:t>zaraditi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earn one’s living </a:t>
            </a:r>
            <a:r>
              <a:rPr lang="sr-Latn-RS" i="1" dirty="0" smtClean="0">
                <a:latin typeface="Californian FB" pitchFamily="18" charset="0"/>
              </a:rPr>
              <a:t>= zarađivati za </a:t>
            </a:r>
            <a:r>
              <a:rPr lang="sr-Latn-RS" i="1" dirty="0" smtClean="0">
                <a:latin typeface="Californian FB" pitchFamily="18" charset="0"/>
              </a:rPr>
              <a:t>život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e.g. </a:t>
            </a:r>
            <a:r>
              <a:rPr lang="sr-Latn-RS" i="1" dirty="0" smtClean="0">
                <a:latin typeface="Californian FB" pitchFamily="18" charset="0"/>
              </a:rPr>
              <a:t>How does he earn his living?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earnings = </a:t>
            </a:r>
            <a:r>
              <a:rPr lang="sr-Latn-RS" i="1" dirty="0" smtClean="0">
                <a:latin typeface="Californian FB" pitchFamily="18" charset="0"/>
              </a:rPr>
              <a:t>zarada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salary</a:t>
            </a: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saləri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= </a:t>
            </a:r>
            <a:r>
              <a:rPr lang="sr-Latn-RS" i="1" dirty="0" smtClean="0">
                <a:latin typeface="Californian FB" pitchFamily="18" charset="0"/>
              </a:rPr>
              <a:t>plata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fee </a:t>
            </a:r>
            <a:r>
              <a:rPr lang="sr-Latn-RS" dirty="0" smtClean="0">
                <a:latin typeface="Californian FB" pitchFamily="18" charset="0"/>
              </a:rPr>
              <a:t> /fi:/= </a:t>
            </a:r>
            <a:r>
              <a:rPr lang="sr-Latn-RS" i="1" dirty="0" smtClean="0">
                <a:latin typeface="Californian FB" pitchFamily="18" charset="0"/>
              </a:rPr>
              <a:t>taksa</a:t>
            </a:r>
            <a:r>
              <a:rPr lang="sr-Latn-RS" dirty="0" smtClean="0">
                <a:latin typeface="Californian FB" pitchFamily="18" charset="0"/>
              </a:rPr>
              <a:t>; </a:t>
            </a:r>
            <a:r>
              <a:rPr lang="sr-Latn-RS" i="1" dirty="0" smtClean="0">
                <a:latin typeface="Californian FB" pitchFamily="18" charset="0"/>
              </a:rPr>
              <a:t>honorar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student fee, tuition fee = školarina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library membership fee = članarina za biblioteku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tax = </a:t>
            </a:r>
            <a:r>
              <a:rPr lang="sr-Latn-RS" i="1" dirty="0" smtClean="0">
                <a:latin typeface="Californian FB" pitchFamily="18" charset="0"/>
              </a:rPr>
              <a:t>porez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200" dirty="0" smtClean="0">
                <a:latin typeface="Californian FB" pitchFamily="18" charset="0"/>
              </a:rPr>
              <a:t>, Complete the definitions with the phrases in the box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80728"/>
          <a:ext cx="8229600" cy="122413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borrow money (from someone)</a:t>
                      </a: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charges your interest     earn money              get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a loan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Californian FB" pitchFamily="18" charset="0"/>
                        </a:rPr>
                        <a:t>l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end money (to someone)            pay back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2204864"/>
            <a:ext cx="87849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______________, you get money from your job.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______________, you get some money from someone and return it later.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___________ some money, you return the money that you borrowed before.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_____________, you give someone some money and he/she returns it later.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_______________, you borrow money, for example from a bank.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a bank ___________, you pay back more money than you borrowed.</a:t>
            </a:r>
            <a:endParaRPr lang="en-US" sz="26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1. key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80728"/>
          <a:ext cx="8229600" cy="122413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borrow money (from someone)</a:t>
                      </a: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charges your interest     earn money              get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a loan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lend money (to someone)            pay back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2204864"/>
            <a:ext cx="87849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</a:t>
            </a:r>
            <a:r>
              <a:rPr lang="sr-Latn-RS" sz="2600" b="1" dirty="0" smtClean="0">
                <a:solidFill>
                  <a:srgbClr val="FF0000"/>
                </a:solidFill>
                <a:latin typeface="Californian FB" pitchFamily="18" charset="0"/>
              </a:rPr>
              <a:t>EARN MONEY</a:t>
            </a:r>
            <a:r>
              <a:rPr lang="sr-Latn-RS" sz="2600" dirty="0" smtClean="0">
                <a:latin typeface="Californian FB" pitchFamily="18" charset="0"/>
              </a:rPr>
              <a:t>, you get money from your job.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</a:t>
            </a:r>
            <a:r>
              <a:rPr lang="en-US" sz="2600" b="1" dirty="0" smtClean="0">
                <a:solidFill>
                  <a:srgbClr val="FF0000"/>
                </a:solidFill>
                <a:latin typeface="Californian FB" pitchFamily="18" charset="0"/>
              </a:rPr>
              <a:t>BORROW MONEY</a:t>
            </a:r>
            <a:r>
              <a:rPr lang="sr-Latn-RS" sz="2600" dirty="0" smtClean="0">
                <a:latin typeface="Californian FB" pitchFamily="18" charset="0"/>
              </a:rPr>
              <a:t>, you get some money from someone and return it later.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</a:t>
            </a:r>
            <a:r>
              <a:rPr lang="sr-Latn-RS" sz="2600" b="1" dirty="0" smtClean="0">
                <a:solidFill>
                  <a:srgbClr val="FF0000"/>
                </a:solidFill>
                <a:latin typeface="Californian FB" pitchFamily="18" charset="0"/>
              </a:rPr>
              <a:t>PAY BACK </a:t>
            </a:r>
            <a:r>
              <a:rPr lang="sr-Latn-RS" sz="2600" dirty="0" smtClean="0">
                <a:latin typeface="Californian FB" pitchFamily="18" charset="0"/>
              </a:rPr>
              <a:t>some money, you return the money that you borrowed before.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 </a:t>
            </a:r>
            <a:r>
              <a:rPr lang="sr-Latn-RS" sz="2600" b="1" dirty="0" smtClean="0">
                <a:solidFill>
                  <a:srgbClr val="FF0000"/>
                </a:solidFill>
                <a:latin typeface="Californian FB" pitchFamily="18" charset="0"/>
              </a:rPr>
              <a:t>LEND MONEY </a:t>
            </a:r>
            <a:r>
              <a:rPr lang="sr-Latn-RS" sz="2600" dirty="0" smtClean="0">
                <a:latin typeface="Californian FB" pitchFamily="18" charset="0"/>
              </a:rPr>
              <a:t>to someone, you give someone some money and he/she returns it later.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you, </a:t>
            </a:r>
            <a:r>
              <a:rPr lang="sr-Latn-RS" sz="2600" b="1" dirty="0" smtClean="0">
                <a:solidFill>
                  <a:srgbClr val="FF0000"/>
                </a:solidFill>
                <a:latin typeface="Californian FB" pitchFamily="18" charset="0"/>
              </a:rPr>
              <a:t>GET A LOAN</a:t>
            </a:r>
            <a:r>
              <a:rPr lang="sr-Latn-RS" sz="2600" dirty="0" smtClean="0">
                <a:latin typeface="Californian FB" pitchFamily="18" charset="0"/>
              </a:rPr>
              <a:t>, you borrow money, for example from a bank.</a:t>
            </a:r>
          </a:p>
          <a:p>
            <a:pPr marL="342900" indent="-342900" algn="just">
              <a:buAutoNum type="arabicPeriod"/>
            </a:pPr>
            <a:r>
              <a:rPr lang="sr-Latn-RS" sz="2600" dirty="0" smtClean="0">
                <a:latin typeface="Californian FB" pitchFamily="18" charset="0"/>
              </a:rPr>
              <a:t>When a bank </a:t>
            </a:r>
            <a:r>
              <a:rPr lang="sr-Latn-RS" sz="2600" b="1" dirty="0" smtClean="0">
                <a:solidFill>
                  <a:srgbClr val="FF0000"/>
                </a:solidFill>
                <a:latin typeface="Californian FB" pitchFamily="18" charset="0"/>
              </a:rPr>
              <a:t>CHARGES</a:t>
            </a:r>
            <a:r>
              <a:rPr lang="sr-Latn-RS" sz="2600" dirty="0" smtClean="0">
                <a:latin typeface="Californian FB" pitchFamily="18" charset="0"/>
              </a:rPr>
              <a:t> your </a:t>
            </a:r>
            <a:r>
              <a:rPr lang="sr-Latn-RS" sz="2600" b="1" dirty="0" smtClean="0">
                <a:solidFill>
                  <a:srgbClr val="FF0000"/>
                </a:solidFill>
                <a:latin typeface="Californian FB" pitchFamily="18" charset="0"/>
              </a:rPr>
              <a:t>INTEREST</a:t>
            </a:r>
            <a:r>
              <a:rPr lang="sr-Latn-RS" sz="2600" dirty="0" smtClean="0">
                <a:latin typeface="Californian FB" pitchFamily="18" charset="0"/>
              </a:rPr>
              <a:t>, you pay back more money than you borrowed.</a:t>
            </a:r>
            <a:endParaRPr lang="en-US" sz="26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solidFill>
                  <a:srgbClr val="0070C0"/>
                </a:solidFill>
                <a:latin typeface="Californian FB" pitchFamily="18" charset="0"/>
              </a:rPr>
              <a:t>reading</a:t>
            </a:r>
            <a:endParaRPr lang="en-US" sz="3600" dirty="0">
              <a:solidFill>
                <a:srgbClr val="0070C0"/>
              </a:solidFill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P</a:t>
            </a:r>
            <a:r>
              <a:rPr lang="sr-Latn-RS" dirty="0" smtClean="0">
                <a:latin typeface="Californian FB" pitchFamily="18" charset="0"/>
              </a:rPr>
              <a:t>age 86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2.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Look at the FAQs (Frequently Asked Questions) page for Credit Aid and answer these questions.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 Who does Credit Aid help?</a:t>
            </a:r>
          </a:p>
          <a:p>
            <a:r>
              <a:rPr lang="sr-Latn-RS" dirty="0" smtClean="0">
                <a:latin typeface="Californian FB" pitchFamily="18" charset="0"/>
              </a:rPr>
              <a:t>2 What does Credit Aid do?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endParaRPr lang="sr-Latn-RS" dirty="0" smtClean="0">
              <a:latin typeface="Californian FB" pitchFamily="18" charset="0"/>
            </a:endParaRPr>
          </a:p>
          <a:p>
            <a:r>
              <a:rPr lang="sr-Latn-RS" b="1" dirty="0" smtClean="0">
                <a:latin typeface="Californian FB" pitchFamily="18" charset="0"/>
              </a:rPr>
              <a:t>aid</a:t>
            </a:r>
            <a:r>
              <a:rPr lang="sr-Latn-RS" dirty="0" smtClean="0">
                <a:latin typeface="Californian FB" pitchFamily="18" charset="0"/>
              </a:rPr>
              <a:t>,n. /eid/ = pomoć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Live Aid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375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6286500" cy="3533775"/>
          </a:xfrm>
          <a:prstGeom prst="rect">
            <a:avLst/>
          </a:prstGeom>
          <a:noFill/>
        </p:spPr>
      </p:pic>
      <p:pic>
        <p:nvPicPr>
          <p:cNvPr id="1027" name="Picture 3" descr="C:\Users\User\Desktop\76760001_5cbbacc62bbe68-65384141IMG_20180924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88640"/>
            <a:ext cx="2483768" cy="26779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5733256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fornian FB" pitchFamily="18" charset="0"/>
              </a:rPr>
              <a:t>W</a:t>
            </a:r>
            <a:r>
              <a:rPr lang="sr-Latn-RS" sz="2400" dirty="0" smtClean="0">
                <a:latin typeface="Californian FB" pitchFamily="18" charset="0"/>
              </a:rPr>
              <a:t>hen you </a:t>
            </a:r>
            <a:r>
              <a:rPr lang="sr-Latn-RS" sz="2400" b="1" dirty="0" smtClean="0">
                <a:latin typeface="Californian FB" pitchFamily="18" charset="0"/>
              </a:rPr>
              <a:t>give </a:t>
            </a:r>
            <a:r>
              <a:rPr lang="sr-Latn-RS" sz="2400" b="1" dirty="0" smtClean="0">
                <a:latin typeface="Californian FB" pitchFamily="18" charset="0"/>
              </a:rPr>
              <a:t>aid, </a:t>
            </a:r>
            <a:r>
              <a:rPr lang="sr-Latn-RS" sz="2400" dirty="0" smtClean="0">
                <a:latin typeface="Californian FB" pitchFamily="18" charset="0"/>
              </a:rPr>
              <a:t>you help someone recover and survive.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1028" name="Picture 4" descr="C:\Users\User\Desktop\inde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941168"/>
            <a:ext cx="2762250" cy="1657350"/>
          </a:xfrm>
          <a:prstGeom prst="rect">
            <a:avLst/>
          </a:prstGeom>
          <a:noFill/>
        </p:spPr>
      </p:pic>
      <p:pic>
        <p:nvPicPr>
          <p:cNvPr id="1029" name="Picture 5" descr="C:\Users\User\Desktop\yumisij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3062" y="2924944"/>
            <a:ext cx="2820938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solidFill>
                  <a:srgbClr val="7030A0"/>
                </a:solidFill>
                <a:latin typeface="Californian FB" pitchFamily="18" charset="0"/>
              </a:rPr>
              <a:t>Credit Aid</a:t>
            </a:r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Helping the poor to </a:t>
            </a:r>
            <a:b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change their lives</a:t>
            </a:r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7030A0"/>
                </a:solidFill>
                <a:latin typeface="Californian FB" pitchFamily="18" charset="0"/>
              </a:rPr>
              <a:t>-----------------</a:t>
            </a:r>
            <a:r>
              <a:rPr lang="sr-Latn-RS" sz="3600" b="1" dirty="0" smtClean="0">
                <a:latin typeface="Californian FB" pitchFamily="18" charset="0"/>
              </a:rPr>
              <a:t>FAQs</a:t>
            </a:r>
            <a:r>
              <a:rPr lang="sr-Latn-RS" sz="4000" b="1" dirty="0" smtClean="0">
                <a:solidFill>
                  <a:srgbClr val="7030A0"/>
                </a:solidFill>
                <a:latin typeface="Californian FB" pitchFamily="18" charset="0"/>
              </a:rPr>
              <a:t>---------------</a:t>
            </a:r>
            <a:endParaRPr lang="en-US" sz="4000" b="1" dirty="0">
              <a:solidFill>
                <a:srgbClr val="7030A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8964488" cy="5157192"/>
          </a:xfrm>
        </p:spPr>
        <p:txBody>
          <a:bodyPr>
            <a:normAutofit fontScale="47500" lnSpcReduction="20000"/>
          </a:bodyPr>
          <a:lstStyle/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sz="4400" b="1" dirty="0" smtClean="0">
                <a:latin typeface="Californian FB" pitchFamily="18" charset="0"/>
              </a:rPr>
              <a:t>Is </a:t>
            </a:r>
            <a:r>
              <a:rPr lang="sr-Latn-RS" sz="4400" b="1" i="1" dirty="0" smtClean="0">
                <a:latin typeface="Californian FB" pitchFamily="18" charset="0"/>
              </a:rPr>
              <a:t>Credit Aid </a:t>
            </a:r>
            <a:r>
              <a:rPr lang="sr-Latn-RS" sz="4400" b="1" dirty="0" smtClean="0">
                <a:latin typeface="Californian FB" pitchFamily="18" charset="0"/>
              </a:rPr>
              <a:t>the same as a bank?</a:t>
            </a:r>
            <a:r>
              <a:rPr lang="sr-Latn-RS" sz="4400" dirty="0" smtClean="0">
                <a:latin typeface="Californian FB" pitchFamily="18" charset="0"/>
              </a:rPr>
              <a:t> </a:t>
            </a:r>
          </a:p>
          <a:p>
            <a:pPr algn="just"/>
            <a:r>
              <a:rPr lang="sr-Latn-RS" sz="4400" dirty="0" smtClean="0">
                <a:latin typeface="Californian FB" pitchFamily="18" charset="0"/>
              </a:rPr>
              <a:t>No, it isn’t. Many poor people want to start their own </a:t>
            </a:r>
            <a:r>
              <a:rPr lang="sr-Latn-RS" sz="4400" b="1" dirty="0" smtClean="0">
                <a:latin typeface="Californian FB" pitchFamily="18" charset="0"/>
              </a:rPr>
              <a:t>business</a:t>
            </a:r>
            <a:r>
              <a:rPr lang="sr-Latn-RS" sz="4400" dirty="0" smtClean="0">
                <a:latin typeface="Californian FB" pitchFamily="18" charset="0"/>
              </a:rPr>
              <a:t> </a:t>
            </a:r>
            <a:r>
              <a:rPr lang="sr-Latn-RS" sz="4400" b="1" dirty="0" smtClean="0">
                <a:latin typeface="Californian FB" pitchFamily="18" charset="0"/>
              </a:rPr>
              <a:t>in order to </a:t>
            </a:r>
            <a:r>
              <a:rPr lang="sr-Latn-RS" sz="4400" dirty="0" smtClean="0">
                <a:latin typeface="Californian FB" pitchFamily="18" charset="0"/>
              </a:rPr>
              <a:t>make their lives better, but banks don’t lend money to these people because they don’t have jobs or houses.</a:t>
            </a:r>
          </a:p>
          <a:p>
            <a:pPr algn="just"/>
            <a:r>
              <a:rPr lang="sr-Latn-RS" sz="4400" b="1" dirty="0" smtClean="0">
                <a:latin typeface="Californian FB" pitchFamily="18" charset="0"/>
              </a:rPr>
              <a:t>How do we help people? </a:t>
            </a:r>
          </a:p>
          <a:p>
            <a:pPr algn="just"/>
            <a:r>
              <a:rPr lang="sr-Latn-RS" sz="4400" dirty="0" smtClean="0">
                <a:latin typeface="Californian FB" pitchFamily="18" charset="0"/>
              </a:rPr>
              <a:t>We work in poor or </a:t>
            </a:r>
            <a:r>
              <a:rPr lang="sr-Latn-RS" sz="4400" b="1" dirty="0" smtClean="0">
                <a:latin typeface="Californian FB" pitchFamily="18" charset="0"/>
              </a:rPr>
              <a:t>developing countries</a:t>
            </a:r>
            <a:r>
              <a:rPr lang="sr-Latn-RS" sz="4400" dirty="0" smtClean="0">
                <a:latin typeface="Californian FB" pitchFamily="18" charset="0"/>
              </a:rPr>
              <a:t>. We lend money to poor men and women for their </a:t>
            </a:r>
            <a:r>
              <a:rPr lang="sr-Latn-RS" sz="4400" b="1" dirty="0" smtClean="0">
                <a:latin typeface="Californian FB" pitchFamily="18" charset="0"/>
              </a:rPr>
              <a:t>businesses</a:t>
            </a:r>
            <a:r>
              <a:rPr lang="sr-Latn-RS" sz="4400" dirty="0" smtClean="0">
                <a:latin typeface="Californian FB" pitchFamily="18" charset="0"/>
              </a:rPr>
              <a:t>. The micro-credit loans are very small. They are usually less than 250 dollars. We charge interest of only two percent.</a:t>
            </a:r>
          </a:p>
          <a:p>
            <a:pPr algn="just"/>
            <a:r>
              <a:rPr lang="sr-Latn-RS" sz="4400" b="1" dirty="0" smtClean="0">
                <a:latin typeface="Californian FB" pitchFamily="18" charset="0"/>
              </a:rPr>
              <a:t>How can someone borrow money from Credit Aid?</a:t>
            </a:r>
          </a:p>
          <a:p>
            <a:pPr algn="just"/>
            <a:r>
              <a:rPr lang="sr-Latn-RS" sz="3800" i="1" dirty="0" smtClean="0">
                <a:latin typeface="Californian FB" pitchFamily="18" charset="0"/>
              </a:rPr>
              <a:t>He/She...</a:t>
            </a:r>
          </a:p>
          <a:p>
            <a:pPr algn="just">
              <a:buNone/>
            </a:pPr>
            <a:r>
              <a:rPr lang="sr-Latn-RS" sz="3800" dirty="0">
                <a:latin typeface="Californian FB" pitchFamily="18" charset="0"/>
              </a:rPr>
              <a:t> </a:t>
            </a:r>
            <a:r>
              <a:rPr lang="sr-Latn-RS" sz="3800" dirty="0" smtClean="0">
                <a:latin typeface="Californian FB" pitchFamily="18" charset="0"/>
              </a:rPr>
              <a:t>     - </a:t>
            </a:r>
            <a:r>
              <a:rPr lang="sr-Latn-RS" sz="3800" b="1" dirty="0" smtClean="0">
                <a:latin typeface="Californian FB" pitchFamily="18" charset="0"/>
              </a:rPr>
              <a:t>has to be </a:t>
            </a:r>
            <a:r>
              <a:rPr lang="sr-Latn-RS" sz="3800" dirty="0" smtClean="0">
                <a:latin typeface="Californian FB" pitchFamily="18" charset="0"/>
              </a:rPr>
              <a:t>over 21 years old</a:t>
            </a:r>
          </a:p>
          <a:p>
            <a:pPr algn="just">
              <a:buNone/>
            </a:pPr>
            <a:r>
              <a:rPr lang="sr-Latn-RS" sz="3800" dirty="0">
                <a:latin typeface="Californian FB" pitchFamily="18" charset="0"/>
              </a:rPr>
              <a:t> </a:t>
            </a:r>
            <a:r>
              <a:rPr lang="sr-Latn-RS" sz="3800" dirty="0" smtClean="0">
                <a:latin typeface="Californian FB" pitchFamily="18" charset="0"/>
              </a:rPr>
              <a:t>     - has to earn less than one dollar a day</a:t>
            </a:r>
          </a:p>
          <a:p>
            <a:pPr algn="just">
              <a:buNone/>
            </a:pPr>
            <a:r>
              <a:rPr lang="sr-Latn-RS" sz="3800" dirty="0">
                <a:latin typeface="Californian FB" pitchFamily="18" charset="0"/>
              </a:rPr>
              <a:t> </a:t>
            </a:r>
            <a:r>
              <a:rPr lang="sr-Latn-RS" sz="3800" dirty="0" smtClean="0">
                <a:latin typeface="Californian FB" pitchFamily="18" charset="0"/>
              </a:rPr>
              <a:t>     - has to have a good business idea</a:t>
            </a:r>
          </a:p>
          <a:p>
            <a:pPr algn="just">
              <a:buNone/>
            </a:pPr>
            <a:r>
              <a:rPr lang="sr-Latn-RS" sz="3800" dirty="0">
                <a:latin typeface="Californian FB" pitchFamily="18" charset="0"/>
              </a:rPr>
              <a:t> </a:t>
            </a:r>
            <a:r>
              <a:rPr lang="sr-Latn-RS" sz="3800" dirty="0" smtClean="0">
                <a:latin typeface="Californian FB" pitchFamily="18" charset="0"/>
              </a:rPr>
              <a:t>     - doesn’t have to be in work</a:t>
            </a:r>
          </a:p>
          <a:p>
            <a:pPr algn="just">
              <a:buNone/>
            </a:pPr>
            <a:r>
              <a:rPr lang="sr-Latn-RS" sz="3800" dirty="0">
                <a:latin typeface="Californian FB" pitchFamily="18" charset="0"/>
              </a:rPr>
              <a:t> </a:t>
            </a:r>
            <a:r>
              <a:rPr lang="sr-Latn-RS" sz="3800" dirty="0" smtClean="0">
                <a:latin typeface="Californian FB" pitchFamily="18" charset="0"/>
              </a:rPr>
              <a:t>    - doesn’t have to own a house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3848" y="5445224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Californian FB" pitchFamily="18" charset="0"/>
              </a:rPr>
              <a:t>FAQ = Frequently Asked Questions</a:t>
            </a:r>
            <a:endParaRPr lang="en-US" sz="24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3.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Are these sentences about the text true or false?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A 20-year-old can get a loan.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A person without a job can get a loan.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A person without a house can get a loan.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A person without a business idea can get a loan.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A rich person can get a loan.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3.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key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A 20-year-old can get a loan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. F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A person without a job can get a loan.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A person without a house can get a loan.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A person without a business idea can get a loan.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A rich person can get a loan.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22899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Match the sentences with the correct explanations.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She doesn’t have to do it.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He has to do it.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We have to do it.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You don’t have to do it.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a) It is necessary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It isn’t necessary.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22899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key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She doesn’t have to do it. </a:t>
            </a:r>
            <a:r>
              <a:rPr lang="sr-Latn-RS" b="1" dirty="0" smtClean="0">
                <a:latin typeface="Californian FB" pitchFamily="18" charset="0"/>
              </a:rPr>
              <a:t>b)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He has to do it.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a)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We have to do it.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a)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You don’t have to do it.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b)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a) It is necessary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It isn’t necessary.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GRAMMAR TIP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Notice the question form: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Does </a:t>
            </a:r>
            <a:r>
              <a:rPr lang="sr-Latn-RS" dirty="0" smtClean="0">
                <a:latin typeface="Californian FB" pitchFamily="18" charset="0"/>
              </a:rPr>
              <a:t>he/she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have to</a:t>
            </a:r>
            <a:r>
              <a:rPr lang="sr-Latn-RS" dirty="0" smtClean="0">
                <a:latin typeface="Californian FB" pitchFamily="18" charset="0"/>
              </a:rPr>
              <a:t>...?</a:t>
            </a:r>
          </a:p>
          <a:p>
            <a:pPr algn="just"/>
            <a:r>
              <a:rPr lang="sr-Latn-RS" b="1" dirty="0" smtClean="0">
                <a:latin typeface="Californian FB" pitchFamily="18" charset="0"/>
              </a:rPr>
              <a:t>Do</a:t>
            </a:r>
            <a:r>
              <a:rPr lang="sr-Latn-RS" dirty="0" smtClean="0">
                <a:latin typeface="Californian FB" pitchFamily="18" charset="0"/>
              </a:rPr>
              <a:t> I/you/we/they </a:t>
            </a:r>
            <a:r>
              <a:rPr lang="sr-Latn-RS" b="1" dirty="0" smtClean="0">
                <a:latin typeface="Californian FB" pitchFamily="18" charset="0"/>
              </a:rPr>
              <a:t>have to</a:t>
            </a:r>
            <a:r>
              <a:rPr lang="sr-Latn-RS" dirty="0" smtClean="0">
                <a:latin typeface="Californian FB" pitchFamily="18" charset="0"/>
              </a:rPr>
              <a:t>...?</a:t>
            </a:r>
          </a:p>
          <a:p>
            <a:pPr algn="just"/>
            <a:endParaRPr lang="sr-Latn-RS" sz="800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To say that something is necessary use </a:t>
            </a:r>
            <a:r>
              <a:rPr lang="sr-Latn-RS" b="1" dirty="0" smtClean="0">
                <a:latin typeface="Californian FB" pitchFamily="18" charset="0"/>
              </a:rPr>
              <a:t>MUST, HAVE TO, NEED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say that something is not necessary use </a:t>
            </a:r>
            <a:r>
              <a:rPr lang="sr-Latn-RS" b="1" dirty="0" smtClean="0">
                <a:latin typeface="Californian FB" pitchFamily="18" charset="0"/>
              </a:rPr>
              <a:t>HAVE TO and NEED plus a negative word</a:t>
            </a:r>
          </a:p>
          <a:p>
            <a:pPr algn="just"/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!!! The verb MUST in its negative form has a different meaning from its affirmative form.</a:t>
            </a:r>
          </a:p>
          <a:p>
            <a:pPr algn="just"/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 must = Moram </a:t>
            </a:r>
            <a:r>
              <a:rPr lang="sr-Latn-RS" dirty="0" smtClean="0">
                <a:latin typeface="Californian FB" pitchFamily="18" charset="0"/>
              </a:rPr>
              <a:t>(obaveza) 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 mustn’t = NE SMEM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                                                                       (zabrana)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 don’t have to = Ne moram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700808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 Complete the sentences with the correct form of have to (affirmative, negative or question form) and a verb from the box.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16833"/>
          <a:ext cx="8229600" cy="5181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check     give     keep    pay    pay    show    use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70892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When you open a bank account, you have </a:t>
            </a:r>
            <a:r>
              <a:rPr lang="sr-Latn-RS" sz="2800" b="1" i="1" u="sng" dirty="0" smtClean="0">
                <a:latin typeface="Californian FB" pitchFamily="18" charset="0"/>
              </a:rPr>
              <a:t>to show </a:t>
            </a:r>
            <a:r>
              <a:rPr lang="sr-Latn-RS" sz="2800" dirty="0" smtClean="0">
                <a:latin typeface="Californian FB" pitchFamily="18" charset="0"/>
              </a:rPr>
              <a:t>some identification.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When you borrow money from a friend, you ______ interest.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In a foreign country, you ______ </a:t>
            </a:r>
            <a:r>
              <a:rPr lang="sr-Latn-RS" sz="2800" b="1" dirty="0" smtClean="0">
                <a:latin typeface="Californian FB" pitchFamily="18" charset="0"/>
              </a:rPr>
              <a:t>foreign currency </a:t>
            </a:r>
            <a:r>
              <a:rPr lang="sr-Latn-RS" sz="2800" dirty="0" smtClean="0">
                <a:latin typeface="Californian FB" pitchFamily="18" charset="0"/>
              </a:rPr>
              <a:t>because you can use a credit card.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The bank ___________ your money safe.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_____the bank  manager _______ my loan application?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How much interest ___________ I _____________?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A bank manager _____________ you a loan; he/she can choose.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600" dirty="0" smtClean="0">
                <a:latin typeface="Californian FB" pitchFamily="18" charset="0"/>
              </a:rPr>
              <a:t>, key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40769"/>
          <a:ext cx="8229600" cy="5181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check     give     keep    pay    pay    show    use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060848"/>
            <a:ext cx="9144000" cy="5253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When you open a bank account, you have </a:t>
            </a:r>
            <a:r>
              <a:rPr lang="sr-Latn-RS" sz="2800" b="1" i="1" dirty="0" smtClean="0">
                <a:latin typeface="Californian FB" pitchFamily="18" charset="0"/>
              </a:rPr>
              <a:t>TO SHOW </a:t>
            </a:r>
            <a:r>
              <a:rPr lang="sr-Latn-RS" sz="2800" dirty="0" smtClean="0">
                <a:latin typeface="Californian FB" pitchFamily="18" charset="0"/>
              </a:rPr>
              <a:t>some identification.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When you borrow money from a friend, you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HAVE TO PAY</a:t>
            </a:r>
            <a:r>
              <a:rPr lang="sr-Latn-RS" sz="2800" dirty="0" smtClean="0">
                <a:latin typeface="Californian FB" pitchFamily="18" charset="0"/>
              </a:rPr>
              <a:t> interest.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In a foreign country, you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DON’T HAVE TO USE </a:t>
            </a:r>
            <a:r>
              <a:rPr lang="sr-Latn-RS" sz="2800" dirty="0" smtClean="0">
                <a:latin typeface="Californian FB" pitchFamily="18" charset="0"/>
              </a:rPr>
              <a:t>foreign currency because you can use a credit card.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The bank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HAS TO KEEP</a:t>
            </a:r>
            <a:r>
              <a:rPr lang="sr-Latn-RS" sz="2800" dirty="0" smtClean="0">
                <a:latin typeface="Californian FB" pitchFamily="18" charset="0"/>
              </a:rPr>
              <a:t> your money safe.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solidFill>
                  <a:srgbClr val="FF0000"/>
                </a:solidFill>
                <a:latin typeface="Californian FB" pitchFamily="18" charset="0"/>
              </a:rPr>
              <a:t>DOES</a:t>
            </a:r>
            <a:r>
              <a:rPr lang="sr-Latn-RS" sz="2800" dirty="0" smtClean="0">
                <a:latin typeface="Californian FB" pitchFamily="18" charset="0"/>
              </a:rPr>
              <a:t> the bank  manager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HAVE TO </a:t>
            </a:r>
            <a:r>
              <a:rPr lang="sr-Latn-RS" sz="2800" dirty="0" smtClean="0">
                <a:latin typeface="Californian FB" pitchFamily="18" charset="0"/>
              </a:rPr>
              <a:t>my loan application?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How much interest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DO</a:t>
            </a:r>
            <a:r>
              <a:rPr lang="sr-Latn-RS" sz="2800" dirty="0" smtClean="0">
                <a:latin typeface="Californian FB" pitchFamily="18" charset="0"/>
              </a:rPr>
              <a:t> I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HAVE TO PAY</a:t>
            </a:r>
            <a:r>
              <a:rPr lang="sr-Latn-RS" sz="2800" dirty="0" smtClean="0">
                <a:latin typeface="Californian FB" pitchFamily="18" charset="0"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Californian FB" pitchFamily="18" charset="0"/>
              </a:rPr>
              <a:t>A bank manager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DOESN’T HAVE TO </a:t>
            </a:r>
            <a:r>
              <a:rPr lang="sr-Latn-RS" sz="2800" dirty="0" smtClean="0">
                <a:latin typeface="Californian FB" pitchFamily="18" charset="0"/>
              </a:rPr>
              <a:t>you a loan; he/she can choose.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6.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86</a:t>
            </a:r>
            <a:r>
              <a:rPr lang="sr-Latn-RS" sz="3200" dirty="0" smtClean="0">
                <a:latin typeface="Californian FB" pitchFamily="18" charset="0"/>
              </a:rPr>
              <a:t>, What are the differences between these jobs? What do/don’t the people have to do?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8964488" cy="5112568"/>
          </a:xfrm>
        </p:spPr>
        <p:txBody>
          <a:bodyPr>
            <a:normAutofit lnSpcReduction="10000"/>
          </a:bodyPr>
          <a:lstStyle/>
          <a:p>
            <a:pPr algn="ctr"/>
            <a:r>
              <a:rPr lang="sr-Latn-RS" dirty="0" smtClean="0">
                <a:latin typeface="Californian FB" pitchFamily="18" charset="0"/>
              </a:rPr>
              <a:t>a doctor     a footballer       a musician   a pilot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a police officer   a student    a teacher</a:t>
            </a:r>
            <a:endParaRPr lang="sr-Latn-RS" dirty="0"/>
          </a:p>
          <a:p>
            <a:pPr algn="just"/>
            <a:r>
              <a:rPr lang="sr-Latn-RS" i="1" dirty="0" smtClean="0">
                <a:latin typeface="Californian FB" pitchFamily="18" charset="0"/>
              </a:rPr>
              <a:t>A teacher has to prepare lessons/doesn’t have to wear a uniform.</a:t>
            </a:r>
            <a:endParaRPr lang="en-US" i="1" dirty="0" smtClean="0">
              <a:latin typeface="Californian FB" pitchFamily="18" charset="0"/>
            </a:endParaRPr>
          </a:p>
          <a:p>
            <a:pPr algn="just"/>
            <a:r>
              <a:rPr lang="en-US" i="1" dirty="0" smtClean="0">
                <a:latin typeface="Californian FB" pitchFamily="18" charset="0"/>
              </a:rPr>
              <a:t>A doctor has to wear a uniform. She/he doesn’t have to work in a classroom.</a:t>
            </a:r>
          </a:p>
          <a:p>
            <a:pPr algn="just"/>
            <a:r>
              <a:rPr lang="en-US" i="1" dirty="0" smtClean="0">
                <a:latin typeface="Californian FB" pitchFamily="18" charset="0"/>
              </a:rPr>
              <a:t>A footballer has to get up early. He/she doesn’t have to treat patients. </a:t>
            </a:r>
          </a:p>
          <a:p>
            <a:pPr algn="just"/>
            <a:r>
              <a:rPr lang="en-US" i="1" dirty="0" smtClean="0">
                <a:latin typeface="Californian FB" pitchFamily="18" charset="0"/>
              </a:rPr>
              <a:t>A pilot has to be brave. He/she doesn’t have to practice a lot.</a:t>
            </a:r>
          </a:p>
          <a:p>
            <a:pPr algn="just"/>
            <a:r>
              <a:rPr lang="en-US" i="1" dirty="0" smtClean="0">
                <a:latin typeface="Californian FB" pitchFamily="18" charset="0"/>
              </a:rPr>
              <a:t>A student has to learn. He/she doesn’t have to learn.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002060"/>
                </a:solidFill>
                <a:latin typeface="Californian FB" pitchFamily="18" charset="0"/>
              </a:rPr>
              <a:t>reading</a:t>
            </a:r>
            <a:endParaRPr lang="en-US" dirty="0">
              <a:solidFill>
                <a:srgbClr val="002060"/>
              </a:solidFill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b="1" dirty="0" smtClean="0">
                <a:latin typeface="Californian FB" pitchFamily="18" charset="0"/>
              </a:rPr>
              <a:t>page 87</a:t>
            </a:r>
            <a:endParaRPr lang="en-US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87</a:t>
            </a:r>
            <a:r>
              <a:rPr lang="sr-Latn-RS" sz="3600" dirty="0" smtClean="0">
                <a:latin typeface="Californian FB" pitchFamily="18" charset="0"/>
              </a:rPr>
              <a:t>, Micro-credit can change the life of a family. Read the text to find out about two women’s stories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Student A Read about </a:t>
            </a:r>
            <a:r>
              <a:rPr lang="sr-Latn-RS" b="1" dirty="0" smtClean="0">
                <a:latin typeface="Californian FB" pitchFamily="18" charset="0"/>
              </a:rPr>
              <a:t>Jane </a:t>
            </a:r>
            <a:r>
              <a:rPr lang="sr-Latn-RS" dirty="0" smtClean="0">
                <a:latin typeface="Californian FB" pitchFamily="18" charset="0"/>
              </a:rPr>
              <a:t>in </a:t>
            </a:r>
            <a:r>
              <a:rPr lang="sr-Latn-RS" b="1" dirty="0" smtClean="0">
                <a:latin typeface="Californian FB" pitchFamily="18" charset="0"/>
              </a:rPr>
              <a:t>page 87  </a:t>
            </a:r>
            <a:r>
              <a:rPr lang="sr-Latn-RS" dirty="0" smtClean="0">
                <a:latin typeface="Californian FB" pitchFamily="18" charset="0"/>
              </a:rPr>
              <a:t>and answer the questions.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Student B Read about </a:t>
            </a:r>
            <a:r>
              <a:rPr lang="sr-Latn-RS" b="1" dirty="0" smtClean="0">
                <a:latin typeface="Californian FB" pitchFamily="18" charset="0"/>
              </a:rPr>
              <a:t>Maya</a:t>
            </a:r>
            <a:r>
              <a:rPr lang="sr-Latn-RS" dirty="0" smtClean="0">
                <a:latin typeface="Californian FB" pitchFamily="18" charset="0"/>
              </a:rPr>
              <a:t> in </a:t>
            </a:r>
            <a:r>
              <a:rPr lang="sr-Latn-RS" b="1" dirty="0" smtClean="0">
                <a:latin typeface="Californian FB" pitchFamily="18" charset="0"/>
              </a:rPr>
              <a:t>page 118 </a:t>
            </a:r>
            <a:r>
              <a:rPr lang="sr-Latn-RS" dirty="0" smtClean="0">
                <a:latin typeface="Californian FB" pitchFamily="18" charset="0"/>
              </a:rPr>
              <a:t>and answer the same questions in </a:t>
            </a:r>
            <a:r>
              <a:rPr lang="sr-Latn-RS" b="1" dirty="0" smtClean="0">
                <a:latin typeface="Californian FB" pitchFamily="18" charset="0"/>
              </a:rPr>
              <a:t>page 87</a:t>
            </a:r>
            <a:r>
              <a:rPr lang="sr-Latn-RS" dirty="0" smtClean="0">
                <a:latin typeface="Californian FB" pitchFamily="18" charset="0"/>
              </a:rPr>
              <a:t>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People who borrow from us: Jane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5"/>
            <a:ext cx="4643470" cy="3714776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 live in Rwanda and I’m a </a:t>
            </a:r>
            <a:r>
              <a:rPr lang="sr-Latn-RS" b="1" dirty="0" smtClean="0">
                <a:latin typeface="Californian FB" pitchFamily="18" charset="0"/>
              </a:rPr>
              <a:t>widow</a:t>
            </a:r>
            <a:r>
              <a:rPr lang="sr-Latn-RS" dirty="0" smtClean="0">
                <a:latin typeface="Californian FB" pitchFamily="18" charset="0"/>
              </a:rPr>
              <a:t> – my husband died in an </a:t>
            </a:r>
            <a:r>
              <a:rPr lang="sr-Latn-RS" b="1" dirty="0" smtClean="0">
                <a:latin typeface="Californian FB" pitchFamily="18" charset="0"/>
              </a:rPr>
              <a:t>accident</a:t>
            </a:r>
            <a:r>
              <a:rPr lang="sr-Latn-RS" dirty="0" smtClean="0">
                <a:latin typeface="Californian FB" pitchFamily="18" charset="0"/>
              </a:rPr>
              <a:t>. I live with </a:t>
            </a:r>
            <a:r>
              <a:rPr lang="sr-Latn-RS" b="1" dirty="0" smtClean="0">
                <a:latin typeface="Californian FB" pitchFamily="18" charset="0"/>
              </a:rPr>
              <a:t>an elderly </a:t>
            </a:r>
            <a:r>
              <a:rPr lang="sr-Latn-RS" dirty="0" smtClean="0">
                <a:latin typeface="Californian FB" pitchFamily="18" charset="0"/>
              </a:rPr>
              <a:t>mother and I’ve got two children. I have to </a:t>
            </a:r>
            <a:r>
              <a:rPr lang="sr-Latn-RS" b="1" dirty="0" smtClean="0">
                <a:latin typeface="Californian FB" pitchFamily="18" charset="0"/>
              </a:rPr>
              <a:t>look after</a:t>
            </a:r>
            <a:r>
              <a:rPr lang="sr-Latn-RS" dirty="0" smtClean="0">
                <a:latin typeface="Californian FB" pitchFamily="18" charset="0"/>
              </a:rPr>
              <a:t> all of them.</a:t>
            </a:r>
          </a:p>
          <a:p>
            <a:endParaRPr lang="sr-Latn-R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tw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48884">
            <a:off x="5543225" y="2611065"/>
            <a:ext cx="3733286" cy="2430784"/>
          </a:xfrm>
          <a:prstGeom prst="rect">
            <a:avLst/>
          </a:prstGeom>
          <a:noFill/>
        </p:spPr>
      </p:pic>
      <p:pic>
        <p:nvPicPr>
          <p:cNvPr id="2051" name="Picture 3" descr="C:\Users\User\Desktop\rwiza-village-guest-hou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412776"/>
            <a:ext cx="3779912" cy="5085184"/>
          </a:xfrm>
          <a:prstGeom prst="rect">
            <a:avLst/>
          </a:prstGeom>
          <a:noFill/>
        </p:spPr>
      </p:pic>
      <p:pic>
        <p:nvPicPr>
          <p:cNvPr id="2052" name="Picture 4" descr="C:\Users\User\Desktop\117296757-sorrowful-elderly-woman-dressed-in-mourning-clothes-crying-near-grave-with-headstone-and-wreath-sad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700808"/>
            <a:ext cx="2808312" cy="41044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282" y="4857760"/>
            <a:ext cx="5072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widow</a:t>
            </a:r>
            <a:r>
              <a:rPr lang="en-US" sz="2400" dirty="0" smtClean="0">
                <a:latin typeface="Californian FB" pitchFamily="18" charset="0"/>
              </a:rPr>
              <a:t> /ˈ</a:t>
            </a:r>
            <a:r>
              <a:rPr lang="en-US" sz="2400" dirty="0" err="1" smtClean="0">
                <a:latin typeface="Californian FB" pitchFamily="18" charset="0"/>
              </a:rPr>
              <a:t>wɪdəʊ</a:t>
            </a:r>
            <a:r>
              <a:rPr lang="en-US" sz="2400" dirty="0" smtClean="0">
                <a:latin typeface="Californian FB" pitchFamily="18" charset="0"/>
              </a:rPr>
              <a:t>/</a:t>
            </a:r>
            <a:r>
              <a:rPr lang="sr-Latn-RS" sz="2400" dirty="0" smtClean="0">
                <a:latin typeface="Californian FB" pitchFamily="18" charset="0"/>
              </a:rPr>
              <a:t> = a woman who has lost her spouse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widower</a:t>
            </a:r>
            <a:r>
              <a:rPr lang="en-US" sz="2400" dirty="0" smtClean="0">
                <a:latin typeface="Californian FB" pitchFamily="18" charset="0"/>
              </a:rPr>
              <a:t> /ˈ</a:t>
            </a:r>
            <a:r>
              <a:rPr lang="en-US" sz="2400" dirty="0" err="1" smtClean="0">
                <a:latin typeface="Californian FB" pitchFamily="18" charset="0"/>
              </a:rPr>
              <a:t>wɪdəʊə</a:t>
            </a:r>
            <a:r>
              <a:rPr lang="en-US" sz="2400" dirty="0" smtClean="0">
                <a:latin typeface="Californian FB" pitchFamily="18" charset="0"/>
              </a:rPr>
              <a:t>/</a:t>
            </a:r>
            <a:r>
              <a:rPr lang="sr-Latn-RS" sz="2400" dirty="0" smtClean="0">
                <a:latin typeface="Californian FB" pitchFamily="18" charset="0"/>
              </a:rPr>
              <a:t> = a man who has lost his spouse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People who borrow from us: Jane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5436096" cy="6093296"/>
          </a:xfrm>
        </p:spPr>
        <p:txBody>
          <a:bodyPr>
            <a:no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Two months ago, I started my business. I opened a cinema. I borrowed 300 dollars from Credit Aid and I have to pay back  dollars every week for one year. I bought a TV, a </a:t>
            </a:r>
            <a:r>
              <a:rPr lang="sr-Latn-RS" sz="2800" b="1" dirty="0" smtClean="0">
                <a:latin typeface="Californian FB" pitchFamily="18" charset="0"/>
              </a:rPr>
              <a:t>video player </a:t>
            </a:r>
            <a:r>
              <a:rPr lang="sr-Latn-RS" sz="2800" dirty="0" smtClean="0">
                <a:latin typeface="Californian FB" pitchFamily="18" charset="0"/>
              </a:rPr>
              <a:t>and some chairs. My brother built the </a:t>
            </a:r>
            <a:r>
              <a:rPr lang="en-US" sz="2800" dirty="0" smtClean="0">
                <a:latin typeface="Californian FB" pitchFamily="18" charset="0"/>
              </a:rPr>
              <a:t>room</a:t>
            </a:r>
            <a:r>
              <a:rPr lang="sr-Latn-RS" sz="2800" dirty="0" smtClean="0">
                <a:latin typeface="Californian FB" pitchFamily="18" charset="0"/>
              </a:rPr>
              <a:t> and now I show a film every evening. The cinema is always full and I make dollars every week. It’s quite easy to </a:t>
            </a:r>
            <a:r>
              <a:rPr lang="sr-Latn-RS" sz="2800" b="1" dirty="0" smtClean="0">
                <a:latin typeface="Californian FB" pitchFamily="18" charset="0"/>
              </a:rPr>
              <a:t>run a cinema</a:t>
            </a:r>
            <a:r>
              <a:rPr lang="sr-Latn-RS" sz="2800" dirty="0" smtClean="0">
                <a:latin typeface="Californian FB" pitchFamily="18" charset="0"/>
              </a:rPr>
              <a:t>. I don’t have to work in the daytime, but I have to choose good films!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Mobisol-Maasai-village-cinema-night-Tanzania-1200x8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908720"/>
            <a:ext cx="3657600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People who borrow from us: Jane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4114800" cy="4713387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Now my children can go to school because they don’t have to work. I can </a:t>
            </a:r>
            <a:r>
              <a:rPr lang="sr-Latn-RS" b="1" dirty="0" smtClean="0">
                <a:latin typeface="Californian FB" pitchFamily="18" charset="0"/>
              </a:rPr>
              <a:t>afford</a:t>
            </a:r>
            <a:r>
              <a:rPr lang="sr-Latn-RS" dirty="0" smtClean="0">
                <a:latin typeface="Californian FB" pitchFamily="18" charset="0"/>
              </a:rPr>
              <a:t> better</a:t>
            </a:r>
            <a:r>
              <a:rPr lang="en-US" dirty="0" smtClean="0">
                <a:latin typeface="Californian FB" pitchFamily="18" charset="0"/>
              </a:rPr>
              <a:t> food</a:t>
            </a:r>
            <a:r>
              <a:rPr lang="sr-Latn-RS" dirty="0" smtClean="0">
                <a:latin typeface="Californian FB" pitchFamily="18" charset="0"/>
              </a:rPr>
              <a:t> and because the cinema is only open in the evening, I can still look after my mother.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6237312"/>
            <a:ext cx="874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latin typeface="Californian FB" pitchFamily="18" charset="0"/>
              </a:rPr>
              <a:t>to afford </a:t>
            </a:r>
            <a:r>
              <a:rPr lang="sr-Latn-RS" sz="2800" dirty="0" smtClean="0">
                <a:latin typeface="Californian FB" pitchFamily="18" charset="0"/>
              </a:rPr>
              <a:t>= to have money for, to be able to buy, </a:t>
            </a:r>
            <a:r>
              <a:rPr lang="sr-Latn-RS" sz="2800" i="1" dirty="0" smtClean="0">
                <a:latin typeface="Californian FB" pitchFamily="18" charset="0"/>
              </a:rPr>
              <a:t>priuštiti</a:t>
            </a:r>
            <a:endParaRPr lang="en-US" sz="2800" i="1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2017-07-21-iss-today-schools-ban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628800"/>
            <a:ext cx="4032448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People who borrow from us: Maya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4714876" cy="4929411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 live in the Philippines. I’m a </a:t>
            </a:r>
            <a:r>
              <a:rPr lang="sr-Latn-RS" b="1" dirty="0" smtClean="0">
                <a:latin typeface="Californian FB" pitchFamily="18" charset="0"/>
              </a:rPr>
              <a:t>widow</a:t>
            </a:r>
            <a:r>
              <a:rPr lang="sr-Latn-RS" dirty="0" smtClean="0">
                <a:latin typeface="Californian FB" pitchFamily="18" charset="0"/>
              </a:rPr>
              <a:t> – my husband died in a war. I’ve got three teenage children and I have to pay for their school. We haven’t got a house, so we live with my sister.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Labelled_map_of_the_Philippines_-_Provinces_and_Reg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052736"/>
            <a:ext cx="3440728" cy="5367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58138" cy="571504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People who borrow from us: Maya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5929322" cy="5643602"/>
          </a:xfrm>
        </p:spPr>
        <p:txBody>
          <a:bodyPr>
            <a:noAutofit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I started my business six months ago – it’s a </a:t>
            </a:r>
            <a:r>
              <a:rPr lang="sr-Latn-RS" sz="2400" b="1" dirty="0" smtClean="0">
                <a:latin typeface="Californian FB" pitchFamily="18" charset="0"/>
              </a:rPr>
              <a:t>laundry</a:t>
            </a:r>
            <a:r>
              <a:rPr lang="sr-Latn-RS" sz="2400" dirty="0" smtClean="0">
                <a:latin typeface="Californian FB" pitchFamily="18" charset="0"/>
              </a:rPr>
              <a:t> business. I wash the clothes of the local taxi drivers! They’re all single men, they’re very busy and they have to </a:t>
            </a:r>
            <a:r>
              <a:rPr lang="sr-Latn-RS" sz="2400" b="1" dirty="0" smtClean="0">
                <a:latin typeface="Californian FB" pitchFamily="18" charset="0"/>
              </a:rPr>
              <a:t>look smart</a:t>
            </a:r>
            <a:r>
              <a:rPr lang="sr-Latn-RS" sz="2400" dirty="0" smtClean="0">
                <a:latin typeface="Californian FB" pitchFamily="18" charset="0"/>
              </a:rPr>
              <a:t> for work. I borrowed 100 dollars from Credit Aid and I have </a:t>
            </a:r>
            <a:r>
              <a:rPr lang="sr-Latn-RS" sz="2400" b="1" dirty="0" smtClean="0">
                <a:latin typeface="Californian FB" pitchFamily="18" charset="0"/>
              </a:rPr>
              <a:t>to pay back </a:t>
            </a:r>
            <a:r>
              <a:rPr lang="sr-Latn-RS" sz="2400" dirty="0" smtClean="0">
                <a:latin typeface="Californian FB" pitchFamily="18" charset="0"/>
              </a:rPr>
              <a:t>two dollars a week. I spent the money on two </a:t>
            </a:r>
            <a:r>
              <a:rPr lang="sr-Latn-RS" sz="2400" b="1" dirty="0" smtClean="0">
                <a:latin typeface="Californian FB" pitchFamily="18" charset="0"/>
              </a:rPr>
              <a:t>irons</a:t>
            </a:r>
            <a:r>
              <a:rPr lang="sr-Latn-RS" sz="2400" dirty="0" smtClean="0">
                <a:latin typeface="Californian FB" pitchFamily="18" charset="0"/>
              </a:rPr>
              <a:t>, two </a:t>
            </a:r>
            <a:r>
              <a:rPr lang="sr-Latn-RS" sz="2400" b="1" dirty="0" smtClean="0">
                <a:latin typeface="Californian FB" pitchFamily="18" charset="0"/>
              </a:rPr>
              <a:t>sinks</a:t>
            </a:r>
            <a:r>
              <a:rPr lang="sr-Latn-RS" sz="2400" dirty="0" smtClean="0">
                <a:latin typeface="Californian FB" pitchFamily="18" charset="0"/>
              </a:rPr>
              <a:t> and a lot of soap! I have to work very hard every day but now I’ve got an assistant – my sister! We make about 50 dollars a week, and I save three dollars each week. Now I don’t have to worry about the school </a:t>
            </a:r>
            <a:r>
              <a:rPr lang="sr-Latn-RS" sz="2400" b="1" dirty="0" smtClean="0">
                <a:latin typeface="Californian FB" pitchFamily="18" charset="0"/>
              </a:rPr>
              <a:t>fees</a:t>
            </a:r>
            <a:r>
              <a:rPr lang="sr-Latn-RS" sz="2400" dirty="0" smtClean="0">
                <a:latin typeface="Californian FB" pitchFamily="18" charset="0"/>
              </a:rPr>
              <a:t>, and perhaps my children can go to university in the future.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20150817124010-Laundry1600p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052736"/>
            <a:ext cx="2847817" cy="5112568"/>
          </a:xfrm>
          <a:prstGeom prst="rect">
            <a:avLst/>
          </a:prstGeom>
          <a:noFill/>
        </p:spPr>
      </p:pic>
      <p:pic>
        <p:nvPicPr>
          <p:cNvPr id="7171" name="Picture 3" descr="C:\Users\User\Desktop\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005064"/>
            <a:ext cx="2592288" cy="2564904"/>
          </a:xfrm>
          <a:prstGeom prst="rect">
            <a:avLst/>
          </a:prstGeom>
          <a:noFill/>
        </p:spPr>
      </p:pic>
      <p:pic>
        <p:nvPicPr>
          <p:cNvPr id="7172" name="Picture 4" descr="C:\Users\User\Desktop\71ScDJ8rlrL._SL1500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5" y="1556792"/>
            <a:ext cx="2729564" cy="2122214"/>
          </a:xfrm>
          <a:prstGeom prst="rect">
            <a:avLst/>
          </a:prstGeom>
          <a:noFill/>
        </p:spPr>
      </p:pic>
      <p:pic>
        <p:nvPicPr>
          <p:cNvPr id="7173" name="Picture 5" descr="C:\Users\User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2852936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People who borrow from us: Maya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I’m using the money to build a house for my family. It’s only a small house but we need it very much.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7c0edbfd3d9c655ce85c6e83fab7dd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772816"/>
            <a:ext cx="3672408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Vocabulary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054617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business [U] = </a:t>
            </a:r>
            <a:r>
              <a:rPr lang="sr-Latn-RS" i="1" dirty="0" smtClean="0">
                <a:latin typeface="Californian FB" pitchFamily="18" charset="0"/>
              </a:rPr>
              <a:t>posao, biznis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business [C], pl. businesses = </a:t>
            </a:r>
            <a:r>
              <a:rPr lang="sr-Latn-RS" i="1" dirty="0" smtClean="0">
                <a:latin typeface="Californian FB" pitchFamily="18" charset="0"/>
              </a:rPr>
              <a:t>firma, kompanija, preduzeće.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run a cinema, store, company = to manage </a:t>
            </a:r>
            <a:r>
              <a:rPr lang="sr-Latn-RS" i="1" dirty="0" smtClean="0">
                <a:latin typeface="Californian FB" pitchFamily="18" charset="0"/>
              </a:rPr>
              <a:t>(upravljati, voditi posao)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iron </a:t>
            </a: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ʌɪən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= press, 1. </a:t>
            </a:r>
            <a:r>
              <a:rPr lang="sr-Latn-RS" i="1" dirty="0" smtClean="0">
                <a:latin typeface="Californian FB" pitchFamily="18" charset="0"/>
              </a:rPr>
              <a:t>gvožđe</a:t>
            </a:r>
            <a:r>
              <a:rPr lang="sr-Latn-RS" dirty="0" smtClean="0">
                <a:latin typeface="Californian FB" pitchFamily="18" charset="0"/>
              </a:rPr>
              <a:t> 2. </a:t>
            </a:r>
            <a:r>
              <a:rPr lang="sr-Latn-RS" i="1" dirty="0" smtClean="0">
                <a:latin typeface="Californian FB" pitchFamily="18" charset="0"/>
              </a:rPr>
              <a:t>pegla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iron, v. – </a:t>
            </a:r>
            <a:r>
              <a:rPr lang="sr-Latn-RS" i="1" dirty="0" smtClean="0">
                <a:latin typeface="Californian FB" pitchFamily="18" charset="0"/>
              </a:rPr>
              <a:t>peglati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sink =</a:t>
            </a:r>
            <a:r>
              <a:rPr lang="sr-Latn-RS" i="1" dirty="0" smtClean="0">
                <a:latin typeface="Californian FB" pitchFamily="18" charset="0"/>
              </a:rPr>
              <a:t> 1. sudopera 2. lavabo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look smart = to be elegant and businesslike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Questions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Where does she live?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Does she have a family?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What is her business?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When did she start it?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How much money did she borrow?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How much does she have to pay back every week?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What did she spend the money on?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8. How much money does she earn?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9.  Is her life better now? Why?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7b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87</a:t>
            </a:r>
            <a:r>
              <a:rPr lang="sr-Latn-RS" sz="3600" dirty="0" smtClean="0">
                <a:latin typeface="Californian FB" pitchFamily="18" charset="0"/>
              </a:rPr>
              <a:t>, Tell your partner about the woman in your text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Sample answer:</a:t>
            </a:r>
          </a:p>
          <a:p>
            <a:r>
              <a:rPr lang="sr-Latn-RS" i="1" dirty="0" smtClean="0">
                <a:latin typeface="Californian FB" pitchFamily="18" charset="0"/>
              </a:rPr>
              <a:t>Jane lives in Rwanda. She </a:t>
            </a:r>
            <a:r>
              <a:rPr lang="sr-Latn-RS" i="1" dirty="0" smtClean="0">
                <a:latin typeface="Californian FB" pitchFamily="18" charset="0"/>
              </a:rPr>
              <a:t>runs a cinema...</a:t>
            </a:r>
            <a:endParaRPr lang="sr-Latn-RS" i="1" dirty="0" smtClean="0">
              <a:latin typeface="Californian FB" pitchFamily="18" charset="0"/>
            </a:endParaRPr>
          </a:p>
          <a:p>
            <a:r>
              <a:rPr lang="sr-Latn-RS" i="1" dirty="0" smtClean="0">
                <a:latin typeface="Californian FB" pitchFamily="18" charset="0"/>
              </a:rPr>
              <a:t>Maya lives in Philipines with </a:t>
            </a:r>
            <a:r>
              <a:rPr lang="sr-Latn-RS" i="1" dirty="0" smtClean="0">
                <a:latin typeface="Californian FB" pitchFamily="18" charset="0"/>
              </a:rPr>
              <a:t> her family. She opened a laundry ...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24944"/>
          </a:xfrm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8a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87</a:t>
            </a:r>
            <a:r>
              <a:rPr lang="sr-Latn-RS" sz="4000" dirty="0" smtClean="0">
                <a:latin typeface="Californian FB" pitchFamily="18" charset="0"/>
              </a:rPr>
              <a:t>, Work with your colleagues. You work for Credit Aid. Read about four people and then together decide who can get a loan. Note any important information for your </a:t>
            </a:r>
            <a:r>
              <a:rPr lang="sr-Latn-RS" dirty="0" smtClean="0">
                <a:latin typeface="Californian FB" pitchFamily="18" charset="0"/>
              </a:rPr>
              <a:t>discussion.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507288" cy="26971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Student A: Look at the information on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112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Student B: Look at the information on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118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225668"/>
          </a:xfrm>
        </p:spPr>
        <p:txBody>
          <a:bodyPr>
            <a:noAutofit/>
          </a:bodyPr>
          <a:lstStyle/>
          <a:p>
            <a:r>
              <a:rPr lang="sr-Latn-RS" sz="3400" dirty="0" smtClean="0">
                <a:latin typeface="Californian FB" pitchFamily="18" charset="0"/>
              </a:rPr>
              <a:t>8b </a:t>
            </a:r>
            <a:r>
              <a:rPr lang="sr-Latn-RS" sz="3400" b="1" dirty="0" smtClean="0">
                <a:solidFill>
                  <a:srgbClr val="FF0000"/>
                </a:solidFill>
                <a:latin typeface="Californian FB" pitchFamily="18" charset="0"/>
              </a:rPr>
              <a:t>page 87</a:t>
            </a:r>
            <a:r>
              <a:rPr lang="sr-Latn-RS" sz="3400" dirty="0" smtClean="0">
                <a:latin typeface="Californian FB" pitchFamily="18" charset="0"/>
              </a:rPr>
              <a:t>, Discuss four people and their ideas  with your colleagues. You can only choose two ideas for loans. Who should you give the loans to?</a:t>
            </a:r>
            <a:endParaRPr lang="en-US" sz="34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Sample answer</a:t>
            </a:r>
          </a:p>
          <a:p>
            <a:r>
              <a:rPr lang="sr-Latn-RS" i="1" dirty="0" smtClean="0">
                <a:latin typeface="Californian FB" pitchFamily="18" charset="0"/>
              </a:rPr>
              <a:t>I think we should give a loan </a:t>
            </a:r>
            <a:r>
              <a:rPr lang="sr-Latn-RS" i="1" dirty="0" smtClean="0">
                <a:latin typeface="Californian FB" pitchFamily="18" charset="0"/>
              </a:rPr>
              <a:t>to Asmina because she is a single grandmother...</a:t>
            </a:r>
            <a:endParaRPr lang="sr-Latn-RS" i="1" dirty="0" smtClean="0">
              <a:latin typeface="Californian FB" pitchFamily="18" charset="0"/>
            </a:endParaRPr>
          </a:p>
          <a:p>
            <a:r>
              <a:rPr lang="sr-Latn-RS" i="1" dirty="0" smtClean="0">
                <a:latin typeface="Californian FB" pitchFamily="18" charset="0"/>
              </a:rPr>
              <a:t>In my opinion, the best </a:t>
            </a:r>
            <a:r>
              <a:rPr lang="sr-Latn-RS" i="1" dirty="0" smtClean="0">
                <a:latin typeface="Californian FB" pitchFamily="18" charset="0"/>
              </a:rPr>
              <a:t>business idea is</a:t>
            </a:r>
            <a:r>
              <a:rPr lang="sr-Latn-RS" i="1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latin typeface="Californian FB" pitchFamily="18" charset="0"/>
              </a:rPr>
              <a:t>to open a snack food restaurant.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72816"/>
          <a:ext cx="9144000" cy="4896544"/>
        </p:xfrm>
        <a:graphic>
          <a:graphicData uri="http://schemas.openxmlformats.org/drawingml/2006/table">
            <a:tbl>
              <a:tblPr firstRow="1" bandRow="1">
                <a:solidFill>
                  <a:srgbClr val="FFFF00"/>
                </a:solidFill>
                <a:tableStyleId>{5C22544A-7EE6-4342-B048-85BDC9FD1C3A}</a:tableStyleId>
              </a:tblPr>
              <a:tblGrid>
                <a:gridCol w="4572000"/>
                <a:gridCol w="4572000"/>
              </a:tblGrid>
              <a:tr h="4896544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Manuela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from Bolivia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Personal information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28 – married – husband is a builder.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Two children, aged 8 and 10.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Elderly parents – father very ill.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is her business idea?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A snack food shop.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does she have to do?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Pay rent for first three months.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food for first month - $ 50.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cash till and fridges - $ 200</a:t>
                      </a:r>
                      <a:r>
                        <a:rPr lang="sr-Latn-RS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Asmina from Sudan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Personal information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50 – looks after two teenage grand children.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Has an empty room in her house.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is her business idea?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An Internet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café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does she have to do?</a:t>
                      </a:r>
                    </a:p>
                    <a:p>
                      <a:pPr algn="ctr"/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two computers with software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- $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300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Pay for a phone line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- $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50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furniture - $50.</a:t>
                      </a:r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</a:tbl>
          </a:graphicData>
        </a:graphic>
      </p:graphicFrame>
      <p:pic>
        <p:nvPicPr>
          <p:cNvPr id="6146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4032448" cy="1743075"/>
          </a:xfrm>
          <a:prstGeom prst="rect">
            <a:avLst/>
          </a:prstGeom>
          <a:noFill/>
        </p:spPr>
      </p:pic>
      <p:pic>
        <p:nvPicPr>
          <p:cNvPr id="6147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392488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916832"/>
          <a:ext cx="8712968" cy="4941168"/>
        </p:xfrm>
        <a:graphic>
          <a:graphicData uri="http://schemas.openxmlformats.org/drawingml/2006/table">
            <a:tbl>
              <a:tblPr firstRow="1" bandRow="1">
                <a:solidFill>
                  <a:srgbClr val="FFFF00"/>
                </a:solidFill>
                <a:tableStyleId>{5C22544A-7EE6-4342-B048-85BDC9FD1C3A}</a:tableStyleId>
              </a:tblPr>
              <a:tblGrid>
                <a:gridCol w="4356484"/>
                <a:gridCol w="4356484"/>
              </a:tblGrid>
              <a:tr h="4941168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Cara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from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Vietnam</a:t>
                      </a:r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Personal information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2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5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–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single mother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–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t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wo children, aged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3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and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4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is her business idea?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A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flower stall at the station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does she have to do?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market stall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- $ 50.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first flowers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- $ 20.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Pay for a babysitter (for the first month) - $ 20.</a:t>
                      </a:r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A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mira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from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Indonesia</a:t>
                      </a:r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Personal information</a:t>
                      </a: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28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–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married, four children (aged 8, 6, 4, 2)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is her business idea?</a:t>
                      </a: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Home and business cleaning service.</a:t>
                      </a:r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What does she have to do?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cleaning equipment (bucket, brush, etc.)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- $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20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Buy a bicycle - $50.</a:t>
                      </a:r>
                      <a:endParaRPr lang="sr-Latn-R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Pay for advertising (posters, local newspaper)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- $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30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.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</a:tbl>
          </a:graphicData>
        </a:graphic>
      </p:graphicFrame>
      <p:pic>
        <p:nvPicPr>
          <p:cNvPr id="11266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55976" cy="1916832"/>
          </a:xfrm>
          <a:prstGeom prst="rect">
            <a:avLst/>
          </a:prstGeom>
          <a:noFill/>
        </p:spPr>
      </p:pic>
      <p:pic>
        <p:nvPicPr>
          <p:cNvPr id="11267" name="Picture 3" descr="C:\Users\User\Desktop\1526024713-lifestyle-news_item_slider-t15260247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0"/>
            <a:ext cx="4788024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HW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Read about the verb HAVE TO in </a:t>
            </a:r>
            <a:r>
              <a:rPr lang="en-US" b="1" dirty="0" smtClean="0">
                <a:latin typeface="Californian FB" pitchFamily="18" charset="0"/>
              </a:rPr>
              <a:t>Language Reference</a:t>
            </a:r>
            <a:r>
              <a:rPr lang="en-US" dirty="0" smtClean="0">
                <a:latin typeface="Californian FB" pitchFamily="18" charset="0"/>
              </a:rPr>
              <a:t>,</a:t>
            </a:r>
            <a:r>
              <a:rPr lang="sr-Latn-RS" dirty="0" smtClean="0">
                <a:latin typeface="Californian FB" pitchFamily="18" charset="0"/>
              </a:rPr>
              <a:t> G2, V1, V2, V3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page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140</a:t>
            </a:r>
            <a:endParaRPr lang="en-U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Do </a:t>
            </a:r>
            <a:r>
              <a:rPr lang="en-US" b="1" dirty="0" smtClean="0">
                <a:latin typeface="Californian FB" pitchFamily="18" charset="0"/>
              </a:rPr>
              <a:t>exercises</a:t>
            </a:r>
            <a:r>
              <a:rPr lang="sr-Latn-RS" dirty="0" smtClean="0">
                <a:latin typeface="Californian FB" pitchFamily="18" charset="0"/>
              </a:rPr>
              <a:t> G2-4, V1,2,3 – 6 in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141.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Thank you for your Attention!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2290" name="Picture 2" descr="C:\Users\User\Desktop\7b5212787bb41b7b5e2cab3a039604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345" y="1600200"/>
            <a:ext cx="301730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3319</Words>
  <Application>Microsoft Office PowerPoint</Application>
  <PresentationFormat>On-screen Show (4:3)</PresentationFormat>
  <Paragraphs>314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Micro-credit</vt:lpstr>
      <vt:lpstr>Useful Vocabulary, Unit 10.1 Listening Track 29&amp;30,</vt:lpstr>
      <vt:lpstr>Homework key, page, exercises SHOULD – a modal verb (+infinitive), functions – advice, right thing to do G1 1. page 141, Write some advice for these problems. Use should and the words from the brackets. </vt:lpstr>
      <vt:lpstr> G1          1. page 141, key </vt:lpstr>
      <vt:lpstr>2. page 141, Write two sentences giving advice for these problems. Use shouldn’t in the first sentence and should in the second. Invent the second piece of advice.</vt:lpstr>
      <vt:lpstr>2. page 141, answers</vt:lpstr>
      <vt:lpstr>3. page 141, Write Should...? Questions for the answers.</vt:lpstr>
      <vt:lpstr>3. page 141, Write Should...? Questions for the answers.</vt:lpstr>
      <vt:lpstr>Micro credit = small loan usu. for poor and undeveloped regions</vt:lpstr>
      <vt:lpstr>BORROW/ˈbɒrəʊ/VS. LEND = pozajmiti U srpskom jeziku ne postoji terminološka diferencijacija, tj. isti termin se koristi i za situaciju u kojoj neko od nekoga pozajmljuje (uzima) novac i kada neko nekome pozajmljuje (daje) novac, u engleskom jeziku je drugačije! </vt:lpstr>
      <vt:lpstr>IN THE BANK</vt:lpstr>
      <vt:lpstr>Slide 12</vt:lpstr>
      <vt:lpstr>earnings</vt:lpstr>
      <vt:lpstr>1. page 86, Complete the definitions with the phrases in the box</vt:lpstr>
      <vt:lpstr>1. key</vt:lpstr>
      <vt:lpstr>reading</vt:lpstr>
      <vt:lpstr>2. page 86, Look at the FAQs (Frequently Asked Questions) page for Credit Aid and answer these questions.</vt:lpstr>
      <vt:lpstr>Live Aid</vt:lpstr>
      <vt:lpstr>Credit Aid Helping the poor to  change their lives -----------------FAQs---------------</vt:lpstr>
      <vt:lpstr>3. page 86, Are these sentences about the text true or false?</vt:lpstr>
      <vt:lpstr>3. page 86, key</vt:lpstr>
      <vt:lpstr>4. page 86, Match the sentences with the correct explanations.</vt:lpstr>
      <vt:lpstr>4. page 86, key</vt:lpstr>
      <vt:lpstr>GRAMMAR TIP</vt:lpstr>
      <vt:lpstr>5. page 86,  Complete the sentences with the correct form of have to (affirmative, negative or question form) and a verb from the box.</vt:lpstr>
      <vt:lpstr>5. page 86, key</vt:lpstr>
      <vt:lpstr>6. page 86, What are the differences between these jobs? What do/don’t the people have to do?</vt:lpstr>
      <vt:lpstr>reading</vt:lpstr>
      <vt:lpstr>7. page 87, Micro-credit can change the life of a family. Read the text to find out about two women’s stories</vt:lpstr>
      <vt:lpstr>People who borrow from us: Jane</vt:lpstr>
      <vt:lpstr>People who borrow from us: Jane</vt:lpstr>
      <vt:lpstr>People who borrow from us: Jane</vt:lpstr>
      <vt:lpstr>People who borrow from us: Maya</vt:lpstr>
      <vt:lpstr> People who borrow from us: Maya</vt:lpstr>
      <vt:lpstr>People who borrow from us: Maya</vt:lpstr>
      <vt:lpstr>Vocabulary</vt:lpstr>
      <vt:lpstr>Questions</vt:lpstr>
      <vt:lpstr>7b page 87, Tell your partner about the woman in your text</vt:lpstr>
      <vt:lpstr>8a page 87, Work with your colleagues. You work for Credit Aid. Read about four people and then together decide who can get a loan. Note any important information for your discussion.</vt:lpstr>
      <vt:lpstr>8b page 87, Discuss four people and their ideas  with your colleagues. You can only choose two ideas for loans. Who should you give the loans to?</vt:lpstr>
      <vt:lpstr>Slide 41</vt:lpstr>
      <vt:lpstr>Slide 42</vt:lpstr>
      <vt:lpstr>HW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Micro-credit</dc:title>
  <dc:creator>User</dc:creator>
  <cp:lastModifiedBy>User</cp:lastModifiedBy>
  <cp:revision>73</cp:revision>
  <dcterms:created xsi:type="dcterms:W3CDTF">2021-02-16T18:30:25Z</dcterms:created>
  <dcterms:modified xsi:type="dcterms:W3CDTF">2021-02-25T20:18:02Z</dcterms:modified>
</cp:coreProperties>
</file>