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2" r:id="rId4"/>
    <p:sldId id="263" r:id="rId5"/>
    <p:sldId id="293" r:id="rId6"/>
    <p:sldId id="292" r:id="rId7"/>
    <p:sldId id="265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300" r:id="rId16"/>
    <p:sldId id="291" r:id="rId17"/>
    <p:sldId id="294" r:id="rId18"/>
    <p:sldId id="266" r:id="rId19"/>
    <p:sldId id="267" r:id="rId20"/>
    <p:sldId id="259" r:id="rId21"/>
    <p:sldId id="264" r:id="rId22"/>
    <p:sldId id="269" r:id="rId23"/>
    <p:sldId id="271" r:id="rId24"/>
    <p:sldId id="295" r:id="rId25"/>
    <p:sldId id="272" r:id="rId26"/>
    <p:sldId id="273" r:id="rId27"/>
    <p:sldId id="296" r:id="rId28"/>
    <p:sldId id="274" r:id="rId29"/>
    <p:sldId id="275" r:id="rId30"/>
    <p:sldId id="276" r:id="rId31"/>
    <p:sldId id="277" r:id="rId32"/>
    <p:sldId id="278" r:id="rId33"/>
    <p:sldId id="279" r:id="rId34"/>
    <p:sldId id="260" r:id="rId35"/>
    <p:sldId id="280" r:id="rId36"/>
    <p:sldId id="299" r:id="rId37"/>
    <p:sldId id="281" r:id="rId38"/>
    <p:sldId id="297" r:id="rId39"/>
    <p:sldId id="283" r:id="rId40"/>
    <p:sldId id="270" r:id="rId41"/>
    <p:sldId id="298" r:id="rId42"/>
    <p:sldId id="257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710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4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EBC3C-20DE-47F1-8EC1-C079D5156B4C}" type="datetimeFigureOut">
              <a:rPr lang="en-US" smtClean="0"/>
              <a:pPr/>
              <a:t>12/14/2020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1647-48AA-4B9C-BAF6-F67DD47921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EBC3C-20DE-47F1-8EC1-C079D5156B4C}" type="datetimeFigureOut">
              <a:rPr lang="en-US" smtClean="0"/>
              <a:pPr/>
              <a:t>12/14/2020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1647-48AA-4B9C-BAF6-F67DD47921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EBC3C-20DE-47F1-8EC1-C079D5156B4C}" type="datetimeFigureOut">
              <a:rPr lang="en-US" smtClean="0"/>
              <a:pPr/>
              <a:t>12/14/2020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1647-48AA-4B9C-BAF6-F67DD47921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EBC3C-20DE-47F1-8EC1-C079D5156B4C}" type="datetimeFigureOut">
              <a:rPr lang="en-US" smtClean="0"/>
              <a:pPr/>
              <a:t>12/14/2020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1647-48AA-4B9C-BAF6-F67DD47921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EBC3C-20DE-47F1-8EC1-C079D5156B4C}" type="datetimeFigureOut">
              <a:rPr lang="en-US" smtClean="0"/>
              <a:pPr/>
              <a:t>12/14/2020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1647-48AA-4B9C-BAF6-F67DD47921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EBC3C-20DE-47F1-8EC1-C079D5156B4C}" type="datetimeFigureOut">
              <a:rPr lang="en-US" smtClean="0"/>
              <a:pPr/>
              <a:t>12/14/2020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1647-48AA-4B9C-BAF6-F67DD47921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EBC3C-20DE-47F1-8EC1-C079D5156B4C}" type="datetimeFigureOut">
              <a:rPr lang="en-US" smtClean="0"/>
              <a:pPr/>
              <a:t>12/14/2020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1647-48AA-4B9C-BAF6-F67DD47921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EBC3C-20DE-47F1-8EC1-C079D5156B4C}" type="datetimeFigureOut">
              <a:rPr lang="en-US" smtClean="0"/>
              <a:pPr/>
              <a:t>12/14/2020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1647-48AA-4B9C-BAF6-F67DD47921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EBC3C-20DE-47F1-8EC1-C079D5156B4C}" type="datetimeFigureOut">
              <a:rPr lang="en-US" smtClean="0"/>
              <a:pPr/>
              <a:t>12/14/2020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1647-48AA-4B9C-BAF6-F67DD47921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EBC3C-20DE-47F1-8EC1-C079D5156B4C}" type="datetimeFigureOut">
              <a:rPr lang="en-US" smtClean="0"/>
              <a:pPr/>
              <a:t>12/14/2020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1647-48AA-4B9C-BAF6-F67DD47921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EBC3C-20DE-47F1-8EC1-C079D5156B4C}" type="datetimeFigureOut">
              <a:rPr lang="en-US" smtClean="0"/>
              <a:pPr/>
              <a:t>12/14/2020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1647-48AA-4B9C-BAF6-F67DD47921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EBC3C-20DE-47F1-8EC1-C079D5156B4C}" type="datetimeFigureOut">
              <a:rPr lang="en-US" smtClean="0"/>
              <a:pPr/>
              <a:t>12/14/2020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31647-48AA-4B9C-BAF6-F67DD479212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png"/><Relationship Id="rId9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9000"/>
            <a:lum/>
          </a:blip>
          <a:srcRect/>
          <a:stretch>
            <a:fillRect l="4000" t="-19000" r="2000" b="-6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7562"/>
            <a:ext cx="7772400" cy="785818"/>
          </a:xfrm>
        </p:spPr>
        <p:txBody>
          <a:bodyPr>
            <a:normAutofit/>
          </a:bodyPr>
          <a:lstStyle/>
          <a:p>
            <a:r>
              <a:rPr lang="sr-Latn-RS" b="1" dirty="0" smtClean="0">
                <a:latin typeface="Book Antiqua" pitchFamily="18" charset="0"/>
              </a:rPr>
              <a:t>INVENTIONS</a:t>
            </a:r>
            <a:endParaRPr lang="en-US" b="1" dirty="0">
              <a:latin typeface="Book Antiqu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57694"/>
            <a:ext cx="6400800" cy="1281106"/>
          </a:xfrm>
        </p:spPr>
        <p:txBody>
          <a:bodyPr/>
          <a:lstStyle/>
          <a:p>
            <a:r>
              <a:rPr lang="sr-Latn-RS" b="1" dirty="0" smtClean="0">
                <a:latin typeface="Book Antiqua" pitchFamily="18" charset="0"/>
              </a:rPr>
              <a:t>9.1. MARVELOUS MINDS</a:t>
            </a:r>
            <a:endParaRPr lang="en-US" b="1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8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3" y="3857629"/>
            <a:ext cx="3714776" cy="785818"/>
          </a:xfrm>
        </p:spPr>
        <p:txBody>
          <a:bodyPr/>
          <a:lstStyle/>
          <a:p>
            <a:r>
              <a:rPr lang="sr-Latn-RS" dirty="0" smtClean="0">
                <a:latin typeface="Book Antiqua" pitchFamily="18" charset="0"/>
              </a:rPr>
              <a:t>reading</a:t>
            </a:r>
            <a:endParaRPr lang="en-US" dirty="0">
              <a:latin typeface="Book Antiqua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14290"/>
            <a:ext cx="9144000" cy="857256"/>
          </a:xfrm>
        </p:spPr>
        <p:txBody>
          <a:bodyPr>
            <a:noAutofit/>
          </a:bodyPr>
          <a:lstStyle/>
          <a:p>
            <a:pPr algn="just"/>
            <a:r>
              <a:rPr lang="sr-Latn-RS" sz="2800" b="1" i="1" dirty="0" smtClean="0">
                <a:latin typeface="Book Antiqua" pitchFamily="18" charset="0"/>
              </a:rPr>
              <a:t>NECESSITY IS THE MOTHER OF INVENTION</a:t>
            </a:r>
            <a:r>
              <a:rPr lang="sr-Latn-RS" sz="2800" dirty="0" smtClean="0">
                <a:latin typeface="Book Antiqua" pitchFamily="18" charset="0"/>
              </a:rPr>
              <a:t>. PLATO, 427 BC – 347 BC, Greek philosopher</a:t>
            </a:r>
            <a:endParaRPr lang="en-US" sz="28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600" dirty="0" smtClean="0">
                <a:latin typeface="Cambria Math" pitchFamily="18" charset="0"/>
                <a:ea typeface="Cambria Math" pitchFamily="18" charset="0"/>
              </a:rPr>
              <a:t>1. </a:t>
            </a:r>
            <a:r>
              <a:rPr lang="sr-Latn-RS" sz="3600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page 74</a:t>
            </a:r>
            <a:r>
              <a:rPr lang="sr-Latn-RS" sz="3600" dirty="0" smtClean="0">
                <a:latin typeface="Cambria Math" pitchFamily="18" charset="0"/>
                <a:ea typeface="Cambria Math" pitchFamily="18" charset="0"/>
              </a:rPr>
              <a:t>, What do you know about the three people in the pictures?</a:t>
            </a:r>
            <a:endParaRPr lang="en-US" sz="3600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2050" name="Picture 2" descr="C:\Users\User\Desktop\Leonardo_self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286116" y="1785926"/>
            <a:ext cx="2884529" cy="4525963"/>
          </a:xfrm>
          <a:prstGeom prst="rect">
            <a:avLst/>
          </a:prstGeom>
          <a:noFill/>
        </p:spPr>
      </p:pic>
      <p:pic>
        <p:nvPicPr>
          <p:cNvPr id="2051" name="Picture 3" descr="C:\Users\User\Desktop\53320-landscape-x-larg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785926"/>
            <a:ext cx="3400400" cy="4500594"/>
          </a:xfrm>
          <a:prstGeom prst="rect">
            <a:avLst/>
          </a:prstGeom>
          <a:noFill/>
        </p:spPr>
      </p:pic>
      <p:pic>
        <p:nvPicPr>
          <p:cNvPr id="2052" name="Picture 4" descr="C:\Users\User\Desktop\imag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74" y="1785926"/>
            <a:ext cx="2643206" cy="450059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14282" y="6357958"/>
            <a:ext cx="3071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800" dirty="0" smtClean="0">
                <a:latin typeface="Book Antiqua" pitchFamily="18" charset="0"/>
              </a:rPr>
              <a:t>Alfred Nobel</a:t>
            </a:r>
            <a:endParaRPr lang="en-US" sz="2800" dirty="0">
              <a:latin typeface="Book Antiqua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14678" y="6286520"/>
            <a:ext cx="3214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800" dirty="0" smtClean="0">
                <a:latin typeface="Book Antiqua" pitchFamily="18" charset="0"/>
              </a:rPr>
              <a:t>Leonardo da Vinci</a:t>
            </a:r>
            <a:endParaRPr lang="en-US" sz="2800" dirty="0">
              <a:latin typeface="Book Antiqua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29388" y="6334780"/>
            <a:ext cx="2357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800" dirty="0" smtClean="0">
                <a:latin typeface="Book Antiqua" pitchFamily="18" charset="0"/>
              </a:rPr>
              <a:t>Levi Strauss</a:t>
            </a:r>
            <a:endParaRPr lang="en-US" sz="28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  <p:bldP spid="8" grpId="0" build="p"/>
      <p:bldP spid="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71612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mbria Math" pitchFamily="18" charset="0"/>
                <a:ea typeface="Cambria Math" pitchFamily="18" charset="0"/>
              </a:rPr>
              <a:t>2. </a:t>
            </a:r>
            <a:r>
              <a:rPr lang="sr-Latn-RS" sz="3600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page 74</a:t>
            </a:r>
            <a:r>
              <a:rPr lang="sr-Latn-RS" sz="3600" dirty="0" smtClean="0">
                <a:latin typeface="Cambria Math" pitchFamily="18" charset="0"/>
                <a:ea typeface="Cambria Math" pitchFamily="18" charset="0"/>
              </a:rPr>
              <a:t>, Leonardo da Vinci was a famous inventor. Look at these inventions? Which are his ideas or inventions?</a:t>
            </a:r>
            <a:endParaRPr lang="en-US" sz="3600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71612"/>
            <a:ext cx="4786314" cy="4554551"/>
          </a:xfrm>
        </p:spPr>
        <p:txBody>
          <a:bodyPr>
            <a:normAutofit fontScale="85000" lnSpcReduction="10000"/>
          </a:bodyPr>
          <a:lstStyle/>
          <a:p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the bicycle</a:t>
            </a:r>
          </a:p>
          <a:p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the car</a:t>
            </a:r>
          </a:p>
          <a:p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the diving suit</a:t>
            </a:r>
          </a:p>
          <a:p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the helicopter</a:t>
            </a:r>
          </a:p>
          <a:p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high heels</a:t>
            </a:r>
          </a:p>
          <a:p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the </a:t>
            </a:r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parachute</a:t>
            </a:r>
            <a:r>
              <a:rPr lang="en-US" dirty="0" smtClean="0"/>
              <a:t> </a:t>
            </a:r>
            <a:endParaRPr lang="sr-Latn-RS" dirty="0" smtClean="0"/>
          </a:p>
          <a:p>
            <a:pPr>
              <a:buNone/>
            </a:pPr>
            <a:r>
              <a:rPr lang="en-US" dirty="0" smtClean="0">
                <a:latin typeface="Cambria Math" pitchFamily="18" charset="0"/>
                <a:ea typeface="Cambria Math" pitchFamily="18" charset="0"/>
              </a:rPr>
              <a:t>/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ˈ</a:t>
            </a:r>
            <a:r>
              <a:rPr lang="en-US" dirty="0" err="1" smtClean="0">
                <a:latin typeface="Cambria Math" pitchFamily="18" charset="0"/>
                <a:ea typeface="Cambria Math" pitchFamily="18" charset="0"/>
              </a:rPr>
              <a:t>parəʃuːt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/</a:t>
            </a:r>
            <a:endParaRPr lang="sr-Latn-RS" dirty="0" smtClean="0">
              <a:latin typeface="Cambria Math" pitchFamily="18" charset="0"/>
              <a:ea typeface="Cambria Math" pitchFamily="18" charset="0"/>
            </a:endParaRPr>
          </a:p>
          <a:p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the radio</a:t>
            </a:r>
          </a:p>
          <a:p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the robot</a:t>
            </a:r>
          </a:p>
          <a:p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the telescope</a:t>
            </a:r>
          </a:p>
          <a:p>
            <a:endParaRPr lang="en-US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000768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sr-Latn-RS" dirty="0" smtClean="0"/>
              <a:t>  </a:t>
            </a:r>
            <a:r>
              <a:rPr lang="sr-Latn-RS" sz="2400" dirty="0" smtClean="0">
                <a:latin typeface="Book Antiqua" pitchFamily="18" charset="0"/>
                <a:ea typeface="Cambria Math" pitchFamily="18" charset="0"/>
              </a:rPr>
              <a:t>Read the text </a:t>
            </a:r>
            <a:r>
              <a:rPr lang="sr-Latn-RS" sz="2400" b="1" i="1" dirty="0" smtClean="0">
                <a:latin typeface="Book Antiqua" pitchFamily="18" charset="0"/>
                <a:ea typeface="Cambria Math" pitchFamily="18" charset="0"/>
              </a:rPr>
              <a:t>Leonardo da Vinci  </a:t>
            </a:r>
            <a:r>
              <a:rPr lang="sr-Latn-RS" sz="2400" dirty="0" smtClean="0">
                <a:latin typeface="Book Antiqua" pitchFamily="18" charset="0"/>
                <a:ea typeface="Cambria Math" pitchFamily="18" charset="0"/>
              </a:rPr>
              <a:t>quickly and check your ideas.</a:t>
            </a:r>
            <a:endParaRPr lang="en-US" sz="2400" dirty="0">
              <a:latin typeface="Book Antiqua" pitchFamily="18" charset="0"/>
              <a:ea typeface="Cambria Math" pitchFamily="18" charset="0"/>
            </a:endParaRPr>
          </a:p>
        </p:txBody>
      </p:sp>
      <p:pic>
        <p:nvPicPr>
          <p:cNvPr id="11266" name="Picture 2" descr="C:\Users\User\Desktop\bicycle-on-grassy-field-in-park-royalty-free-image-158991616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2021806"/>
            <a:ext cx="3500462" cy="3764648"/>
          </a:xfrm>
          <a:prstGeom prst="rect">
            <a:avLst/>
          </a:prstGeom>
          <a:noFill/>
        </p:spPr>
      </p:pic>
      <p:pic>
        <p:nvPicPr>
          <p:cNvPr id="11267" name="Picture 3" descr="C:\Users\User\Desktop\960x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2285992"/>
            <a:ext cx="5000628" cy="3200399"/>
          </a:xfrm>
          <a:prstGeom prst="rect">
            <a:avLst/>
          </a:prstGeom>
          <a:noFill/>
        </p:spPr>
      </p:pic>
      <p:pic>
        <p:nvPicPr>
          <p:cNvPr id="11268" name="Picture 4" descr="C:\Users\User\Desktop\ce56099242f4a6039414a49ba60bc57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51094" y="1643050"/>
            <a:ext cx="2848591" cy="4286280"/>
          </a:xfrm>
          <a:prstGeom prst="rect">
            <a:avLst/>
          </a:prstGeom>
          <a:noFill/>
        </p:spPr>
      </p:pic>
      <p:pic>
        <p:nvPicPr>
          <p:cNvPr id="11269" name="Picture 5" descr="C:\Users\User\Desktop\getty_481287615_12298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7620" y="2643182"/>
            <a:ext cx="4825989" cy="2714619"/>
          </a:xfrm>
          <a:prstGeom prst="rect">
            <a:avLst/>
          </a:prstGeom>
          <a:noFill/>
        </p:spPr>
      </p:pic>
      <p:pic>
        <p:nvPicPr>
          <p:cNvPr id="11270" name="Picture 6" descr="C:\Users\User\Desktop\m_5ab331aba44dbe075338ec4a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0" y="1928802"/>
            <a:ext cx="3905258" cy="3905258"/>
          </a:xfrm>
          <a:prstGeom prst="rect">
            <a:avLst/>
          </a:prstGeom>
          <a:noFill/>
        </p:spPr>
      </p:pic>
      <p:pic>
        <p:nvPicPr>
          <p:cNvPr id="11271" name="Picture 7" descr="C:\Users\User\Desktop\parachute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43438" y="1857364"/>
            <a:ext cx="3714776" cy="3714776"/>
          </a:xfrm>
          <a:prstGeom prst="rect">
            <a:avLst/>
          </a:prstGeom>
          <a:noFill/>
        </p:spPr>
      </p:pic>
      <p:pic>
        <p:nvPicPr>
          <p:cNvPr id="11272" name="Picture 8" descr="C:\Users\User\Desktop\depositphotos_73135461-stock-photo-retro-radio-blue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071934" y="1785926"/>
            <a:ext cx="4071966" cy="4071966"/>
          </a:xfrm>
          <a:prstGeom prst="rect">
            <a:avLst/>
          </a:prstGeom>
          <a:noFill/>
        </p:spPr>
      </p:pic>
      <p:pic>
        <p:nvPicPr>
          <p:cNvPr id="11273" name="Picture 9" descr="C:\Users\User\Desktop\919ac30002e753944a20d26724c51e6d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86380" y="1785926"/>
            <a:ext cx="2411033" cy="3214710"/>
          </a:xfrm>
          <a:prstGeom prst="rect">
            <a:avLst/>
          </a:prstGeom>
          <a:noFill/>
        </p:spPr>
      </p:pic>
      <p:pic>
        <p:nvPicPr>
          <p:cNvPr id="11274" name="Picture 10" descr="C:\Users\User\Desktop\index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572000" y="2428868"/>
            <a:ext cx="3786214" cy="3143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600" dirty="0" smtClean="0">
                <a:latin typeface="Book Antiqua" pitchFamily="18" charset="0"/>
              </a:rPr>
              <a:t>to dive </a:t>
            </a:r>
            <a:r>
              <a:rPr lang="en-US" sz="3600" dirty="0" smtClean="0">
                <a:latin typeface="Book Antiqua" pitchFamily="18" charset="0"/>
              </a:rPr>
              <a:t>/</a:t>
            </a:r>
            <a:r>
              <a:rPr lang="en-US" sz="3600" dirty="0" err="1" smtClean="0">
                <a:latin typeface="Book Antiqua" pitchFamily="18" charset="0"/>
              </a:rPr>
              <a:t>dʌɪv</a:t>
            </a:r>
            <a:r>
              <a:rPr lang="en-US" sz="3600" dirty="0" smtClean="0">
                <a:latin typeface="Book Antiqua" pitchFamily="18" charset="0"/>
              </a:rPr>
              <a:t>/</a:t>
            </a:r>
            <a:r>
              <a:rPr lang="sr-Latn-RS" sz="3600" dirty="0" smtClean="0">
                <a:latin typeface="Book Antiqua" pitchFamily="18" charset="0"/>
              </a:rPr>
              <a:t>– </a:t>
            </a:r>
            <a:r>
              <a:rPr lang="sr-Latn-RS" sz="3600" i="1" dirty="0" smtClean="0">
                <a:latin typeface="Book Antiqua" pitchFamily="18" charset="0"/>
              </a:rPr>
              <a:t>roniti, zaroniti</a:t>
            </a:r>
            <a:br>
              <a:rPr lang="sr-Latn-RS" sz="3600" i="1" dirty="0" smtClean="0">
                <a:latin typeface="Book Antiqua" pitchFamily="18" charset="0"/>
              </a:rPr>
            </a:br>
            <a:endParaRPr lang="en-US" sz="3600" i="1" dirty="0">
              <a:latin typeface="Book Antiqua" pitchFamily="18" charset="0"/>
            </a:endParaRPr>
          </a:p>
        </p:txBody>
      </p:sp>
      <p:pic>
        <p:nvPicPr>
          <p:cNvPr id="12290" name="Picture 2" descr="C:\Users\User\Desktop\diver-in-scuba-diving-suit-snorkeling-man-vector-2723657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23710" y="2000240"/>
            <a:ext cx="3820290" cy="4125913"/>
          </a:xfrm>
          <a:prstGeom prst="rect">
            <a:avLst/>
          </a:prstGeom>
          <a:noFill/>
        </p:spPr>
      </p:pic>
      <p:pic>
        <p:nvPicPr>
          <p:cNvPr id="12291" name="Picture 3" descr="C:\Users\User\Desktop\maxresdefaul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785926"/>
            <a:ext cx="4857752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mbria Math" pitchFamily="18" charset="0"/>
                <a:ea typeface="Cambria Math" pitchFamily="18" charset="0"/>
              </a:rPr>
              <a:t>2. </a:t>
            </a:r>
            <a:r>
              <a:rPr lang="sr-Latn-RS" sz="3600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page 74</a:t>
            </a:r>
            <a:r>
              <a:rPr lang="sr-Latn-RS" sz="3600" dirty="0" smtClean="0">
                <a:latin typeface="Cambria Math" pitchFamily="18" charset="0"/>
                <a:ea typeface="Cambria Math" pitchFamily="18" charset="0"/>
              </a:rPr>
              <a:t>, answers</a:t>
            </a:r>
            <a:endParaRPr lang="en-US" sz="3600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85926"/>
            <a:ext cx="9144000" cy="4340237"/>
          </a:xfrm>
        </p:spPr>
        <p:txBody>
          <a:bodyPr>
            <a:normAutofit fontScale="92500" lnSpcReduction="20000"/>
          </a:bodyPr>
          <a:lstStyle/>
          <a:p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the bicycle</a:t>
            </a:r>
          </a:p>
          <a:p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the car </a:t>
            </a:r>
            <a:r>
              <a:rPr lang="sr-Latn-RS" b="1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√</a:t>
            </a:r>
          </a:p>
          <a:p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the diving suit</a:t>
            </a:r>
            <a:r>
              <a:rPr lang="sr-Latn-RS" b="1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√</a:t>
            </a:r>
            <a:endParaRPr lang="sr-Latn-RS" dirty="0" smtClean="0">
              <a:latin typeface="Cambria Math" pitchFamily="18" charset="0"/>
              <a:ea typeface="Cambria Math" pitchFamily="18" charset="0"/>
            </a:endParaRPr>
          </a:p>
          <a:p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the helicopter</a:t>
            </a:r>
            <a:r>
              <a:rPr lang="sr-Latn-RS" b="1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√</a:t>
            </a:r>
            <a:endParaRPr lang="sr-Latn-RS" dirty="0" smtClean="0">
              <a:latin typeface="Cambria Math" pitchFamily="18" charset="0"/>
              <a:ea typeface="Cambria Math" pitchFamily="18" charset="0"/>
            </a:endParaRPr>
          </a:p>
          <a:p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high heels</a:t>
            </a:r>
            <a:r>
              <a:rPr lang="sr-Latn-RS" b="1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√</a:t>
            </a:r>
            <a:endParaRPr lang="sr-Latn-RS" dirty="0" smtClean="0">
              <a:latin typeface="Cambria Math" pitchFamily="18" charset="0"/>
              <a:ea typeface="Cambria Math" pitchFamily="18" charset="0"/>
            </a:endParaRPr>
          </a:p>
          <a:p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the parachute</a:t>
            </a:r>
            <a:r>
              <a:rPr lang="sr-Latn-RS" b="1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√</a:t>
            </a:r>
            <a:endParaRPr lang="sr-Latn-RS" dirty="0" smtClean="0">
              <a:latin typeface="Cambria Math" pitchFamily="18" charset="0"/>
              <a:ea typeface="Cambria Math" pitchFamily="18" charset="0"/>
            </a:endParaRPr>
          </a:p>
          <a:p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the radio</a:t>
            </a:r>
          </a:p>
          <a:p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the robot</a:t>
            </a:r>
            <a:r>
              <a:rPr lang="sr-Latn-RS" b="1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√</a:t>
            </a:r>
            <a:endParaRPr lang="sr-Latn-RS" dirty="0" smtClean="0">
              <a:latin typeface="Cambria Math" pitchFamily="18" charset="0"/>
              <a:ea typeface="Cambria Math" pitchFamily="18" charset="0"/>
            </a:endParaRPr>
          </a:p>
          <a:p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the telescope</a:t>
            </a:r>
          </a:p>
          <a:p>
            <a:endParaRPr lang="en-US" dirty="0"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4422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mbria Math" pitchFamily="18" charset="0"/>
                <a:ea typeface="Cambria Math" pitchFamily="18" charset="0"/>
              </a:rPr>
              <a:t>3. </a:t>
            </a:r>
            <a:r>
              <a:rPr lang="sr-Latn-RS" sz="3600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page 74</a:t>
            </a:r>
            <a:r>
              <a:rPr lang="sr-Latn-RS" sz="3600" dirty="0" smtClean="0">
                <a:latin typeface="Cambria Math" pitchFamily="18" charset="0"/>
                <a:ea typeface="Cambria Math" pitchFamily="18" charset="0"/>
              </a:rPr>
              <a:t>, Read the text again. Are the sentences true or false</a:t>
            </a:r>
            <a:r>
              <a:rPr lang="sr-Latn-RS" sz="3600" dirty="0" smtClean="0"/>
              <a:t>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00174"/>
            <a:ext cx="9144000" cy="5357826"/>
          </a:xfrm>
        </p:spPr>
        <p:txBody>
          <a:bodyPr>
            <a:normAutofit/>
          </a:bodyPr>
          <a:lstStyle/>
          <a:p>
            <a:pPr algn="just"/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1. When he was young, Leonardo was at a large school.</a:t>
            </a:r>
          </a:p>
          <a:p>
            <a:pPr algn="just"/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2. Leonardo was an engineering student.</a:t>
            </a:r>
          </a:p>
          <a:p>
            <a:pPr algn="just"/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3. A lot of modern inventions use his ideas.</a:t>
            </a:r>
          </a:p>
          <a:p>
            <a:pPr algn="just"/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4. The robot could only move its legs.</a:t>
            </a:r>
          </a:p>
          <a:p>
            <a:pPr algn="just"/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5. The car could only travel a short distance.</a:t>
            </a:r>
          </a:p>
          <a:p>
            <a:pPr algn="just"/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6. Leonardo’s helicopter is the same as the modern ones.</a:t>
            </a:r>
          </a:p>
          <a:p>
            <a:pPr algn="just"/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7. Modern divers use Leonardo’s diving glove.</a:t>
            </a:r>
            <a:endParaRPr lang="en-US" dirty="0"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1203348"/>
          </a:xfrm>
        </p:spPr>
        <p:txBody>
          <a:bodyPr>
            <a:normAutofit fontScale="90000"/>
          </a:bodyPr>
          <a:lstStyle/>
          <a:p>
            <a:r>
              <a:rPr lang="sr-Latn-RS" sz="3600" b="1" u="sng" dirty="0" smtClean="0">
                <a:latin typeface="Cambria Math" pitchFamily="18" charset="0"/>
                <a:ea typeface="Cambria Math" pitchFamily="18" charset="0"/>
              </a:rPr>
              <a:t>LEONARDO DA VINCI</a:t>
            </a:r>
            <a:r>
              <a:rPr lang="sr-Latn-RS" sz="3600" u="sng" dirty="0" smtClean="0">
                <a:latin typeface="Cambria Math" pitchFamily="18" charset="0"/>
                <a:ea typeface="Cambria Math" pitchFamily="18" charset="0"/>
              </a:rPr>
              <a:t/>
            </a:r>
            <a:br>
              <a:rPr lang="sr-Latn-RS" sz="3600" u="sng" dirty="0" smtClean="0">
                <a:latin typeface="Cambria Math" pitchFamily="18" charset="0"/>
                <a:ea typeface="Cambria Math" pitchFamily="18" charset="0"/>
              </a:rPr>
            </a:br>
            <a:r>
              <a:rPr lang="sr-Latn-RS" sz="3600" b="1" i="1" dirty="0" smtClean="0">
                <a:latin typeface="Book Antiqua" pitchFamily="18" charset="0"/>
                <a:ea typeface="Cambria Math" pitchFamily="18" charset="0"/>
              </a:rPr>
              <a:t>Man of art. Man of ideas. Man of inventions</a:t>
            </a:r>
            <a:endParaRPr lang="en-US" sz="3600" b="1" i="1" u="sng" dirty="0">
              <a:latin typeface="Book Antiqua" pitchFamily="18" charset="0"/>
              <a:ea typeface="Cambria Math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57298"/>
            <a:ext cx="5143504" cy="5500702"/>
          </a:xfrm>
        </p:spPr>
        <p:txBody>
          <a:bodyPr>
            <a:normAutofit lnSpcReduction="10000"/>
          </a:bodyPr>
          <a:lstStyle/>
          <a:p>
            <a:r>
              <a:rPr lang="sr-Latn-RS" b="1" dirty="0" smtClean="0">
                <a:latin typeface="Book Antiqua" pitchFamily="18" charset="0"/>
              </a:rPr>
              <a:t>His life</a:t>
            </a:r>
          </a:p>
          <a:p>
            <a:pPr algn="just"/>
            <a:r>
              <a:rPr lang="sr-Latn-RS" dirty="0" smtClean="0">
                <a:latin typeface="Book Antiqua" pitchFamily="18" charset="0"/>
              </a:rPr>
              <a:t>Leonardo da Vinci (1452 – 1519) </a:t>
            </a:r>
            <a:r>
              <a:rPr lang="sr-Latn-RS" b="1" dirty="0" smtClean="0">
                <a:latin typeface="Book Antiqua" pitchFamily="18" charset="0"/>
              </a:rPr>
              <a:t>lived</a:t>
            </a:r>
            <a:r>
              <a:rPr lang="sr-Latn-RS" dirty="0" smtClean="0">
                <a:latin typeface="Book Antiqua" pitchFamily="18" charset="0"/>
              </a:rPr>
              <a:t> in a small town in Italy with his grandparents. He </a:t>
            </a:r>
            <a:r>
              <a:rPr lang="sr-Latn-RS" b="1" dirty="0" smtClean="0">
                <a:latin typeface="Book Antiqua" pitchFamily="18" charset="0"/>
              </a:rPr>
              <a:t>studied</a:t>
            </a:r>
            <a:r>
              <a:rPr lang="sr-Latn-RS" dirty="0" smtClean="0">
                <a:latin typeface="Book Antiqua" pitchFamily="18" charset="0"/>
              </a:rPr>
              <a:t> at home and </a:t>
            </a:r>
            <a:r>
              <a:rPr lang="sr-Latn-RS" b="1" dirty="0" smtClean="0">
                <a:latin typeface="Book Antiqua" pitchFamily="18" charset="0"/>
              </a:rPr>
              <a:t>enjoyed </a:t>
            </a:r>
            <a:r>
              <a:rPr lang="sr-Latn-RS" dirty="0" smtClean="0">
                <a:latin typeface="Book Antiqua" pitchFamily="18" charset="0"/>
              </a:rPr>
              <a:t>music, singing and mathematics.  At the age of 16, he </a:t>
            </a:r>
            <a:r>
              <a:rPr lang="sr-Latn-RS" b="1" dirty="0" smtClean="0">
                <a:latin typeface="Book Antiqua" pitchFamily="18" charset="0"/>
              </a:rPr>
              <a:t>wanted</a:t>
            </a:r>
            <a:r>
              <a:rPr lang="sr-Latn-RS" dirty="0" smtClean="0">
                <a:latin typeface="Book Antiqua" pitchFamily="18" charset="0"/>
              </a:rPr>
              <a:t> to study art, so he </a:t>
            </a:r>
            <a:r>
              <a:rPr lang="sr-Latn-RS" b="1" dirty="0" smtClean="0">
                <a:latin typeface="Book Antiqua" pitchFamily="18" charset="0"/>
              </a:rPr>
              <a:t>moved</a:t>
            </a:r>
            <a:r>
              <a:rPr lang="sr-Latn-RS" dirty="0" smtClean="0">
                <a:latin typeface="Book Antiqua" pitchFamily="18" charset="0"/>
              </a:rPr>
              <a:t> to the city of Florence for art classes.</a:t>
            </a:r>
            <a:endParaRPr lang="en-US" dirty="0">
              <a:latin typeface="Book Antiqua" pitchFamily="18" charset="0"/>
            </a:endParaRPr>
          </a:p>
        </p:txBody>
      </p:sp>
      <p:pic>
        <p:nvPicPr>
          <p:cNvPr id="3074" name="Picture 2" descr="C:\Users\User\Desktop\From-Vinci-to-Anchiano-in-Tuscan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1357298"/>
            <a:ext cx="3643306" cy="5214974"/>
          </a:xfrm>
          <a:prstGeom prst="rect">
            <a:avLst/>
          </a:prstGeom>
          <a:noFill/>
        </p:spPr>
      </p:pic>
      <p:pic>
        <p:nvPicPr>
          <p:cNvPr id="3076" name="Picture 4" descr="C:\Users\User\Desktop\anchiano-leonardo-e1432636388934_wp7_1698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8955063">
            <a:off x="5743431" y="2475897"/>
            <a:ext cx="3845048" cy="3076038"/>
          </a:xfrm>
          <a:prstGeom prst="rect">
            <a:avLst/>
          </a:prstGeom>
          <a:noFill/>
        </p:spPr>
      </p:pic>
      <p:pic>
        <p:nvPicPr>
          <p:cNvPr id="3077" name="Picture 5" descr="C:\Users\User\Desktop\Vinc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1785926"/>
            <a:ext cx="3643306" cy="4500570"/>
          </a:xfrm>
          <a:prstGeom prst="rect">
            <a:avLst/>
          </a:prstGeom>
          <a:noFill/>
        </p:spPr>
      </p:pic>
      <p:pic>
        <p:nvPicPr>
          <p:cNvPr id="3078" name="Picture 6" descr="C:\Users\User\Desktop\davincirebus114-2big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43538" y="2000240"/>
            <a:ext cx="3500462" cy="3929090"/>
          </a:xfrm>
          <a:prstGeom prst="rect">
            <a:avLst/>
          </a:prstGeom>
          <a:noFill/>
        </p:spPr>
      </p:pic>
      <p:pic>
        <p:nvPicPr>
          <p:cNvPr id="3079" name="Picture 7" descr="C:\Users\User\Desktop\davinci-plane-geometric-shapes-image-gallery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5008" y="1428736"/>
            <a:ext cx="3051191" cy="5143536"/>
          </a:xfrm>
          <a:prstGeom prst="rect">
            <a:avLst/>
          </a:prstGeom>
          <a:noFill/>
        </p:spPr>
      </p:pic>
      <p:pic>
        <p:nvPicPr>
          <p:cNvPr id="3080" name="Picture 8" descr="C:\Users\User\Desktop\1493247860-foto_1_1_274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57818" y="2928934"/>
            <a:ext cx="4500564" cy="3000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1203348"/>
          </a:xfrm>
        </p:spPr>
        <p:txBody>
          <a:bodyPr>
            <a:normAutofit fontScale="90000"/>
          </a:bodyPr>
          <a:lstStyle/>
          <a:p>
            <a:r>
              <a:rPr lang="sr-Latn-RS" sz="3600" b="1" u="sng" dirty="0" smtClean="0">
                <a:latin typeface="Cambria Math" pitchFamily="18" charset="0"/>
                <a:ea typeface="Cambria Math" pitchFamily="18" charset="0"/>
              </a:rPr>
              <a:t>LEONARDO DA VINCI</a:t>
            </a:r>
            <a:r>
              <a:rPr lang="sr-Latn-RS" sz="3600" u="sng" dirty="0" smtClean="0">
                <a:latin typeface="Cambria Math" pitchFamily="18" charset="0"/>
                <a:ea typeface="Cambria Math" pitchFamily="18" charset="0"/>
              </a:rPr>
              <a:t/>
            </a:r>
            <a:br>
              <a:rPr lang="sr-Latn-RS" sz="3600" u="sng" dirty="0" smtClean="0">
                <a:latin typeface="Cambria Math" pitchFamily="18" charset="0"/>
                <a:ea typeface="Cambria Math" pitchFamily="18" charset="0"/>
              </a:rPr>
            </a:br>
            <a:r>
              <a:rPr lang="sr-Latn-RS" sz="3600" b="1" i="1" dirty="0" smtClean="0">
                <a:latin typeface="Book Antiqua" pitchFamily="18" charset="0"/>
                <a:ea typeface="Cambria Math" pitchFamily="18" charset="0"/>
              </a:rPr>
              <a:t>Man of art. Man of ideas. Man of inventions</a:t>
            </a:r>
            <a:endParaRPr lang="en-US" sz="3600" b="1" i="1" u="sng" dirty="0">
              <a:latin typeface="Book Antiqua" pitchFamily="18" charset="0"/>
              <a:ea typeface="Cambria Math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43050"/>
            <a:ext cx="5500694" cy="5214950"/>
          </a:xfrm>
        </p:spPr>
        <p:txBody>
          <a:bodyPr>
            <a:normAutofit/>
          </a:bodyPr>
          <a:lstStyle/>
          <a:p>
            <a:r>
              <a:rPr lang="sr-Latn-RS" b="1" dirty="0" smtClean="0">
                <a:latin typeface="Book Antiqua" pitchFamily="18" charset="0"/>
              </a:rPr>
              <a:t>His life</a:t>
            </a:r>
          </a:p>
          <a:p>
            <a:pPr algn="just"/>
            <a:r>
              <a:rPr lang="sr-Latn-RS" dirty="0" smtClean="0">
                <a:latin typeface="Book Antiqua" pitchFamily="18" charset="0"/>
              </a:rPr>
              <a:t>He </a:t>
            </a:r>
            <a:r>
              <a:rPr lang="sr-Latn-RS" b="1" dirty="0" smtClean="0">
                <a:latin typeface="Book Antiqua" pitchFamily="18" charset="0"/>
              </a:rPr>
              <a:t>finished</a:t>
            </a:r>
            <a:r>
              <a:rPr lang="sr-Latn-RS" dirty="0" smtClean="0">
                <a:latin typeface="Book Antiqua" pitchFamily="18" charset="0"/>
              </a:rPr>
              <a:t> his studies after four years. He then </a:t>
            </a:r>
            <a:r>
              <a:rPr lang="sr-Latn-RS" b="1" dirty="0" smtClean="0">
                <a:latin typeface="Book Antiqua" pitchFamily="18" charset="0"/>
              </a:rPr>
              <a:t>worked</a:t>
            </a:r>
            <a:r>
              <a:rPr lang="sr-Latn-RS" dirty="0" smtClean="0">
                <a:latin typeface="Book Antiqua" pitchFamily="18" charset="0"/>
              </a:rPr>
              <a:t> in Milan as an engineer and he </a:t>
            </a:r>
            <a:r>
              <a:rPr lang="sr-Latn-RS" b="1" dirty="0" smtClean="0">
                <a:latin typeface="Book Antiqua" pitchFamily="18" charset="0"/>
              </a:rPr>
              <a:t>started</a:t>
            </a:r>
            <a:r>
              <a:rPr lang="sr-Latn-RS" dirty="0" smtClean="0">
                <a:latin typeface="Book Antiqua" pitchFamily="18" charset="0"/>
              </a:rPr>
              <a:t> his life as an </a:t>
            </a:r>
            <a:r>
              <a:rPr lang="sr-Latn-RS" b="1" dirty="0" smtClean="0">
                <a:solidFill>
                  <a:srgbClr val="FF0000"/>
                </a:solidFill>
                <a:latin typeface="Book Antiqua" pitchFamily="18" charset="0"/>
              </a:rPr>
              <a:t>inventor</a:t>
            </a:r>
            <a:r>
              <a:rPr lang="sr-Latn-RS" dirty="0" smtClean="0">
                <a:latin typeface="Book Antiqua" pitchFamily="18" charset="0"/>
              </a:rPr>
              <a:t>. In 1500 he </a:t>
            </a:r>
            <a:r>
              <a:rPr lang="sr-Latn-RS" b="1" dirty="0" smtClean="0">
                <a:latin typeface="Book Antiqua" pitchFamily="18" charset="0"/>
              </a:rPr>
              <a:t>returned</a:t>
            </a:r>
            <a:r>
              <a:rPr lang="sr-Latn-RS" dirty="0" smtClean="0">
                <a:latin typeface="Book Antiqua" pitchFamily="18" charset="0"/>
              </a:rPr>
              <a:t> to Florence </a:t>
            </a:r>
            <a:r>
              <a:rPr lang="sr-Latn-RS" dirty="0" smtClean="0">
                <a:latin typeface="Book Antiqua" pitchFamily="18" charset="0"/>
              </a:rPr>
              <a:t>and </a:t>
            </a:r>
            <a:r>
              <a:rPr lang="sr-Latn-RS" dirty="0" smtClean="0">
                <a:latin typeface="Book Antiqua" pitchFamily="18" charset="0"/>
              </a:rPr>
              <a:t>in 1516 he travelled to France, where he stayed for the rest of his life.</a:t>
            </a:r>
          </a:p>
        </p:txBody>
      </p:sp>
      <p:pic>
        <p:nvPicPr>
          <p:cNvPr id="4098" name="Picture 2" descr="C:\Users\User\Desktop\newportrai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1500174"/>
            <a:ext cx="3214710" cy="5072098"/>
          </a:xfrm>
          <a:prstGeom prst="rect">
            <a:avLst/>
          </a:prstGeom>
          <a:noFill/>
        </p:spPr>
      </p:pic>
      <p:pic>
        <p:nvPicPr>
          <p:cNvPr id="4100" name="Picture 4" descr="C:\Users\User\Desktop\Milan Cathedral Leonardo da Vinc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1857364"/>
            <a:ext cx="3214710" cy="4286280"/>
          </a:xfrm>
          <a:prstGeom prst="rect">
            <a:avLst/>
          </a:prstGeom>
          <a:noFill/>
        </p:spPr>
      </p:pic>
      <p:pic>
        <p:nvPicPr>
          <p:cNvPr id="4101" name="Picture 5" descr="C:\Users\User\Desktop\Leonard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9322" y="1571612"/>
            <a:ext cx="2666992" cy="4776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1203348"/>
          </a:xfrm>
        </p:spPr>
        <p:txBody>
          <a:bodyPr>
            <a:normAutofit fontScale="90000"/>
          </a:bodyPr>
          <a:lstStyle/>
          <a:p>
            <a:r>
              <a:rPr lang="sr-Latn-RS" sz="3600" b="1" u="sng" dirty="0" smtClean="0">
                <a:latin typeface="Cambria Math" pitchFamily="18" charset="0"/>
                <a:ea typeface="Cambria Math" pitchFamily="18" charset="0"/>
              </a:rPr>
              <a:t>LEONARDO DA VINCI</a:t>
            </a:r>
            <a:r>
              <a:rPr lang="sr-Latn-RS" sz="3600" u="sng" dirty="0" smtClean="0">
                <a:latin typeface="Cambria Math" pitchFamily="18" charset="0"/>
                <a:ea typeface="Cambria Math" pitchFamily="18" charset="0"/>
              </a:rPr>
              <a:t/>
            </a:r>
            <a:br>
              <a:rPr lang="sr-Latn-RS" sz="3600" u="sng" dirty="0" smtClean="0">
                <a:latin typeface="Cambria Math" pitchFamily="18" charset="0"/>
                <a:ea typeface="Cambria Math" pitchFamily="18" charset="0"/>
              </a:rPr>
            </a:br>
            <a:r>
              <a:rPr lang="sr-Latn-RS" sz="3600" b="1" i="1" dirty="0" smtClean="0">
                <a:latin typeface="Book Antiqua" pitchFamily="18" charset="0"/>
                <a:ea typeface="Cambria Math" pitchFamily="18" charset="0"/>
              </a:rPr>
              <a:t>Man of art. Man of ideas. Man of inventions</a:t>
            </a:r>
            <a:endParaRPr lang="en-US" sz="3600" b="1" i="1" u="sng" dirty="0">
              <a:latin typeface="Book Antiqua" pitchFamily="18" charset="0"/>
              <a:ea typeface="Cambria Math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71612"/>
            <a:ext cx="5072066" cy="5000636"/>
          </a:xfrm>
        </p:spPr>
        <p:txBody>
          <a:bodyPr>
            <a:normAutofit/>
          </a:bodyPr>
          <a:lstStyle/>
          <a:p>
            <a:r>
              <a:rPr lang="sr-Latn-RS" b="1" dirty="0" smtClean="0">
                <a:latin typeface="Book Antiqua" pitchFamily="18" charset="0"/>
              </a:rPr>
              <a:t>His inventions</a:t>
            </a:r>
          </a:p>
          <a:p>
            <a:pPr algn="just"/>
            <a:r>
              <a:rPr lang="sr-Latn-RS" dirty="0" smtClean="0">
                <a:latin typeface="Book Antiqua" pitchFamily="18" charset="0"/>
              </a:rPr>
              <a:t>Leonardo da Vinci lived and worked before people used </a:t>
            </a:r>
            <a:r>
              <a:rPr lang="sr-Latn-RS" b="1" dirty="0" smtClean="0">
                <a:latin typeface="Book Antiqua" pitchFamily="18" charset="0"/>
              </a:rPr>
              <a:t>electricity</a:t>
            </a:r>
            <a:r>
              <a:rPr lang="sr-Latn-RS" dirty="0" smtClean="0">
                <a:latin typeface="Book Antiqua" pitchFamily="18" charset="0"/>
              </a:rPr>
              <a:t> and </a:t>
            </a:r>
            <a:r>
              <a:rPr lang="sr-Latn-RS" b="1" dirty="0" smtClean="0">
                <a:latin typeface="Book Antiqua" pitchFamily="18" charset="0"/>
              </a:rPr>
              <a:t>petrol</a:t>
            </a:r>
            <a:r>
              <a:rPr lang="sr-Latn-RS" dirty="0" smtClean="0">
                <a:latin typeface="Book Antiqua" pitchFamily="18" charset="0"/>
              </a:rPr>
              <a:t> for </a:t>
            </a:r>
            <a:r>
              <a:rPr lang="sr-Latn-RS" b="1" dirty="0" smtClean="0">
                <a:latin typeface="Book Antiqua" pitchFamily="18" charset="0"/>
              </a:rPr>
              <a:t>power</a:t>
            </a:r>
            <a:r>
              <a:rPr lang="sr-Latn-RS" dirty="0" smtClean="0">
                <a:latin typeface="Book Antiqua" pitchFamily="18" charset="0"/>
              </a:rPr>
              <a:t>, but he had the first ideas for many machines that we use today.</a:t>
            </a:r>
          </a:p>
        </p:txBody>
      </p:sp>
      <p:pic>
        <p:nvPicPr>
          <p:cNvPr id="6146" name="Picture 2" descr="C:\Users\User\Desktop\davinci-works-inventions-water-lifter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62" y="1928802"/>
            <a:ext cx="3643338" cy="4631873"/>
          </a:xfrm>
          <a:prstGeom prst="rect">
            <a:avLst/>
          </a:prstGeom>
          <a:noFill/>
        </p:spPr>
      </p:pic>
      <p:pic>
        <p:nvPicPr>
          <p:cNvPr id="6148" name="Picture 4" descr="C:\Users\User\Desktop\petrol-poslovna-eu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996641">
            <a:off x="5684329" y="2957121"/>
            <a:ext cx="3448574" cy="21001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1203348"/>
          </a:xfrm>
        </p:spPr>
        <p:txBody>
          <a:bodyPr>
            <a:normAutofit fontScale="90000"/>
          </a:bodyPr>
          <a:lstStyle/>
          <a:p>
            <a:r>
              <a:rPr lang="sr-Latn-RS" sz="3600" b="1" u="sng" dirty="0" smtClean="0">
                <a:latin typeface="Cambria Math" pitchFamily="18" charset="0"/>
                <a:ea typeface="Cambria Math" pitchFamily="18" charset="0"/>
              </a:rPr>
              <a:t>LEONARDO DA VINCI</a:t>
            </a:r>
            <a:r>
              <a:rPr lang="sr-Latn-RS" sz="3600" u="sng" dirty="0" smtClean="0">
                <a:latin typeface="Cambria Math" pitchFamily="18" charset="0"/>
                <a:ea typeface="Cambria Math" pitchFamily="18" charset="0"/>
              </a:rPr>
              <a:t/>
            </a:r>
            <a:br>
              <a:rPr lang="sr-Latn-RS" sz="3600" u="sng" dirty="0" smtClean="0">
                <a:latin typeface="Cambria Math" pitchFamily="18" charset="0"/>
                <a:ea typeface="Cambria Math" pitchFamily="18" charset="0"/>
              </a:rPr>
            </a:br>
            <a:r>
              <a:rPr lang="sr-Latn-RS" sz="3600" b="1" i="1" dirty="0" smtClean="0">
                <a:latin typeface="Book Antiqua" pitchFamily="18" charset="0"/>
                <a:ea typeface="Cambria Math" pitchFamily="18" charset="0"/>
              </a:rPr>
              <a:t>Man of art. Man of ideas. Man of inventions</a:t>
            </a:r>
            <a:endParaRPr lang="en-US" sz="3600" b="1" i="1" u="sng" dirty="0">
              <a:latin typeface="Book Antiqua" pitchFamily="18" charset="0"/>
              <a:ea typeface="Cambria Math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43050"/>
            <a:ext cx="5500694" cy="5214950"/>
          </a:xfrm>
        </p:spPr>
        <p:txBody>
          <a:bodyPr>
            <a:normAutofit/>
          </a:bodyPr>
          <a:lstStyle/>
          <a:p>
            <a:r>
              <a:rPr lang="sr-Latn-RS" b="1" dirty="0" smtClean="0">
                <a:latin typeface="Book Antiqua" pitchFamily="18" charset="0"/>
              </a:rPr>
              <a:t>His inventions</a:t>
            </a:r>
          </a:p>
          <a:p>
            <a:r>
              <a:rPr lang="sr-Latn-RS" i="1" dirty="0" smtClean="0">
                <a:latin typeface="Book Antiqua" pitchFamily="18" charset="0"/>
              </a:rPr>
              <a:t>The robot</a:t>
            </a:r>
          </a:p>
          <a:p>
            <a:r>
              <a:rPr lang="sr-Latn-RS" dirty="0" smtClean="0">
                <a:latin typeface="Book Antiqua" pitchFamily="18" charset="0"/>
              </a:rPr>
              <a:t>Leonardo </a:t>
            </a:r>
            <a:r>
              <a:rPr lang="sr-Latn-RS" b="1" dirty="0" smtClean="0">
                <a:latin typeface="Book Antiqua" pitchFamily="18" charset="0"/>
              </a:rPr>
              <a:t>built</a:t>
            </a:r>
            <a:r>
              <a:rPr lang="sr-Latn-RS" dirty="0" smtClean="0">
                <a:latin typeface="Book Antiqua" pitchFamily="18" charset="0"/>
              </a:rPr>
              <a:t> his robot in 1495. The robot </a:t>
            </a:r>
            <a:r>
              <a:rPr lang="sr-Latn-RS" b="1" dirty="0" smtClean="0">
                <a:latin typeface="Book Antiqua" pitchFamily="18" charset="0"/>
              </a:rPr>
              <a:t>stood up</a:t>
            </a:r>
            <a:r>
              <a:rPr lang="sr-Latn-RS" dirty="0" smtClean="0">
                <a:latin typeface="Book Antiqua" pitchFamily="18" charset="0"/>
              </a:rPr>
              <a:t>, </a:t>
            </a:r>
            <a:r>
              <a:rPr lang="sr-Latn-RS" b="1" dirty="0" smtClean="0">
                <a:latin typeface="Book Antiqua" pitchFamily="18" charset="0"/>
              </a:rPr>
              <a:t>sat down </a:t>
            </a:r>
            <a:r>
              <a:rPr lang="sr-Latn-RS" dirty="0" smtClean="0">
                <a:latin typeface="Book Antiqua" pitchFamily="18" charset="0"/>
              </a:rPr>
              <a:t>and </a:t>
            </a:r>
            <a:r>
              <a:rPr lang="sr-Latn-RS" b="1" dirty="0" smtClean="0">
                <a:latin typeface="Book Antiqua" pitchFamily="18" charset="0"/>
              </a:rPr>
              <a:t>held</a:t>
            </a:r>
            <a:r>
              <a:rPr lang="sr-Latn-RS" dirty="0" smtClean="0">
                <a:latin typeface="Book Antiqua" pitchFamily="18" charset="0"/>
              </a:rPr>
              <a:t> things in its arms.</a:t>
            </a:r>
          </a:p>
        </p:txBody>
      </p:sp>
      <p:pic>
        <p:nvPicPr>
          <p:cNvPr id="5122" name="Picture 2" descr="C:\Users\User\Desktop\Leonardo-Robot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113811">
            <a:off x="5749825" y="1641477"/>
            <a:ext cx="3357586" cy="4786322"/>
          </a:xfrm>
          <a:prstGeom prst="rect">
            <a:avLst/>
          </a:prstGeom>
          <a:noFill/>
        </p:spPr>
      </p:pic>
      <p:pic>
        <p:nvPicPr>
          <p:cNvPr id="5123" name="Picture 3" descr="C:\Users\User\Desktop\Anatomical-studies-of-the-should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2000240"/>
            <a:ext cx="3273412" cy="46548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1203348"/>
          </a:xfrm>
        </p:spPr>
        <p:txBody>
          <a:bodyPr>
            <a:normAutofit fontScale="90000"/>
          </a:bodyPr>
          <a:lstStyle/>
          <a:p>
            <a:r>
              <a:rPr lang="sr-Latn-RS" sz="3600" b="1" u="sng" dirty="0" smtClean="0">
                <a:latin typeface="Cambria Math" pitchFamily="18" charset="0"/>
                <a:ea typeface="Cambria Math" pitchFamily="18" charset="0"/>
              </a:rPr>
              <a:t>LEONARDO DA VINCI</a:t>
            </a:r>
            <a:r>
              <a:rPr lang="sr-Latn-RS" sz="3600" u="sng" dirty="0" smtClean="0">
                <a:latin typeface="Cambria Math" pitchFamily="18" charset="0"/>
                <a:ea typeface="Cambria Math" pitchFamily="18" charset="0"/>
              </a:rPr>
              <a:t/>
            </a:r>
            <a:br>
              <a:rPr lang="sr-Latn-RS" sz="3600" u="sng" dirty="0" smtClean="0">
                <a:latin typeface="Cambria Math" pitchFamily="18" charset="0"/>
                <a:ea typeface="Cambria Math" pitchFamily="18" charset="0"/>
              </a:rPr>
            </a:br>
            <a:r>
              <a:rPr lang="sr-Latn-RS" sz="3600" b="1" i="1" dirty="0" smtClean="0">
                <a:latin typeface="Book Antiqua" pitchFamily="18" charset="0"/>
                <a:ea typeface="Cambria Math" pitchFamily="18" charset="0"/>
              </a:rPr>
              <a:t>Man of art. Man of ideas. Man of inventions</a:t>
            </a:r>
            <a:endParaRPr lang="en-US" sz="3600" b="1" i="1" u="sng" dirty="0">
              <a:latin typeface="Book Antiqua" pitchFamily="18" charset="0"/>
              <a:ea typeface="Cambria Math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43050"/>
            <a:ext cx="4857752" cy="5214950"/>
          </a:xfrm>
        </p:spPr>
        <p:txBody>
          <a:bodyPr>
            <a:normAutofit/>
          </a:bodyPr>
          <a:lstStyle/>
          <a:p>
            <a:r>
              <a:rPr lang="sr-Latn-RS" b="1" dirty="0" smtClean="0">
                <a:latin typeface="Book Antiqua" pitchFamily="18" charset="0"/>
              </a:rPr>
              <a:t>His inventions</a:t>
            </a:r>
          </a:p>
          <a:p>
            <a:r>
              <a:rPr lang="sr-Latn-RS" i="1" dirty="0" smtClean="0">
                <a:latin typeface="Book Antiqua" pitchFamily="18" charset="0"/>
              </a:rPr>
              <a:t>The car</a:t>
            </a:r>
          </a:p>
          <a:p>
            <a:pPr algn="just"/>
            <a:r>
              <a:rPr lang="sr-Latn-RS" dirty="0" smtClean="0">
                <a:latin typeface="Book Antiqua" pitchFamily="18" charset="0"/>
              </a:rPr>
              <a:t>A single passenger </a:t>
            </a:r>
            <a:r>
              <a:rPr lang="sr-Latn-RS" b="1" dirty="0" smtClean="0">
                <a:latin typeface="Book Antiqua" pitchFamily="18" charset="0"/>
              </a:rPr>
              <a:t>drove</a:t>
            </a:r>
            <a:r>
              <a:rPr lang="sr-Latn-RS" dirty="0" smtClean="0">
                <a:latin typeface="Book Antiqua" pitchFamily="18" charset="0"/>
              </a:rPr>
              <a:t> the car. It </a:t>
            </a:r>
            <a:r>
              <a:rPr lang="sr-Latn-RS" b="1" dirty="0" smtClean="0">
                <a:latin typeface="Book Antiqua" pitchFamily="18" charset="0"/>
              </a:rPr>
              <a:t>travelled</a:t>
            </a:r>
            <a:r>
              <a:rPr lang="sr-Latn-RS" dirty="0" smtClean="0">
                <a:latin typeface="Book Antiqua" pitchFamily="18" charset="0"/>
              </a:rPr>
              <a:t> 40 metres at a time.</a:t>
            </a:r>
          </a:p>
        </p:txBody>
      </p:sp>
      <p:pic>
        <p:nvPicPr>
          <p:cNvPr id="7170" name="Picture 2" descr="C:\Users\User\Desktop\unname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25294" y="2000240"/>
            <a:ext cx="4018706" cy="4143404"/>
          </a:xfrm>
          <a:prstGeom prst="rect">
            <a:avLst/>
          </a:prstGeom>
          <a:noFill/>
        </p:spPr>
      </p:pic>
      <p:pic>
        <p:nvPicPr>
          <p:cNvPr id="7171" name="Picture 3" descr="C:\Users\User\Desktop\ca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988315">
            <a:off x="5660129" y="1519630"/>
            <a:ext cx="3076575" cy="4876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1203348"/>
          </a:xfrm>
        </p:spPr>
        <p:txBody>
          <a:bodyPr>
            <a:normAutofit fontScale="90000"/>
          </a:bodyPr>
          <a:lstStyle/>
          <a:p>
            <a:r>
              <a:rPr lang="sr-Latn-RS" sz="3600" b="1" u="sng" dirty="0" smtClean="0">
                <a:latin typeface="Cambria Math" pitchFamily="18" charset="0"/>
                <a:ea typeface="Cambria Math" pitchFamily="18" charset="0"/>
              </a:rPr>
              <a:t>LEONARDO DA VINCI</a:t>
            </a:r>
            <a:r>
              <a:rPr lang="sr-Latn-RS" sz="3600" u="sng" dirty="0" smtClean="0">
                <a:latin typeface="Cambria Math" pitchFamily="18" charset="0"/>
                <a:ea typeface="Cambria Math" pitchFamily="18" charset="0"/>
              </a:rPr>
              <a:t/>
            </a:r>
            <a:br>
              <a:rPr lang="sr-Latn-RS" sz="3600" u="sng" dirty="0" smtClean="0">
                <a:latin typeface="Cambria Math" pitchFamily="18" charset="0"/>
                <a:ea typeface="Cambria Math" pitchFamily="18" charset="0"/>
              </a:rPr>
            </a:br>
            <a:r>
              <a:rPr lang="sr-Latn-RS" sz="3600" b="1" i="1" dirty="0" smtClean="0">
                <a:latin typeface="Book Antiqua" pitchFamily="18" charset="0"/>
                <a:ea typeface="Cambria Math" pitchFamily="18" charset="0"/>
              </a:rPr>
              <a:t>Man of art. Man of ideas. Man of inventions</a:t>
            </a:r>
            <a:endParaRPr lang="en-US" sz="3600" b="1" i="1" u="sng" dirty="0">
              <a:latin typeface="Book Antiqua" pitchFamily="18" charset="0"/>
              <a:ea typeface="Cambria Math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28736"/>
            <a:ext cx="5143504" cy="5429264"/>
          </a:xfrm>
        </p:spPr>
        <p:txBody>
          <a:bodyPr>
            <a:normAutofit/>
          </a:bodyPr>
          <a:lstStyle/>
          <a:p>
            <a:pPr algn="just"/>
            <a:r>
              <a:rPr lang="sr-Latn-RS" b="1" dirty="0" smtClean="0">
                <a:latin typeface="Book Antiqua" pitchFamily="18" charset="0"/>
              </a:rPr>
              <a:t>His inventions</a:t>
            </a:r>
          </a:p>
          <a:p>
            <a:pPr algn="just"/>
            <a:r>
              <a:rPr lang="sr-Latn-RS" i="1" dirty="0" smtClean="0">
                <a:latin typeface="Book Antiqua" pitchFamily="18" charset="0"/>
              </a:rPr>
              <a:t>The helicopter</a:t>
            </a:r>
          </a:p>
          <a:p>
            <a:pPr algn="just"/>
            <a:r>
              <a:rPr lang="sr-Latn-RS" dirty="0" smtClean="0">
                <a:latin typeface="Book Antiqua" pitchFamily="18" charset="0"/>
              </a:rPr>
              <a:t>Leonardo </a:t>
            </a:r>
            <a:r>
              <a:rPr lang="sr-Latn-RS" b="1" dirty="0" smtClean="0">
                <a:latin typeface="Book Antiqua" pitchFamily="18" charset="0"/>
              </a:rPr>
              <a:t>designed</a:t>
            </a:r>
            <a:r>
              <a:rPr lang="sr-Latn-RS" dirty="0" smtClean="0">
                <a:latin typeface="Book Antiqua" pitchFamily="18" charset="0"/>
              </a:rPr>
              <a:t> the first helicopter but he never </a:t>
            </a:r>
            <a:r>
              <a:rPr lang="sr-Latn-RS" b="1" dirty="0" smtClean="0">
                <a:latin typeface="Book Antiqua" pitchFamily="18" charset="0"/>
              </a:rPr>
              <a:t>made</a:t>
            </a:r>
            <a:r>
              <a:rPr lang="sr-Latn-RS" dirty="0" smtClean="0">
                <a:latin typeface="Book Antiqua" pitchFamily="18" charset="0"/>
              </a:rPr>
              <a:t> it. His design </a:t>
            </a:r>
            <a:r>
              <a:rPr lang="sr-Latn-RS" b="1" dirty="0" smtClean="0">
                <a:latin typeface="Book Antiqua" pitchFamily="18" charset="0"/>
              </a:rPr>
              <a:t>used</a:t>
            </a:r>
            <a:r>
              <a:rPr lang="sr-Latn-RS" dirty="0" smtClean="0">
                <a:latin typeface="Book Antiqua" pitchFamily="18" charset="0"/>
              </a:rPr>
              <a:t> a screw into air. This is different from the modern design, but the general idea is similar.</a:t>
            </a:r>
          </a:p>
        </p:txBody>
      </p:sp>
      <p:pic>
        <p:nvPicPr>
          <p:cNvPr id="8194" name="Picture 2" descr="C:\Users\User\Desktop\Title-sketch-tit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2000240"/>
            <a:ext cx="4191000" cy="3981450"/>
          </a:xfrm>
          <a:prstGeom prst="rect">
            <a:avLst/>
          </a:prstGeom>
          <a:noFill/>
        </p:spPr>
      </p:pic>
      <p:pic>
        <p:nvPicPr>
          <p:cNvPr id="8195" name="Picture 3" descr="C:\Users\User\Desktop\s-l6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1500174"/>
            <a:ext cx="2714644" cy="49292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1203348"/>
          </a:xfrm>
        </p:spPr>
        <p:txBody>
          <a:bodyPr>
            <a:normAutofit fontScale="90000"/>
          </a:bodyPr>
          <a:lstStyle/>
          <a:p>
            <a:r>
              <a:rPr lang="sr-Latn-RS" sz="3600" b="1" u="sng" dirty="0" smtClean="0">
                <a:latin typeface="Cambria Math" pitchFamily="18" charset="0"/>
                <a:ea typeface="Cambria Math" pitchFamily="18" charset="0"/>
              </a:rPr>
              <a:t>LEONARDO DA VINCI</a:t>
            </a:r>
            <a:r>
              <a:rPr lang="sr-Latn-RS" sz="3600" u="sng" dirty="0" smtClean="0">
                <a:latin typeface="Cambria Math" pitchFamily="18" charset="0"/>
                <a:ea typeface="Cambria Math" pitchFamily="18" charset="0"/>
              </a:rPr>
              <a:t/>
            </a:r>
            <a:br>
              <a:rPr lang="sr-Latn-RS" sz="3600" u="sng" dirty="0" smtClean="0">
                <a:latin typeface="Cambria Math" pitchFamily="18" charset="0"/>
                <a:ea typeface="Cambria Math" pitchFamily="18" charset="0"/>
              </a:rPr>
            </a:br>
            <a:r>
              <a:rPr lang="sr-Latn-RS" sz="3600" b="1" i="1" dirty="0" smtClean="0">
                <a:latin typeface="Book Antiqua" pitchFamily="18" charset="0"/>
                <a:ea typeface="Cambria Math" pitchFamily="18" charset="0"/>
              </a:rPr>
              <a:t>Man of art. Man of ideas. Man of inventions</a:t>
            </a:r>
            <a:endParaRPr lang="en-US" sz="3600" b="1" i="1" u="sng" dirty="0">
              <a:latin typeface="Book Antiqua" pitchFamily="18" charset="0"/>
              <a:ea typeface="Cambria Math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43050"/>
            <a:ext cx="5143504" cy="5214950"/>
          </a:xfrm>
        </p:spPr>
        <p:txBody>
          <a:bodyPr>
            <a:normAutofit/>
          </a:bodyPr>
          <a:lstStyle/>
          <a:p>
            <a:pPr algn="just"/>
            <a:r>
              <a:rPr lang="sr-Latn-RS" b="1" dirty="0" smtClean="0">
                <a:latin typeface="Book Antiqua" pitchFamily="18" charset="0"/>
              </a:rPr>
              <a:t>His inventions</a:t>
            </a:r>
          </a:p>
          <a:p>
            <a:pPr algn="just"/>
            <a:r>
              <a:rPr lang="sr-Latn-RS" i="1" dirty="0" smtClean="0">
                <a:latin typeface="Book Antiqua" pitchFamily="18" charset="0"/>
              </a:rPr>
              <a:t>The diving suit</a:t>
            </a:r>
          </a:p>
          <a:p>
            <a:pPr algn="just"/>
            <a:r>
              <a:rPr lang="sr-Latn-RS" dirty="0" smtClean="0">
                <a:latin typeface="Book Antiqua" pitchFamily="18" charset="0"/>
              </a:rPr>
              <a:t>Leonardo </a:t>
            </a:r>
            <a:r>
              <a:rPr lang="sr-Latn-RS" b="1" dirty="0" smtClean="0">
                <a:latin typeface="Book Antiqua" pitchFamily="18" charset="0"/>
              </a:rPr>
              <a:t>made</a:t>
            </a:r>
            <a:r>
              <a:rPr lang="sr-Latn-RS" dirty="0" smtClean="0">
                <a:latin typeface="Book Antiqua" pitchFamily="18" charset="0"/>
              </a:rPr>
              <a:t> the suit of leather and </a:t>
            </a:r>
            <a:r>
              <a:rPr lang="sr-Latn-RS" b="1" dirty="0" smtClean="0">
                <a:latin typeface="Book Antiqua" pitchFamily="18" charset="0"/>
              </a:rPr>
              <a:t>added</a:t>
            </a:r>
            <a:r>
              <a:rPr lang="sr-Latn-RS" dirty="0" smtClean="0">
                <a:latin typeface="Book Antiqua" pitchFamily="18" charset="0"/>
              </a:rPr>
              <a:t> pipes to carry the air to the </a:t>
            </a:r>
            <a:r>
              <a:rPr lang="sr-Latn-RS" dirty="0" smtClean="0">
                <a:latin typeface="Book Antiqua" pitchFamily="18" charset="0"/>
              </a:rPr>
              <a:t>diver</a:t>
            </a:r>
            <a:r>
              <a:rPr lang="sr-Latn-RS" dirty="0" smtClean="0">
                <a:latin typeface="Book Antiqua" pitchFamily="18" charset="0"/>
              </a:rPr>
              <a:t>. He also </a:t>
            </a:r>
            <a:r>
              <a:rPr lang="sr-Latn-RS" b="1" dirty="0" smtClean="0">
                <a:latin typeface="Book Antiqua" pitchFamily="18" charset="0"/>
              </a:rPr>
              <a:t>invented</a:t>
            </a:r>
            <a:r>
              <a:rPr lang="sr-Latn-RS" dirty="0" smtClean="0">
                <a:latin typeface="Book Antiqua" pitchFamily="18" charset="0"/>
              </a:rPr>
              <a:t> special </a:t>
            </a:r>
            <a:r>
              <a:rPr lang="sr-Latn-RS" b="1" dirty="0" smtClean="0">
                <a:solidFill>
                  <a:srgbClr val="FF0000"/>
                </a:solidFill>
                <a:latin typeface="Book Antiqua" pitchFamily="18" charset="0"/>
              </a:rPr>
              <a:t>gloves</a:t>
            </a:r>
            <a:r>
              <a:rPr lang="sr-Latn-RS" dirty="0" smtClean="0">
                <a:latin typeface="Book Antiqua" pitchFamily="18" charset="0"/>
              </a:rPr>
              <a:t> for divers. Today, divers use them on their feet!</a:t>
            </a:r>
          </a:p>
        </p:txBody>
      </p:sp>
      <p:pic>
        <p:nvPicPr>
          <p:cNvPr id="9218" name="Picture 2" descr="C:\Users\User\Desktop\e1ec6d22c71cee3e63cd6450d8f78bb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1571612"/>
            <a:ext cx="3643338" cy="5072098"/>
          </a:xfrm>
          <a:prstGeom prst="rect">
            <a:avLst/>
          </a:prstGeom>
          <a:noFill/>
        </p:spPr>
      </p:pic>
      <p:pic>
        <p:nvPicPr>
          <p:cNvPr id="9219" name="Picture 3" descr="C:\Users\User\Desktop\imag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1571612"/>
            <a:ext cx="3175000" cy="4813300"/>
          </a:xfrm>
          <a:prstGeom prst="rect">
            <a:avLst/>
          </a:prstGeom>
          <a:noFill/>
        </p:spPr>
      </p:pic>
      <p:pic>
        <p:nvPicPr>
          <p:cNvPr id="9221" name="Picture 5" descr="C:\Users\User\Desktop\cd4885719c8638a1072127cff11f606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84" y="2285992"/>
            <a:ext cx="2835436" cy="3786190"/>
          </a:xfrm>
          <a:prstGeom prst="rect">
            <a:avLst/>
          </a:prstGeom>
          <a:noFill/>
        </p:spPr>
      </p:pic>
      <p:pic>
        <p:nvPicPr>
          <p:cNvPr id="4098" name="Picture 2" descr="C:\Users\User\Desktop\shutterstock_399267874-1366x800@2x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429371">
            <a:off x="6000760" y="2928934"/>
            <a:ext cx="2928926" cy="27463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929718" cy="1143000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mbria Math" pitchFamily="18" charset="0"/>
                <a:ea typeface="Cambria Math" pitchFamily="18" charset="0"/>
              </a:rPr>
              <a:t>gloves </a:t>
            </a:r>
            <a:r>
              <a:rPr lang="en-US" sz="3600" dirty="0" smtClean="0">
                <a:latin typeface="Cambria Math" pitchFamily="18" charset="0"/>
                <a:ea typeface="Cambria Math" pitchFamily="18" charset="0"/>
              </a:rPr>
              <a:t>/</a:t>
            </a:r>
            <a:r>
              <a:rPr lang="en-US" sz="3600" dirty="0" err="1" smtClean="0">
                <a:latin typeface="Cambria Math" pitchFamily="18" charset="0"/>
                <a:ea typeface="Cambria Math" pitchFamily="18" charset="0"/>
              </a:rPr>
              <a:t>ɡlʌv</a:t>
            </a:r>
            <a:r>
              <a:rPr lang="sr-Latn-RS" sz="3600" dirty="0" smtClean="0">
                <a:latin typeface="Cambria Math" pitchFamily="18" charset="0"/>
                <a:ea typeface="Cambria Math" pitchFamily="18" charset="0"/>
              </a:rPr>
              <a:t>z</a:t>
            </a:r>
            <a:r>
              <a:rPr lang="en-US" sz="3600" dirty="0" smtClean="0">
                <a:latin typeface="Cambria Math" pitchFamily="18" charset="0"/>
                <a:ea typeface="Cambria Math" pitchFamily="18" charset="0"/>
              </a:rPr>
              <a:t>/</a:t>
            </a:r>
            <a:r>
              <a:rPr lang="sr-Latn-RS" sz="3600" dirty="0" smtClean="0">
                <a:latin typeface="Cambria Math" pitchFamily="18" charset="0"/>
                <a:ea typeface="Cambria Math" pitchFamily="18" charset="0"/>
              </a:rPr>
              <a:t>                mittens</a:t>
            </a:r>
            <a:r>
              <a:rPr lang="en-US" sz="3600" dirty="0" smtClean="0"/>
              <a:t> </a:t>
            </a:r>
            <a:r>
              <a:rPr lang="en-US" sz="3600" dirty="0" smtClean="0">
                <a:latin typeface="Cambria Math" pitchFamily="18" charset="0"/>
                <a:ea typeface="Cambria Math" pitchFamily="18" charset="0"/>
              </a:rPr>
              <a:t>/ˈ</a:t>
            </a:r>
            <a:r>
              <a:rPr lang="en-US" sz="3600" dirty="0" err="1" smtClean="0">
                <a:latin typeface="Cambria Math" pitchFamily="18" charset="0"/>
                <a:ea typeface="Cambria Math" pitchFamily="18" charset="0"/>
              </a:rPr>
              <a:t>mɪt</a:t>
            </a:r>
            <a:r>
              <a:rPr lang="en-US" sz="3600" dirty="0" smtClean="0">
                <a:latin typeface="Cambria Math" pitchFamily="18" charset="0"/>
                <a:ea typeface="Cambria Math" pitchFamily="18" charset="0"/>
              </a:rPr>
              <a:t>(ə)n</a:t>
            </a:r>
            <a:r>
              <a:rPr lang="sr-Latn-RS" sz="3600" dirty="0" smtClean="0">
                <a:latin typeface="Cambria Math" pitchFamily="18" charset="0"/>
                <a:ea typeface="Cambria Math" pitchFamily="18" charset="0"/>
              </a:rPr>
              <a:t>z</a:t>
            </a:r>
            <a:r>
              <a:rPr lang="en-US" sz="3600" dirty="0" smtClean="0">
                <a:latin typeface="Cambria Math" pitchFamily="18" charset="0"/>
                <a:ea typeface="Cambria Math" pitchFamily="18" charset="0"/>
              </a:rPr>
              <a:t>/</a:t>
            </a:r>
            <a:endParaRPr lang="en-US" sz="3600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3074" name="Picture 2" descr="C:\Users\User\Desktop\03c57b87-5546-4bba-ae49-e5b8e5cf0c9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843881"/>
            <a:ext cx="4038600" cy="4038600"/>
          </a:xfrm>
          <a:prstGeom prst="rect">
            <a:avLst/>
          </a:prstGeom>
          <a:noFill/>
        </p:spPr>
      </p:pic>
      <p:pic>
        <p:nvPicPr>
          <p:cNvPr id="3075" name="Picture 3" descr="C:\Users\User\Desktop\CabledMittens_small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143500" y="2000240"/>
            <a:ext cx="4000500" cy="42148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1203348"/>
          </a:xfrm>
        </p:spPr>
        <p:txBody>
          <a:bodyPr>
            <a:normAutofit fontScale="90000"/>
          </a:bodyPr>
          <a:lstStyle/>
          <a:p>
            <a:r>
              <a:rPr lang="sr-Latn-RS" sz="3600" b="1" u="sng" dirty="0" smtClean="0">
                <a:latin typeface="Cambria Math" pitchFamily="18" charset="0"/>
                <a:ea typeface="Cambria Math" pitchFamily="18" charset="0"/>
              </a:rPr>
              <a:t>LEONARDO DA VINCI</a:t>
            </a:r>
            <a:r>
              <a:rPr lang="sr-Latn-RS" sz="3600" u="sng" dirty="0" smtClean="0">
                <a:latin typeface="Cambria Math" pitchFamily="18" charset="0"/>
                <a:ea typeface="Cambria Math" pitchFamily="18" charset="0"/>
              </a:rPr>
              <a:t/>
            </a:r>
            <a:br>
              <a:rPr lang="sr-Latn-RS" sz="3600" u="sng" dirty="0" smtClean="0">
                <a:latin typeface="Cambria Math" pitchFamily="18" charset="0"/>
                <a:ea typeface="Cambria Math" pitchFamily="18" charset="0"/>
              </a:rPr>
            </a:br>
            <a:r>
              <a:rPr lang="sr-Latn-RS" sz="3600" b="1" i="1" dirty="0" smtClean="0">
                <a:latin typeface="Book Antiqua" pitchFamily="18" charset="0"/>
                <a:ea typeface="Cambria Math" pitchFamily="18" charset="0"/>
              </a:rPr>
              <a:t>Man of art. Man of ideas. Man of inventions</a:t>
            </a:r>
            <a:endParaRPr lang="en-US" sz="3600" b="1" i="1" u="sng" dirty="0">
              <a:latin typeface="Book Antiqua" pitchFamily="18" charset="0"/>
              <a:ea typeface="Cambria Math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43050"/>
            <a:ext cx="5072066" cy="4857784"/>
          </a:xfrm>
        </p:spPr>
        <p:txBody>
          <a:bodyPr>
            <a:normAutofit/>
          </a:bodyPr>
          <a:lstStyle/>
          <a:p>
            <a:endParaRPr lang="sr-Latn-RS" dirty="0" smtClean="0">
              <a:latin typeface="Book Antiqua" pitchFamily="18" charset="0"/>
            </a:endParaRPr>
          </a:p>
          <a:p>
            <a:pPr algn="just"/>
            <a:r>
              <a:rPr lang="sr-Latn-RS" dirty="0" smtClean="0">
                <a:latin typeface="Book Antiqua" pitchFamily="18" charset="0"/>
              </a:rPr>
              <a:t>These are just some of Leonardo’s hundreds of inventions. He also </a:t>
            </a:r>
            <a:r>
              <a:rPr lang="sr-Latn-RS" b="1" dirty="0" smtClean="0">
                <a:latin typeface="Book Antiqua" pitchFamily="18" charset="0"/>
              </a:rPr>
              <a:t>invented</a:t>
            </a:r>
            <a:r>
              <a:rPr lang="sr-Latn-RS" dirty="0" smtClean="0">
                <a:latin typeface="Book Antiqua" pitchFamily="18" charset="0"/>
              </a:rPr>
              <a:t> a parachute and even high heels!</a:t>
            </a:r>
          </a:p>
        </p:txBody>
      </p:sp>
      <p:pic>
        <p:nvPicPr>
          <p:cNvPr id="10243" name="Picture 3" descr="C:\Users\User\Desktop\711bRbIIIvL._AC_SL1000_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1428736"/>
            <a:ext cx="3849631" cy="4572008"/>
          </a:xfrm>
          <a:prstGeom prst="rect">
            <a:avLst/>
          </a:prstGeom>
          <a:noFill/>
        </p:spPr>
      </p:pic>
      <p:pic>
        <p:nvPicPr>
          <p:cNvPr id="10244" name="Picture 4" descr="C:\Users\User\Desktop\0523908.0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3071810"/>
            <a:ext cx="3929058" cy="3324228"/>
          </a:xfrm>
          <a:prstGeom prst="rect">
            <a:avLst/>
          </a:prstGeom>
          <a:noFill/>
        </p:spPr>
      </p:pic>
      <p:pic>
        <p:nvPicPr>
          <p:cNvPr id="10245" name="Picture 5" descr="C:\Users\User\Desktop\whitechopin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9322" y="2214554"/>
            <a:ext cx="3214678" cy="4000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500306"/>
          </a:xfrm>
        </p:spPr>
        <p:txBody>
          <a:bodyPr>
            <a:normAutofit fontScale="90000"/>
          </a:bodyPr>
          <a:lstStyle/>
          <a:p>
            <a:r>
              <a:rPr lang="sr-Latn-RS" sz="3600" dirty="0" smtClean="0">
                <a:latin typeface="Book Antiqua" pitchFamily="18" charset="0"/>
              </a:rPr>
              <a:t/>
            </a:r>
            <a:br>
              <a:rPr lang="sr-Latn-RS" sz="3600" dirty="0" smtClean="0">
                <a:latin typeface="Book Antiqua" pitchFamily="18" charset="0"/>
              </a:rPr>
            </a:br>
            <a:r>
              <a:rPr lang="sr-Latn-RS" sz="3600" dirty="0" smtClean="0">
                <a:latin typeface="Book Antiqua" pitchFamily="18" charset="0"/>
              </a:rPr>
              <a:t/>
            </a:r>
            <a:br>
              <a:rPr lang="sr-Latn-RS" sz="3600" dirty="0" smtClean="0">
                <a:latin typeface="Book Antiqua" pitchFamily="18" charset="0"/>
              </a:rPr>
            </a:br>
            <a:r>
              <a:rPr lang="sr-Latn-RS" sz="4000" dirty="0" smtClean="0">
                <a:latin typeface="Book Antiqua" pitchFamily="18" charset="0"/>
              </a:rPr>
              <a:t>to </a:t>
            </a:r>
            <a:r>
              <a:rPr lang="sr-Latn-RS" sz="4000" dirty="0" smtClean="0">
                <a:latin typeface="Book Antiqua" pitchFamily="18" charset="0"/>
              </a:rPr>
              <a:t>discover, v. discovery, n. discoverer, </a:t>
            </a:r>
            <a:r>
              <a:rPr lang="sr-Latn-RS" sz="4000" dirty="0" smtClean="0">
                <a:latin typeface="Book Antiqua" pitchFamily="18" charset="0"/>
              </a:rPr>
              <a:t>n.</a:t>
            </a:r>
            <a:br>
              <a:rPr lang="sr-Latn-RS" sz="4000" dirty="0" smtClean="0">
                <a:latin typeface="Book Antiqua" pitchFamily="18" charset="0"/>
              </a:rPr>
            </a:br>
            <a:r>
              <a:rPr lang="sr-Latn-RS" sz="4000" i="1" dirty="0" smtClean="0">
                <a:latin typeface="Book Antiqua" pitchFamily="18" charset="0"/>
              </a:rPr>
              <a:t>otkriće (nečega što već postoji u prirodi)</a:t>
            </a:r>
            <a:r>
              <a:rPr lang="sr-Latn-RS" sz="3600" dirty="0" smtClean="0">
                <a:latin typeface="Book Antiqua" pitchFamily="18" charset="0"/>
              </a:rPr>
              <a:t/>
            </a:r>
            <a:br>
              <a:rPr lang="sr-Latn-RS" sz="3600" dirty="0" smtClean="0">
                <a:latin typeface="Book Antiqua" pitchFamily="18" charset="0"/>
              </a:rPr>
            </a:br>
            <a:r>
              <a:rPr lang="sr-Latn-RS" sz="4000" dirty="0" smtClean="0">
                <a:latin typeface="Book Antiqua" pitchFamily="18" charset="0"/>
              </a:rPr>
              <a:t>to </a:t>
            </a:r>
            <a:r>
              <a:rPr lang="sr-Latn-RS" sz="4000" dirty="0" smtClean="0">
                <a:latin typeface="Book Antiqua" pitchFamily="18" charset="0"/>
              </a:rPr>
              <a:t>invent, v. invention, n. inventor, n</a:t>
            </a:r>
            <a:r>
              <a:rPr lang="sr-Latn-RS" sz="4000" dirty="0" smtClean="0">
                <a:latin typeface="Book Antiqua" pitchFamily="18" charset="0"/>
              </a:rPr>
              <a:t>.</a:t>
            </a:r>
            <a:br>
              <a:rPr lang="sr-Latn-RS" sz="4000" dirty="0" smtClean="0">
                <a:latin typeface="Book Antiqua" pitchFamily="18" charset="0"/>
              </a:rPr>
            </a:br>
            <a:r>
              <a:rPr lang="sr-Latn-RS" sz="4000" i="1" dirty="0" smtClean="0">
                <a:latin typeface="Book Antiqua" pitchFamily="18" charset="0"/>
              </a:rPr>
              <a:t>pronalzak (kreiranje ili projektovanje onoga što prethodno nije postojalo)</a:t>
            </a:r>
            <a:r>
              <a:rPr lang="sr-Latn-RS" sz="3600" dirty="0" smtClean="0">
                <a:latin typeface="Book Antiqua" pitchFamily="18" charset="0"/>
              </a:rPr>
              <a:t/>
            </a:r>
            <a:br>
              <a:rPr lang="sr-Latn-RS" sz="3600" dirty="0" smtClean="0">
                <a:latin typeface="Book Antiqua" pitchFamily="18" charset="0"/>
              </a:rPr>
            </a:br>
            <a:r>
              <a:rPr lang="sr-Latn-RS" sz="3600" dirty="0" smtClean="0">
                <a:latin typeface="Book Antiqua" pitchFamily="18" charset="0"/>
              </a:rPr>
              <a:t/>
            </a:r>
            <a:br>
              <a:rPr lang="sr-Latn-RS" sz="3600" dirty="0" smtClean="0">
                <a:latin typeface="Book Antiqua" pitchFamily="18" charset="0"/>
              </a:rPr>
            </a:br>
            <a:endParaRPr lang="en-US" sz="3600" dirty="0">
              <a:latin typeface="Book Antiqua" pitchFamily="18" charset="0"/>
            </a:endParaRPr>
          </a:p>
        </p:txBody>
      </p:sp>
      <p:pic>
        <p:nvPicPr>
          <p:cNvPr id="14338" name="Picture 2" descr="C:\Users\User\Desktop\11230.gi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2786058"/>
            <a:ext cx="9144000" cy="40719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4422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mbria Math" pitchFamily="18" charset="0"/>
                <a:ea typeface="Cambria Math" pitchFamily="18" charset="0"/>
              </a:rPr>
              <a:t>3. </a:t>
            </a:r>
            <a:r>
              <a:rPr lang="sr-Latn-RS" sz="3600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page 74</a:t>
            </a:r>
            <a:r>
              <a:rPr lang="sr-Latn-RS" sz="3600" dirty="0" smtClean="0">
                <a:latin typeface="Cambria Math" pitchFamily="18" charset="0"/>
                <a:ea typeface="Cambria Math" pitchFamily="18" charset="0"/>
              </a:rPr>
              <a:t>, answers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00174"/>
            <a:ext cx="9144000" cy="5357826"/>
          </a:xfrm>
        </p:spPr>
        <p:txBody>
          <a:bodyPr>
            <a:normAutofit/>
          </a:bodyPr>
          <a:lstStyle/>
          <a:p>
            <a:pPr algn="just"/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1. When he was young, Leonardo was at a large school. </a:t>
            </a:r>
            <a:r>
              <a:rPr lang="sr-Latn-RS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F</a:t>
            </a:r>
          </a:p>
          <a:p>
            <a:pPr algn="just"/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2. Leonardo was an engineering student. </a:t>
            </a:r>
            <a:r>
              <a:rPr lang="sr-Latn-RS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T</a:t>
            </a:r>
          </a:p>
          <a:p>
            <a:pPr algn="just"/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3. A lot of modern inventions use his ideas. </a:t>
            </a:r>
            <a:r>
              <a:rPr lang="sr-Latn-RS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T</a:t>
            </a:r>
          </a:p>
          <a:p>
            <a:pPr algn="just"/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4. The robot could only move its legs. </a:t>
            </a:r>
            <a:r>
              <a:rPr lang="sr-Latn-RS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F</a:t>
            </a:r>
          </a:p>
          <a:p>
            <a:pPr algn="just"/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5. The car could only travel a short distance. </a:t>
            </a:r>
            <a:r>
              <a:rPr lang="sr-Latn-RS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T</a:t>
            </a:r>
          </a:p>
          <a:p>
            <a:pPr algn="just"/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6. Leonardo’s helicopter is the same as the modern ones. </a:t>
            </a:r>
            <a:r>
              <a:rPr lang="sr-Latn-RS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F</a:t>
            </a:r>
          </a:p>
          <a:p>
            <a:pPr algn="just"/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7. Modern divers use Leonardo’s diving glove. </a:t>
            </a:r>
            <a:r>
              <a:rPr lang="sr-Latn-RS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F</a:t>
            </a:r>
            <a:endParaRPr lang="en-US" b="1" dirty="0">
              <a:solidFill>
                <a:srgbClr val="FF0000"/>
              </a:solidFill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mbria Math" pitchFamily="18" charset="0"/>
                <a:ea typeface="Cambria Math" pitchFamily="18" charset="0"/>
              </a:rPr>
              <a:t>4. </a:t>
            </a:r>
            <a:r>
              <a:rPr lang="sr-Latn-RS" sz="3600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page 74</a:t>
            </a:r>
            <a:r>
              <a:rPr lang="sr-Latn-RS" sz="3600" dirty="0" smtClean="0">
                <a:latin typeface="Cambria Math" pitchFamily="18" charset="0"/>
                <a:ea typeface="Cambria Math" pitchFamily="18" charset="0"/>
              </a:rPr>
              <a:t>, Put inventions in the text in order of importance. </a:t>
            </a:r>
            <a:endParaRPr lang="en-US" sz="3600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Latn-RS" dirty="0" smtClean="0">
                <a:latin typeface="Book Antiqua" pitchFamily="18" charset="0"/>
              </a:rPr>
              <a:t>the robot</a:t>
            </a:r>
          </a:p>
          <a:p>
            <a:pPr algn="just"/>
            <a:r>
              <a:rPr lang="sr-Latn-RS" dirty="0" smtClean="0">
                <a:latin typeface="Book Antiqua" pitchFamily="18" charset="0"/>
              </a:rPr>
              <a:t>the car</a:t>
            </a:r>
          </a:p>
          <a:p>
            <a:pPr algn="just"/>
            <a:r>
              <a:rPr lang="sr-Latn-RS" dirty="0" smtClean="0">
                <a:latin typeface="Book Antiqua" pitchFamily="18" charset="0"/>
              </a:rPr>
              <a:t>the helicopter</a:t>
            </a:r>
          </a:p>
          <a:p>
            <a:pPr algn="just"/>
            <a:r>
              <a:rPr lang="sr-Latn-RS" dirty="0" smtClean="0">
                <a:latin typeface="Book Antiqua" pitchFamily="18" charset="0"/>
              </a:rPr>
              <a:t>the diving suit</a:t>
            </a:r>
          </a:p>
          <a:p>
            <a:pPr algn="just"/>
            <a:r>
              <a:rPr lang="sr-Latn-RS" dirty="0" smtClean="0">
                <a:latin typeface="Book Antiqua" pitchFamily="18" charset="0"/>
              </a:rPr>
              <a:t>the parachute</a:t>
            </a:r>
          </a:p>
          <a:p>
            <a:pPr algn="just"/>
            <a:r>
              <a:rPr lang="sr-Latn-RS" dirty="0" smtClean="0">
                <a:latin typeface="Book Antiqua" pitchFamily="18" charset="0"/>
              </a:rPr>
              <a:t>high heels</a:t>
            </a:r>
            <a:endParaRPr lang="en-US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Book Antiqua" pitchFamily="18" charset="0"/>
              </a:rPr>
              <a:t>grammar, </a:t>
            </a:r>
            <a:r>
              <a:rPr lang="sr-Latn-RS" cap="none" dirty="0" smtClean="0">
                <a:latin typeface="Book Antiqua" pitchFamily="18" charset="0"/>
              </a:rPr>
              <a:t>page 74</a:t>
            </a:r>
            <a:endParaRPr lang="en-US" cap="none" dirty="0">
              <a:latin typeface="Book Antiqua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Latn-RS" sz="2800" dirty="0" smtClean="0">
                <a:latin typeface="Book Antiqua" pitchFamily="18" charset="0"/>
              </a:rPr>
              <a:t>PAST SIMPLE (AFFIRMATIVE)</a:t>
            </a:r>
            <a:endParaRPr lang="en-US" sz="28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82792"/>
          </a:xfrm>
        </p:spPr>
        <p:txBody>
          <a:bodyPr>
            <a:normAutofit/>
          </a:bodyPr>
          <a:lstStyle/>
          <a:p>
            <a:r>
              <a:rPr lang="sr-Latn-RS" sz="3200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page 74</a:t>
            </a:r>
            <a:r>
              <a:rPr lang="sr-Latn-RS" sz="3200" dirty="0" smtClean="0">
                <a:latin typeface="Cambria Math" pitchFamily="18" charset="0"/>
                <a:ea typeface="Cambria Math" pitchFamily="18" charset="0"/>
              </a:rPr>
              <a:t>, When we talk about finished events and times in the past we use </a:t>
            </a:r>
            <a:r>
              <a:rPr lang="sr-Latn-RS" sz="3200" b="1" dirty="0" smtClean="0">
                <a:latin typeface="Cambria Math" pitchFamily="18" charset="0"/>
                <a:ea typeface="Cambria Math" pitchFamily="18" charset="0"/>
              </a:rPr>
              <a:t>the Past Simple</a:t>
            </a:r>
            <a:r>
              <a:rPr lang="sr-Latn-RS" sz="3200" dirty="0" smtClean="0">
                <a:latin typeface="Cambria Math" pitchFamily="18" charset="0"/>
                <a:ea typeface="Cambria Math" pitchFamily="18" charset="0"/>
              </a:rPr>
              <a:t>.</a:t>
            </a:r>
            <a:br>
              <a:rPr lang="sr-Latn-RS" sz="3200" dirty="0" smtClean="0">
                <a:latin typeface="Cambria Math" pitchFamily="18" charset="0"/>
                <a:ea typeface="Cambria Math" pitchFamily="18" charset="0"/>
              </a:rPr>
            </a:br>
            <a:endParaRPr lang="en-US" sz="3200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85992"/>
            <a:ext cx="5000628" cy="3840171"/>
          </a:xfrm>
        </p:spPr>
        <p:txBody>
          <a:bodyPr>
            <a:normAutofit/>
          </a:bodyPr>
          <a:lstStyle/>
          <a:p>
            <a:endParaRPr lang="sr-Latn-RS" dirty="0"/>
          </a:p>
          <a:p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In 1500 he </a:t>
            </a:r>
            <a:r>
              <a:rPr lang="sr-Latn-RS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returned</a:t>
            </a:r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 to Florence.</a:t>
            </a:r>
          </a:p>
          <a:p>
            <a:endParaRPr lang="sr-Latn-RS" dirty="0">
              <a:latin typeface="Cambria Math" pitchFamily="18" charset="0"/>
              <a:ea typeface="Cambria Math" pitchFamily="18" charset="0"/>
            </a:endParaRPr>
          </a:p>
          <a:p>
            <a:r>
              <a:rPr lang="sr-Latn-RS" b="1" dirty="0" smtClean="0">
                <a:latin typeface="Cambria Math" pitchFamily="18" charset="0"/>
                <a:ea typeface="Cambria Math" pitchFamily="18" charset="0"/>
              </a:rPr>
              <a:t>infinitive RETURN</a:t>
            </a:r>
          </a:p>
          <a:p>
            <a:r>
              <a:rPr lang="sr-Latn-RS" b="1" dirty="0" smtClean="0">
                <a:latin typeface="Cambria Math" pitchFamily="18" charset="0"/>
                <a:ea typeface="Cambria Math" pitchFamily="18" charset="0"/>
              </a:rPr>
              <a:t>Past Simple RETURN</a:t>
            </a:r>
            <a:r>
              <a:rPr lang="sr-Latn-RS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ED</a:t>
            </a:r>
            <a:endParaRPr lang="en-US" b="1" dirty="0">
              <a:solidFill>
                <a:srgbClr val="FF0000"/>
              </a:solidFill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1026" name="Picture 2" descr="C:\Users\User\Desktop\Cathedral-of-Santa-Maria-del-Fiore-Florenc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1928802"/>
            <a:ext cx="3929090" cy="46434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57364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mbria Math" pitchFamily="18" charset="0"/>
                <a:ea typeface="Cambria Math" pitchFamily="18" charset="0"/>
              </a:rPr>
              <a:t>5a </a:t>
            </a:r>
            <a:r>
              <a:rPr lang="sr-Latn-RS" sz="3600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page 74</a:t>
            </a:r>
            <a:r>
              <a:rPr lang="sr-Latn-RS" sz="3600" dirty="0" smtClean="0">
                <a:latin typeface="Cambria Math" pitchFamily="18" charset="0"/>
                <a:ea typeface="Cambria Math" pitchFamily="18" charset="0"/>
              </a:rPr>
              <a:t>, Read the first paragraph of the text (His life) again and find other examples of the Past Simple. Complete the table below.</a:t>
            </a:r>
            <a:endParaRPr lang="en-US" sz="3600" dirty="0">
              <a:latin typeface="Cambria Math" pitchFamily="18" charset="0"/>
              <a:ea typeface="Cambria Math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428868"/>
          <a:ext cx="8229600" cy="171451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114800"/>
                <a:gridCol w="4114800"/>
              </a:tblGrid>
              <a:tr h="857256">
                <a:tc>
                  <a:txBody>
                    <a:bodyPr/>
                    <a:lstStyle/>
                    <a:p>
                      <a:pPr algn="ctr"/>
                      <a:r>
                        <a:rPr lang="sr-Latn-RS" sz="2800" dirty="0" smtClean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Infinitive</a:t>
                      </a:r>
                      <a:endParaRPr lang="en-US" sz="2800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800" dirty="0" smtClean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Past</a:t>
                      </a:r>
                      <a:r>
                        <a:rPr lang="sr-Latn-RS" sz="2800" baseline="0" dirty="0" smtClean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 Simple</a:t>
                      </a:r>
                      <a:endParaRPr lang="en-US" sz="2800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/>
                </a:tc>
              </a:tr>
              <a:tr h="857256">
                <a:tc>
                  <a:txBody>
                    <a:bodyPr/>
                    <a:lstStyle/>
                    <a:p>
                      <a:pPr algn="ctr"/>
                      <a:r>
                        <a:rPr lang="sr-Latn-RS" sz="2800" dirty="0" smtClean="0">
                          <a:latin typeface="Cambria Math" pitchFamily="18" charset="0"/>
                          <a:ea typeface="Cambria Math" pitchFamily="18" charset="0"/>
                        </a:rPr>
                        <a:t>return</a:t>
                      </a:r>
                      <a:endParaRPr lang="en-US" sz="2800" dirty="0"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800" dirty="0" smtClean="0">
                          <a:latin typeface="Cambria Math" pitchFamily="18" charset="0"/>
                          <a:ea typeface="Cambria Math" pitchFamily="18" charset="0"/>
                        </a:rPr>
                        <a:t>returned</a:t>
                      </a:r>
                      <a:endParaRPr lang="en-US" sz="2800" dirty="0"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4429132"/>
            <a:ext cx="9144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RS" sz="2800" b="1" dirty="0" smtClean="0">
                <a:latin typeface="Cambria Math" pitchFamily="18" charset="0"/>
                <a:ea typeface="Cambria Math" pitchFamily="18" charset="0"/>
              </a:rPr>
              <a:t>Note</a:t>
            </a:r>
            <a:r>
              <a:rPr lang="sr-Latn-RS" sz="2800" dirty="0" smtClean="0">
                <a:latin typeface="Cambria Math" pitchFamily="18" charset="0"/>
                <a:ea typeface="Cambria Math" pitchFamily="18" charset="0"/>
              </a:rPr>
              <a:t>: we usually add </a:t>
            </a:r>
            <a:r>
              <a:rPr lang="sr-Latn-RS" sz="2800" i="1" dirty="0" smtClean="0">
                <a:latin typeface="Cambria Math" pitchFamily="18" charset="0"/>
                <a:ea typeface="Cambria Math" pitchFamily="18" charset="0"/>
              </a:rPr>
              <a:t>–ed </a:t>
            </a:r>
            <a:r>
              <a:rPr lang="sr-Latn-RS" sz="2800" dirty="0" smtClean="0">
                <a:latin typeface="Cambria Math" pitchFamily="18" charset="0"/>
                <a:ea typeface="Cambria Math" pitchFamily="18" charset="0"/>
              </a:rPr>
              <a:t>to the infinitive to form the past Simple but sometimes there are spelling changes:</a:t>
            </a:r>
          </a:p>
          <a:p>
            <a:pPr algn="just"/>
            <a:endParaRPr lang="sr-Latn-RS" sz="2800" dirty="0">
              <a:latin typeface="Cambria Math" pitchFamily="18" charset="0"/>
              <a:ea typeface="Cambria Math" pitchFamily="18" charset="0"/>
            </a:endParaRPr>
          </a:p>
          <a:p>
            <a:pPr algn="just"/>
            <a:r>
              <a:rPr lang="sr-Latn-RS" sz="2800" dirty="0" smtClean="0">
                <a:latin typeface="Cambria Math" pitchFamily="18" charset="0"/>
                <a:ea typeface="Cambria Math" pitchFamily="18" charset="0"/>
              </a:rPr>
              <a:t>STUDY     STUDIED, TRAVEL      TRAVELLED, LIVE      LIVED</a:t>
            </a:r>
            <a:endParaRPr lang="en-US" sz="2800" dirty="0">
              <a:latin typeface="Cambria Math" pitchFamily="18" charset="0"/>
              <a:ea typeface="Cambria Math" pitchFamily="18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142976" y="6000768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143372" y="6000768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7500958" y="6072206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143116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mbria Math" pitchFamily="18" charset="0"/>
                <a:ea typeface="Cambria Math" pitchFamily="18" charset="0"/>
              </a:rPr>
              <a:t>5b </a:t>
            </a:r>
            <a:r>
              <a:rPr lang="sr-Latn-RS" sz="3600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page 74</a:t>
            </a:r>
            <a:r>
              <a:rPr lang="sr-Latn-RS" sz="3600" dirty="0" smtClean="0">
                <a:latin typeface="Cambria Math" pitchFamily="18" charset="0"/>
                <a:ea typeface="Cambria Math" pitchFamily="18" charset="0"/>
              </a:rPr>
              <a:t>, Listening </a:t>
            </a:r>
            <a:r>
              <a:rPr lang="sr-Latn-RS" sz="3600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Track 2.16 </a:t>
            </a:r>
            <a:r>
              <a:rPr lang="sr-Latn-RS" sz="3600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,</a:t>
            </a:r>
            <a:r>
              <a:rPr lang="sr-Latn-RS" sz="3600" dirty="0" smtClean="0">
                <a:latin typeface="Cambria Math" pitchFamily="18" charset="0"/>
                <a:ea typeface="Cambria Math" pitchFamily="18" charset="0"/>
              </a:rPr>
              <a:t>– </a:t>
            </a:r>
            <a:r>
              <a:rPr lang="sr-Latn-RS" sz="3600" dirty="0" smtClean="0">
                <a:latin typeface="Cambria Math" pitchFamily="18" charset="0"/>
                <a:ea typeface="Cambria Math" pitchFamily="18" charset="0"/>
              </a:rPr>
              <a:t>transcript </a:t>
            </a:r>
            <a:r>
              <a:rPr lang="sr-Latn-RS" sz="3600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page 152</a:t>
            </a:r>
            <a:r>
              <a:rPr lang="sr-Latn-RS" sz="3600" dirty="0" smtClean="0">
                <a:latin typeface="Cambria Math" pitchFamily="18" charset="0"/>
                <a:ea typeface="Cambria Math" pitchFamily="18" charset="0"/>
              </a:rPr>
              <a:t>, </a:t>
            </a:r>
            <a:r>
              <a:rPr lang="sr-Latn-RS" sz="3600" dirty="0" smtClean="0">
                <a:latin typeface="Cambria Math" pitchFamily="18" charset="0"/>
                <a:ea typeface="Cambria Math" pitchFamily="18" charset="0"/>
              </a:rPr>
              <a:t>Complete the sentences with your answers from Exercise 5a. Then listen and check.</a:t>
            </a:r>
            <a:endParaRPr lang="en-US" sz="3600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85992"/>
            <a:ext cx="9144000" cy="3840171"/>
          </a:xfrm>
        </p:spPr>
        <p:txBody>
          <a:bodyPr>
            <a:normAutofit lnSpcReduction="10000"/>
          </a:bodyPr>
          <a:lstStyle/>
          <a:p>
            <a:pPr algn="just"/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1. Leonardo _______ his studies of art in 1468.</a:t>
            </a:r>
          </a:p>
          <a:p>
            <a:pPr algn="just"/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2. He _________ these studies in 1472.</a:t>
            </a:r>
          </a:p>
          <a:p>
            <a:pPr algn="just"/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3. He _________ money so he started work as an engineer.</a:t>
            </a:r>
          </a:p>
          <a:p>
            <a:pPr algn="just"/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4. Leonardo ________ as an engineer for 32 years.</a:t>
            </a:r>
          </a:p>
          <a:p>
            <a:pPr algn="just"/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5. He __________ in Milan from 1472 to 1500.</a:t>
            </a:r>
          </a:p>
          <a:p>
            <a:pPr algn="just"/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6. He __________ to Florence after 28 years in Milan.</a:t>
            </a:r>
            <a:endParaRPr lang="en-US" dirty="0"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143116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mbria Math" pitchFamily="18" charset="0"/>
                <a:ea typeface="Cambria Math" pitchFamily="18" charset="0"/>
              </a:rPr>
              <a:t>5b </a:t>
            </a:r>
            <a:r>
              <a:rPr lang="sr-Latn-RS" sz="3600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page 74</a:t>
            </a:r>
            <a:r>
              <a:rPr lang="sr-Latn-RS" sz="3600" dirty="0" smtClean="0">
                <a:latin typeface="Cambria Math" pitchFamily="18" charset="0"/>
                <a:ea typeface="Cambria Math" pitchFamily="18" charset="0"/>
              </a:rPr>
              <a:t>, Listening </a:t>
            </a:r>
            <a:r>
              <a:rPr lang="sr-Latn-RS" sz="3600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Track 2.16 </a:t>
            </a:r>
            <a:r>
              <a:rPr lang="sr-Latn-RS" sz="3600" dirty="0" smtClean="0">
                <a:latin typeface="Cambria Math" pitchFamily="18" charset="0"/>
                <a:ea typeface="Cambria Math" pitchFamily="18" charset="0"/>
              </a:rPr>
              <a:t>– transcript </a:t>
            </a:r>
            <a:r>
              <a:rPr lang="sr-Latn-RS" sz="3600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page 152</a:t>
            </a:r>
            <a:r>
              <a:rPr lang="sr-Latn-RS" sz="3600" dirty="0" smtClean="0">
                <a:latin typeface="Cambria Math" pitchFamily="18" charset="0"/>
                <a:ea typeface="Cambria Math" pitchFamily="18" charset="0"/>
              </a:rPr>
              <a:t>, </a:t>
            </a:r>
            <a:r>
              <a:rPr lang="sr-Latn-RS" sz="3600" dirty="0" smtClean="0">
                <a:latin typeface="Cambria Math" pitchFamily="18" charset="0"/>
                <a:ea typeface="Cambria Math" pitchFamily="18" charset="0"/>
              </a:rPr>
              <a:t>answers.</a:t>
            </a:r>
            <a:endParaRPr lang="en-US" sz="3600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85992"/>
            <a:ext cx="9144000" cy="3840171"/>
          </a:xfrm>
        </p:spPr>
        <p:txBody>
          <a:bodyPr>
            <a:normAutofit fontScale="92500"/>
          </a:bodyPr>
          <a:lstStyle/>
          <a:p>
            <a:pPr algn="just"/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1. Leonardo </a:t>
            </a:r>
            <a:r>
              <a:rPr lang="sr-Latn-RS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STARTED</a:t>
            </a:r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 his studies of art in 1468.</a:t>
            </a:r>
          </a:p>
          <a:p>
            <a:pPr algn="just"/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2. He </a:t>
            </a:r>
            <a:r>
              <a:rPr lang="sr-Latn-RS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FINISHED</a:t>
            </a:r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 these studies in 1472.</a:t>
            </a:r>
          </a:p>
          <a:p>
            <a:pPr algn="just"/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3. He </a:t>
            </a:r>
            <a:r>
              <a:rPr lang="sr-Latn-RS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WANTED</a:t>
            </a:r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 money so he started work as an engineer.</a:t>
            </a:r>
          </a:p>
          <a:p>
            <a:pPr algn="just"/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4. Leonardo </a:t>
            </a:r>
            <a:r>
              <a:rPr lang="sr-Latn-RS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WORKED </a:t>
            </a:r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as an engineer for 32 years.</a:t>
            </a:r>
          </a:p>
          <a:p>
            <a:pPr algn="just"/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5. He </a:t>
            </a:r>
            <a:r>
              <a:rPr lang="sr-Latn-RS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LIVED</a:t>
            </a:r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 in Milan from 1472 to 1500.</a:t>
            </a:r>
          </a:p>
          <a:p>
            <a:pPr algn="just"/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6. He </a:t>
            </a:r>
            <a:r>
              <a:rPr lang="sr-Latn-RS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RETURNED </a:t>
            </a:r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to Florence after 28 years in Milan.</a:t>
            </a:r>
            <a:endParaRPr lang="en-US" dirty="0"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Book Antiqua" pitchFamily="18" charset="0"/>
              </a:rPr>
              <a:t>pronunciation</a:t>
            </a:r>
            <a:endParaRPr lang="en-US" dirty="0">
              <a:latin typeface="Book Antiqua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Latn-RS" sz="2800" dirty="0" smtClean="0">
                <a:latin typeface="Book Antiqua" pitchFamily="18" charset="0"/>
              </a:rPr>
              <a:t>page 75</a:t>
            </a:r>
            <a:endParaRPr lang="en-US" sz="28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3600" dirty="0" smtClean="0">
                <a:latin typeface="Book Antiqua" pitchFamily="18" charset="0"/>
              </a:rPr>
              <a:t>6a </a:t>
            </a:r>
            <a:r>
              <a:rPr lang="sr-Latn-RS" sz="3600" dirty="0" smtClean="0">
                <a:solidFill>
                  <a:srgbClr val="FF0000"/>
                </a:solidFill>
                <a:latin typeface="Book Antiqua" pitchFamily="18" charset="0"/>
              </a:rPr>
              <a:t>page 75</a:t>
            </a:r>
            <a:r>
              <a:rPr lang="sr-Latn-RS" sz="3600" dirty="0" smtClean="0">
                <a:latin typeface="Book Antiqua" pitchFamily="18" charset="0"/>
              </a:rPr>
              <a:t>, </a:t>
            </a:r>
            <a:r>
              <a:rPr lang="sr-Latn-RS" sz="3600" b="1" dirty="0" smtClean="0">
                <a:solidFill>
                  <a:srgbClr val="FF0000"/>
                </a:solidFill>
                <a:latin typeface="Book Antiqua" pitchFamily="18" charset="0"/>
              </a:rPr>
              <a:t>track 2.17</a:t>
            </a:r>
            <a:r>
              <a:rPr lang="sr-Latn-RS" sz="3600" dirty="0" smtClean="0">
                <a:latin typeface="Book Antiqua" pitchFamily="18" charset="0"/>
              </a:rPr>
              <a:t>, transcript </a:t>
            </a:r>
            <a:r>
              <a:rPr lang="sr-Latn-RS" sz="3600" b="1" dirty="0" smtClean="0">
                <a:solidFill>
                  <a:srgbClr val="FF0000"/>
                </a:solidFill>
                <a:latin typeface="Book Antiqua" pitchFamily="18" charset="0"/>
              </a:rPr>
              <a:t>page 12 </a:t>
            </a:r>
            <a:r>
              <a:rPr lang="sr-Latn-RS" sz="3600" dirty="0" smtClean="0">
                <a:latin typeface="Book Antiqua" pitchFamily="18" charset="0"/>
              </a:rPr>
              <a:t>Verb endings</a:t>
            </a:r>
            <a:endParaRPr lang="en-US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Latn-RS" dirty="0" smtClean="0">
                <a:latin typeface="Book Antiqua" pitchFamily="18" charset="0"/>
              </a:rPr>
              <a:t>The Past Simple ending </a:t>
            </a:r>
            <a:r>
              <a:rPr lang="sr-Latn-RS" b="1" dirty="0" smtClean="0">
                <a:solidFill>
                  <a:srgbClr val="FF0000"/>
                </a:solidFill>
                <a:latin typeface="Book Antiqua" pitchFamily="18" charset="0"/>
              </a:rPr>
              <a:t>–ed </a:t>
            </a:r>
            <a:r>
              <a:rPr lang="sr-Latn-RS" dirty="0" smtClean="0">
                <a:latin typeface="Book Antiqua" pitchFamily="18" charset="0"/>
              </a:rPr>
              <a:t>has three possible pronunciations. Listen to these examples and repeat them.</a:t>
            </a:r>
          </a:p>
          <a:p>
            <a:pPr algn="just"/>
            <a:endParaRPr lang="sr-Latn-RS" dirty="0">
              <a:latin typeface="Book Antiqua" pitchFamily="18" charset="0"/>
            </a:endParaRPr>
          </a:p>
          <a:p>
            <a:pPr algn="just"/>
            <a:r>
              <a:rPr lang="sr-Latn-RS" dirty="0" smtClean="0">
                <a:latin typeface="Book Antiqua" pitchFamily="18" charset="0"/>
              </a:rPr>
              <a:t>enjoyed               helped                needed</a:t>
            </a:r>
          </a:p>
          <a:p>
            <a:pPr algn="just"/>
            <a:r>
              <a:rPr lang="en-US" dirty="0" smtClean="0">
                <a:latin typeface="Book Antiqua" pitchFamily="18" charset="0"/>
              </a:rPr>
              <a:t>/</a:t>
            </a:r>
            <a:r>
              <a:rPr lang="en-US" dirty="0" err="1" smtClean="0">
                <a:latin typeface="Book Antiqua" pitchFamily="18" charset="0"/>
              </a:rPr>
              <a:t>ɪnˈdʒɔɪ</a:t>
            </a:r>
            <a:r>
              <a:rPr lang="en-US" dirty="0" err="1" smtClean="0">
                <a:solidFill>
                  <a:srgbClr val="FF0000"/>
                </a:solidFill>
                <a:latin typeface="Book Antiqua" pitchFamily="18" charset="0"/>
              </a:rPr>
              <a:t>d</a:t>
            </a:r>
            <a:r>
              <a:rPr lang="en-US" dirty="0" smtClean="0">
                <a:latin typeface="Book Antiqua" pitchFamily="18" charset="0"/>
              </a:rPr>
              <a:t>/</a:t>
            </a:r>
            <a:r>
              <a:rPr lang="sr-Latn-RS" dirty="0" smtClean="0">
                <a:latin typeface="Book Antiqua" pitchFamily="18" charset="0"/>
              </a:rPr>
              <a:t>         </a:t>
            </a:r>
            <a:r>
              <a:rPr lang="en-US" dirty="0" smtClean="0">
                <a:latin typeface="Book Antiqua" pitchFamily="18" charset="0"/>
              </a:rPr>
              <a:t>/</a:t>
            </a:r>
            <a:r>
              <a:rPr lang="en-US" dirty="0" err="1" smtClean="0">
                <a:latin typeface="Book Antiqua" pitchFamily="18" charset="0"/>
              </a:rPr>
              <a:t>hɛlp</a:t>
            </a:r>
            <a:r>
              <a:rPr lang="en-US" dirty="0" err="1" smtClean="0">
                <a:solidFill>
                  <a:srgbClr val="FF0000"/>
                </a:solidFill>
                <a:latin typeface="Book Antiqua" pitchFamily="18" charset="0"/>
              </a:rPr>
              <a:t>t</a:t>
            </a:r>
            <a:r>
              <a:rPr lang="en-US" dirty="0" smtClean="0">
                <a:latin typeface="Book Antiqua" pitchFamily="18" charset="0"/>
              </a:rPr>
              <a:t>/</a:t>
            </a:r>
            <a:r>
              <a:rPr lang="sr-Latn-RS" dirty="0" smtClean="0">
                <a:latin typeface="Book Antiqua" pitchFamily="18" charset="0"/>
              </a:rPr>
              <a:t>               </a:t>
            </a:r>
            <a:r>
              <a:rPr lang="en-US" dirty="0" smtClean="0">
                <a:latin typeface="Book Antiqua" pitchFamily="18" charset="0"/>
              </a:rPr>
              <a:t>/ˈ</a:t>
            </a:r>
            <a:r>
              <a:rPr lang="en-US" dirty="0" err="1" smtClean="0">
                <a:latin typeface="Book Antiqua" pitchFamily="18" charset="0"/>
              </a:rPr>
              <a:t>niːd</a:t>
            </a:r>
            <a:r>
              <a:rPr lang="en-US" dirty="0" err="1" smtClean="0">
                <a:solidFill>
                  <a:srgbClr val="FF0000"/>
                </a:solidFill>
                <a:latin typeface="Book Antiqua" pitchFamily="18" charset="0"/>
              </a:rPr>
              <a:t>ɪd</a:t>
            </a:r>
            <a:r>
              <a:rPr lang="en-US" dirty="0" smtClean="0">
                <a:latin typeface="Book Antiqua" pitchFamily="18" charset="0"/>
              </a:rPr>
              <a:t>/</a:t>
            </a:r>
            <a:endParaRPr lang="en-US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00024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mbria Math" pitchFamily="18" charset="0"/>
                <a:ea typeface="Cambria Math" pitchFamily="18" charset="0"/>
              </a:rPr>
              <a:t>6b </a:t>
            </a:r>
            <a:r>
              <a:rPr lang="sr-Latn-RS" sz="3600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page 75</a:t>
            </a:r>
            <a:r>
              <a:rPr lang="sr-Latn-RS" sz="3600" dirty="0" smtClean="0">
                <a:latin typeface="Cambria Math" pitchFamily="18" charset="0"/>
                <a:ea typeface="Cambria Math" pitchFamily="18" charset="0"/>
              </a:rPr>
              <a:t>, </a:t>
            </a:r>
            <a:r>
              <a:rPr lang="sr-Latn-RS" sz="3600" dirty="0" smtClean="0">
                <a:latin typeface="Cambria Math" pitchFamily="18" charset="0"/>
                <a:ea typeface="Cambria Math" pitchFamily="18" charset="0"/>
              </a:rPr>
              <a:t>Put </a:t>
            </a:r>
            <a:r>
              <a:rPr lang="sr-Latn-RS" sz="3600" dirty="0" smtClean="0">
                <a:latin typeface="Cambria Math" pitchFamily="18" charset="0"/>
                <a:ea typeface="Cambria Math" pitchFamily="18" charset="0"/>
              </a:rPr>
              <a:t>the verbs from Exercise 5b in in the correct column, then listen to </a:t>
            </a:r>
            <a:r>
              <a:rPr lang="sr-Latn-RS" sz="3600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Track 2.16</a:t>
            </a:r>
            <a:r>
              <a:rPr lang="sr-Latn-RS" sz="3600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sr-Latn-RS" sz="3600" dirty="0" smtClean="0">
                <a:latin typeface="Cambria Math" pitchFamily="18" charset="0"/>
                <a:ea typeface="Cambria Math" pitchFamily="18" charset="0"/>
              </a:rPr>
              <a:t>again, transcript </a:t>
            </a:r>
            <a:r>
              <a:rPr lang="sr-Latn-RS" sz="3600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page 152</a:t>
            </a:r>
            <a:r>
              <a:rPr lang="sr-Latn-RS" sz="3600" dirty="0" smtClean="0">
                <a:latin typeface="Cambria Math" pitchFamily="18" charset="0"/>
                <a:ea typeface="Cambria Math" pitchFamily="18" charset="0"/>
              </a:rPr>
              <a:t>, </a:t>
            </a:r>
            <a:r>
              <a:rPr lang="sr-Latn-RS" sz="3600" dirty="0" smtClean="0">
                <a:latin typeface="Cambria Math" pitchFamily="18" charset="0"/>
                <a:ea typeface="Cambria Math" pitchFamily="18" charset="0"/>
              </a:rPr>
              <a:t>check and repeat the sentences.</a:t>
            </a:r>
            <a:endParaRPr lang="en-US" sz="3600" dirty="0">
              <a:latin typeface="Cambria Math" pitchFamily="18" charset="0"/>
              <a:ea typeface="Cambria Math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071677"/>
          <a:ext cx="8329641" cy="457203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776547"/>
                <a:gridCol w="2776547"/>
                <a:gridCol w="2776547"/>
              </a:tblGrid>
              <a:tr h="995814">
                <a:tc>
                  <a:txBody>
                    <a:bodyPr/>
                    <a:lstStyle/>
                    <a:p>
                      <a:pPr algn="ctr"/>
                      <a:r>
                        <a:rPr lang="sr-Latn-RS" sz="2800" dirty="0" smtClean="0">
                          <a:latin typeface="Book Antiqua" pitchFamily="18" charset="0"/>
                        </a:rPr>
                        <a:t>enjoyed</a:t>
                      </a:r>
                    </a:p>
                    <a:p>
                      <a:pPr algn="ctr"/>
                      <a:r>
                        <a:rPr lang="en-US" sz="2800" dirty="0" smtClean="0">
                          <a:latin typeface="Book Antiqua" pitchFamily="18" charset="0"/>
                        </a:rPr>
                        <a:t>/</a:t>
                      </a:r>
                      <a:r>
                        <a:rPr lang="en-US" sz="2800" dirty="0" err="1" smtClean="0">
                          <a:latin typeface="Book Antiqua" pitchFamily="18" charset="0"/>
                        </a:rPr>
                        <a:t>ɪnˈdʒɔɪ</a:t>
                      </a:r>
                      <a:r>
                        <a:rPr lang="en-US" sz="2800" dirty="0" err="1" smtClean="0">
                          <a:solidFill>
                            <a:srgbClr val="FF0000"/>
                          </a:solidFill>
                          <a:latin typeface="Book Antiqua" pitchFamily="18" charset="0"/>
                        </a:rPr>
                        <a:t>d</a:t>
                      </a:r>
                      <a:r>
                        <a:rPr lang="en-US" sz="2800" dirty="0" smtClean="0">
                          <a:latin typeface="Book Antiqua" pitchFamily="18" charset="0"/>
                        </a:rPr>
                        <a:t>/</a:t>
                      </a:r>
                      <a:r>
                        <a:rPr lang="sr-Latn-RS" sz="2800" dirty="0" smtClean="0">
                          <a:latin typeface="Book Antiqua" pitchFamily="18" charset="0"/>
                        </a:rPr>
                        <a:t>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800" dirty="0" smtClean="0">
                          <a:latin typeface="Book Antiqua" pitchFamily="18" charset="0"/>
                        </a:rPr>
                        <a:t>helped </a:t>
                      </a:r>
                    </a:p>
                    <a:p>
                      <a:pPr algn="ctr"/>
                      <a:r>
                        <a:rPr lang="en-US" sz="2800" dirty="0" smtClean="0">
                          <a:latin typeface="Book Antiqua" pitchFamily="18" charset="0"/>
                        </a:rPr>
                        <a:t>/</a:t>
                      </a:r>
                      <a:r>
                        <a:rPr lang="en-US" sz="2800" dirty="0" err="1" smtClean="0">
                          <a:latin typeface="Book Antiqua" pitchFamily="18" charset="0"/>
                        </a:rPr>
                        <a:t>hɛlp</a:t>
                      </a:r>
                      <a:r>
                        <a:rPr lang="en-US" sz="2800" dirty="0" err="1" smtClean="0">
                          <a:solidFill>
                            <a:srgbClr val="FF0000"/>
                          </a:solidFill>
                          <a:latin typeface="Book Antiqua" pitchFamily="18" charset="0"/>
                        </a:rPr>
                        <a:t>t</a:t>
                      </a:r>
                      <a:r>
                        <a:rPr lang="en-US" sz="2800" dirty="0" smtClean="0">
                          <a:latin typeface="Book Antiqua" pitchFamily="18" charset="0"/>
                        </a:rPr>
                        <a:t>/</a:t>
                      </a:r>
                      <a:r>
                        <a:rPr lang="sr-Latn-RS" sz="2800" dirty="0" smtClean="0">
                          <a:latin typeface="Book Antiqua" pitchFamily="18" charset="0"/>
                        </a:rPr>
                        <a:t>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800" dirty="0" smtClean="0">
                          <a:latin typeface="Book Antiqua" pitchFamily="18" charset="0"/>
                        </a:rPr>
                        <a:t>needed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Book Antiqua" pitchFamily="18" charset="0"/>
                        </a:rPr>
                        <a:t>/ˈ</a:t>
                      </a:r>
                      <a:r>
                        <a:rPr lang="en-US" sz="2800" dirty="0" err="1" smtClean="0">
                          <a:latin typeface="Book Antiqua" pitchFamily="18" charset="0"/>
                        </a:rPr>
                        <a:t>niːd</a:t>
                      </a:r>
                      <a:r>
                        <a:rPr lang="en-US" sz="2800" dirty="0" err="1" smtClean="0">
                          <a:solidFill>
                            <a:srgbClr val="FF0000"/>
                          </a:solidFill>
                          <a:latin typeface="Book Antiqua" pitchFamily="18" charset="0"/>
                        </a:rPr>
                        <a:t>ɪd</a:t>
                      </a:r>
                      <a:r>
                        <a:rPr lang="en-US" sz="2800" dirty="0" smtClean="0">
                          <a:latin typeface="Book Antiqua" pitchFamily="18" charset="0"/>
                        </a:rPr>
                        <a:t>/</a:t>
                      </a:r>
                    </a:p>
                  </a:txBody>
                  <a:tcPr/>
                </a:tc>
              </a:tr>
              <a:tr h="71524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71524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71524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71524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71524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00024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mbria Math" pitchFamily="18" charset="0"/>
                <a:ea typeface="Cambria Math" pitchFamily="18" charset="0"/>
              </a:rPr>
              <a:t>6b </a:t>
            </a:r>
            <a:r>
              <a:rPr lang="sr-Latn-RS" sz="3600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page 75</a:t>
            </a:r>
            <a:r>
              <a:rPr lang="sr-Latn-RS" sz="3600" dirty="0" smtClean="0">
                <a:latin typeface="Cambria Math" pitchFamily="18" charset="0"/>
                <a:ea typeface="Cambria Math" pitchFamily="18" charset="0"/>
              </a:rPr>
              <a:t>, </a:t>
            </a:r>
            <a:r>
              <a:rPr lang="sr-Latn-RS" sz="3600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Track 2.16, </a:t>
            </a:r>
            <a:r>
              <a:rPr lang="sr-Latn-RS" sz="3600" b="1" dirty="0" smtClean="0">
                <a:latin typeface="Cambria Math" pitchFamily="18" charset="0"/>
                <a:ea typeface="Cambria Math" pitchFamily="18" charset="0"/>
              </a:rPr>
              <a:t>transcript </a:t>
            </a:r>
            <a:r>
              <a:rPr lang="sr-Latn-RS" sz="3600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page 152</a:t>
            </a:r>
            <a:br>
              <a:rPr lang="sr-Latn-RS" sz="3600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</a:br>
            <a:r>
              <a:rPr lang="sr-Latn-RS" sz="3600" b="1" dirty="0" smtClean="0">
                <a:latin typeface="Cambria Math" pitchFamily="18" charset="0"/>
                <a:ea typeface="Cambria Math" pitchFamily="18" charset="0"/>
              </a:rPr>
              <a:t>answers</a:t>
            </a:r>
            <a:endParaRPr lang="en-US" sz="3600" dirty="0">
              <a:latin typeface="Cambria Math" pitchFamily="18" charset="0"/>
              <a:ea typeface="Cambria Math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357429"/>
          <a:ext cx="8329641" cy="235745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776547"/>
                <a:gridCol w="2776547"/>
                <a:gridCol w="2776547"/>
              </a:tblGrid>
              <a:tr h="1124324">
                <a:tc>
                  <a:txBody>
                    <a:bodyPr/>
                    <a:lstStyle/>
                    <a:p>
                      <a:pPr algn="ctr"/>
                      <a:r>
                        <a:rPr lang="sr-Latn-RS" sz="2800" dirty="0" smtClean="0">
                          <a:latin typeface="Book Antiqua" pitchFamily="18" charset="0"/>
                        </a:rPr>
                        <a:t>enjoyed</a:t>
                      </a:r>
                    </a:p>
                    <a:p>
                      <a:pPr algn="ctr"/>
                      <a:r>
                        <a:rPr lang="en-US" sz="2800" dirty="0" smtClean="0">
                          <a:latin typeface="Book Antiqua" pitchFamily="18" charset="0"/>
                        </a:rPr>
                        <a:t>/</a:t>
                      </a:r>
                      <a:r>
                        <a:rPr lang="en-US" sz="2800" dirty="0" err="1" smtClean="0">
                          <a:latin typeface="Book Antiqua" pitchFamily="18" charset="0"/>
                        </a:rPr>
                        <a:t>ɪnˈdʒɔɪ</a:t>
                      </a:r>
                      <a:r>
                        <a:rPr lang="en-US" sz="2800" dirty="0" err="1" smtClean="0">
                          <a:solidFill>
                            <a:srgbClr val="FF0000"/>
                          </a:solidFill>
                          <a:latin typeface="Book Antiqua" pitchFamily="18" charset="0"/>
                        </a:rPr>
                        <a:t>d</a:t>
                      </a:r>
                      <a:r>
                        <a:rPr lang="en-US" sz="2800" dirty="0" smtClean="0">
                          <a:latin typeface="Book Antiqua" pitchFamily="18" charset="0"/>
                        </a:rPr>
                        <a:t>/</a:t>
                      </a:r>
                      <a:r>
                        <a:rPr lang="sr-Latn-RS" sz="2800" dirty="0" smtClean="0">
                          <a:latin typeface="Book Antiqua" pitchFamily="18" charset="0"/>
                        </a:rPr>
                        <a:t>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800" dirty="0" smtClean="0">
                          <a:latin typeface="Book Antiqua" pitchFamily="18" charset="0"/>
                        </a:rPr>
                        <a:t>helped </a:t>
                      </a:r>
                    </a:p>
                    <a:p>
                      <a:pPr algn="ctr"/>
                      <a:r>
                        <a:rPr lang="en-US" sz="2800" dirty="0" smtClean="0">
                          <a:latin typeface="Book Antiqua" pitchFamily="18" charset="0"/>
                        </a:rPr>
                        <a:t>/</a:t>
                      </a:r>
                      <a:r>
                        <a:rPr lang="en-US" sz="2800" dirty="0" err="1" smtClean="0">
                          <a:latin typeface="Book Antiqua" pitchFamily="18" charset="0"/>
                        </a:rPr>
                        <a:t>hɛlp</a:t>
                      </a:r>
                      <a:r>
                        <a:rPr lang="en-US" sz="2800" dirty="0" err="1" smtClean="0">
                          <a:solidFill>
                            <a:srgbClr val="FF0000"/>
                          </a:solidFill>
                          <a:latin typeface="Book Antiqua" pitchFamily="18" charset="0"/>
                        </a:rPr>
                        <a:t>t</a:t>
                      </a:r>
                      <a:r>
                        <a:rPr lang="en-US" sz="2800" dirty="0" smtClean="0">
                          <a:latin typeface="Book Antiqua" pitchFamily="18" charset="0"/>
                        </a:rPr>
                        <a:t>/</a:t>
                      </a:r>
                      <a:r>
                        <a:rPr lang="sr-Latn-RS" sz="2800" dirty="0" smtClean="0">
                          <a:latin typeface="Book Antiqua" pitchFamily="18" charset="0"/>
                        </a:rPr>
                        <a:t>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800" dirty="0" smtClean="0">
                          <a:latin typeface="Book Antiqua" pitchFamily="18" charset="0"/>
                        </a:rPr>
                        <a:t>needed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Book Antiqua" pitchFamily="18" charset="0"/>
                        </a:rPr>
                        <a:t>/ˈ</a:t>
                      </a:r>
                      <a:r>
                        <a:rPr lang="en-US" sz="2800" dirty="0" err="1" smtClean="0">
                          <a:latin typeface="Book Antiqua" pitchFamily="18" charset="0"/>
                        </a:rPr>
                        <a:t>niːd</a:t>
                      </a:r>
                      <a:r>
                        <a:rPr lang="en-US" sz="2800" dirty="0" err="1" smtClean="0">
                          <a:solidFill>
                            <a:srgbClr val="FF0000"/>
                          </a:solidFill>
                          <a:latin typeface="Book Antiqua" pitchFamily="18" charset="0"/>
                        </a:rPr>
                        <a:t>ɪd</a:t>
                      </a:r>
                      <a:r>
                        <a:rPr lang="en-US" sz="2800" dirty="0" smtClean="0">
                          <a:latin typeface="Book Antiqua" pitchFamily="18" charset="0"/>
                        </a:rPr>
                        <a:t>/</a:t>
                      </a:r>
                    </a:p>
                  </a:txBody>
                  <a:tcPr/>
                </a:tc>
              </a:tr>
              <a:tr h="616565">
                <a:tc>
                  <a:txBody>
                    <a:bodyPr/>
                    <a:lstStyle/>
                    <a:p>
                      <a:pPr algn="ctr"/>
                      <a:r>
                        <a:rPr lang="sr-Latn-RS" sz="2800" dirty="0" smtClean="0">
                          <a:latin typeface="Book Antiqua" pitchFamily="18" charset="0"/>
                        </a:rPr>
                        <a:t>lived</a:t>
                      </a:r>
                      <a:endParaRPr lang="en-US" sz="28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800" dirty="0" smtClean="0">
                          <a:latin typeface="Book Antiqua" pitchFamily="18" charset="0"/>
                        </a:rPr>
                        <a:t>finished</a:t>
                      </a:r>
                      <a:endParaRPr lang="en-US" sz="28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800" dirty="0" smtClean="0">
                          <a:latin typeface="Book Antiqua" pitchFamily="18" charset="0"/>
                        </a:rPr>
                        <a:t>started</a:t>
                      </a:r>
                      <a:endParaRPr lang="en-US" sz="28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616565">
                <a:tc>
                  <a:txBody>
                    <a:bodyPr/>
                    <a:lstStyle/>
                    <a:p>
                      <a:pPr algn="ctr"/>
                      <a:r>
                        <a:rPr lang="sr-Latn-RS" sz="2800" dirty="0" smtClean="0">
                          <a:latin typeface="Book Antiqua" pitchFamily="18" charset="0"/>
                        </a:rPr>
                        <a:t>returned</a:t>
                      </a:r>
                      <a:endParaRPr lang="en-US" sz="28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800" dirty="0" smtClean="0">
                          <a:latin typeface="Book Antiqua" pitchFamily="18" charset="0"/>
                        </a:rPr>
                        <a:t>worked</a:t>
                      </a:r>
                      <a:endParaRPr lang="en-US" sz="28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800" dirty="0" smtClean="0">
                          <a:latin typeface="Book Antiqua" pitchFamily="18" charset="0"/>
                        </a:rPr>
                        <a:t>wanted</a:t>
                      </a:r>
                      <a:endParaRPr lang="en-US" sz="28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mbria Math" pitchFamily="18" charset="0"/>
                <a:ea typeface="Cambria Math" pitchFamily="18" charset="0"/>
              </a:rPr>
              <a:t>GRAMMAR TIP</a:t>
            </a:r>
            <a:endParaRPr lang="en-US" sz="3600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929718" cy="4525963"/>
          </a:xfrm>
        </p:spPr>
        <p:txBody>
          <a:bodyPr/>
          <a:lstStyle/>
          <a:p>
            <a:pPr algn="ctr"/>
            <a:r>
              <a:rPr lang="sr-Latn-RS" b="1" dirty="0" smtClean="0">
                <a:latin typeface="Cambria Math" pitchFamily="18" charset="0"/>
                <a:ea typeface="Cambria Math" pitchFamily="18" charset="0"/>
              </a:rPr>
              <a:t>Some verbs in the Past Simple are IRREGULAR. We </a:t>
            </a:r>
            <a:r>
              <a:rPr lang="sr-Latn-RS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don’t add –ed </a:t>
            </a:r>
            <a:r>
              <a:rPr lang="sr-Latn-RS" b="1" dirty="0" smtClean="0">
                <a:latin typeface="Cambria Math" pitchFamily="18" charset="0"/>
                <a:ea typeface="Cambria Math" pitchFamily="18" charset="0"/>
              </a:rPr>
              <a:t>to the infinitive.</a:t>
            </a:r>
          </a:p>
          <a:p>
            <a:pPr algn="ctr"/>
            <a:endParaRPr lang="sr-Latn-RS" b="1" dirty="0">
              <a:latin typeface="Cambria Math" pitchFamily="18" charset="0"/>
              <a:ea typeface="Cambria Math" pitchFamily="18" charset="0"/>
            </a:endParaRPr>
          </a:p>
          <a:p>
            <a:r>
              <a:rPr lang="sr-Latn-RS" b="1" dirty="0" smtClean="0">
                <a:latin typeface="Cambria Math" pitchFamily="18" charset="0"/>
                <a:ea typeface="Cambria Math" pitchFamily="18" charset="0"/>
              </a:rPr>
              <a:t>He </a:t>
            </a:r>
            <a:r>
              <a:rPr lang="sr-Latn-RS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had</a:t>
            </a:r>
            <a:r>
              <a:rPr lang="sr-Latn-RS" b="1" dirty="0" smtClean="0">
                <a:latin typeface="Cambria Math" pitchFamily="18" charset="0"/>
                <a:ea typeface="Cambria Math" pitchFamily="18" charset="0"/>
              </a:rPr>
              <a:t> the first ideas</a:t>
            </a:r>
            <a:r>
              <a:rPr lang="sr-Latn-RS" b="1" dirty="0" smtClean="0">
                <a:latin typeface="Cambria Math" pitchFamily="18" charset="0"/>
                <a:ea typeface="Cambria Math" pitchFamily="18" charset="0"/>
              </a:rPr>
              <a:t>. </a:t>
            </a:r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(</a:t>
            </a:r>
            <a:r>
              <a:rPr lang="sr-Latn-RS" i="1" dirty="0" smtClean="0">
                <a:latin typeface="Cambria Math" pitchFamily="18" charset="0"/>
                <a:ea typeface="Cambria Math" pitchFamily="18" charset="0"/>
              </a:rPr>
              <a:t>NOT haved!</a:t>
            </a:r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)</a:t>
            </a:r>
            <a:endParaRPr lang="sr-Latn-RS" dirty="0" smtClean="0">
              <a:latin typeface="Cambria Math" pitchFamily="18" charset="0"/>
              <a:ea typeface="Cambria Math" pitchFamily="18" charset="0"/>
            </a:endParaRPr>
          </a:p>
          <a:p>
            <a:r>
              <a:rPr lang="sr-Latn-RS" b="1" dirty="0" smtClean="0">
                <a:latin typeface="Cambria Math" pitchFamily="18" charset="0"/>
                <a:ea typeface="Cambria Math" pitchFamily="18" charset="0"/>
              </a:rPr>
              <a:t>He </a:t>
            </a:r>
            <a:r>
              <a:rPr lang="sr-Latn-RS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built</a:t>
            </a:r>
            <a:r>
              <a:rPr lang="sr-Latn-RS" b="1" dirty="0" smtClean="0">
                <a:latin typeface="Cambria Math" pitchFamily="18" charset="0"/>
                <a:ea typeface="Cambria Math" pitchFamily="18" charset="0"/>
              </a:rPr>
              <a:t> his robot in 1495</a:t>
            </a:r>
            <a:r>
              <a:rPr lang="sr-Latn-RS" b="1" dirty="0" smtClean="0">
                <a:latin typeface="Cambria Math" pitchFamily="18" charset="0"/>
                <a:ea typeface="Cambria Math" pitchFamily="18" charset="0"/>
              </a:rPr>
              <a:t>. </a:t>
            </a:r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(</a:t>
            </a:r>
            <a:r>
              <a:rPr lang="sr-Latn-RS" i="1" dirty="0" smtClean="0">
                <a:latin typeface="Cambria Math" pitchFamily="18" charset="0"/>
                <a:ea typeface="Cambria Math" pitchFamily="18" charset="0"/>
              </a:rPr>
              <a:t>NOT builded!</a:t>
            </a:r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)</a:t>
            </a:r>
            <a:endParaRPr lang="en-US" dirty="0"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Book Antiqua" pitchFamily="18" charset="0"/>
              </a:rPr>
              <a:t>7</a:t>
            </a:r>
            <a:r>
              <a:rPr lang="sr-Latn-RS" sz="3600" dirty="0" smtClean="0">
                <a:latin typeface="Book Antiqua" pitchFamily="18" charset="0"/>
                <a:ea typeface="Cambria Math" pitchFamily="18" charset="0"/>
              </a:rPr>
              <a:t>. </a:t>
            </a:r>
            <a:r>
              <a:rPr lang="sr-Latn-RS" sz="3600" b="1" dirty="0" smtClean="0">
                <a:solidFill>
                  <a:srgbClr val="FF0000"/>
                </a:solidFill>
                <a:latin typeface="Book Antiqua" pitchFamily="18" charset="0"/>
                <a:ea typeface="Cambria Math" pitchFamily="18" charset="0"/>
              </a:rPr>
              <a:t>page 75</a:t>
            </a:r>
            <a:r>
              <a:rPr lang="sr-Latn-RS" sz="3600" dirty="0" smtClean="0">
                <a:latin typeface="Book Antiqua" pitchFamily="18" charset="0"/>
                <a:ea typeface="Cambria Math" pitchFamily="18" charset="0"/>
              </a:rPr>
              <a:t>, Read the rest of the text (His inventions) again and find the Past Simple forms of these verbs.</a:t>
            </a:r>
            <a:endParaRPr lang="en-US" sz="3600" dirty="0">
              <a:latin typeface="Book Antiqua" pitchFamily="18" charset="0"/>
              <a:ea typeface="Cambria Math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911609"/>
          </a:xfrm>
        </p:spPr>
        <p:txBody>
          <a:bodyPr/>
          <a:lstStyle/>
          <a:p>
            <a:pPr algn="just"/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1. stand ________</a:t>
            </a:r>
          </a:p>
          <a:p>
            <a:pPr algn="just"/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2. sit _________</a:t>
            </a:r>
          </a:p>
          <a:p>
            <a:pPr algn="just"/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3. hold __________</a:t>
            </a:r>
          </a:p>
          <a:p>
            <a:pPr algn="just"/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4. drive __________</a:t>
            </a:r>
          </a:p>
          <a:p>
            <a:pPr algn="just"/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5. make ___________</a:t>
            </a:r>
            <a:endParaRPr lang="en-US" dirty="0"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Book Antiqua" pitchFamily="18" charset="0"/>
              </a:rPr>
              <a:t>7</a:t>
            </a:r>
            <a:r>
              <a:rPr lang="sr-Latn-RS" sz="3600" dirty="0" smtClean="0">
                <a:latin typeface="Book Antiqua" pitchFamily="18" charset="0"/>
                <a:ea typeface="Cambria Math" pitchFamily="18" charset="0"/>
              </a:rPr>
              <a:t>. </a:t>
            </a:r>
            <a:r>
              <a:rPr lang="sr-Latn-RS" sz="3600" b="1" dirty="0" smtClean="0">
                <a:solidFill>
                  <a:srgbClr val="FF0000"/>
                </a:solidFill>
                <a:latin typeface="Book Antiqua" pitchFamily="18" charset="0"/>
                <a:ea typeface="Cambria Math" pitchFamily="18" charset="0"/>
              </a:rPr>
              <a:t>page 75</a:t>
            </a:r>
            <a:r>
              <a:rPr lang="sr-Latn-RS" sz="3600" dirty="0" smtClean="0">
                <a:latin typeface="Book Antiqua" pitchFamily="18" charset="0"/>
                <a:ea typeface="Cambria Math" pitchFamily="18" charset="0"/>
              </a:rPr>
              <a:t>, answers</a:t>
            </a:r>
            <a:endParaRPr lang="en-US" sz="3600" dirty="0">
              <a:latin typeface="Book Antiqua" pitchFamily="18" charset="0"/>
              <a:ea typeface="Cambria Math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911609"/>
          </a:xfrm>
        </p:spPr>
        <p:txBody>
          <a:bodyPr/>
          <a:lstStyle/>
          <a:p>
            <a:pPr algn="just"/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1. stand </a:t>
            </a:r>
            <a:r>
              <a:rPr lang="sr-Latn-RS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STOOD</a:t>
            </a:r>
          </a:p>
          <a:p>
            <a:pPr algn="just"/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2. sit </a:t>
            </a:r>
            <a:r>
              <a:rPr lang="sr-Latn-RS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SAT</a:t>
            </a:r>
          </a:p>
          <a:p>
            <a:pPr algn="just"/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3. hold </a:t>
            </a:r>
            <a:r>
              <a:rPr lang="sr-Latn-RS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HELD</a:t>
            </a:r>
          </a:p>
          <a:p>
            <a:pPr algn="just"/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4. drive </a:t>
            </a:r>
            <a:r>
              <a:rPr lang="sr-Latn-RS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DROVE</a:t>
            </a:r>
          </a:p>
          <a:p>
            <a:pPr algn="just"/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5. make </a:t>
            </a:r>
            <a:r>
              <a:rPr lang="sr-Latn-RS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MADE</a:t>
            </a:r>
            <a:endParaRPr lang="en-US" b="1" dirty="0">
              <a:solidFill>
                <a:srgbClr val="FF0000"/>
              </a:solidFill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14488"/>
          </a:xfrm>
        </p:spPr>
        <p:txBody>
          <a:bodyPr>
            <a:normAutofit/>
          </a:bodyPr>
          <a:lstStyle/>
          <a:p>
            <a:r>
              <a:rPr lang="sr-Latn-RS" sz="3200" dirty="0" smtClean="0">
                <a:latin typeface="Cambria Math" pitchFamily="18" charset="0"/>
                <a:ea typeface="Cambria Math" pitchFamily="18" charset="0"/>
              </a:rPr>
              <a:t>8. </a:t>
            </a:r>
            <a:r>
              <a:rPr lang="sr-Latn-RS" sz="3200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page 75</a:t>
            </a:r>
            <a:r>
              <a:rPr lang="sr-Latn-RS" sz="3200" dirty="0" smtClean="0">
                <a:latin typeface="Cambria Math" pitchFamily="18" charset="0"/>
                <a:ea typeface="Cambria Math" pitchFamily="18" charset="0"/>
              </a:rPr>
              <a:t>, Complete the sentences with the Past Simple of the verbs in brackets. Is each verb regular or irregular (See </a:t>
            </a:r>
            <a:r>
              <a:rPr lang="sr-Latn-RS" sz="3200" b="1" dirty="0" smtClean="0">
                <a:latin typeface="Cambria Math" pitchFamily="18" charset="0"/>
                <a:ea typeface="Cambria Math" pitchFamily="18" charset="0"/>
              </a:rPr>
              <a:t>irregular verb list</a:t>
            </a:r>
            <a:r>
              <a:rPr lang="sr-Latn-RS" sz="3200" dirty="0" smtClean="0">
                <a:latin typeface="Cambria Math" pitchFamily="18" charset="0"/>
                <a:ea typeface="Cambria Math" pitchFamily="18" charset="0"/>
              </a:rPr>
              <a:t> on </a:t>
            </a:r>
            <a:r>
              <a:rPr lang="sr-Latn-RS" sz="3200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page 159</a:t>
            </a:r>
            <a:r>
              <a:rPr lang="sr-Latn-RS" sz="3200" dirty="0" smtClean="0">
                <a:latin typeface="Cambria Math" pitchFamily="18" charset="0"/>
                <a:ea typeface="Cambria Math" pitchFamily="18" charset="0"/>
              </a:rPr>
              <a:t>.)</a:t>
            </a:r>
            <a:endParaRPr lang="en-US" sz="3200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43050"/>
            <a:ext cx="9144000" cy="5214950"/>
          </a:xfrm>
        </p:spPr>
        <p:txBody>
          <a:bodyPr>
            <a:normAutofit/>
          </a:bodyPr>
          <a:lstStyle/>
          <a:p>
            <a:pPr algn="just"/>
            <a:r>
              <a:rPr lang="sr-Latn-RS" sz="2800" dirty="0" smtClean="0">
                <a:latin typeface="Cambria Math" pitchFamily="18" charset="0"/>
                <a:ea typeface="Cambria Math" pitchFamily="18" charset="0"/>
              </a:rPr>
              <a:t>1. Last month, I ________ three films in the cinema. (</a:t>
            </a:r>
            <a:r>
              <a:rPr lang="sr-Latn-RS" sz="2800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SEE</a:t>
            </a:r>
            <a:r>
              <a:rPr lang="sr-Latn-RS" sz="2800" dirty="0" smtClean="0">
                <a:latin typeface="Cambria Math" pitchFamily="18" charset="0"/>
                <a:ea typeface="Cambria Math" pitchFamily="18" charset="0"/>
              </a:rPr>
              <a:t>)</a:t>
            </a:r>
          </a:p>
          <a:p>
            <a:pPr algn="just"/>
            <a:r>
              <a:rPr lang="sr-Latn-RS" sz="2800" dirty="0" smtClean="0">
                <a:latin typeface="Cambria Math" pitchFamily="18" charset="0"/>
                <a:ea typeface="Cambria Math" pitchFamily="18" charset="0"/>
              </a:rPr>
              <a:t>2.  Last year, we ________ to Hawaii on holiday. (</a:t>
            </a:r>
            <a:r>
              <a:rPr lang="sr-Latn-RS" sz="2800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GO</a:t>
            </a:r>
            <a:r>
              <a:rPr lang="sr-Latn-RS" sz="2800" dirty="0" smtClean="0">
                <a:latin typeface="Cambria Math" pitchFamily="18" charset="0"/>
                <a:ea typeface="Cambria Math" pitchFamily="18" charset="0"/>
              </a:rPr>
              <a:t>)</a:t>
            </a:r>
          </a:p>
          <a:p>
            <a:pPr algn="just"/>
            <a:r>
              <a:rPr lang="sr-Latn-RS" sz="2800" dirty="0" smtClean="0">
                <a:latin typeface="Cambria Math" pitchFamily="18" charset="0"/>
                <a:ea typeface="Cambria Math" pitchFamily="18" charset="0"/>
              </a:rPr>
              <a:t>3.  He __________ Russia in 2006. (</a:t>
            </a:r>
            <a:r>
              <a:rPr lang="sr-Latn-RS" sz="2800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VISIT</a:t>
            </a:r>
            <a:r>
              <a:rPr lang="sr-Latn-RS" sz="2800" dirty="0" smtClean="0">
                <a:latin typeface="Cambria Math" pitchFamily="18" charset="0"/>
                <a:ea typeface="Cambria Math" pitchFamily="18" charset="0"/>
              </a:rPr>
              <a:t>)</a:t>
            </a:r>
          </a:p>
          <a:p>
            <a:pPr algn="just"/>
            <a:r>
              <a:rPr lang="sr-Latn-RS" sz="2800" dirty="0" smtClean="0">
                <a:latin typeface="Cambria Math" pitchFamily="18" charset="0"/>
                <a:ea typeface="Cambria Math" pitchFamily="18" charset="0"/>
              </a:rPr>
              <a:t>4.  They ___________ in a hotel by the sea last summer. (</a:t>
            </a:r>
            <a:r>
              <a:rPr lang="sr-Latn-RS" sz="2800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STAY</a:t>
            </a:r>
            <a:r>
              <a:rPr lang="sr-Latn-RS" sz="2800" dirty="0" smtClean="0">
                <a:latin typeface="Cambria Math" pitchFamily="18" charset="0"/>
                <a:ea typeface="Cambria Math" pitchFamily="18" charset="0"/>
              </a:rPr>
              <a:t>)</a:t>
            </a:r>
          </a:p>
          <a:p>
            <a:pPr algn="just"/>
            <a:r>
              <a:rPr lang="sr-Latn-RS" sz="2800" dirty="0" smtClean="0">
                <a:latin typeface="Cambria Math" pitchFamily="18" charset="0"/>
                <a:ea typeface="Cambria Math" pitchFamily="18" charset="0"/>
              </a:rPr>
              <a:t>5.  Yesterday, I _________ home at midnight. (</a:t>
            </a:r>
            <a:r>
              <a:rPr lang="sr-Latn-RS" sz="2800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GET</a:t>
            </a:r>
            <a:r>
              <a:rPr lang="sr-Latn-RS" sz="2800" dirty="0" smtClean="0">
                <a:latin typeface="Cambria Math" pitchFamily="18" charset="0"/>
                <a:ea typeface="Cambria Math" pitchFamily="18" charset="0"/>
              </a:rPr>
              <a:t>)</a:t>
            </a:r>
          </a:p>
          <a:p>
            <a:pPr algn="just"/>
            <a:r>
              <a:rPr lang="sr-Latn-RS" sz="2800" dirty="0" smtClean="0">
                <a:latin typeface="Cambria Math" pitchFamily="18" charset="0"/>
                <a:ea typeface="Cambria Math" pitchFamily="18" charset="0"/>
              </a:rPr>
              <a:t>6. My father ___________ mathematics at university. (</a:t>
            </a:r>
            <a:r>
              <a:rPr lang="sr-Latn-RS" sz="2800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STUDY</a:t>
            </a:r>
            <a:r>
              <a:rPr lang="sr-Latn-RS" sz="2800" dirty="0" smtClean="0">
                <a:latin typeface="Cambria Math" pitchFamily="18" charset="0"/>
                <a:ea typeface="Cambria Math" pitchFamily="18" charset="0"/>
              </a:rPr>
              <a:t>)</a:t>
            </a:r>
          </a:p>
          <a:p>
            <a:pPr algn="just"/>
            <a:r>
              <a:rPr lang="sr-Latn-RS" sz="2800" dirty="0" smtClean="0">
                <a:latin typeface="Cambria Math" pitchFamily="18" charset="0"/>
                <a:ea typeface="Cambria Math" pitchFamily="18" charset="0"/>
              </a:rPr>
              <a:t>7.  When I was a child, I ________ in a small town. (</a:t>
            </a:r>
            <a:r>
              <a:rPr lang="sr-Latn-RS" sz="2800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LIVE</a:t>
            </a:r>
            <a:r>
              <a:rPr lang="sr-Latn-RS" sz="2800" dirty="0" smtClean="0">
                <a:latin typeface="Cambria Math" pitchFamily="18" charset="0"/>
                <a:ea typeface="Cambria Math" pitchFamily="18" charset="0"/>
              </a:rPr>
              <a:t>)</a:t>
            </a:r>
          </a:p>
          <a:p>
            <a:pPr algn="just"/>
            <a:r>
              <a:rPr lang="sr-Latn-RS" sz="2800" dirty="0" smtClean="0">
                <a:latin typeface="Cambria Math" pitchFamily="18" charset="0"/>
                <a:ea typeface="Cambria Math" pitchFamily="18" charset="0"/>
              </a:rPr>
              <a:t>8.  I ________ to class by bus this morning. (</a:t>
            </a:r>
            <a:r>
              <a:rPr lang="sr-Latn-RS" sz="2800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COME</a:t>
            </a:r>
            <a:r>
              <a:rPr lang="sr-Latn-RS" sz="2800" dirty="0" smtClean="0">
                <a:latin typeface="Cambria Math" pitchFamily="18" charset="0"/>
                <a:ea typeface="Cambria Math" pitchFamily="18" charset="0"/>
              </a:rPr>
              <a:t>)</a:t>
            </a:r>
          </a:p>
          <a:p>
            <a:endParaRPr lang="en-US" sz="2900" dirty="0"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32"/>
          </a:xfrm>
        </p:spPr>
        <p:txBody>
          <a:bodyPr>
            <a:normAutofit/>
          </a:bodyPr>
          <a:lstStyle/>
          <a:p>
            <a:r>
              <a:rPr lang="sr-Latn-RS" sz="3200" dirty="0" smtClean="0">
                <a:latin typeface="Cambria Math" pitchFamily="18" charset="0"/>
                <a:ea typeface="Cambria Math" pitchFamily="18" charset="0"/>
              </a:rPr>
              <a:t>8. </a:t>
            </a:r>
            <a:r>
              <a:rPr lang="sr-Latn-RS" sz="3200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page 75</a:t>
            </a:r>
            <a:r>
              <a:rPr lang="sr-Latn-RS" sz="3200" dirty="0" smtClean="0">
                <a:latin typeface="Cambria Math" pitchFamily="18" charset="0"/>
                <a:ea typeface="Cambria Math" pitchFamily="18" charset="0"/>
              </a:rPr>
              <a:t>, ANSWERS</a:t>
            </a:r>
            <a:endParaRPr lang="en-US" sz="3200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85794"/>
            <a:ext cx="9144000" cy="6072206"/>
          </a:xfrm>
        </p:spPr>
        <p:txBody>
          <a:bodyPr>
            <a:normAutofit/>
          </a:bodyPr>
          <a:lstStyle/>
          <a:p>
            <a:pPr algn="just"/>
            <a:r>
              <a:rPr lang="sr-Latn-RS" sz="2800" dirty="0" smtClean="0">
                <a:latin typeface="Cambria Math" pitchFamily="18" charset="0"/>
                <a:ea typeface="Cambria Math" pitchFamily="18" charset="0"/>
              </a:rPr>
              <a:t>1. Last month, I </a:t>
            </a:r>
            <a:r>
              <a:rPr lang="sr-Latn-RS" sz="2800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SAW</a:t>
            </a:r>
            <a:r>
              <a:rPr lang="sr-Latn-RS" sz="2800" dirty="0" smtClean="0">
                <a:latin typeface="Cambria Math" pitchFamily="18" charset="0"/>
                <a:ea typeface="Cambria Math" pitchFamily="18" charset="0"/>
              </a:rPr>
              <a:t> three films in the cinema. </a:t>
            </a:r>
            <a:r>
              <a:rPr lang="sr-Latn-RS" sz="2800" b="1" dirty="0" smtClean="0">
                <a:latin typeface="Cambria Math" pitchFamily="18" charset="0"/>
                <a:ea typeface="Cambria Math" pitchFamily="18" charset="0"/>
              </a:rPr>
              <a:t>IRREGULAR</a:t>
            </a:r>
          </a:p>
          <a:p>
            <a:pPr algn="just"/>
            <a:r>
              <a:rPr lang="sr-Latn-RS" sz="2800" dirty="0" smtClean="0">
                <a:latin typeface="Cambria Math" pitchFamily="18" charset="0"/>
                <a:ea typeface="Cambria Math" pitchFamily="18" charset="0"/>
              </a:rPr>
              <a:t>2.  Last year, we </a:t>
            </a:r>
            <a:r>
              <a:rPr lang="sr-Latn-RS" sz="2800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WENT</a:t>
            </a:r>
            <a:r>
              <a:rPr lang="sr-Latn-RS" sz="2800" dirty="0" smtClean="0">
                <a:latin typeface="Cambria Math" pitchFamily="18" charset="0"/>
                <a:ea typeface="Cambria Math" pitchFamily="18" charset="0"/>
              </a:rPr>
              <a:t> to Hawaii on holiday. </a:t>
            </a:r>
            <a:r>
              <a:rPr lang="sr-Latn-RS" sz="2800" b="1" dirty="0" smtClean="0">
                <a:latin typeface="Cambria Math" pitchFamily="18" charset="0"/>
                <a:ea typeface="Cambria Math" pitchFamily="18" charset="0"/>
              </a:rPr>
              <a:t>IRREGULAR</a:t>
            </a:r>
          </a:p>
          <a:p>
            <a:pPr algn="just"/>
            <a:r>
              <a:rPr lang="sr-Latn-RS" sz="2800" dirty="0" smtClean="0">
                <a:latin typeface="Cambria Math" pitchFamily="18" charset="0"/>
                <a:ea typeface="Cambria Math" pitchFamily="18" charset="0"/>
              </a:rPr>
              <a:t>3.  He </a:t>
            </a:r>
            <a:r>
              <a:rPr lang="sr-Latn-RS" sz="2800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VISITED</a:t>
            </a:r>
            <a:r>
              <a:rPr lang="sr-Latn-RS" sz="2800" dirty="0" smtClean="0">
                <a:latin typeface="Cambria Math" pitchFamily="18" charset="0"/>
                <a:ea typeface="Cambria Math" pitchFamily="18" charset="0"/>
              </a:rPr>
              <a:t> Russia in 2006. </a:t>
            </a:r>
            <a:r>
              <a:rPr lang="sr-Latn-RS" sz="2800" b="1" dirty="0" smtClean="0">
                <a:latin typeface="Cambria Math" pitchFamily="18" charset="0"/>
                <a:ea typeface="Cambria Math" pitchFamily="18" charset="0"/>
              </a:rPr>
              <a:t>REGULAR</a:t>
            </a:r>
          </a:p>
          <a:p>
            <a:pPr algn="just"/>
            <a:r>
              <a:rPr lang="sr-Latn-RS" sz="2800" dirty="0" smtClean="0">
                <a:latin typeface="Cambria Math" pitchFamily="18" charset="0"/>
                <a:ea typeface="Cambria Math" pitchFamily="18" charset="0"/>
              </a:rPr>
              <a:t>4.  They </a:t>
            </a:r>
            <a:r>
              <a:rPr lang="sr-Latn-RS" sz="2800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STAYED</a:t>
            </a:r>
            <a:r>
              <a:rPr lang="sr-Latn-RS" sz="2800" dirty="0" smtClean="0">
                <a:latin typeface="Cambria Math" pitchFamily="18" charset="0"/>
                <a:ea typeface="Cambria Math" pitchFamily="18" charset="0"/>
              </a:rPr>
              <a:t> in a hotel by the sea last summer. </a:t>
            </a:r>
            <a:r>
              <a:rPr lang="sr-Latn-RS" sz="2800" b="1" dirty="0" smtClean="0">
                <a:latin typeface="Cambria Math" pitchFamily="18" charset="0"/>
                <a:ea typeface="Cambria Math" pitchFamily="18" charset="0"/>
              </a:rPr>
              <a:t>REGULAR</a:t>
            </a:r>
          </a:p>
          <a:p>
            <a:pPr algn="just"/>
            <a:r>
              <a:rPr lang="sr-Latn-RS" sz="2800" dirty="0" smtClean="0">
                <a:latin typeface="Cambria Math" pitchFamily="18" charset="0"/>
                <a:ea typeface="Cambria Math" pitchFamily="18" charset="0"/>
              </a:rPr>
              <a:t>5.  Yesterday, I </a:t>
            </a:r>
            <a:r>
              <a:rPr lang="sr-Latn-RS" sz="2800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GOT</a:t>
            </a:r>
            <a:r>
              <a:rPr lang="sr-Latn-RS" sz="2800" dirty="0" smtClean="0">
                <a:latin typeface="Cambria Math" pitchFamily="18" charset="0"/>
                <a:ea typeface="Cambria Math" pitchFamily="18" charset="0"/>
              </a:rPr>
              <a:t> home at midnight. </a:t>
            </a:r>
            <a:r>
              <a:rPr lang="sr-Latn-RS" sz="2800" b="1" dirty="0" smtClean="0">
                <a:latin typeface="Cambria Math" pitchFamily="18" charset="0"/>
                <a:ea typeface="Cambria Math" pitchFamily="18" charset="0"/>
              </a:rPr>
              <a:t>IRREGULAR</a:t>
            </a:r>
          </a:p>
          <a:p>
            <a:pPr algn="just"/>
            <a:r>
              <a:rPr lang="sr-Latn-RS" sz="2800" dirty="0" smtClean="0">
                <a:latin typeface="Cambria Math" pitchFamily="18" charset="0"/>
                <a:ea typeface="Cambria Math" pitchFamily="18" charset="0"/>
              </a:rPr>
              <a:t>6. My father </a:t>
            </a:r>
            <a:r>
              <a:rPr lang="sr-Latn-RS" sz="2800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STUDIED</a:t>
            </a:r>
            <a:r>
              <a:rPr lang="sr-Latn-RS" sz="2800" dirty="0" smtClean="0">
                <a:latin typeface="Cambria Math" pitchFamily="18" charset="0"/>
                <a:ea typeface="Cambria Math" pitchFamily="18" charset="0"/>
              </a:rPr>
              <a:t> mathematics at university. </a:t>
            </a:r>
            <a:r>
              <a:rPr lang="sr-Latn-RS" sz="2800" b="1" dirty="0" smtClean="0">
                <a:latin typeface="Cambria Math" pitchFamily="18" charset="0"/>
                <a:ea typeface="Cambria Math" pitchFamily="18" charset="0"/>
              </a:rPr>
              <a:t>REGULAR</a:t>
            </a:r>
          </a:p>
          <a:p>
            <a:pPr algn="just"/>
            <a:r>
              <a:rPr lang="sr-Latn-RS" sz="2800" dirty="0" smtClean="0">
                <a:latin typeface="Cambria Math" pitchFamily="18" charset="0"/>
                <a:ea typeface="Cambria Math" pitchFamily="18" charset="0"/>
              </a:rPr>
              <a:t>7.  When I was a child, I </a:t>
            </a:r>
            <a:r>
              <a:rPr lang="sr-Latn-RS" sz="2800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LIVED</a:t>
            </a:r>
            <a:r>
              <a:rPr lang="sr-Latn-RS" sz="2800" dirty="0" smtClean="0">
                <a:latin typeface="Cambria Math" pitchFamily="18" charset="0"/>
                <a:ea typeface="Cambria Math" pitchFamily="18" charset="0"/>
              </a:rPr>
              <a:t> in a small town. </a:t>
            </a:r>
            <a:r>
              <a:rPr lang="sr-Latn-RS" sz="2800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REGULAR</a:t>
            </a:r>
          </a:p>
          <a:p>
            <a:pPr algn="just"/>
            <a:r>
              <a:rPr lang="sr-Latn-RS" sz="2800" dirty="0" smtClean="0">
                <a:latin typeface="Cambria Math" pitchFamily="18" charset="0"/>
                <a:ea typeface="Cambria Math" pitchFamily="18" charset="0"/>
              </a:rPr>
              <a:t>8.  I </a:t>
            </a:r>
            <a:r>
              <a:rPr lang="sr-Latn-RS" sz="2800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CAME</a:t>
            </a:r>
            <a:r>
              <a:rPr lang="sr-Latn-RS" sz="2800" dirty="0" smtClean="0">
                <a:latin typeface="Cambria Math" pitchFamily="18" charset="0"/>
                <a:ea typeface="Cambria Math" pitchFamily="18" charset="0"/>
              </a:rPr>
              <a:t> to class by bus this morning. </a:t>
            </a:r>
            <a:r>
              <a:rPr lang="sr-Latn-RS" sz="2800" b="1" dirty="0" smtClean="0">
                <a:latin typeface="Cambria Math" pitchFamily="18" charset="0"/>
                <a:ea typeface="Cambria Math" pitchFamily="18" charset="0"/>
              </a:rPr>
              <a:t>IRREGULAR</a:t>
            </a:r>
          </a:p>
          <a:p>
            <a:pPr>
              <a:buNone/>
            </a:pPr>
            <a:endParaRPr lang="en-US" sz="2900" dirty="0"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Book Antiqua" pitchFamily="18" charset="0"/>
              </a:rPr>
              <a:t>speaking</a:t>
            </a:r>
            <a:endParaRPr lang="en-US" dirty="0">
              <a:latin typeface="Book Antiqua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Latn-RS" sz="2800" dirty="0" smtClean="0">
                <a:latin typeface="Book Antiqua" pitchFamily="18" charset="0"/>
              </a:rPr>
              <a:t>page 75</a:t>
            </a:r>
            <a:endParaRPr lang="en-US" sz="28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sr-Latn-RS" sz="3200" dirty="0" smtClean="0">
                <a:latin typeface="Cambria Math" pitchFamily="18" charset="0"/>
                <a:ea typeface="Cambria Math" pitchFamily="18" charset="0"/>
              </a:rPr>
              <a:t>9. </a:t>
            </a:r>
            <a:r>
              <a:rPr lang="sr-Latn-RS" sz="3200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page 75</a:t>
            </a:r>
            <a:r>
              <a:rPr lang="sr-Latn-RS" sz="3200" dirty="0" smtClean="0">
                <a:latin typeface="Cambria Math" pitchFamily="18" charset="0"/>
                <a:ea typeface="Cambria Math" pitchFamily="18" charset="0"/>
              </a:rPr>
              <a:t>, Tell a partner about last weekend. What verbs do you need to use? Make a list.</a:t>
            </a:r>
            <a:endParaRPr lang="en-US" sz="3200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125923"/>
          </a:xfrm>
        </p:spPr>
        <p:txBody>
          <a:bodyPr/>
          <a:lstStyle/>
          <a:p>
            <a:pPr algn="just"/>
            <a:r>
              <a:rPr lang="sr-Latn-RS" i="1" dirty="0" smtClean="0">
                <a:latin typeface="Cambria Math" pitchFamily="18" charset="0"/>
                <a:ea typeface="Cambria Math" pitchFamily="18" charset="0"/>
              </a:rPr>
              <a:t>Last weekend, I visited my grandparents on Saturday. I had lunch with them.</a:t>
            </a:r>
          </a:p>
          <a:p>
            <a:pPr algn="just">
              <a:buNone/>
            </a:pPr>
            <a:endParaRPr lang="sr-Latn-RS" i="1" dirty="0" smtClean="0">
              <a:latin typeface="Cambria Math" pitchFamily="18" charset="0"/>
              <a:ea typeface="Cambria Math" pitchFamily="18" charset="0"/>
            </a:endParaRPr>
          </a:p>
          <a:p>
            <a:pPr algn="just"/>
            <a:r>
              <a:rPr lang="sr-Latn-RS" i="1" dirty="0" smtClean="0">
                <a:latin typeface="Cambria Math" pitchFamily="18" charset="0"/>
                <a:ea typeface="Cambria Math" pitchFamily="18" charset="0"/>
              </a:rPr>
              <a:t>Last Sunday, I went skiing. I had a great time.</a:t>
            </a:r>
            <a:endParaRPr lang="en-US" i="1" dirty="0"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User\Desktop\irregular verb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dirty="0" smtClean="0">
                <a:latin typeface="Book Antiqua" pitchFamily="18" charset="0"/>
              </a:rPr>
              <a:t>writing</a:t>
            </a:r>
            <a:endParaRPr lang="en-US" dirty="0">
              <a:latin typeface="Book Antiqua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Latn-RS" sz="2800" dirty="0" smtClean="0">
                <a:latin typeface="Book Antiqua" pitchFamily="18" charset="0"/>
              </a:rPr>
              <a:t>page 75</a:t>
            </a:r>
            <a:endParaRPr lang="en-US" sz="28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357430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Cambria Math" pitchFamily="18" charset="0"/>
                <a:ea typeface="Cambria Math" pitchFamily="18" charset="0"/>
              </a:rPr>
              <a:t>HW</a:t>
            </a:r>
            <a:br>
              <a:rPr lang="sr-Latn-RS" sz="3200" dirty="0" smtClean="0">
                <a:latin typeface="Cambria Math" pitchFamily="18" charset="0"/>
                <a:ea typeface="Cambria Math" pitchFamily="18" charset="0"/>
              </a:rPr>
            </a:br>
            <a:r>
              <a:rPr lang="sr-Latn-RS" sz="3200" dirty="0" smtClean="0">
                <a:latin typeface="Cambria Math" pitchFamily="18" charset="0"/>
                <a:ea typeface="Cambria Math" pitchFamily="18" charset="0"/>
              </a:rPr>
              <a:t>10a </a:t>
            </a:r>
            <a:r>
              <a:rPr lang="sr-Latn-RS" sz="3200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page 75</a:t>
            </a:r>
            <a:r>
              <a:rPr lang="sr-Latn-RS" sz="3200" dirty="0" smtClean="0">
                <a:latin typeface="Cambria Math" pitchFamily="18" charset="0"/>
                <a:ea typeface="Cambria Math" pitchFamily="18" charset="0"/>
              </a:rPr>
              <a:t>, Look at the information on </a:t>
            </a:r>
            <a:r>
              <a:rPr lang="sr-Latn-RS" sz="3200" b="1" dirty="0" smtClean="0">
                <a:latin typeface="Cambria Math" pitchFamily="18" charset="0"/>
                <a:ea typeface="Cambria Math" pitchFamily="18" charset="0"/>
              </a:rPr>
              <a:t>page 121 </a:t>
            </a:r>
            <a:r>
              <a:rPr lang="sr-Latn-RS" sz="3200" dirty="0" smtClean="0">
                <a:latin typeface="Cambria Math" pitchFamily="18" charset="0"/>
                <a:ea typeface="Cambria Math" pitchFamily="18" charset="0"/>
              </a:rPr>
              <a:t>about Alfred Nobel and Levi Strauss. Match the information with these inventors and then write a short text about them.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71678"/>
            <a:ext cx="4040188" cy="785818"/>
          </a:xfrm>
        </p:spPr>
        <p:txBody>
          <a:bodyPr>
            <a:noAutofit/>
          </a:bodyPr>
          <a:lstStyle/>
          <a:p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INVENTOR______________________</a:t>
            </a:r>
            <a:endParaRPr lang="en-US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2928934"/>
            <a:ext cx="4497388" cy="3929066"/>
          </a:xfrm>
        </p:spPr>
        <p:txBody>
          <a:bodyPr>
            <a:normAutofit/>
          </a:bodyPr>
          <a:lstStyle/>
          <a:p>
            <a:r>
              <a:rPr lang="sr-Latn-RS" dirty="0" smtClean="0">
                <a:latin typeface="Book Antiqua" pitchFamily="18" charset="0"/>
              </a:rPr>
              <a:t>born 1833, Sweden</a:t>
            </a:r>
          </a:p>
          <a:p>
            <a:r>
              <a:rPr lang="sr-Latn-RS" dirty="0" smtClean="0">
                <a:latin typeface="Book Antiqua" pitchFamily="18" charset="0"/>
              </a:rPr>
              <a:t>(</a:t>
            </a:r>
            <a:r>
              <a:rPr lang="sr-Latn-RS" i="1" dirty="0" smtClean="0">
                <a:latin typeface="Book Antiqua" pitchFamily="18" charset="0"/>
              </a:rPr>
              <a:t>study</a:t>
            </a:r>
            <a:r>
              <a:rPr lang="sr-Latn-RS" dirty="0" smtClean="0">
                <a:latin typeface="Book Antiqua" pitchFamily="18" charset="0"/>
              </a:rPr>
              <a:t>) chemistry</a:t>
            </a:r>
          </a:p>
          <a:p>
            <a:r>
              <a:rPr lang="sr-Latn-RS" dirty="0" smtClean="0">
                <a:latin typeface="Book Antiqua" pitchFamily="18" charset="0"/>
              </a:rPr>
              <a:t>(</a:t>
            </a:r>
            <a:r>
              <a:rPr lang="sr-Latn-RS" i="1" dirty="0" smtClean="0">
                <a:latin typeface="Book Antiqua" pitchFamily="18" charset="0"/>
              </a:rPr>
              <a:t>write</a:t>
            </a:r>
            <a:r>
              <a:rPr lang="sr-Latn-RS" dirty="0" smtClean="0">
                <a:latin typeface="Book Antiqua" pitchFamily="18" charset="0"/>
              </a:rPr>
              <a:t>) poetry, novels, plays</a:t>
            </a:r>
          </a:p>
          <a:p>
            <a:r>
              <a:rPr lang="sr-Latn-RS" dirty="0" smtClean="0">
                <a:latin typeface="Book Antiqua" pitchFamily="18" charset="0"/>
              </a:rPr>
              <a:t>(</a:t>
            </a:r>
            <a:r>
              <a:rPr lang="sr-Latn-RS" i="1" dirty="0" smtClean="0">
                <a:latin typeface="Book Antiqua" pitchFamily="18" charset="0"/>
              </a:rPr>
              <a:t>try</a:t>
            </a:r>
            <a:r>
              <a:rPr lang="sr-Latn-RS" dirty="0" smtClean="0">
                <a:latin typeface="Book Antiqua" pitchFamily="18" charset="0"/>
              </a:rPr>
              <a:t>) to make safe explosive)</a:t>
            </a:r>
          </a:p>
          <a:p>
            <a:r>
              <a:rPr lang="sr-Latn-RS" dirty="0" smtClean="0">
                <a:latin typeface="Book Antiqua" pitchFamily="18" charset="0"/>
              </a:rPr>
              <a:t>(</a:t>
            </a:r>
            <a:r>
              <a:rPr lang="sr-Latn-RS" i="1" dirty="0" smtClean="0">
                <a:latin typeface="Book Antiqua" pitchFamily="18" charset="0"/>
              </a:rPr>
              <a:t>kill</a:t>
            </a:r>
            <a:r>
              <a:rPr lang="sr-Latn-RS" dirty="0" smtClean="0">
                <a:latin typeface="Book Antiqua" pitchFamily="18" charset="0"/>
              </a:rPr>
              <a:t>) brother in an experiment 1864</a:t>
            </a:r>
          </a:p>
          <a:p>
            <a:r>
              <a:rPr lang="sr-Latn-RS" dirty="0" smtClean="0">
                <a:latin typeface="Book Antiqua" pitchFamily="18" charset="0"/>
              </a:rPr>
              <a:t>(</a:t>
            </a:r>
            <a:r>
              <a:rPr lang="sr-Latn-RS" i="1" dirty="0" smtClean="0">
                <a:latin typeface="Book Antiqua" pitchFamily="18" charset="0"/>
              </a:rPr>
              <a:t>invent</a:t>
            </a:r>
            <a:r>
              <a:rPr lang="sr-Latn-RS" dirty="0" smtClean="0">
                <a:latin typeface="Book Antiqua" pitchFamily="18" charset="0"/>
              </a:rPr>
              <a:t>) dynamite 1866</a:t>
            </a:r>
          </a:p>
          <a:p>
            <a:r>
              <a:rPr lang="sr-Latn-RS" dirty="0" smtClean="0">
                <a:latin typeface="Book Antiqua" pitchFamily="18" charset="0"/>
              </a:rPr>
              <a:t>(</a:t>
            </a:r>
            <a:r>
              <a:rPr lang="sr-Latn-RS" i="1" dirty="0" smtClean="0">
                <a:latin typeface="Book Antiqua" pitchFamily="18" charset="0"/>
              </a:rPr>
              <a:t>start</a:t>
            </a:r>
            <a:r>
              <a:rPr lang="sr-Latn-RS" dirty="0" smtClean="0">
                <a:latin typeface="Book Antiqua" pitchFamily="18" charset="0"/>
              </a:rPr>
              <a:t>) Nobel Prize Foundation 1895</a:t>
            </a:r>
            <a:endParaRPr lang="en-US" dirty="0">
              <a:latin typeface="Book Antiqua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143116"/>
            <a:ext cx="4041775" cy="785818"/>
          </a:xfrm>
        </p:spPr>
        <p:txBody>
          <a:bodyPr>
            <a:normAutofit/>
          </a:bodyPr>
          <a:lstStyle/>
          <a:p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INVENTOR _____________________</a:t>
            </a:r>
            <a:endParaRPr lang="en-US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86248" y="2857496"/>
            <a:ext cx="4857751" cy="4000504"/>
          </a:xfrm>
        </p:spPr>
        <p:txBody>
          <a:bodyPr>
            <a:normAutofit/>
          </a:bodyPr>
          <a:lstStyle/>
          <a:p>
            <a:r>
              <a:rPr lang="sr-Latn-RS" dirty="0" smtClean="0">
                <a:latin typeface="Book Antiqua" pitchFamily="18" charset="0"/>
              </a:rPr>
              <a:t>born 1829, Germany</a:t>
            </a:r>
          </a:p>
          <a:p>
            <a:r>
              <a:rPr lang="sr-Latn-RS" dirty="0" smtClean="0">
                <a:latin typeface="Book Antiqua" pitchFamily="18" charset="0"/>
              </a:rPr>
              <a:t>(</a:t>
            </a:r>
            <a:r>
              <a:rPr lang="sr-Latn-RS" i="1" dirty="0" smtClean="0">
                <a:latin typeface="Book Antiqua" pitchFamily="18" charset="0"/>
              </a:rPr>
              <a:t>travel</a:t>
            </a:r>
            <a:r>
              <a:rPr lang="sr-Latn-RS" dirty="0" smtClean="0">
                <a:latin typeface="Book Antiqua" pitchFamily="18" charset="0"/>
              </a:rPr>
              <a:t>) New York 1846</a:t>
            </a:r>
          </a:p>
          <a:p>
            <a:r>
              <a:rPr lang="sr-Latn-RS" dirty="0" smtClean="0">
                <a:latin typeface="Book Antiqua" pitchFamily="18" charset="0"/>
              </a:rPr>
              <a:t>(</a:t>
            </a:r>
            <a:r>
              <a:rPr lang="sr-Latn-RS" i="1" dirty="0" smtClean="0">
                <a:latin typeface="Book Antiqua" pitchFamily="18" charset="0"/>
              </a:rPr>
              <a:t>move</a:t>
            </a:r>
            <a:r>
              <a:rPr lang="sr-Latn-RS" dirty="0" smtClean="0">
                <a:latin typeface="Book Antiqua" pitchFamily="18" charset="0"/>
              </a:rPr>
              <a:t>) San Francisco 1853</a:t>
            </a:r>
          </a:p>
          <a:p>
            <a:r>
              <a:rPr lang="sr-Latn-RS" dirty="0" smtClean="0">
                <a:latin typeface="Book Antiqua" pitchFamily="18" charset="0"/>
              </a:rPr>
              <a:t>(</a:t>
            </a:r>
            <a:r>
              <a:rPr lang="sr-Latn-RS" i="1" dirty="0" smtClean="0">
                <a:latin typeface="Book Antiqua" pitchFamily="18" charset="0"/>
              </a:rPr>
              <a:t>start</a:t>
            </a:r>
            <a:r>
              <a:rPr lang="sr-Latn-RS" dirty="0" smtClean="0">
                <a:latin typeface="Book Antiqua" pitchFamily="18" charset="0"/>
              </a:rPr>
              <a:t>) shop for gold miners</a:t>
            </a:r>
          </a:p>
          <a:p>
            <a:r>
              <a:rPr lang="sr-Latn-RS" dirty="0" smtClean="0">
                <a:latin typeface="Book Antiqua" pitchFamily="18" charset="0"/>
              </a:rPr>
              <a:t>(</a:t>
            </a:r>
            <a:r>
              <a:rPr lang="sr-Latn-RS" i="1" dirty="0" smtClean="0">
                <a:latin typeface="Book Antiqua" pitchFamily="18" charset="0"/>
              </a:rPr>
              <a:t>sell</a:t>
            </a:r>
            <a:r>
              <a:rPr lang="sr-Latn-RS" dirty="0" smtClean="0">
                <a:latin typeface="Book Antiqua" pitchFamily="18" charset="0"/>
              </a:rPr>
              <a:t>) equipment and clothes</a:t>
            </a:r>
          </a:p>
          <a:p>
            <a:r>
              <a:rPr lang="sr-Latn-RS" dirty="0" smtClean="0">
                <a:latin typeface="Book Antiqua" pitchFamily="18" charset="0"/>
              </a:rPr>
              <a:t>(</a:t>
            </a:r>
            <a:r>
              <a:rPr lang="sr-Latn-RS" i="1" dirty="0" smtClean="0">
                <a:latin typeface="Book Antiqua" pitchFamily="18" charset="0"/>
              </a:rPr>
              <a:t>invent</a:t>
            </a:r>
            <a:r>
              <a:rPr lang="sr-Latn-RS" dirty="0" smtClean="0">
                <a:latin typeface="Book Antiqua" pitchFamily="18" charset="0"/>
              </a:rPr>
              <a:t>) jeans 1873</a:t>
            </a:r>
          </a:p>
          <a:p>
            <a:r>
              <a:rPr lang="sr-Latn-RS" dirty="0" smtClean="0">
                <a:latin typeface="Book Antiqua" pitchFamily="18" charset="0"/>
              </a:rPr>
              <a:t>(</a:t>
            </a:r>
            <a:r>
              <a:rPr lang="sr-Latn-RS" i="1" dirty="0" smtClean="0">
                <a:latin typeface="Book Antiqua" pitchFamily="18" charset="0"/>
              </a:rPr>
              <a:t>use</a:t>
            </a:r>
            <a:r>
              <a:rPr lang="sr-Latn-RS" dirty="0" smtClean="0">
                <a:latin typeface="Book Antiqua" pitchFamily="18" charset="0"/>
              </a:rPr>
              <a:t>) material from N</a:t>
            </a:r>
            <a:r>
              <a:rPr lang="en-US" dirty="0" smtClean="0">
                <a:latin typeface="Book Antiqua" pitchFamily="18" charset="0"/>
              </a:rPr>
              <a:t>î</a:t>
            </a:r>
            <a:r>
              <a:rPr lang="sr-Latn-RS" dirty="0" smtClean="0">
                <a:latin typeface="Book Antiqua" pitchFamily="18" charset="0"/>
              </a:rPr>
              <a:t>mes, France</a:t>
            </a:r>
          </a:p>
          <a:p>
            <a:r>
              <a:rPr lang="sr-Latn-RS" dirty="0" smtClean="0">
                <a:latin typeface="Book Antiqua" pitchFamily="18" charset="0"/>
              </a:rPr>
              <a:t>(</a:t>
            </a:r>
            <a:r>
              <a:rPr lang="sr-Latn-RS" i="1" dirty="0" smtClean="0">
                <a:latin typeface="Book Antiqua" pitchFamily="18" charset="0"/>
              </a:rPr>
              <a:t>call</a:t>
            </a:r>
            <a:r>
              <a:rPr lang="sr-Latn-RS" dirty="0" smtClean="0">
                <a:latin typeface="Book Antiqua" pitchFamily="18" charset="0"/>
              </a:rPr>
              <a:t>) material ‘denim’</a:t>
            </a:r>
            <a:endParaRPr lang="en-US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5" grpId="0" build="p"/>
      <p:bldP spid="6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929718" cy="1143000"/>
          </a:xfrm>
        </p:spPr>
        <p:txBody>
          <a:bodyPr>
            <a:normAutofit fontScale="90000"/>
          </a:bodyPr>
          <a:lstStyle/>
          <a:p>
            <a:r>
              <a:rPr lang="sr-Latn-RS" sz="3600" dirty="0" smtClean="0">
                <a:latin typeface="Cambria Math" pitchFamily="18" charset="0"/>
                <a:ea typeface="Cambria Math" pitchFamily="18" charset="0"/>
              </a:rPr>
              <a:t>10b </a:t>
            </a:r>
            <a:r>
              <a:rPr lang="sr-Latn-RS" sz="3600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page 75, Track </a:t>
            </a:r>
            <a:r>
              <a:rPr lang="sr-Latn-RS" sz="3600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2.18 </a:t>
            </a:r>
            <a:r>
              <a:rPr lang="sr-Latn-RS" sz="3600" dirty="0" smtClean="0">
                <a:latin typeface="Cambria Math" pitchFamily="18" charset="0"/>
                <a:ea typeface="Cambria Math" pitchFamily="18" charset="0"/>
              </a:rPr>
              <a:t>Listen and compare your texts.</a:t>
            </a:r>
            <a:endParaRPr lang="en-US" sz="3600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2050" name="Picture 2" descr="C:\Users\User\Desktop\museum-display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14876" y="1571612"/>
            <a:ext cx="4429124" cy="4883153"/>
          </a:xfrm>
          <a:prstGeom prst="rect">
            <a:avLst/>
          </a:prstGeom>
          <a:noFill/>
        </p:spPr>
      </p:pic>
      <p:pic>
        <p:nvPicPr>
          <p:cNvPr id="2051" name="Picture 3" descr="C:\Users\User\Desktop\nobel-museum-stockholm-2019-5_x_812x5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714488"/>
            <a:ext cx="4224340" cy="4772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>
                <a:latin typeface="Book Antiqua" pitchFamily="18" charset="0"/>
              </a:rPr>
              <a:t>Language reference and extra practice, pages 138-139</a:t>
            </a:r>
            <a:endParaRPr lang="en-US" dirty="0">
              <a:latin typeface="Book Antiqua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Latn-RS" sz="2800" dirty="0" smtClean="0">
                <a:latin typeface="Cambria Math" pitchFamily="18" charset="0"/>
                <a:ea typeface="Cambria Math" pitchFamily="18" charset="0"/>
              </a:rPr>
              <a:t>pp.138-139</a:t>
            </a:r>
            <a:endParaRPr lang="en-US" sz="2800" dirty="0"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HW</a:t>
            </a:r>
            <a:endParaRPr lang="en-US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pPr algn="just"/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Read about the Past Simple in </a:t>
            </a:r>
            <a:r>
              <a:rPr lang="sr-Latn-RS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page 138</a:t>
            </a:r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, G1 and G2 </a:t>
            </a:r>
          </a:p>
          <a:p>
            <a:pPr algn="just"/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Do exercises in </a:t>
            </a:r>
            <a:r>
              <a:rPr lang="sr-Latn-RS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page 139</a:t>
            </a:r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, G1,2: exercises1 and 2</a:t>
            </a:r>
          </a:p>
          <a:p>
            <a:pPr algn="just">
              <a:buNone/>
            </a:pPr>
            <a:r>
              <a:rPr lang="sr-Latn-RS" dirty="0" smtClean="0">
                <a:latin typeface="Cambria Math" pitchFamily="18" charset="0"/>
                <a:ea typeface="Cambria Math" pitchFamily="18" charset="0"/>
              </a:rPr>
              <a:t>                                                     G1-3: exercise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Book Antiqua" pitchFamily="18" charset="0"/>
              </a:rPr>
              <a:t>Thank you for your Attention!</a:t>
            </a:r>
            <a:endParaRPr lang="en-US" sz="3600" dirty="0">
              <a:latin typeface="Book Antiqua" pitchFamily="18" charset="0"/>
            </a:endParaRPr>
          </a:p>
        </p:txBody>
      </p:sp>
      <p:pic>
        <p:nvPicPr>
          <p:cNvPr id="13314" name="Picture 2" descr="C:\Users\User\Desktop\0e6fe99c9010b134221e735c9c06716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14810" y="1928802"/>
            <a:ext cx="4443024" cy="3554419"/>
          </a:xfrm>
          <a:prstGeom prst="rect">
            <a:avLst/>
          </a:prstGeom>
          <a:noFill/>
        </p:spPr>
      </p:pic>
      <p:pic>
        <p:nvPicPr>
          <p:cNvPr id="13315" name="Picture 3" descr="C:\Users\User\Desktop\index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2000240"/>
            <a:ext cx="3214710" cy="37862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686</TotalTime>
  <Words>1661</Words>
  <Application>Microsoft Office PowerPoint</Application>
  <PresentationFormat>On-screen Show (4:3)</PresentationFormat>
  <Paragraphs>210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INVENTIONS</vt:lpstr>
      <vt:lpstr>reading</vt:lpstr>
      <vt:lpstr>1. page 74, What do you know about the three people in the pictures?</vt:lpstr>
      <vt:lpstr>2. page 74, Leonardo da Vinci was a famous inventor. Look at these inventions? Which are his ideas or inventions?</vt:lpstr>
      <vt:lpstr>to dive /dʌɪv/– roniti, zaroniti </vt:lpstr>
      <vt:lpstr>2. page 74, answers</vt:lpstr>
      <vt:lpstr>3. page 74, Read the text again. Are the sentences true or false?</vt:lpstr>
      <vt:lpstr>LEONARDO DA VINCI Man of art. Man of ideas. Man of inventions</vt:lpstr>
      <vt:lpstr>LEONARDO DA VINCI Man of art. Man of ideas. Man of inventions</vt:lpstr>
      <vt:lpstr>LEONARDO DA VINCI Man of art. Man of ideas. Man of inventions</vt:lpstr>
      <vt:lpstr>LEONARDO DA VINCI Man of art. Man of ideas. Man of inventions</vt:lpstr>
      <vt:lpstr>LEONARDO DA VINCI Man of art. Man of ideas. Man of inventions</vt:lpstr>
      <vt:lpstr>LEONARDO DA VINCI Man of art. Man of ideas. Man of inventions</vt:lpstr>
      <vt:lpstr>LEONARDO DA VINCI Man of art. Man of ideas. Man of inventions</vt:lpstr>
      <vt:lpstr>gloves /ɡlʌvz/                mittens /ˈmɪt(ə)nz/</vt:lpstr>
      <vt:lpstr>LEONARDO DA VINCI Man of art. Man of ideas. Man of inventions</vt:lpstr>
      <vt:lpstr>  to discover, v. discovery, n. discoverer, n. otkriće (nečega što već postoji u prirodi) to invent, v. invention, n. inventor, n. pronalzak (kreiranje ili projektovanje onoga što prethodno nije postojalo)  </vt:lpstr>
      <vt:lpstr>3. page 74, answers</vt:lpstr>
      <vt:lpstr>4. page 74, Put inventions in the text in order of importance. </vt:lpstr>
      <vt:lpstr>grammar, page 74</vt:lpstr>
      <vt:lpstr>page 74, When we talk about finished events and times in the past we use the Past Simple. </vt:lpstr>
      <vt:lpstr>5a page 74, Read the first paragraph of the text (His life) again and find other examples of the Past Simple. Complete the table below.</vt:lpstr>
      <vt:lpstr>5b page 74, Listening Track 2.16 ,– transcript page 152, Complete the sentences with your answers from Exercise 5a. Then listen and check.</vt:lpstr>
      <vt:lpstr>5b page 74, Listening Track 2.16 – transcript page 152, answers.</vt:lpstr>
      <vt:lpstr>pronunciation</vt:lpstr>
      <vt:lpstr>6a page 75, track 2.17, transcript page 12 Verb endings</vt:lpstr>
      <vt:lpstr>6b page 75, Put the verbs from Exercise 5b in in the correct column, then listen to Track 2.16 again, transcript page 152, check and repeat the sentences.</vt:lpstr>
      <vt:lpstr>6b page 75, Track 2.16, transcript page 152 answers</vt:lpstr>
      <vt:lpstr>GRAMMAR TIP</vt:lpstr>
      <vt:lpstr>7. page 75, Read the rest of the text (His inventions) again and find the Past Simple forms of these verbs.</vt:lpstr>
      <vt:lpstr>7. page 75, answers</vt:lpstr>
      <vt:lpstr>8. page 75, Complete the sentences with the Past Simple of the verbs in brackets. Is each verb regular or irregular (See irregular verb list on page 159.)</vt:lpstr>
      <vt:lpstr>8. page 75, ANSWERS</vt:lpstr>
      <vt:lpstr>speaking</vt:lpstr>
      <vt:lpstr>9. page 75, Tell a partner about last weekend. What verbs do you need to use? Make a list.</vt:lpstr>
      <vt:lpstr>Slide 36</vt:lpstr>
      <vt:lpstr>writing</vt:lpstr>
      <vt:lpstr>HW 10a page 75, Look at the information on page 121 about Alfred Nobel and Levi Strauss. Match the information with these inventors and then write a short text about them.</vt:lpstr>
      <vt:lpstr>10b page 75, Track 2.18 Listen and compare your texts.</vt:lpstr>
      <vt:lpstr>Language reference and extra practice, pages 138-139</vt:lpstr>
      <vt:lpstr>HW</vt:lpstr>
      <vt:lpstr>Thank you for your Attention!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INVENTIONS</dc:title>
  <dc:creator>Smi</dc:creator>
  <cp:lastModifiedBy>User</cp:lastModifiedBy>
  <cp:revision>65</cp:revision>
  <dcterms:created xsi:type="dcterms:W3CDTF">2020-12-13T13:21:54Z</dcterms:created>
  <dcterms:modified xsi:type="dcterms:W3CDTF">2020-12-14T15:42:10Z</dcterms:modified>
</cp:coreProperties>
</file>