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80" r:id="rId5"/>
    <p:sldId id="281" r:id="rId6"/>
    <p:sldId id="283" r:id="rId7"/>
    <p:sldId id="284" r:id="rId8"/>
    <p:sldId id="282" r:id="rId9"/>
    <p:sldId id="297" r:id="rId10"/>
    <p:sldId id="258" r:id="rId11"/>
    <p:sldId id="259" r:id="rId12"/>
    <p:sldId id="260" r:id="rId13"/>
    <p:sldId id="285" r:id="rId14"/>
    <p:sldId id="278" r:id="rId15"/>
    <p:sldId id="263" r:id="rId16"/>
    <p:sldId id="277" r:id="rId17"/>
    <p:sldId id="298" r:id="rId18"/>
    <p:sldId id="261" r:id="rId19"/>
    <p:sldId id="264" r:id="rId20"/>
    <p:sldId id="287" r:id="rId21"/>
    <p:sldId id="290" r:id="rId22"/>
    <p:sldId id="291" r:id="rId23"/>
    <p:sldId id="288" r:id="rId24"/>
    <p:sldId id="289" r:id="rId25"/>
    <p:sldId id="286" r:id="rId26"/>
    <p:sldId id="292" r:id="rId27"/>
    <p:sldId id="262" r:id="rId28"/>
    <p:sldId id="293" r:id="rId29"/>
    <p:sldId id="299" r:id="rId30"/>
    <p:sldId id="265" r:id="rId31"/>
    <p:sldId id="300" r:id="rId32"/>
    <p:sldId id="303" r:id="rId33"/>
    <p:sldId id="301" r:id="rId34"/>
    <p:sldId id="302" r:id="rId35"/>
    <p:sldId id="304" r:id="rId36"/>
    <p:sldId id="266" r:id="rId37"/>
    <p:sldId id="267" r:id="rId38"/>
    <p:sldId id="294" r:id="rId39"/>
    <p:sldId id="268" r:id="rId40"/>
    <p:sldId id="305" r:id="rId41"/>
    <p:sldId id="307" r:id="rId42"/>
    <p:sldId id="308" r:id="rId43"/>
    <p:sldId id="309" r:id="rId44"/>
    <p:sldId id="269" r:id="rId45"/>
    <p:sldId id="311" r:id="rId46"/>
    <p:sldId id="312" r:id="rId47"/>
    <p:sldId id="306" r:id="rId48"/>
    <p:sldId id="270" r:id="rId49"/>
    <p:sldId id="271" r:id="rId50"/>
    <p:sldId id="272" r:id="rId51"/>
    <p:sldId id="296" r:id="rId52"/>
    <p:sldId id="273" r:id="rId53"/>
    <p:sldId id="274" r:id="rId54"/>
    <p:sldId id="275" r:id="rId55"/>
    <p:sldId id="276" r:id="rId56"/>
    <p:sldId id="295" r:id="rId57"/>
    <p:sldId id="310"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1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3F1EC-C9D7-497E-A13D-8FD86613F42A}"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9AEAD-AA5A-415A-93AA-EB1DA8CB1AE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3F1EC-C9D7-497E-A13D-8FD86613F42A}" type="datetimeFigureOut">
              <a:rPr lang="en-US" smtClean="0"/>
              <a:pPr/>
              <a:t>11/23/2020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9AEAD-AA5A-415A-93AA-EB1DA8CB1A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youtube.com/watch?v=JIR9wfxIB9I"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watch?v=cnMa-Sm9H4k" TargetMode="External"/><Relationship Id="rId2" Type="http://schemas.openxmlformats.org/officeDocument/2006/relationships/hyperlink" Target="https://www.youtube.com/watch?v=Q6eBJjdca14" TargetMode="External"/><Relationship Id="rId1" Type="http://schemas.openxmlformats.org/officeDocument/2006/relationships/slideLayout" Target="../slideLayouts/slideLayout2.xml"/><Relationship Id="rId4" Type="http://schemas.openxmlformats.org/officeDocument/2006/relationships/hyperlink" Target="https://www.youtube.com/watch?v=B8cO1pAHVok"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7000"/>
            <a:lum/>
          </a:blip>
          <a:srcRect/>
          <a:stretch>
            <a:fillRect l="-35000" r="-3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2"/>
            <a:ext cx="7772400" cy="1008112"/>
          </a:xfrm>
        </p:spPr>
        <p:txBody>
          <a:bodyPr/>
          <a:lstStyle/>
          <a:p>
            <a:r>
              <a:rPr lang="en-US" dirty="0" smtClean="0">
                <a:latin typeface="Palatino Linotype" pitchFamily="18" charset="0"/>
              </a:rPr>
              <a:t>History and </a:t>
            </a:r>
            <a:r>
              <a:rPr lang="en-US" dirty="0" smtClean="0">
                <a:latin typeface="Palatino Linotype" pitchFamily="18" charset="0"/>
              </a:rPr>
              <a:t>Culture</a:t>
            </a:r>
            <a:endParaRPr lang="en-US" dirty="0">
              <a:latin typeface="Palatino Linotype" pitchFamily="18" charset="0"/>
            </a:endParaRPr>
          </a:p>
        </p:txBody>
      </p:sp>
      <p:sp>
        <p:nvSpPr>
          <p:cNvPr id="3" name="Subtitle 2"/>
          <p:cNvSpPr>
            <a:spLocks noGrp="1"/>
          </p:cNvSpPr>
          <p:nvPr>
            <p:ph type="subTitle" idx="1"/>
          </p:nvPr>
        </p:nvSpPr>
        <p:spPr>
          <a:xfrm>
            <a:off x="2267744" y="2852936"/>
            <a:ext cx="4104456" cy="1800200"/>
          </a:xfrm>
        </p:spPr>
        <p:txBody>
          <a:bodyPr>
            <a:normAutofit fontScale="85000" lnSpcReduction="20000"/>
          </a:bodyPr>
          <a:lstStyle/>
          <a:p>
            <a:r>
              <a:rPr lang="en-US" dirty="0" smtClean="0">
                <a:latin typeface="Palatino Linotype" pitchFamily="18" charset="0"/>
              </a:rPr>
              <a:t>Unit 8.1</a:t>
            </a:r>
          </a:p>
          <a:p>
            <a:r>
              <a:rPr lang="en-US" dirty="0" smtClean="0">
                <a:latin typeface="Palatino Linotype" pitchFamily="18" charset="0"/>
              </a:rPr>
              <a:t>Pages</a:t>
            </a:r>
            <a:r>
              <a:rPr lang="sr-Latn-RS" dirty="0" smtClean="0">
                <a:latin typeface="Palatino Linotype" pitchFamily="18" charset="0"/>
              </a:rPr>
              <a:t> 66-67</a:t>
            </a:r>
          </a:p>
          <a:p>
            <a:r>
              <a:rPr lang="sr-Latn-RS" dirty="0" smtClean="0">
                <a:latin typeface="Palatino Linotype" pitchFamily="18" charset="0"/>
              </a:rPr>
              <a:t>Language Reference</a:t>
            </a:r>
          </a:p>
          <a:p>
            <a:r>
              <a:rPr lang="sr-Latn-RS" dirty="0" smtClean="0">
                <a:latin typeface="Palatino Linotype" pitchFamily="18" charset="0"/>
              </a:rPr>
              <a:t>Output Task 112,118 </a:t>
            </a:r>
            <a:r>
              <a:rPr lang="en-US" dirty="0" smtClean="0">
                <a:latin typeface="Palatino Linotype" pitchFamily="18" charset="0"/>
              </a:rPr>
              <a:t> </a:t>
            </a:r>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alifornian FB" pitchFamily="18" charset="0"/>
              </a:rPr>
              <a:t>1a </a:t>
            </a:r>
            <a:r>
              <a:rPr lang="en-US" sz="3600" dirty="0" smtClean="0">
                <a:solidFill>
                  <a:srgbClr val="FF0000"/>
                </a:solidFill>
                <a:latin typeface="Californian FB" pitchFamily="18" charset="0"/>
              </a:rPr>
              <a:t>page 66</a:t>
            </a:r>
            <a:r>
              <a:rPr lang="en-US" sz="3600" dirty="0" smtClean="0">
                <a:latin typeface="Californian FB" pitchFamily="18" charset="0"/>
              </a:rPr>
              <a:t>, Which </a:t>
            </a:r>
            <a:r>
              <a:rPr lang="en-US" sz="3600" dirty="0" smtClean="0">
                <a:latin typeface="Californian FB" pitchFamily="18" charset="0"/>
              </a:rPr>
              <a:t>of these things can you see in the </a:t>
            </a:r>
            <a:r>
              <a:rPr lang="en-US" sz="3600" dirty="0" smtClean="0">
                <a:latin typeface="Californian FB" pitchFamily="18" charset="0"/>
              </a:rPr>
              <a:t>picture?</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0" y="2924944"/>
          <a:ext cx="4932040" cy="1584176"/>
        </p:xfrm>
        <a:graphic>
          <a:graphicData uri="http://schemas.openxmlformats.org/drawingml/2006/table">
            <a:tbl>
              <a:tblPr firstRow="1" bandRow="1">
                <a:tableStyleId>{E8B1032C-EA38-4F05-BA0D-38AFFFC7BED3}</a:tableStyleId>
              </a:tblPr>
              <a:tblGrid>
                <a:gridCol w="4932040"/>
              </a:tblGrid>
              <a:tr h="1584176">
                <a:tc>
                  <a:txBody>
                    <a:bodyPr/>
                    <a:lstStyle/>
                    <a:p>
                      <a:r>
                        <a:rPr lang="en-US" sz="2400" dirty="0" smtClean="0">
                          <a:latin typeface="Californian FB" pitchFamily="18" charset="0"/>
                        </a:rPr>
                        <a:t> courtyard</a:t>
                      </a:r>
                      <a:r>
                        <a:rPr lang="en-US" sz="2400" baseline="0" dirty="0" smtClean="0">
                          <a:latin typeface="Californian FB" pitchFamily="18" charset="0"/>
                        </a:rPr>
                        <a:t>  door  entrance furniture</a:t>
                      </a:r>
                    </a:p>
                    <a:p>
                      <a:r>
                        <a:rPr lang="en-US" sz="2400" baseline="0" dirty="0" smtClean="0">
                          <a:latin typeface="Californian FB" pitchFamily="18" charset="0"/>
                        </a:rPr>
                        <a:t>garden        gate    ladder      painting</a:t>
                      </a:r>
                    </a:p>
                    <a:p>
                      <a:r>
                        <a:rPr lang="en-US" sz="2400" baseline="0" dirty="0" smtClean="0">
                          <a:latin typeface="Californian FB" pitchFamily="18" charset="0"/>
                        </a:rPr>
                        <a:t>roof            room       wall      window</a:t>
                      </a:r>
                      <a:endParaRPr lang="en-US" sz="2400" dirty="0">
                        <a:latin typeface="Californian FB" pitchFamily="18" charset="0"/>
                      </a:endParaRPr>
                    </a:p>
                  </a:txBody>
                  <a:tcPr/>
                </a:tc>
              </a:tr>
            </a:tbl>
          </a:graphicData>
        </a:graphic>
      </p:graphicFrame>
      <p:pic>
        <p:nvPicPr>
          <p:cNvPr id="2050" name="Picture 2" descr="C:\Users\User\Desktop\980a4b38b2b4bc07f318339a649c5a13.jpg"/>
          <p:cNvPicPr>
            <a:picLocks noChangeAspect="1" noChangeArrowheads="1"/>
          </p:cNvPicPr>
          <p:nvPr/>
        </p:nvPicPr>
        <p:blipFill>
          <a:blip r:embed="rId2" cstate="print"/>
          <a:srcRect/>
          <a:stretch>
            <a:fillRect/>
          </a:stretch>
        </p:blipFill>
        <p:spPr bwMode="auto">
          <a:xfrm>
            <a:off x="4823520" y="1556792"/>
            <a:ext cx="4320480" cy="4481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440160"/>
          </a:xfrm>
        </p:spPr>
        <p:txBody>
          <a:bodyPr>
            <a:noAutofit/>
          </a:bodyPr>
          <a:lstStyle/>
          <a:p>
            <a:r>
              <a:rPr lang="en-US" sz="3600" dirty="0" smtClean="0">
                <a:latin typeface="Californian FB" pitchFamily="18" charset="0"/>
              </a:rPr>
              <a:t>c</a:t>
            </a:r>
            <a:r>
              <a:rPr lang="en-US" sz="3600" dirty="0" smtClean="0">
                <a:latin typeface="Californian FB" pitchFamily="18" charset="0"/>
              </a:rPr>
              <a:t>ourtyard </a:t>
            </a:r>
            <a:r>
              <a:rPr lang="sr-Latn-RS" sz="3600" dirty="0" smtClean="0">
                <a:latin typeface="Californian FB" pitchFamily="18" charset="0"/>
              </a:rPr>
              <a:t>                             </a:t>
            </a:r>
            <a:r>
              <a:rPr lang="en-US" sz="3600" dirty="0" smtClean="0">
                <a:latin typeface="Californian FB" pitchFamily="18" charset="0"/>
              </a:rPr>
              <a:t>    garden</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/ˈ</a:t>
            </a:r>
            <a:r>
              <a:rPr lang="en-US" sz="3600" dirty="0" err="1" smtClean="0">
                <a:latin typeface="Californian FB" pitchFamily="18" charset="0"/>
              </a:rPr>
              <a:t>kɔːtjɑːd</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dvorište  </a:t>
            </a:r>
            <a:r>
              <a:rPr lang="sr-Latn-RS" sz="3600" dirty="0" smtClean="0">
                <a:latin typeface="Californian FB" pitchFamily="18" charset="0"/>
              </a:rPr>
              <a:t>              </a:t>
            </a:r>
            <a:r>
              <a:rPr lang="en-US" sz="3600" dirty="0" smtClean="0">
                <a:latin typeface="Californian FB" pitchFamily="18" charset="0"/>
              </a:rPr>
              <a:t>/</a:t>
            </a:r>
            <a:r>
              <a:rPr lang="en-US" sz="3600" dirty="0" smtClean="0">
                <a:latin typeface="Californian FB" pitchFamily="18" charset="0"/>
              </a:rPr>
              <a:t>ˈ</a:t>
            </a:r>
            <a:r>
              <a:rPr lang="en-US" sz="3600" dirty="0" err="1" smtClean="0">
                <a:latin typeface="Californian FB" pitchFamily="18" charset="0"/>
              </a:rPr>
              <a:t>ɡɑːd</a:t>
            </a:r>
            <a:r>
              <a:rPr lang="en-US" sz="3600" dirty="0" smtClean="0">
                <a:latin typeface="Californian FB" pitchFamily="18" charset="0"/>
              </a:rPr>
              <a:t>(ə)n</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bašta</a:t>
            </a:r>
            <a:endParaRPr lang="en-US" sz="3600" i="1" dirty="0">
              <a:latin typeface="Californian FB" pitchFamily="18" charset="0"/>
            </a:endParaRPr>
          </a:p>
        </p:txBody>
      </p:sp>
      <p:pic>
        <p:nvPicPr>
          <p:cNvPr id="7170" name="Picture 2" descr="C:\Users\User\Desktop\index.jpg"/>
          <p:cNvPicPr>
            <a:picLocks noGrp="1" noChangeAspect="1" noChangeArrowheads="1"/>
          </p:cNvPicPr>
          <p:nvPr>
            <p:ph sz="half" idx="2"/>
          </p:nvPr>
        </p:nvPicPr>
        <p:blipFill>
          <a:blip r:embed="rId2" cstate="print"/>
          <a:srcRect/>
          <a:stretch>
            <a:fillRect/>
          </a:stretch>
        </p:blipFill>
        <p:spPr bwMode="auto">
          <a:xfrm>
            <a:off x="4932040" y="1700808"/>
            <a:ext cx="3888432" cy="4320480"/>
          </a:xfrm>
          <a:prstGeom prst="rect">
            <a:avLst/>
          </a:prstGeom>
          <a:noFill/>
        </p:spPr>
      </p:pic>
      <p:pic>
        <p:nvPicPr>
          <p:cNvPr id="7171" name="Picture 3" descr="C:\Users\User\Desktop\26631418-old-courtyard-with-arches-and-white-house-with-green-ivy.jpg"/>
          <p:cNvPicPr>
            <a:picLocks noGrp="1" noChangeAspect="1" noChangeArrowheads="1"/>
          </p:cNvPicPr>
          <p:nvPr>
            <p:ph sz="half" idx="1"/>
          </p:nvPr>
        </p:nvPicPr>
        <p:blipFill>
          <a:blip r:embed="rId3" cstate="print"/>
          <a:srcRect/>
          <a:stretch>
            <a:fillRect/>
          </a:stretch>
        </p:blipFill>
        <p:spPr bwMode="auto">
          <a:xfrm>
            <a:off x="495300" y="1772816"/>
            <a:ext cx="3962400" cy="43924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fade">
                                      <p:cBhvr>
                                        <p:cTn id="12" dur="2000"/>
                                        <p:tgtEl>
                                          <p:spTgt spid="71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fade">
                                      <p:cBhvr>
                                        <p:cTn id="1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latin typeface="Californian FB" pitchFamily="18" charset="0"/>
              </a:rPr>
              <a:t>r</a:t>
            </a:r>
            <a:r>
              <a:rPr lang="en-US" sz="3600" dirty="0" smtClean="0">
                <a:latin typeface="Californian FB" pitchFamily="18" charset="0"/>
              </a:rPr>
              <a:t>oof    </a:t>
            </a:r>
            <a:r>
              <a:rPr lang="sr-Latn-RS" sz="3600" dirty="0" smtClean="0">
                <a:latin typeface="Californian FB" pitchFamily="18" charset="0"/>
              </a:rPr>
              <a:t>        </a:t>
            </a:r>
            <a:r>
              <a:rPr lang="en-US" sz="3600" dirty="0" smtClean="0">
                <a:latin typeface="Californian FB" pitchFamily="18" charset="0"/>
              </a:rPr>
              <a:t>     </a:t>
            </a:r>
            <a:r>
              <a:rPr lang="sr-Latn-RS" sz="3600" dirty="0" smtClean="0">
                <a:latin typeface="Californian FB" pitchFamily="18" charset="0"/>
              </a:rPr>
              <a:t>       </a:t>
            </a:r>
            <a:r>
              <a:rPr lang="en-US" sz="3600" dirty="0" smtClean="0">
                <a:latin typeface="Californian FB" pitchFamily="18" charset="0"/>
              </a:rPr>
              <a:t> window</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a:t>
            </a:r>
            <a:r>
              <a:rPr lang="en-US" sz="3600" dirty="0" smtClean="0">
                <a:latin typeface="Californian FB" pitchFamily="18" charset="0"/>
              </a:rPr>
              <a:t>/</a:t>
            </a:r>
            <a:r>
              <a:rPr lang="en-US" sz="3600" dirty="0" err="1" smtClean="0">
                <a:latin typeface="Californian FB" pitchFamily="18" charset="0"/>
              </a:rPr>
              <a:t>ruːf</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krov </a:t>
            </a:r>
            <a:r>
              <a:rPr lang="sr-Latn-RS" sz="3600" dirty="0" smtClean="0">
                <a:latin typeface="Californian FB" pitchFamily="18" charset="0"/>
              </a:rPr>
              <a:t>           </a:t>
            </a:r>
            <a:r>
              <a:rPr lang="en-US" sz="3600" dirty="0" smtClean="0">
                <a:latin typeface="Californian FB" pitchFamily="18" charset="0"/>
              </a:rPr>
              <a:t>/</a:t>
            </a:r>
            <a:r>
              <a:rPr lang="en-US" sz="3600" dirty="0" smtClean="0">
                <a:latin typeface="Californian FB" pitchFamily="18" charset="0"/>
              </a:rPr>
              <a:t>ˈ</a:t>
            </a:r>
            <a:r>
              <a:rPr lang="en-US" sz="3600" dirty="0" err="1" smtClean="0">
                <a:latin typeface="Californian FB" pitchFamily="18" charset="0"/>
              </a:rPr>
              <a:t>wɪndəʊ</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prozor</a:t>
            </a:r>
            <a:endParaRPr lang="en-US" sz="3600" i="1" dirty="0">
              <a:latin typeface="Californian FB" pitchFamily="18" charset="0"/>
            </a:endParaRPr>
          </a:p>
        </p:txBody>
      </p:sp>
      <p:pic>
        <p:nvPicPr>
          <p:cNvPr id="8194" name="Picture 2" descr="C:\Users\User\Desktop\tile.jpg"/>
          <p:cNvPicPr>
            <a:picLocks noGrp="1" noChangeAspect="1" noChangeArrowheads="1"/>
          </p:cNvPicPr>
          <p:nvPr>
            <p:ph sz="half" idx="1"/>
          </p:nvPr>
        </p:nvPicPr>
        <p:blipFill>
          <a:blip r:embed="rId2" cstate="print"/>
          <a:srcRect/>
          <a:stretch>
            <a:fillRect/>
          </a:stretch>
        </p:blipFill>
        <p:spPr bwMode="auto">
          <a:xfrm>
            <a:off x="457200" y="1772816"/>
            <a:ext cx="4038600" cy="4392488"/>
          </a:xfrm>
          <a:prstGeom prst="rect">
            <a:avLst/>
          </a:prstGeom>
          <a:noFill/>
        </p:spPr>
      </p:pic>
      <p:pic>
        <p:nvPicPr>
          <p:cNvPr id="8195" name="Picture 3" descr="C:\Users\User\Desktop\woman-drinking-coffee-bay-window.jpg"/>
          <p:cNvPicPr>
            <a:picLocks noGrp="1" noChangeAspect="1" noChangeArrowheads="1"/>
          </p:cNvPicPr>
          <p:nvPr>
            <p:ph sz="half" idx="2"/>
          </p:nvPr>
        </p:nvPicPr>
        <p:blipFill>
          <a:blip r:embed="rId3" cstate="print"/>
          <a:srcRect/>
          <a:stretch>
            <a:fillRect/>
          </a:stretch>
        </p:blipFill>
        <p:spPr bwMode="auto">
          <a:xfrm>
            <a:off x="4648200" y="1772816"/>
            <a:ext cx="4038600"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20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5"/>
                                        </p:tgtEl>
                                        <p:attrNameLst>
                                          <p:attrName>style.visibility</p:attrName>
                                        </p:attrNameLst>
                                      </p:cBhvr>
                                      <p:to>
                                        <p:strVal val="visible"/>
                                      </p:to>
                                    </p:set>
                                    <p:animEffect transition="in" filter="fade">
                                      <p:cBhvr>
                                        <p:cTn id="17" dur="2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Autofit/>
          </a:bodyPr>
          <a:lstStyle/>
          <a:p>
            <a:r>
              <a:rPr lang="en-US" sz="3600" dirty="0" smtClean="0">
                <a:latin typeface="Californian FB" pitchFamily="18" charset="0"/>
              </a:rPr>
              <a:t>d</a:t>
            </a:r>
            <a:r>
              <a:rPr lang="en-US" sz="3600" dirty="0" smtClean="0">
                <a:latin typeface="Californian FB" pitchFamily="18" charset="0"/>
              </a:rPr>
              <a:t>oor</a:t>
            </a:r>
            <a:r>
              <a:rPr lang="sr-Latn-RS" sz="3600" dirty="0" smtClean="0">
                <a:latin typeface="Californian FB" pitchFamily="18" charset="0"/>
              </a:rPr>
              <a:t>                 </a:t>
            </a:r>
            <a:r>
              <a:rPr lang="en-US" sz="3600" dirty="0" smtClean="0">
                <a:latin typeface="Californian FB" pitchFamily="18" charset="0"/>
              </a:rPr>
              <a:t> entrance</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a:t>
            </a:r>
            <a:r>
              <a:rPr lang="en-US" sz="3600" dirty="0" smtClean="0">
                <a:latin typeface="Californian FB" pitchFamily="18" charset="0"/>
              </a:rPr>
              <a:t>/</a:t>
            </a:r>
            <a:r>
              <a:rPr lang="en-US" sz="3600" dirty="0" err="1" smtClean="0">
                <a:latin typeface="Californian FB" pitchFamily="18" charset="0"/>
              </a:rPr>
              <a:t>dɔ</a:t>
            </a:r>
            <a:r>
              <a:rPr lang="en-US" sz="3600" dirty="0" smtClean="0">
                <a:latin typeface="Californian FB" pitchFamily="18" charset="0"/>
              </a:rPr>
              <a:t>ː</a:t>
            </a:r>
            <a:r>
              <a:rPr lang="en-US" sz="3600" dirty="0" smtClean="0">
                <a:latin typeface="Californian FB" pitchFamily="18" charset="0"/>
              </a:rPr>
              <a:t>/</a:t>
            </a:r>
            <a:r>
              <a:rPr lang="sr-Latn-RS" sz="3600" dirty="0" smtClean="0">
                <a:latin typeface="Californian FB" pitchFamily="18" charset="0"/>
              </a:rPr>
              <a:t>= vrata             </a:t>
            </a:r>
            <a:r>
              <a:rPr lang="en-US" sz="3600" dirty="0" smtClean="0">
                <a:latin typeface="Californian FB" pitchFamily="18" charset="0"/>
              </a:rPr>
              <a:t>/ˈ</a:t>
            </a:r>
            <a:r>
              <a:rPr lang="en-US" sz="3600" dirty="0" err="1" smtClean="0">
                <a:latin typeface="Californian FB" pitchFamily="18" charset="0"/>
              </a:rPr>
              <a:t>ɛntr</a:t>
            </a:r>
            <a:r>
              <a:rPr lang="en-US" sz="3600" dirty="0" smtClean="0">
                <a:latin typeface="Californian FB" pitchFamily="18" charset="0"/>
              </a:rPr>
              <a:t>(ə)ns</a:t>
            </a:r>
            <a:r>
              <a:rPr lang="en-US" sz="3600" dirty="0" smtClean="0">
                <a:latin typeface="Californian FB" pitchFamily="18" charset="0"/>
              </a:rPr>
              <a:t>/</a:t>
            </a:r>
            <a:r>
              <a:rPr lang="sr-Latn-RS" sz="3600" dirty="0" smtClean="0">
                <a:latin typeface="Californian FB" pitchFamily="18" charset="0"/>
              </a:rPr>
              <a:t>= ulaz</a:t>
            </a:r>
            <a:endParaRPr lang="en-US" sz="3600" dirty="0">
              <a:latin typeface="Californian FB" pitchFamily="18" charset="0"/>
            </a:endParaRPr>
          </a:p>
        </p:txBody>
      </p:sp>
      <p:pic>
        <p:nvPicPr>
          <p:cNvPr id="9218" name="Picture 2" descr="C:\Users\User\Desktop\Solid-Victorian-front-door.jpg"/>
          <p:cNvPicPr>
            <a:picLocks noGrp="1" noChangeAspect="1" noChangeArrowheads="1"/>
          </p:cNvPicPr>
          <p:nvPr>
            <p:ph sz="half" idx="1"/>
          </p:nvPr>
        </p:nvPicPr>
        <p:blipFill>
          <a:blip r:embed="rId2" cstate="print"/>
          <a:srcRect/>
          <a:stretch>
            <a:fillRect/>
          </a:stretch>
        </p:blipFill>
        <p:spPr bwMode="auto">
          <a:xfrm>
            <a:off x="860731" y="1600200"/>
            <a:ext cx="3231538" cy="4525963"/>
          </a:xfrm>
          <a:prstGeom prst="rect">
            <a:avLst/>
          </a:prstGeom>
          <a:noFill/>
        </p:spPr>
      </p:pic>
      <p:pic>
        <p:nvPicPr>
          <p:cNvPr id="9219" name="Picture 3" descr="C:\Users\User\Desktop\Korail-120-Seokgye-station-entrance-1-6-20180914-095506.jpg"/>
          <p:cNvPicPr>
            <a:picLocks noGrp="1" noChangeAspect="1" noChangeArrowheads="1"/>
          </p:cNvPicPr>
          <p:nvPr>
            <p:ph sz="half" idx="2"/>
          </p:nvPr>
        </p:nvPicPr>
        <p:blipFill>
          <a:blip r:embed="rId3" cstate="print"/>
          <a:srcRect/>
          <a:stretch>
            <a:fillRect/>
          </a:stretch>
        </p:blipFill>
        <p:spPr bwMode="auto">
          <a:xfrm>
            <a:off x="4572000" y="1700808"/>
            <a:ext cx="4038600" cy="4608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2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9"/>
                                        </p:tgtEl>
                                        <p:attrNameLst>
                                          <p:attrName>style.visibility</p:attrName>
                                        </p:attrNameLst>
                                      </p:cBhvr>
                                      <p:to>
                                        <p:strVal val="visible"/>
                                      </p:to>
                                    </p:set>
                                    <p:animEffect transition="in" filter="fade">
                                      <p:cBhvr>
                                        <p:cTn id="17"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84976" cy="1512168"/>
          </a:xfrm>
        </p:spPr>
        <p:txBody>
          <a:bodyPr>
            <a:normAutofit/>
          </a:bodyPr>
          <a:lstStyle/>
          <a:p>
            <a:r>
              <a:rPr lang="en-US" sz="3600" dirty="0" smtClean="0">
                <a:latin typeface="Californian FB" pitchFamily="18" charset="0"/>
              </a:rPr>
              <a:t>f</a:t>
            </a:r>
            <a:r>
              <a:rPr lang="en-US" sz="3600" dirty="0" smtClean="0">
                <a:latin typeface="Californian FB" pitchFamily="18" charset="0"/>
              </a:rPr>
              <a:t>urniture </a:t>
            </a:r>
            <a:r>
              <a:rPr lang="sr-Latn-RS" sz="3600" dirty="0" smtClean="0">
                <a:latin typeface="Californian FB" pitchFamily="18" charset="0"/>
              </a:rPr>
              <a:t>                             </a:t>
            </a:r>
            <a:r>
              <a:rPr lang="en-US" sz="3600" dirty="0" smtClean="0">
                <a:latin typeface="Californian FB" pitchFamily="18" charset="0"/>
              </a:rPr>
              <a:t>painting</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a:t>
            </a:r>
            <a:r>
              <a:rPr lang="en-US" sz="3600" dirty="0" smtClean="0">
                <a:latin typeface="Californian FB" pitchFamily="18" charset="0"/>
              </a:rPr>
              <a:t>ˈ</a:t>
            </a:r>
            <a:r>
              <a:rPr lang="en-US" sz="3600" dirty="0" err="1" smtClean="0">
                <a:latin typeface="Californian FB" pitchFamily="18" charset="0"/>
              </a:rPr>
              <a:t>fəːnɪtʃə</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nameštaj   </a:t>
            </a:r>
            <a:r>
              <a:rPr lang="sr-Latn-RS" sz="3600" dirty="0" smtClean="0">
                <a:latin typeface="Californian FB" pitchFamily="18" charset="0"/>
              </a:rPr>
              <a:t>              </a:t>
            </a:r>
            <a:r>
              <a:rPr lang="en-US" sz="3600" dirty="0" smtClean="0">
                <a:latin typeface="Californian FB" pitchFamily="18" charset="0"/>
              </a:rPr>
              <a:t>/ˈ</a:t>
            </a:r>
            <a:r>
              <a:rPr lang="en-US" sz="3600" dirty="0" err="1" smtClean="0">
                <a:latin typeface="Californian FB" pitchFamily="18" charset="0"/>
              </a:rPr>
              <a:t>peɪntɪŋ</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slika</a:t>
            </a:r>
            <a:endParaRPr lang="en-US" sz="3600" i="1" dirty="0">
              <a:latin typeface="Californian FB" pitchFamily="18" charset="0"/>
            </a:endParaRPr>
          </a:p>
        </p:txBody>
      </p:sp>
      <p:pic>
        <p:nvPicPr>
          <p:cNvPr id="10242" name="Picture 2" descr="C:\Users\User\Desktop\amazon-rivet-furniture-1533048038.jpg"/>
          <p:cNvPicPr>
            <a:picLocks noGrp="1" noChangeAspect="1" noChangeArrowheads="1"/>
          </p:cNvPicPr>
          <p:nvPr>
            <p:ph sz="half" idx="1"/>
          </p:nvPr>
        </p:nvPicPr>
        <p:blipFill>
          <a:blip r:embed="rId2" cstate="print"/>
          <a:srcRect/>
          <a:stretch>
            <a:fillRect/>
          </a:stretch>
        </p:blipFill>
        <p:spPr bwMode="auto">
          <a:xfrm>
            <a:off x="457200" y="1843881"/>
            <a:ext cx="4038600" cy="4038600"/>
          </a:xfrm>
          <a:prstGeom prst="rect">
            <a:avLst/>
          </a:prstGeom>
          <a:noFill/>
        </p:spPr>
      </p:pic>
      <p:pic>
        <p:nvPicPr>
          <p:cNvPr id="10243" name="Picture 3" descr="C:\Users\User\Desktop\12100613-arts-van-gogh-museum-3d-prints_cover_2000x1331.jpg"/>
          <p:cNvPicPr>
            <a:picLocks noGrp="1" noChangeAspect="1" noChangeArrowheads="1"/>
          </p:cNvPicPr>
          <p:nvPr>
            <p:ph sz="half" idx="2"/>
          </p:nvPr>
        </p:nvPicPr>
        <p:blipFill>
          <a:blip r:embed="rId3" cstate="print"/>
          <a:srcRect/>
          <a:stretch>
            <a:fillRect/>
          </a:stretch>
        </p:blipFill>
        <p:spPr bwMode="auto">
          <a:xfrm>
            <a:off x="4648200" y="1700808"/>
            <a:ext cx="4038600"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20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43"/>
                                        </p:tgtEl>
                                        <p:attrNameLst>
                                          <p:attrName>style.visibility</p:attrName>
                                        </p:attrNameLst>
                                      </p:cBhvr>
                                      <p:to>
                                        <p:strVal val="visible"/>
                                      </p:to>
                                    </p:set>
                                    <p:animEffect transition="in" filter="fade">
                                      <p:cBhvr>
                                        <p:cTn id="17" dur="20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1584176"/>
          </a:xfrm>
        </p:spPr>
        <p:txBody>
          <a:bodyPr>
            <a:noAutofit/>
          </a:bodyPr>
          <a:lstStyle/>
          <a:p>
            <a:r>
              <a:rPr lang="en-US" sz="3600" dirty="0" smtClean="0">
                <a:latin typeface="Californian FB" pitchFamily="18" charset="0"/>
              </a:rPr>
              <a:t>wall     </a:t>
            </a:r>
            <a:r>
              <a:rPr lang="sr-Latn-RS" sz="3600" dirty="0" smtClean="0">
                <a:latin typeface="Californian FB" pitchFamily="18" charset="0"/>
              </a:rPr>
              <a:t>                              </a:t>
            </a:r>
            <a:r>
              <a:rPr lang="en-US" sz="3600" dirty="0" smtClean="0">
                <a:latin typeface="Californian FB" pitchFamily="18" charset="0"/>
              </a:rPr>
              <a:t>      room</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 </a:t>
            </a:r>
            <a:r>
              <a:rPr lang="sr-Latn-RS" sz="3600" dirty="0" smtClean="0">
                <a:latin typeface="Californian FB" pitchFamily="18" charset="0"/>
              </a:rPr>
              <a:t>   </a:t>
            </a:r>
            <a:r>
              <a:rPr lang="en-US" sz="3600" dirty="0" smtClean="0">
                <a:latin typeface="Californian FB" pitchFamily="18" charset="0"/>
              </a:rPr>
              <a:t>/</a:t>
            </a:r>
            <a:r>
              <a:rPr lang="en-US" sz="3600" dirty="0" err="1" smtClean="0">
                <a:latin typeface="Californian FB" pitchFamily="18" charset="0"/>
              </a:rPr>
              <a:t>wɔːl</a:t>
            </a:r>
            <a:r>
              <a:rPr lang="en-US" sz="3600" dirty="0" smtClean="0">
                <a:latin typeface="Californian FB" pitchFamily="18" charset="0"/>
              </a:rPr>
              <a:t>/</a:t>
            </a:r>
            <a:r>
              <a:rPr lang="sr-Latn-RS" sz="3600" dirty="0" smtClean="0">
                <a:latin typeface="Californian FB" pitchFamily="18" charset="0"/>
              </a:rPr>
              <a:t>                               </a:t>
            </a:r>
            <a:r>
              <a:rPr lang="en-US" sz="3600" dirty="0" smtClean="0">
                <a:latin typeface="Californian FB" pitchFamily="18" charset="0"/>
              </a:rPr>
              <a:t> </a:t>
            </a:r>
            <a:r>
              <a:rPr lang="en-US" sz="3600" dirty="0" smtClean="0">
                <a:latin typeface="Californian FB" pitchFamily="18" charset="0"/>
              </a:rPr>
              <a:t>/</a:t>
            </a:r>
            <a:r>
              <a:rPr lang="en-US" sz="3600" dirty="0" err="1" smtClean="0">
                <a:latin typeface="Californian FB" pitchFamily="18" charset="0"/>
              </a:rPr>
              <a:t>ruːm,rʊm</a:t>
            </a:r>
            <a:r>
              <a:rPr lang="en-US" sz="3600" dirty="0" smtClean="0">
                <a:latin typeface="Californian FB" pitchFamily="18" charset="0"/>
              </a:rPr>
              <a:t>/ </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a:t>
            </a:r>
            <a:r>
              <a:rPr lang="sr-Latn-RS" sz="3600" i="1" dirty="0" smtClean="0">
                <a:latin typeface="Californian FB" pitchFamily="18" charset="0"/>
              </a:rPr>
              <a:t>zid                             soba, prostor, prostorija</a:t>
            </a:r>
            <a:endParaRPr lang="en-US" sz="3600" i="1" dirty="0">
              <a:latin typeface="Californian FB" pitchFamily="18" charset="0"/>
            </a:endParaRPr>
          </a:p>
        </p:txBody>
      </p:sp>
      <p:pic>
        <p:nvPicPr>
          <p:cNvPr id="11266" name="Picture 2" descr="C:\Users\User\Desktop\207415684.jpg"/>
          <p:cNvPicPr>
            <a:picLocks noGrp="1" noChangeAspect="1" noChangeArrowheads="1"/>
          </p:cNvPicPr>
          <p:nvPr>
            <p:ph sz="half" idx="2"/>
          </p:nvPr>
        </p:nvPicPr>
        <p:blipFill>
          <a:blip r:embed="rId2" cstate="print"/>
          <a:srcRect/>
          <a:stretch>
            <a:fillRect/>
          </a:stretch>
        </p:blipFill>
        <p:spPr bwMode="auto">
          <a:xfrm>
            <a:off x="4860032" y="1916832"/>
            <a:ext cx="4038600" cy="4464496"/>
          </a:xfrm>
          <a:prstGeom prst="rect">
            <a:avLst/>
          </a:prstGeom>
          <a:noFill/>
        </p:spPr>
      </p:pic>
      <p:pic>
        <p:nvPicPr>
          <p:cNvPr id="11267" name="Picture 3" descr="C:\Users\User\Desktop\wp-1481922375633.jpeg"/>
          <p:cNvPicPr>
            <a:picLocks noGrp="1" noChangeAspect="1" noChangeArrowheads="1"/>
          </p:cNvPicPr>
          <p:nvPr>
            <p:ph sz="half" idx="1"/>
          </p:nvPr>
        </p:nvPicPr>
        <p:blipFill>
          <a:blip r:embed="rId3" cstate="print"/>
          <a:srcRect/>
          <a:stretch>
            <a:fillRect/>
          </a:stretch>
        </p:blipFill>
        <p:spPr bwMode="auto">
          <a:xfrm>
            <a:off x="395536" y="1988840"/>
            <a:ext cx="3744416" cy="44644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fade">
                                      <p:cBhvr>
                                        <p:cTn id="12" dur="2000"/>
                                        <p:tgtEl>
                                          <p:spTgt spid="112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66"/>
                                        </p:tgtEl>
                                        <p:attrNameLst>
                                          <p:attrName>style.visibility</p:attrName>
                                        </p:attrNameLst>
                                      </p:cBhvr>
                                      <p:to>
                                        <p:strVal val="visible"/>
                                      </p:to>
                                    </p:set>
                                    <p:animEffect transition="in" filter="fade">
                                      <p:cBhvr>
                                        <p:cTn id="1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507288" cy="1228998"/>
          </a:xfrm>
        </p:spPr>
        <p:txBody>
          <a:bodyPr>
            <a:noAutofit/>
          </a:bodyPr>
          <a:lstStyle/>
          <a:p>
            <a:r>
              <a:rPr lang="en-US" sz="3600" dirty="0" smtClean="0">
                <a:latin typeface="Californian FB" pitchFamily="18" charset="0"/>
              </a:rPr>
              <a:t>g</a:t>
            </a:r>
            <a:r>
              <a:rPr lang="en-US" sz="3600" dirty="0" smtClean="0">
                <a:latin typeface="Californian FB" pitchFamily="18" charset="0"/>
              </a:rPr>
              <a:t>ate   </a:t>
            </a:r>
            <a:r>
              <a:rPr lang="sr-Latn-RS" sz="3600" dirty="0" smtClean="0">
                <a:latin typeface="Californian FB" pitchFamily="18" charset="0"/>
              </a:rPr>
              <a:t>               </a:t>
            </a:r>
            <a:r>
              <a:rPr lang="en-US" sz="3600" dirty="0" smtClean="0">
                <a:latin typeface="Californian FB" pitchFamily="18" charset="0"/>
              </a:rPr>
              <a:t> </a:t>
            </a:r>
            <a:r>
              <a:rPr lang="sr-Latn-RS" sz="3600" dirty="0" smtClean="0">
                <a:latin typeface="Californian FB" pitchFamily="18" charset="0"/>
              </a:rPr>
              <a:t>              </a:t>
            </a:r>
            <a:r>
              <a:rPr lang="en-US" sz="3600" dirty="0" smtClean="0">
                <a:latin typeface="Californian FB" pitchFamily="18" charset="0"/>
              </a:rPr>
              <a:t>ladder</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a:t>
            </a:r>
            <a:r>
              <a:rPr lang="en-US" sz="3600" dirty="0" err="1" smtClean="0">
                <a:latin typeface="Californian FB" pitchFamily="18" charset="0"/>
              </a:rPr>
              <a:t>ɡeɪt</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kapija    </a:t>
            </a:r>
            <a:r>
              <a:rPr lang="sr-Latn-RS" sz="3600" dirty="0" smtClean="0">
                <a:latin typeface="Californian FB" pitchFamily="18" charset="0"/>
              </a:rPr>
              <a:t>             </a:t>
            </a:r>
            <a:r>
              <a:rPr lang="en-US" sz="3600" dirty="0" smtClean="0">
                <a:latin typeface="Californian FB" pitchFamily="18" charset="0"/>
              </a:rPr>
              <a:t>/</a:t>
            </a:r>
            <a:r>
              <a:rPr lang="en-US" sz="3600" dirty="0" smtClean="0">
                <a:latin typeface="Californian FB" pitchFamily="18" charset="0"/>
              </a:rPr>
              <a:t>ˈ</a:t>
            </a:r>
            <a:r>
              <a:rPr lang="en-US" sz="3600" dirty="0" err="1" smtClean="0">
                <a:latin typeface="Californian FB" pitchFamily="18" charset="0"/>
              </a:rPr>
              <a:t>ladə</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merdevine</a:t>
            </a:r>
            <a:endParaRPr lang="en-US" sz="3600" i="1" dirty="0">
              <a:latin typeface="Californian FB" pitchFamily="18" charset="0"/>
            </a:endParaRPr>
          </a:p>
        </p:txBody>
      </p:sp>
      <p:pic>
        <p:nvPicPr>
          <p:cNvPr id="12290" name="Picture 2" descr="C:\Users\User\Desktop\3.jpg"/>
          <p:cNvPicPr>
            <a:picLocks noGrp="1" noChangeAspect="1" noChangeArrowheads="1"/>
          </p:cNvPicPr>
          <p:nvPr>
            <p:ph sz="half" idx="1"/>
          </p:nvPr>
        </p:nvPicPr>
        <p:blipFill>
          <a:blip r:embed="rId2" cstate="print"/>
          <a:srcRect/>
          <a:stretch>
            <a:fillRect/>
          </a:stretch>
        </p:blipFill>
        <p:spPr bwMode="auto">
          <a:xfrm>
            <a:off x="179512" y="1556792"/>
            <a:ext cx="4248472" cy="4464496"/>
          </a:xfrm>
          <a:prstGeom prst="rect">
            <a:avLst/>
          </a:prstGeom>
          <a:noFill/>
        </p:spPr>
      </p:pic>
      <p:pic>
        <p:nvPicPr>
          <p:cNvPr id="12291" name="Picture 3" descr="C:\Users\User\Desktop\64594_I.jpg"/>
          <p:cNvPicPr>
            <a:picLocks noGrp="1" noChangeAspect="1" noChangeArrowheads="1"/>
          </p:cNvPicPr>
          <p:nvPr>
            <p:ph sz="half" idx="2"/>
          </p:nvPr>
        </p:nvPicPr>
        <p:blipFill>
          <a:blip r:embed="rId3" cstate="print"/>
          <a:srcRect/>
          <a:stretch>
            <a:fillRect/>
          </a:stretch>
        </p:blipFill>
        <p:spPr bwMode="auto">
          <a:xfrm>
            <a:off x="4644008" y="1844824"/>
            <a:ext cx="4038600" cy="439769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20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91"/>
                                        </p:tgtEl>
                                        <p:attrNameLst>
                                          <p:attrName>style.visibility</p:attrName>
                                        </p:attrNameLst>
                                      </p:cBhvr>
                                      <p:to>
                                        <p:strVal val="visible"/>
                                      </p:to>
                                    </p:set>
                                    <p:animEffect transition="in" filter="fade">
                                      <p:cBhvr>
                                        <p:cTn id="17"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alifornian FB" pitchFamily="18" charset="0"/>
              </a:rPr>
              <a:t>1a </a:t>
            </a:r>
            <a:r>
              <a:rPr lang="en-US" sz="3600" dirty="0" smtClean="0">
                <a:solidFill>
                  <a:srgbClr val="FF0000"/>
                </a:solidFill>
                <a:latin typeface="Californian FB" pitchFamily="18" charset="0"/>
              </a:rPr>
              <a:t>page 66</a:t>
            </a:r>
            <a:r>
              <a:rPr lang="en-US" sz="3600" dirty="0" smtClean="0">
                <a:latin typeface="Californian FB" pitchFamily="18" charset="0"/>
              </a:rPr>
              <a:t>, Which </a:t>
            </a:r>
            <a:r>
              <a:rPr lang="en-US" sz="3600" dirty="0" smtClean="0">
                <a:latin typeface="Californian FB" pitchFamily="18" charset="0"/>
              </a:rPr>
              <a:t>of these things can you see in the </a:t>
            </a:r>
            <a:r>
              <a:rPr lang="en-US" sz="3600" dirty="0" smtClean="0">
                <a:latin typeface="Californian FB" pitchFamily="18" charset="0"/>
              </a:rPr>
              <a:t>picture?</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179512" y="2852936"/>
          <a:ext cx="4824536" cy="1584176"/>
        </p:xfrm>
        <a:graphic>
          <a:graphicData uri="http://schemas.openxmlformats.org/drawingml/2006/table">
            <a:tbl>
              <a:tblPr firstRow="1" bandRow="1">
                <a:tableStyleId>{E8B1032C-EA38-4F05-BA0D-38AFFFC7BED3}</a:tableStyleId>
              </a:tblPr>
              <a:tblGrid>
                <a:gridCol w="4824536"/>
              </a:tblGrid>
              <a:tr h="1584176">
                <a:tc>
                  <a:txBody>
                    <a:bodyPr/>
                    <a:lstStyle/>
                    <a:p>
                      <a:r>
                        <a:rPr lang="en-US" sz="2400" dirty="0" smtClean="0">
                          <a:latin typeface="Californian FB" pitchFamily="18" charset="0"/>
                        </a:rPr>
                        <a:t> courtyard√</a:t>
                      </a:r>
                      <a:r>
                        <a:rPr lang="en-US" sz="2400" baseline="0" dirty="0" smtClean="0">
                          <a:latin typeface="Californian FB" pitchFamily="18" charset="0"/>
                        </a:rPr>
                        <a:t>  door   entrance√ furniture     garden        gate    ladder√      painting√</a:t>
                      </a:r>
                    </a:p>
                    <a:p>
                      <a:r>
                        <a:rPr lang="en-US" sz="2400" baseline="0" dirty="0" smtClean="0">
                          <a:latin typeface="Californian FB" pitchFamily="18" charset="0"/>
                        </a:rPr>
                        <a:t>roof         room       wall √   window</a:t>
                      </a:r>
                      <a:endParaRPr lang="en-US" sz="2400" dirty="0">
                        <a:latin typeface="Californian FB" pitchFamily="18" charset="0"/>
                      </a:endParaRPr>
                    </a:p>
                  </a:txBody>
                  <a:tcPr/>
                </a:tc>
              </a:tr>
            </a:tbl>
          </a:graphicData>
        </a:graphic>
      </p:graphicFrame>
      <p:pic>
        <p:nvPicPr>
          <p:cNvPr id="2050" name="Picture 2" descr="C:\Users\User\Desktop\980a4b38b2b4bc07f318339a649c5a13.jpg"/>
          <p:cNvPicPr>
            <a:picLocks noChangeAspect="1" noChangeArrowheads="1"/>
          </p:cNvPicPr>
          <p:nvPr/>
        </p:nvPicPr>
        <p:blipFill>
          <a:blip r:embed="rId2" cstate="print"/>
          <a:srcRect/>
          <a:stretch>
            <a:fillRect/>
          </a:stretch>
        </p:blipFill>
        <p:spPr bwMode="auto">
          <a:xfrm>
            <a:off x="4823520" y="1556792"/>
            <a:ext cx="4320480" cy="4481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Palatino Linotype" pitchFamily="18" charset="0"/>
              </a:rPr>
              <a:t>1b </a:t>
            </a:r>
            <a:r>
              <a:rPr lang="en-US" sz="3600" b="1" dirty="0" smtClean="0">
                <a:solidFill>
                  <a:srgbClr val="FF0000"/>
                </a:solidFill>
                <a:latin typeface="Palatino Linotype" pitchFamily="18" charset="0"/>
              </a:rPr>
              <a:t>page 66</a:t>
            </a:r>
            <a:r>
              <a:rPr lang="en-US" sz="3600" dirty="0" smtClean="0">
                <a:latin typeface="Palatino Linotype" pitchFamily="18" charset="0"/>
              </a:rPr>
              <a:t>,  </a:t>
            </a:r>
            <a:r>
              <a:rPr lang="en-US" sz="3600" dirty="0" smtClean="0">
                <a:latin typeface="Palatino Linotype" pitchFamily="18" charset="0"/>
              </a:rPr>
              <a:t>How are these buildings different from your home and </a:t>
            </a:r>
            <a:r>
              <a:rPr lang="en-US" sz="3600" dirty="0" smtClean="0">
                <a:latin typeface="Palatino Linotype" pitchFamily="18" charset="0"/>
              </a:rPr>
              <a:t>street?</a:t>
            </a:r>
            <a:endParaRPr lang="en-US" sz="3600" dirty="0">
              <a:latin typeface="Palatino Linotype" pitchFamily="18" charset="0"/>
            </a:endParaRPr>
          </a:p>
        </p:txBody>
      </p:sp>
      <p:pic>
        <p:nvPicPr>
          <p:cNvPr id="3074" name="Picture 2" descr="C:\Users\User\Desktop\images.jpg"/>
          <p:cNvPicPr>
            <a:picLocks noGrp="1" noChangeAspect="1" noChangeArrowheads="1"/>
          </p:cNvPicPr>
          <p:nvPr>
            <p:ph idx="1"/>
          </p:nvPr>
        </p:nvPicPr>
        <p:blipFill>
          <a:blip r:embed="rId2" cstate="print"/>
          <a:srcRect/>
          <a:stretch>
            <a:fillRect/>
          </a:stretch>
        </p:blipFill>
        <p:spPr bwMode="auto">
          <a:xfrm>
            <a:off x="3851920" y="1844824"/>
            <a:ext cx="4968552" cy="4032448"/>
          </a:xfrm>
          <a:prstGeom prst="rect">
            <a:avLst/>
          </a:prstGeom>
          <a:noFill/>
        </p:spPr>
      </p:pic>
      <p:sp>
        <p:nvSpPr>
          <p:cNvPr id="5" name="TextBox 4"/>
          <p:cNvSpPr txBox="1"/>
          <p:nvPr/>
        </p:nvSpPr>
        <p:spPr>
          <a:xfrm>
            <a:off x="323528" y="2348880"/>
            <a:ext cx="3312368" cy="3108543"/>
          </a:xfrm>
          <a:prstGeom prst="rect">
            <a:avLst/>
          </a:prstGeom>
          <a:noFill/>
        </p:spPr>
        <p:txBody>
          <a:bodyPr wrap="square" rtlCol="0">
            <a:spAutoFit/>
          </a:bodyPr>
          <a:lstStyle/>
          <a:p>
            <a:r>
              <a:rPr lang="sr-Latn-RS" sz="2800" dirty="0" smtClean="0">
                <a:latin typeface="Californian FB" pitchFamily="18" charset="0"/>
              </a:rPr>
              <a:t>Sample answers:</a:t>
            </a:r>
          </a:p>
          <a:p>
            <a:endParaRPr lang="sr-Latn-RS" sz="2800" dirty="0" smtClean="0">
              <a:latin typeface="Californian FB" pitchFamily="18" charset="0"/>
            </a:endParaRPr>
          </a:p>
          <a:p>
            <a:r>
              <a:rPr lang="sr-Latn-RS" sz="2800" i="1" dirty="0" smtClean="0">
                <a:latin typeface="Californian FB" pitchFamily="18" charset="0"/>
              </a:rPr>
              <a:t>In my home, there is an entrance, a gate...</a:t>
            </a:r>
          </a:p>
          <a:p>
            <a:r>
              <a:rPr lang="sr-Latn-RS" sz="2800" i="1" dirty="0" smtClean="0">
                <a:latin typeface="Californian FB" pitchFamily="18" charset="0"/>
              </a:rPr>
              <a:t>I enter my house through the door.</a:t>
            </a:r>
          </a:p>
          <a:p>
            <a:r>
              <a:rPr lang="sr-Latn-RS" sz="2800" i="1" dirty="0" smtClean="0">
                <a:latin typeface="Californian FB"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reading</a:t>
            </a:r>
            <a:endParaRPr lang="en-US" dirty="0">
              <a:latin typeface="Californian FB" pitchFamily="18" charset="0"/>
            </a:endParaRPr>
          </a:p>
        </p:txBody>
      </p:sp>
      <p:sp>
        <p:nvSpPr>
          <p:cNvPr id="3" name="Text Placeholder 2"/>
          <p:cNvSpPr>
            <a:spLocks noGrp="1"/>
          </p:cNvSpPr>
          <p:nvPr>
            <p:ph type="body" idx="1"/>
          </p:nvPr>
        </p:nvSpPr>
        <p:spPr/>
        <p:txBody>
          <a:bodyPr>
            <a:normAutofit/>
          </a:bodyPr>
          <a:lstStyle/>
          <a:p>
            <a:r>
              <a:rPr lang="en-US" sz="3600" i="1" dirty="0" err="1" smtClean="0">
                <a:latin typeface="Californian FB" pitchFamily="18" charset="0"/>
              </a:rPr>
              <a:t>Çatal</a:t>
            </a:r>
            <a:r>
              <a:rPr lang="en-US" sz="3600" i="1" dirty="0" smtClean="0">
                <a:latin typeface="Californian FB" pitchFamily="18" charset="0"/>
              </a:rPr>
              <a:t> </a:t>
            </a:r>
            <a:r>
              <a:rPr lang="en-US" sz="3600" i="1" dirty="0" err="1" smtClean="0">
                <a:latin typeface="Californian FB" pitchFamily="18" charset="0"/>
              </a:rPr>
              <a:t>Hüyük</a:t>
            </a:r>
            <a:r>
              <a:rPr lang="sr-Latn-RS" sz="3600" i="1" dirty="0" smtClean="0">
                <a:latin typeface="Californian FB" pitchFamily="18" charset="0"/>
              </a:rPr>
              <a:t>,</a:t>
            </a:r>
            <a:r>
              <a:rPr lang="en-US" sz="3600" i="1" dirty="0" smtClean="0">
                <a:latin typeface="Californian FB" pitchFamily="18" charset="0"/>
              </a:rPr>
              <a:t> </a:t>
            </a:r>
            <a:r>
              <a:rPr lang="sr-Latn-RS" sz="3600" dirty="0" smtClean="0">
                <a:latin typeface="Californian FB" pitchFamily="18" charset="0"/>
              </a:rPr>
              <a:t>p</a:t>
            </a:r>
            <a:r>
              <a:rPr lang="sr-Latn-RS" sz="3600" dirty="0" smtClean="0">
                <a:latin typeface="Californian FB" pitchFamily="18" charset="0"/>
              </a:rPr>
              <a:t>age 66</a:t>
            </a:r>
            <a:endParaRPr lang="en-US" sz="36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92480" cy="1426170"/>
          </a:xfrm>
        </p:spPr>
        <p:txBody>
          <a:bodyPr>
            <a:noAutofit/>
          </a:bodyPr>
          <a:lstStyle/>
          <a:p>
            <a:r>
              <a:rPr lang="en-US" sz="3600" dirty="0" smtClean="0">
                <a:latin typeface="Californian FB" pitchFamily="18" charset="0"/>
              </a:rPr>
              <a:t>2a,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66</a:t>
            </a:r>
            <a:r>
              <a:rPr lang="sr-Latn-RS" sz="3600" dirty="0" smtClean="0">
                <a:latin typeface="Californian FB" pitchFamily="18" charset="0"/>
              </a:rPr>
              <a:t>,</a:t>
            </a:r>
            <a:r>
              <a:rPr lang="en-US" sz="3600" dirty="0" smtClean="0">
                <a:latin typeface="Californian FB" pitchFamily="18" charset="0"/>
              </a:rPr>
              <a:t>  </a:t>
            </a:r>
            <a:r>
              <a:rPr lang="en-US" sz="3600" dirty="0" smtClean="0">
                <a:latin typeface="Californian FB" pitchFamily="18" charset="0"/>
              </a:rPr>
              <a:t>Guess the answers to these questions. Then read paragraph </a:t>
            </a:r>
            <a:r>
              <a:rPr lang="en-US" sz="3600" b="1" dirty="0" smtClean="0">
                <a:solidFill>
                  <a:srgbClr val="FF0000"/>
                </a:solidFill>
                <a:latin typeface="Californian FB" pitchFamily="18" charset="0"/>
              </a:rPr>
              <a:t>A</a:t>
            </a:r>
            <a:r>
              <a:rPr lang="en-US" sz="3600" dirty="0" smtClean="0">
                <a:latin typeface="Californian FB" pitchFamily="18" charset="0"/>
              </a:rPr>
              <a:t> of the text </a:t>
            </a:r>
            <a:r>
              <a:rPr lang="en-US" sz="3600" dirty="0" smtClean="0">
                <a:latin typeface="Californian FB" pitchFamily="18" charset="0"/>
              </a:rPr>
              <a:t>about </a:t>
            </a:r>
            <a:r>
              <a:rPr lang="en-US" sz="3600" i="1" dirty="0" err="1" smtClean="0">
                <a:latin typeface="Californian FB" pitchFamily="18" charset="0"/>
              </a:rPr>
              <a:t>Çatal</a:t>
            </a:r>
            <a:r>
              <a:rPr lang="en-US" sz="3600" i="1" dirty="0" smtClean="0">
                <a:latin typeface="Californian FB" pitchFamily="18" charset="0"/>
              </a:rPr>
              <a:t> </a:t>
            </a:r>
            <a:r>
              <a:rPr lang="en-US" sz="3600" i="1" dirty="0" err="1" smtClean="0">
                <a:latin typeface="Californian FB" pitchFamily="18" charset="0"/>
              </a:rPr>
              <a:t>Hüyük</a:t>
            </a:r>
            <a:r>
              <a:rPr lang="en-US" sz="3600" i="1" dirty="0" smtClean="0">
                <a:latin typeface="Californian FB" pitchFamily="18" charset="0"/>
              </a:rPr>
              <a:t> </a:t>
            </a:r>
            <a:r>
              <a:rPr lang="en-US" sz="3600" dirty="0" smtClean="0">
                <a:latin typeface="Californian FB" pitchFamily="18" charset="0"/>
              </a:rPr>
              <a:t>and check your guesses</a:t>
            </a:r>
            <a:r>
              <a:rPr lang="sr-Latn-RS" sz="3600" dirty="0" smtClean="0">
                <a:latin typeface="Californian FB" pitchFamily="18" charset="0"/>
              </a:rPr>
              <a:t>.</a:t>
            </a:r>
            <a:endParaRPr lang="en-US" sz="3600" dirty="0">
              <a:latin typeface="Californian FB" pitchFamily="18" charset="0"/>
            </a:endParaRPr>
          </a:p>
        </p:txBody>
      </p:sp>
      <p:sp>
        <p:nvSpPr>
          <p:cNvPr id="3" name="Content Placeholder 2"/>
          <p:cNvSpPr>
            <a:spLocks noGrp="1"/>
          </p:cNvSpPr>
          <p:nvPr>
            <p:ph idx="1"/>
          </p:nvPr>
        </p:nvSpPr>
        <p:spPr>
          <a:xfrm>
            <a:off x="457200" y="2348880"/>
            <a:ext cx="8229600" cy="3777283"/>
          </a:xfrm>
        </p:spPr>
        <p:txBody>
          <a:bodyPr/>
          <a:lstStyle/>
          <a:p>
            <a:pPr algn="just"/>
            <a:r>
              <a:rPr lang="en-US" dirty="0" smtClean="0">
                <a:latin typeface="Californian FB" pitchFamily="18" charset="0"/>
              </a:rPr>
              <a:t>1. This city is in modern-day …</a:t>
            </a:r>
          </a:p>
          <a:p>
            <a:pPr algn="just"/>
            <a:r>
              <a:rPr lang="en-US" dirty="0" smtClean="0">
                <a:latin typeface="Californian FB" pitchFamily="18" charset="0"/>
              </a:rPr>
              <a:t>a) Iraq                 b) Pakistan      c) Turkey</a:t>
            </a:r>
            <a:endParaRPr lang="en-US" dirty="0" smtClean="0">
              <a:latin typeface="Californian FB" pitchFamily="18" charset="0"/>
            </a:endParaRPr>
          </a:p>
          <a:p>
            <a:pPr algn="just"/>
            <a:r>
              <a:rPr lang="en-US" dirty="0" smtClean="0">
                <a:latin typeface="Californian FB" pitchFamily="18" charset="0"/>
              </a:rPr>
              <a:t>2. The picture shows the place in about …</a:t>
            </a:r>
          </a:p>
          <a:p>
            <a:pPr algn="just"/>
            <a:r>
              <a:rPr lang="en-US" dirty="0" smtClean="0">
                <a:latin typeface="Californian FB" pitchFamily="18" charset="0"/>
              </a:rPr>
              <a:t>a</a:t>
            </a:r>
            <a:r>
              <a:rPr lang="en-US" dirty="0" smtClean="0">
                <a:latin typeface="Californian FB" pitchFamily="18" charset="0"/>
              </a:rPr>
              <a:t>) 10 000 BC       b) 6000 BC      c) 2000 BC</a:t>
            </a:r>
          </a:p>
          <a:p>
            <a:pPr algn="just"/>
            <a:endParaRPr lang="en-US" dirty="0" smtClean="0">
              <a:latin typeface="Californian FB" pitchFamily="18" charset="0"/>
            </a:endParaRPr>
          </a:p>
          <a:p>
            <a:pPr algn="just">
              <a:buNone/>
            </a:pP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12968" cy="1143000"/>
          </a:xfrm>
        </p:spPr>
        <p:txBody>
          <a:bodyPr>
            <a:normAutofit fontScale="90000"/>
          </a:bodyPr>
          <a:lstStyle/>
          <a:p>
            <a:r>
              <a:rPr lang="en-US" dirty="0" smtClean="0">
                <a:latin typeface="Californian FB" pitchFamily="18" charset="0"/>
              </a:rPr>
              <a:t>Iraq </a:t>
            </a:r>
            <a:r>
              <a:rPr lang="sr-Latn-RS" dirty="0" smtClean="0">
                <a:latin typeface="Californian FB" pitchFamily="18" charset="0"/>
              </a:rPr>
              <a:t>  </a:t>
            </a:r>
            <a:r>
              <a:rPr lang="en-US" dirty="0" smtClean="0">
                <a:latin typeface="Californian FB" pitchFamily="18" charset="0"/>
              </a:rPr>
              <a:t>Pakistan Turkey</a:t>
            </a:r>
            <a:br>
              <a:rPr lang="en-US" dirty="0" smtClean="0">
                <a:latin typeface="Californian FB" pitchFamily="18" charset="0"/>
              </a:rPr>
            </a:br>
            <a:r>
              <a:rPr lang="en-US" i="1" dirty="0" smtClean="0">
                <a:latin typeface="Californian FB" pitchFamily="18" charset="0"/>
              </a:rPr>
              <a:t>adjective</a:t>
            </a:r>
            <a:r>
              <a:rPr lang="en-US" dirty="0" smtClean="0">
                <a:latin typeface="Californian FB" pitchFamily="18" charset="0"/>
              </a:rPr>
              <a:t>,</a:t>
            </a:r>
            <a:r>
              <a:rPr lang="sr-Latn-RS" dirty="0" smtClean="0">
                <a:latin typeface="Californian FB" pitchFamily="18" charset="0"/>
              </a:rPr>
              <a:t> </a:t>
            </a:r>
            <a:r>
              <a:rPr lang="en-US" dirty="0" smtClean="0">
                <a:latin typeface="Californian FB" pitchFamily="18" charset="0"/>
              </a:rPr>
              <a:t>Iraqi Pakistani Turkish</a:t>
            </a:r>
            <a:endParaRPr lang="en-US" dirty="0">
              <a:latin typeface="Californian FB" pitchFamily="18" charset="0"/>
            </a:endParaRPr>
          </a:p>
        </p:txBody>
      </p:sp>
      <p:pic>
        <p:nvPicPr>
          <p:cNvPr id="22530" name="Picture 2" descr="C:\Users\User\Desktop\index.png"/>
          <p:cNvPicPr>
            <a:picLocks noGrp="1" noChangeAspect="1" noChangeArrowheads="1"/>
          </p:cNvPicPr>
          <p:nvPr>
            <p:ph idx="1"/>
          </p:nvPr>
        </p:nvPicPr>
        <p:blipFill>
          <a:blip r:embed="rId2" cstate="print"/>
          <a:srcRect/>
          <a:stretch>
            <a:fillRect/>
          </a:stretch>
        </p:blipFill>
        <p:spPr bwMode="auto">
          <a:xfrm>
            <a:off x="251520" y="1844824"/>
            <a:ext cx="2619375" cy="1743075"/>
          </a:xfrm>
          <a:prstGeom prst="rect">
            <a:avLst/>
          </a:prstGeom>
          <a:noFill/>
        </p:spPr>
      </p:pic>
      <p:pic>
        <p:nvPicPr>
          <p:cNvPr id="22531" name="Picture 3" descr="C:\Users\User\Desktop\index.png"/>
          <p:cNvPicPr>
            <a:picLocks noChangeAspect="1" noChangeArrowheads="1"/>
          </p:cNvPicPr>
          <p:nvPr/>
        </p:nvPicPr>
        <p:blipFill>
          <a:blip r:embed="rId3" cstate="print"/>
          <a:srcRect/>
          <a:stretch>
            <a:fillRect/>
          </a:stretch>
        </p:blipFill>
        <p:spPr bwMode="auto">
          <a:xfrm>
            <a:off x="6156176" y="1844824"/>
            <a:ext cx="2619375" cy="1743075"/>
          </a:xfrm>
          <a:prstGeom prst="rect">
            <a:avLst/>
          </a:prstGeom>
          <a:noFill/>
        </p:spPr>
      </p:pic>
      <p:pic>
        <p:nvPicPr>
          <p:cNvPr id="22532" name="Picture 4" descr="C:\Users\User\Desktop\1759a66ab86c0686c1d0d8b143c18384.jpg"/>
          <p:cNvPicPr>
            <a:picLocks noChangeAspect="1" noChangeArrowheads="1"/>
          </p:cNvPicPr>
          <p:nvPr/>
        </p:nvPicPr>
        <p:blipFill>
          <a:blip r:embed="rId4" cstate="print"/>
          <a:srcRect/>
          <a:stretch>
            <a:fillRect/>
          </a:stretch>
        </p:blipFill>
        <p:spPr bwMode="auto">
          <a:xfrm>
            <a:off x="5796136" y="3861048"/>
            <a:ext cx="3347864" cy="2748533"/>
          </a:xfrm>
          <a:prstGeom prst="rect">
            <a:avLst/>
          </a:prstGeom>
          <a:noFill/>
        </p:spPr>
      </p:pic>
      <p:pic>
        <p:nvPicPr>
          <p:cNvPr id="22533" name="Picture 5" descr="C:\Users\User\Desktop\Location-map-of-Iraq.png"/>
          <p:cNvPicPr>
            <a:picLocks noChangeAspect="1" noChangeArrowheads="1"/>
          </p:cNvPicPr>
          <p:nvPr/>
        </p:nvPicPr>
        <p:blipFill>
          <a:blip r:embed="rId5" cstate="print"/>
          <a:srcRect/>
          <a:stretch>
            <a:fillRect/>
          </a:stretch>
        </p:blipFill>
        <p:spPr bwMode="auto">
          <a:xfrm>
            <a:off x="0" y="3717032"/>
            <a:ext cx="3131840" cy="2962274"/>
          </a:xfrm>
          <a:prstGeom prst="rect">
            <a:avLst/>
          </a:prstGeom>
          <a:noFill/>
        </p:spPr>
      </p:pic>
      <p:pic>
        <p:nvPicPr>
          <p:cNvPr id="22534" name="Picture 6" descr="C:\Users\User\Desktop\pakistan-map.gif"/>
          <p:cNvPicPr>
            <a:picLocks noChangeAspect="1" noChangeArrowheads="1"/>
          </p:cNvPicPr>
          <p:nvPr/>
        </p:nvPicPr>
        <p:blipFill>
          <a:blip r:embed="rId6" cstate="print"/>
          <a:srcRect/>
          <a:stretch>
            <a:fillRect/>
          </a:stretch>
        </p:blipFill>
        <p:spPr bwMode="auto">
          <a:xfrm>
            <a:off x="3131840" y="3789040"/>
            <a:ext cx="2592288" cy="2924944"/>
          </a:xfrm>
          <a:prstGeom prst="rect">
            <a:avLst/>
          </a:prstGeom>
          <a:noFill/>
        </p:spPr>
      </p:pic>
      <p:pic>
        <p:nvPicPr>
          <p:cNvPr id="22535" name="Picture 7" descr="C:\Users\User\Desktop\255px-Flag_of_Pakistan.svg.png"/>
          <p:cNvPicPr>
            <a:picLocks noChangeAspect="1" noChangeArrowheads="1"/>
          </p:cNvPicPr>
          <p:nvPr/>
        </p:nvPicPr>
        <p:blipFill>
          <a:blip r:embed="rId7" cstate="print"/>
          <a:srcRect/>
          <a:stretch>
            <a:fillRect/>
          </a:stretch>
        </p:blipFill>
        <p:spPr bwMode="auto">
          <a:xfrm>
            <a:off x="3131840" y="1844824"/>
            <a:ext cx="2428875" cy="1619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fade">
                                      <p:cBhvr>
                                        <p:cTn id="12" dur="20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fade">
                                      <p:cBhvr>
                                        <p:cTn id="17" dur="20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535"/>
                                        </p:tgtEl>
                                        <p:attrNameLst>
                                          <p:attrName>style.visibility</p:attrName>
                                        </p:attrNameLst>
                                      </p:cBhvr>
                                      <p:to>
                                        <p:strVal val="visible"/>
                                      </p:to>
                                    </p:set>
                                    <p:animEffect transition="in" filter="fade">
                                      <p:cBhvr>
                                        <p:cTn id="22" dur="2000"/>
                                        <p:tgtEl>
                                          <p:spTgt spid="225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534"/>
                                        </p:tgtEl>
                                        <p:attrNameLst>
                                          <p:attrName>style.visibility</p:attrName>
                                        </p:attrNameLst>
                                      </p:cBhvr>
                                      <p:to>
                                        <p:strVal val="visible"/>
                                      </p:to>
                                    </p:set>
                                    <p:animEffect transition="in" filter="fade">
                                      <p:cBhvr>
                                        <p:cTn id="27" dur="2000"/>
                                        <p:tgtEl>
                                          <p:spTgt spid="225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531"/>
                                        </p:tgtEl>
                                        <p:attrNameLst>
                                          <p:attrName>style.visibility</p:attrName>
                                        </p:attrNameLst>
                                      </p:cBhvr>
                                      <p:to>
                                        <p:strVal val="visible"/>
                                      </p:to>
                                    </p:set>
                                    <p:animEffect transition="in" filter="fade">
                                      <p:cBhvr>
                                        <p:cTn id="32" dur="2000"/>
                                        <p:tgtEl>
                                          <p:spTgt spid="225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532"/>
                                        </p:tgtEl>
                                        <p:attrNameLst>
                                          <p:attrName>style.visibility</p:attrName>
                                        </p:attrNameLst>
                                      </p:cBhvr>
                                      <p:to>
                                        <p:strVal val="visible"/>
                                      </p:to>
                                    </p:set>
                                    <p:animEffect transition="in" filter="fade">
                                      <p:cBhvr>
                                        <p:cTn id="37" dur="20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latin typeface="Californian FB" pitchFamily="18" charset="0"/>
              </a:rPr>
              <a:t>BC </a:t>
            </a:r>
            <a:r>
              <a:rPr lang="sr-Latn-RS" sz="3600" dirty="0" smtClean="0">
                <a:latin typeface="Californian FB" pitchFamily="18" charset="0"/>
              </a:rPr>
              <a:t>= before Christ (</a:t>
            </a:r>
            <a:r>
              <a:rPr lang="sr-Latn-RS" sz="3600" i="1" dirty="0" smtClean="0">
                <a:latin typeface="Californian FB" pitchFamily="18" charset="0"/>
              </a:rPr>
              <a:t>pre nove ere. p.n.e</a:t>
            </a:r>
            <a:r>
              <a:rPr lang="sr-Latn-RS" sz="3600" dirty="0" smtClean="0">
                <a:latin typeface="Californian FB" pitchFamily="18" charset="0"/>
              </a:rPr>
              <a:t>; </a:t>
            </a:r>
            <a:r>
              <a:rPr lang="sr-Latn-RS" sz="3600" i="1" dirty="0" smtClean="0">
                <a:latin typeface="Californian FB" pitchFamily="18" charset="0"/>
              </a:rPr>
              <a:t>pre Hrista</a:t>
            </a:r>
            <a:r>
              <a:rPr lang="sr-Latn-RS" sz="3600" dirty="0" smtClean="0">
                <a:latin typeface="Californian FB" pitchFamily="18" charset="0"/>
              </a:rPr>
              <a:t>)</a:t>
            </a:r>
            <a:r>
              <a:rPr lang="en-US" sz="3600" dirty="0" smtClean="0">
                <a:latin typeface="Californian FB" pitchFamily="18" charset="0"/>
              </a:rPr>
              <a:t>  </a:t>
            </a:r>
            <a:br>
              <a:rPr lang="en-US" sz="3600" dirty="0" smtClean="0">
                <a:latin typeface="Californian FB" pitchFamily="18" charset="0"/>
              </a:rPr>
            </a:br>
            <a:r>
              <a:rPr lang="en-US" sz="3600" dirty="0" smtClean="0">
                <a:latin typeface="Californian FB" pitchFamily="18" charset="0"/>
              </a:rPr>
              <a:t>AD</a:t>
            </a:r>
            <a:r>
              <a:rPr lang="sr-Latn-RS" sz="3600" dirty="0" smtClean="0">
                <a:latin typeface="Californian FB" pitchFamily="18" charset="0"/>
              </a:rPr>
              <a:t> = lat. </a:t>
            </a:r>
            <a:r>
              <a:rPr lang="sr-Latn-RS" sz="3600" i="1" dirty="0" smtClean="0">
                <a:latin typeface="Californian FB" pitchFamily="18" charset="0"/>
              </a:rPr>
              <a:t>anno Domini </a:t>
            </a:r>
            <a:r>
              <a:rPr lang="sr-Latn-RS" sz="3600" dirty="0" smtClean="0">
                <a:latin typeface="Californian FB" pitchFamily="18" charset="0"/>
              </a:rPr>
              <a:t>(</a:t>
            </a:r>
            <a:r>
              <a:rPr lang="sr-Latn-RS" sz="3600" i="1" dirty="0" smtClean="0">
                <a:latin typeface="Californian FB" pitchFamily="18" charset="0"/>
              </a:rPr>
              <a:t>nove ere, n.e</a:t>
            </a:r>
            <a:r>
              <a:rPr lang="sr-Latn-RS" sz="3600" dirty="0" smtClean="0">
                <a:latin typeface="Californian FB" pitchFamily="18" charset="0"/>
              </a:rPr>
              <a:t>.)</a:t>
            </a:r>
            <a:endParaRPr lang="en-US" sz="3600" dirty="0">
              <a:latin typeface="Californian FB" pitchFamily="18" charset="0"/>
            </a:endParaRPr>
          </a:p>
        </p:txBody>
      </p:sp>
      <p:pic>
        <p:nvPicPr>
          <p:cNvPr id="23554" name="Picture 2" descr="C:\Users\User\Desktop\Timeline.gif"/>
          <p:cNvPicPr>
            <a:picLocks noGrp="1" noChangeAspect="1" noChangeArrowheads="1"/>
          </p:cNvPicPr>
          <p:nvPr>
            <p:ph idx="1"/>
          </p:nvPr>
        </p:nvPicPr>
        <p:blipFill>
          <a:blip r:embed="rId2" cstate="print"/>
          <a:srcRect/>
          <a:stretch>
            <a:fillRect/>
          </a:stretch>
        </p:blipFill>
        <p:spPr bwMode="auto">
          <a:xfrm>
            <a:off x="1211136" y="1988840"/>
            <a:ext cx="6721727" cy="413732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4"/>
                                        </p:tgtEl>
                                        <p:attrNameLst>
                                          <p:attrName>style.visibility</p:attrName>
                                        </p:attrNameLst>
                                      </p:cBhvr>
                                      <p:to>
                                        <p:strVal val="visible"/>
                                      </p:to>
                                    </p:set>
                                    <p:animEffect transition="in" filter="fade">
                                      <p:cBhvr>
                                        <p:cTn id="12" dur="2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28800"/>
          </a:xfrm>
        </p:spPr>
        <p:txBody>
          <a:bodyPr>
            <a:noAutofit/>
          </a:bodyPr>
          <a:lstStyle/>
          <a:p>
            <a:r>
              <a:rPr lang="en-US" sz="3600" i="1" dirty="0" err="1" smtClean="0">
                <a:latin typeface="Californian FB" pitchFamily="18" charset="0"/>
              </a:rPr>
              <a:t>Çatal</a:t>
            </a:r>
            <a:r>
              <a:rPr lang="en-US" sz="3600" i="1" dirty="0" smtClean="0">
                <a:latin typeface="Californian FB" pitchFamily="18" charset="0"/>
              </a:rPr>
              <a:t> </a:t>
            </a:r>
            <a:r>
              <a:rPr lang="en-US" sz="3600" i="1" dirty="0" err="1" smtClean="0">
                <a:latin typeface="Californian FB" pitchFamily="18" charset="0"/>
              </a:rPr>
              <a:t>Hüyük</a:t>
            </a:r>
            <a:r>
              <a:rPr lang="en-US" sz="3600" i="1" dirty="0" smtClean="0">
                <a:latin typeface="Californian FB" pitchFamily="18" charset="0"/>
              </a:rPr>
              <a:t> </a:t>
            </a:r>
            <a:r>
              <a:rPr lang="en-US" sz="3600" dirty="0" smtClean="0">
                <a:latin typeface="Californian FB" pitchFamily="18" charset="0"/>
              </a:rPr>
              <a:t/>
            </a:r>
            <a:br>
              <a:rPr lang="en-US" sz="3600" dirty="0" smtClean="0">
                <a:latin typeface="Californian FB" pitchFamily="18" charset="0"/>
              </a:rPr>
            </a:br>
            <a:r>
              <a:rPr lang="en-US" sz="3600" dirty="0" smtClean="0">
                <a:latin typeface="Californian FB" pitchFamily="18" charset="0"/>
              </a:rPr>
              <a:t>page</a:t>
            </a:r>
            <a:br>
              <a:rPr lang="en-US" sz="3600" dirty="0" smtClean="0">
                <a:latin typeface="Californian FB" pitchFamily="18" charset="0"/>
              </a:rPr>
            </a:br>
            <a:r>
              <a:rPr lang="en-US" sz="3600" b="1" u="sng" dirty="0" smtClean="0">
                <a:solidFill>
                  <a:srgbClr val="FF0000"/>
                </a:solidFill>
                <a:latin typeface="Californian FB" pitchFamily="18" charset="0"/>
              </a:rPr>
              <a:t>A</a:t>
            </a:r>
            <a:endParaRPr lang="en-US" sz="3600" b="1" u="sng" dirty="0">
              <a:solidFill>
                <a:srgbClr val="FF0000"/>
              </a:solidFill>
            </a:endParaRPr>
          </a:p>
        </p:txBody>
      </p:sp>
      <p:sp>
        <p:nvSpPr>
          <p:cNvPr id="3" name="Content Placeholder 2"/>
          <p:cNvSpPr>
            <a:spLocks noGrp="1"/>
          </p:cNvSpPr>
          <p:nvPr>
            <p:ph idx="1"/>
          </p:nvPr>
        </p:nvSpPr>
        <p:spPr>
          <a:xfrm>
            <a:off x="457200" y="1600200"/>
            <a:ext cx="4186808" cy="4525963"/>
          </a:xfrm>
        </p:spPr>
        <p:txBody>
          <a:bodyPr>
            <a:normAutofit fontScale="85000" lnSpcReduction="20000"/>
          </a:bodyPr>
          <a:lstStyle/>
          <a:p>
            <a:pPr algn="just"/>
            <a:r>
              <a:rPr lang="en-US" i="1" dirty="0" err="1" smtClean="0">
                <a:latin typeface="Californian FB" pitchFamily="18" charset="0"/>
              </a:rPr>
              <a:t>Çatal</a:t>
            </a:r>
            <a:r>
              <a:rPr lang="en-US" i="1" dirty="0" smtClean="0">
                <a:latin typeface="Californian FB" pitchFamily="18" charset="0"/>
              </a:rPr>
              <a:t> </a:t>
            </a:r>
            <a:r>
              <a:rPr lang="en-US" i="1" dirty="0" err="1" smtClean="0">
                <a:latin typeface="Californian FB" pitchFamily="18" charset="0"/>
              </a:rPr>
              <a:t>Hüyük</a:t>
            </a:r>
            <a:r>
              <a:rPr lang="sr-Latn-RS" i="1" dirty="0" smtClean="0">
                <a:latin typeface="Californian FB" pitchFamily="18" charset="0"/>
              </a:rPr>
              <a:t> </a:t>
            </a:r>
            <a:r>
              <a:rPr lang="en-US" dirty="0" smtClean="0">
                <a:latin typeface="Californian FB" pitchFamily="18" charset="0"/>
              </a:rPr>
              <a:t>(now </a:t>
            </a:r>
            <a:r>
              <a:rPr lang="en-US" dirty="0" smtClean="0">
                <a:latin typeface="Californian FB" pitchFamily="18" charset="0"/>
              </a:rPr>
              <a:t>in Anatolia, Turkey) was one of the world’s first cities. In fact, many people think it is the oldest city. It was an important and busy place for 2,000 years from about 7000 BC to 5000 BC. </a:t>
            </a:r>
            <a:r>
              <a:rPr lang="en-US" b="1" dirty="0" smtClean="0">
                <a:solidFill>
                  <a:srgbClr val="002060"/>
                </a:solidFill>
                <a:latin typeface="Californian FB" pitchFamily="18" charset="0"/>
              </a:rPr>
              <a:t>Compared with </a:t>
            </a:r>
            <a:r>
              <a:rPr lang="en-US" dirty="0" smtClean="0">
                <a:latin typeface="Californian FB" pitchFamily="18" charset="0"/>
              </a:rPr>
              <a:t>today’s cities, it wasn’t big, in 6250 BC, there were only about 6,000 people </a:t>
            </a:r>
            <a:r>
              <a:rPr lang="en-US" dirty="0" smtClean="0">
                <a:latin typeface="Californian FB" pitchFamily="18" charset="0"/>
              </a:rPr>
              <a:t>there</a:t>
            </a:r>
            <a:r>
              <a:rPr lang="sr-Latn-RS" dirty="0" smtClean="0">
                <a:latin typeface="Californian FB" pitchFamily="18" charset="0"/>
              </a:rPr>
              <a:t>.</a:t>
            </a:r>
            <a:endParaRPr lang="en-US" dirty="0">
              <a:latin typeface="Californian FB" pitchFamily="18" charset="0"/>
            </a:endParaRPr>
          </a:p>
        </p:txBody>
      </p:sp>
      <p:pic>
        <p:nvPicPr>
          <p:cNvPr id="2050" name="Picture 2" descr="C:\Users\User\Desktop\images.jpg"/>
          <p:cNvPicPr>
            <a:picLocks noChangeAspect="1" noChangeArrowheads="1"/>
          </p:cNvPicPr>
          <p:nvPr/>
        </p:nvPicPr>
        <p:blipFill>
          <a:blip r:embed="rId2" cstate="print"/>
          <a:srcRect/>
          <a:stretch>
            <a:fillRect/>
          </a:stretch>
        </p:blipFill>
        <p:spPr bwMode="auto">
          <a:xfrm>
            <a:off x="5292080" y="1772816"/>
            <a:ext cx="3312368"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20472" cy="1570186"/>
          </a:xfrm>
        </p:spPr>
        <p:txBody>
          <a:bodyPr>
            <a:normAutofit/>
          </a:bodyPr>
          <a:lstStyle/>
          <a:p>
            <a:r>
              <a:rPr lang="sr-Latn-RS" dirty="0" smtClean="0">
                <a:latin typeface="Californian FB" pitchFamily="18" charset="0"/>
              </a:rPr>
              <a:t>t</a:t>
            </a:r>
            <a:r>
              <a:rPr lang="en-US" dirty="0" smtClean="0">
                <a:latin typeface="Californian FB" pitchFamily="18" charset="0"/>
              </a:rPr>
              <a:t>o compare</a:t>
            </a:r>
            <a:r>
              <a:rPr lang="sr-Latn-RS" dirty="0" smtClean="0">
                <a:latin typeface="Californian FB" pitchFamily="18" charset="0"/>
              </a:rPr>
              <a:t> - uporediti</a:t>
            </a:r>
            <a:r>
              <a:rPr lang="en-US" dirty="0" smtClean="0">
                <a:latin typeface="Californian FB" pitchFamily="18" charset="0"/>
              </a:rPr>
              <a:t/>
            </a:r>
            <a:br>
              <a:rPr lang="en-US" dirty="0" smtClean="0">
                <a:latin typeface="Californian FB" pitchFamily="18" charset="0"/>
              </a:rPr>
            </a:br>
            <a:r>
              <a:rPr lang="en-US" dirty="0" smtClean="0">
                <a:latin typeface="Californian FB" pitchFamily="18" charset="0"/>
              </a:rPr>
              <a:t>compared with</a:t>
            </a:r>
            <a:r>
              <a:rPr lang="sr-Latn-RS" dirty="0" smtClean="0">
                <a:latin typeface="Californian FB" pitchFamily="18" charset="0"/>
              </a:rPr>
              <a:t> – kada se uporedi </a:t>
            </a:r>
            <a:endParaRPr lang="en-US" dirty="0">
              <a:latin typeface="Californian FB" pitchFamily="18" charset="0"/>
            </a:endParaRPr>
          </a:p>
        </p:txBody>
      </p:sp>
      <p:pic>
        <p:nvPicPr>
          <p:cNvPr id="21506" name="Picture 2" descr="C:\Users\User\Desktop\Tourism_by_country_of_origin_v3.jpg"/>
          <p:cNvPicPr>
            <a:picLocks noGrp="1" noChangeAspect="1" noChangeArrowheads="1"/>
          </p:cNvPicPr>
          <p:nvPr>
            <p:ph idx="1"/>
          </p:nvPr>
        </p:nvPicPr>
        <p:blipFill>
          <a:blip r:embed="rId2" cstate="print"/>
          <a:srcRect/>
          <a:stretch>
            <a:fillRect/>
          </a:stretch>
        </p:blipFill>
        <p:spPr bwMode="auto">
          <a:xfrm>
            <a:off x="1668914" y="1989138"/>
            <a:ext cx="5806171" cy="41370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fade">
                                      <p:cBhvr>
                                        <p:cTn id="12"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92480" cy="1426170"/>
          </a:xfrm>
        </p:spPr>
        <p:txBody>
          <a:bodyPr>
            <a:noAutofit/>
          </a:bodyPr>
          <a:lstStyle/>
          <a:p>
            <a:r>
              <a:rPr lang="en-US" sz="3600" dirty="0" smtClean="0">
                <a:latin typeface="Californian FB" pitchFamily="18" charset="0"/>
              </a:rPr>
              <a:t>2a,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66</a:t>
            </a:r>
            <a:r>
              <a:rPr lang="sr-Latn-RS" sz="3600" dirty="0" smtClean="0">
                <a:latin typeface="Californian FB" pitchFamily="18" charset="0"/>
              </a:rPr>
              <a:t>,</a:t>
            </a:r>
            <a:r>
              <a:rPr lang="en-US" sz="3600" dirty="0" smtClean="0">
                <a:latin typeface="Californian FB" pitchFamily="18" charset="0"/>
              </a:rPr>
              <a:t> answers</a:t>
            </a:r>
            <a:endParaRPr lang="en-US" sz="3600" dirty="0">
              <a:latin typeface="Californian FB" pitchFamily="18" charset="0"/>
            </a:endParaRPr>
          </a:p>
        </p:txBody>
      </p:sp>
      <p:sp>
        <p:nvSpPr>
          <p:cNvPr id="3" name="Content Placeholder 2"/>
          <p:cNvSpPr>
            <a:spLocks noGrp="1"/>
          </p:cNvSpPr>
          <p:nvPr>
            <p:ph idx="1"/>
          </p:nvPr>
        </p:nvSpPr>
        <p:spPr>
          <a:xfrm>
            <a:off x="457200" y="2060848"/>
            <a:ext cx="8229600" cy="4065315"/>
          </a:xfrm>
        </p:spPr>
        <p:txBody>
          <a:bodyPr/>
          <a:lstStyle/>
          <a:p>
            <a:pPr algn="just"/>
            <a:r>
              <a:rPr lang="en-US" dirty="0" smtClean="0">
                <a:latin typeface="Californian FB" pitchFamily="18" charset="0"/>
              </a:rPr>
              <a:t>1. This city is in modern-day …</a:t>
            </a:r>
          </a:p>
          <a:p>
            <a:pPr algn="just"/>
            <a:r>
              <a:rPr lang="en-US" dirty="0" smtClean="0">
                <a:latin typeface="Californian FB" pitchFamily="18" charset="0"/>
              </a:rPr>
              <a:t>a) Iraq                 b) Pakistan      </a:t>
            </a:r>
            <a:r>
              <a:rPr lang="en-US" b="1" u="sng" dirty="0" smtClean="0">
                <a:latin typeface="Californian FB" pitchFamily="18" charset="0"/>
              </a:rPr>
              <a:t>c) Turkey</a:t>
            </a:r>
            <a:endParaRPr lang="en-US" b="1" u="sng" dirty="0" smtClean="0">
              <a:latin typeface="Californian FB" pitchFamily="18" charset="0"/>
            </a:endParaRPr>
          </a:p>
          <a:p>
            <a:pPr algn="just"/>
            <a:r>
              <a:rPr lang="en-US" dirty="0" smtClean="0">
                <a:latin typeface="Californian FB" pitchFamily="18" charset="0"/>
              </a:rPr>
              <a:t>2. The picture shows the place in about …</a:t>
            </a:r>
          </a:p>
          <a:p>
            <a:pPr algn="just"/>
            <a:r>
              <a:rPr lang="en-US" dirty="0" smtClean="0">
                <a:latin typeface="Californian FB" pitchFamily="18" charset="0"/>
              </a:rPr>
              <a:t>a</a:t>
            </a:r>
            <a:r>
              <a:rPr lang="en-US" dirty="0" smtClean="0">
                <a:latin typeface="Californian FB" pitchFamily="18" charset="0"/>
              </a:rPr>
              <a:t>) 10 000 BC       b) </a:t>
            </a:r>
            <a:r>
              <a:rPr lang="en-US" b="1" u="sng" dirty="0" smtClean="0">
                <a:latin typeface="Californian FB" pitchFamily="18" charset="0"/>
              </a:rPr>
              <a:t>6000 </a:t>
            </a:r>
            <a:r>
              <a:rPr lang="en-US" b="1" u="sng" dirty="0" smtClean="0">
                <a:latin typeface="Californian FB" pitchFamily="18" charset="0"/>
              </a:rPr>
              <a:t>BC </a:t>
            </a:r>
            <a:r>
              <a:rPr lang="sr-Latn-RS" b="1" u="sng" dirty="0" smtClean="0">
                <a:latin typeface="Californian FB" pitchFamily="18" charset="0"/>
              </a:rPr>
              <a:t>    </a:t>
            </a:r>
            <a:r>
              <a:rPr lang="en-US" dirty="0" smtClean="0">
                <a:latin typeface="Californian FB" pitchFamily="18" charset="0"/>
              </a:rPr>
              <a:t>c</a:t>
            </a:r>
            <a:r>
              <a:rPr lang="en-US" dirty="0" smtClean="0">
                <a:latin typeface="Californian FB" pitchFamily="18" charset="0"/>
              </a:rPr>
              <a:t>) 2000 BC</a:t>
            </a:r>
          </a:p>
          <a:p>
            <a:pPr algn="just"/>
            <a:endParaRPr lang="en-US" dirty="0" smtClean="0">
              <a:latin typeface="Californian FB" pitchFamily="18" charset="0"/>
            </a:endParaRPr>
          </a:p>
          <a:p>
            <a:pPr algn="just">
              <a:buNone/>
            </a:pP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218"/>
          </a:xfrm>
        </p:spPr>
        <p:txBody>
          <a:bodyPr>
            <a:noAutofit/>
          </a:bodyPr>
          <a:lstStyle/>
          <a:p>
            <a:r>
              <a:rPr lang="en-US" sz="3600" dirty="0" smtClean="0">
                <a:latin typeface="Californian FB" pitchFamily="18" charset="0"/>
              </a:rPr>
              <a:t>2b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66</a:t>
            </a:r>
            <a:r>
              <a:rPr lang="en-US" sz="3600" dirty="0" smtClean="0">
                <a:latin typeface="Californian FB" pitchFamily="18" charset="0"/>
              </a:rPr>
              <a:t>, </a:t>
            </a:r>
            <a:r>
              <a:rPr lang="en-US" sz="3600" dirty="0" smtClean="0">
                <a:latin typeface="Californian FB" pitchFamily="18" charset="0"/>
              </a:rPr>
              <a:t>Now read paragraphs B and C quickly. Which paragraph, A, B or C, has information about these things?</a:t>
            </a:r>
            <a:endParaRPr lang="en-US" sz="3600" dirty="0">
              <a:latin typeface="Californian FB" pitchFamily="18" charset="0"/>
            </a:endParaRPr>
          </a:p>
        </p:txBody>
      </p:sp>
      <p:sp>
        <p:nvSpPr>
          <p:cNvPr id="3" name="Content Placeholder 2"/>
          <p:cNvSpPr>
            <a:spLocks noGrp="1"/>
          </p:cNvSpPr>
          <p:nvPr>
            <p:ph idx="1"/>
          </p:nvPr>
        </p:nvSpPr>
        <p:spPr>
          <a:xfrm>
            <a:off x="457200" y="2276872"/>
            <a:ext cx="4258816" cy="3849291"/>
          </a:xfrm>
        </p:spPr>
        <p:txBody>
          <a:bodyPr/>
          <a:lstStyle/>
          <a:p>
            <a:r>
              <a:rPr lang="sr-Latn-RS" dirty="0" smtClean="0">
                <a:latin typeface="Californian FB" pitchFamily="18" charset="0"/>
              </a:rPr>
              <a:t>1. location   </a:t>
            </a:r>
            <a:r>
              <a:rPr lang="sr-Latn-RS" i="1" u="sng" dirty="0" smtClean="0">
                <a:latin typeface="Californian FB" pitchFamily="18" charset="0"/>
              </a:rPr>
              <a:t>A</a:t>
            </a:r>
          </a:p>
          <a:p>
            <a:r>
              <a:rPr lang="sr-Latn-RS" dirty="0" smtClean="0">
                <a:latin typeface="Californian FB" pitchFamily="18" charset="0"/>
              </a:rPr>
              <a:t>2. houses</a:t>
            </a:r>
          </a:p>
          <a:p>
            <a:r>
              <a:rPr lang="sr-Latn-RS" dirty="0" smtClean="0">
                <a:latin typeface="Californian FB" pitchFamily="18" charset="0"/>
              </a:rPr>
              <a:t>3. size of population</a:t>
            </a:r>
          </a:p>
          <a:p>
            <a:r>
              <a:rPr lang="sr-Latn-RS" dirty="0" smtClean="0">
                <a:latin typeface="Californian FB" pitchFamily="18" charset="0"/>
              </a:rPr>
              <a:t>4. people</a:t>
            </a:r>
            <a:endParaRPr lang="en-US" dirty="0">
              <a:latin typeface="Californian FB" pitchFamily="18" charset="0"/>
            </a:endParaRPr>
          </a:p>
        </p:txBody>
      </p:sp>
      <p:pic>
        <p:nvPicPr>
          <p:cNvPr id="4098" name="Picture 2" descr="C:\Users\User\Desktop\maxresdefault.jpg"/>
          <p:cNvPicPr>
            <a:picLocks noChangeAspect="1" noChangeArrowheads="1"/>
          </p:cNvPicPr>
          <p:nvPr/>
        </p:nvPicPr>
        <p:blipFill>
          <a:blip r:embed="rId2" cstate="print"/>
          <a:srcRect/>
          <a:stretch>
            <a:fillRect/>
          </a:stretch>
        </p:blipFill>
        <p:spPr bwMode="auto">
          <a:xfrm>
            <a:off x="4644008" y="2276872"/>
            <a:ext cx="4176464" cy="3501008"/>
          </a:xfrm>
          <a:prstGeom prst="rect">
            <a:avLst/>
          </a:prstGeom>
          <a:noFill/>
        </p:spPr>
      </p:pic>
      <p:sp>
        <p:nvSpPr>
          <p:cNvPr id="5" name="TextBox 4"/>
          <p:cNvSpPr txBox="1"/>
          <p:nvPr/>
        </p:nvSpPr>
        <p:spPr>
          <a:xfrm>
            <a:off x="2483768" y="5805264"/>
            <a:ext cx="5976664" cy="1077218"/>
          </a:xfrm>
          <a:prstGeom prst="rect">
            <a:avLst/>
          </a:prstGeom>
          <a:noFill/>
        </p:spPr>
        <p:txBody>
          <a:bodyPr wrap="square" rtlCol="0">
            <a:spAutoFit/>
          </a:bodyPr>
          <a:lstStyle/>
          <a:p>
            <a:pPr algn="ctr"/>
            <a:r>
              <a:rPr lang="sr-Latn-RS" sz="3200" dirty="0" smtClean="0">
                <a:latin typeface="Californian FB" pitchFamily="18" charset="0"/>
              </a:rPr>
              <a:t>p</a:t>
            </a:r>
            <a:r>
              <a:rPr lang="sr-Latn-RS" sz="3200" dirty="0" smtClean="0">
                <a:latin typeface="Californian FB" pitchFamily="18" charset="0"/>
              </a:rPr>
              <a:t>opulation</a:t>
            </a:r>
            <a:r>
              <a:rPr lang="en-US" sz="3200" dirty="0" smtClean="0"/>
              <a:t> </a:t>
            </a:r>
            <a:r>
              <a:rPr lang="en-US" sz="3200" dirty="0" smtClean="0">
                <a:latin typeface="Californian FB" pitchFamily="18" charset="0"/>
              </a:rPr>
              <a:t>/</a:t>
            </a:r>
            <a:r>
              <a:rPr lang="en-US" sz="3200" dirty="0" err="1" smtClean="0">
                <a:latin typeface="Californian FB" pitchFamily="18" charset="0"/>
              </a:rPr>
              <a:t>pɒpjʊˈleɪʃ</a:t>
            </a:r>
            <a:r>
              <a:rPr lang="en-US" sz="3200" dirty="0" smtClean="0">
                <a:latin typeface="Californian FB" pitchFamily="18" charset="0"/>
              </a:rPr>
              <a:t>(ə)n/</a:t>
            </a:r>
            <a:r>
              <a:rPr lang="sr-Latn-RS" sz="3200" dirty="0" smtClean="0">
                <a:latin typeface="Californian FB" pitchFamily="18" charset="0"/>
              </a:rPr>
              <a:t> - </a:t>
            </a:r>
            <a:r>
              <a:rPr lang="sr-Latn-RS" sz="3200" i="1" dirty="0" smtClean="0">
                <a:latin typeface="Californian FB" pitchFamily="18" charset="0"/>
              </a:rPr>
              <a:t>stanovništvo, naseljenost</a:t>
            </a:r>
            <a:endParaRPr lang="en-US" sz="3200"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fade">
                                      <p:cBhvr>
                                        <p:cTn id="32" dur="2000"/>
                                        <p:tgtEl>
                                          <p:spTgt spid="409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fade">
                                      <p:cBhvr>
                                        <p:cTn id="3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229600" cy="1512168"/>
          </a:xfrm>
        </p:spPr>
        <p:txBody>
          <a:bodyPr>
            <a:noAutofit/>
          </a:bodyPr>
          <a:lstStyle/>
          <a:p>
            <a:r>
              <a:rPr lang="en-US" sz="3600" i="1" dirty="0" err="1" smtClean="0">
                <a:latin typeface="Californian FB" pitchFamily="18" charset="0"/>
              </a:rPr>
              <a:t>Çatal</a:t>
            </a:r>
            <a:r>
              <a:rPr lang="en-US" sz="3600" i="1" dirty="0" smtClean="0">
                <a:latin typeface="Californian FB" pitchFamily="18" charset="0"/>
              </a:rPr>
              <a:t> </a:t>
            </a:r>
            <a:r>
              <a:rPr lang="en-US" sz="3600" i="1" dirty="0" err="1" smtClean="0">
                <a:latin typeface="Californian FB" pitchFamily="18" charset="0"/>
              </a:rPr>
              <a:t>Hüyük</a:t>
            </a:r>
            <a:r>
              <a:rPr lang="en-US" sz="3600" i="1" dirty="0" smtClean="0">
                <a:latin typeface="Californian FB" pitchFamily="18" charset="0"/>
              </a:rPr>
              <a:t> </a:t>
            </a:r>
            <a:r>
              <a:rPr lang="en-US" sz="3600" dirty="0" smtClean="0">
                <a:latin typeface="Californian FB" pitchFamily="18" charset="0"/>
              </a:rPr>
              <a:t/>
            </a:r>
            <a:br>
              <a:rPr lang="en-US" sz="3600" dirty="0" smtClean="0">
                <a:latin typeface="Californian FB" pitchFamily="18" charset="0"/>
              </a:rPr>
            </a:br>
            <a:r>
              <a:rPr lang="en-US" sz="3600" b="1" dirty="0" smtClean="0">
                <a:latin typeface="Californian FB" pitchFamily="18" charset="0"/>
              </a:rPr>
              <a:t>page</a:t>
            </a:r>
            <a:r>
              <a:rPr lang="sr-Latn-RS" sz="3600" b="1" dirty="0" smtClean="0">
                <a:latin typeface="Californian FB" pitchFamily="18" charset="0"/>
              </a:rPr>
              <a:t> 66</a:t>
            </a:r>
            <a:r>
              <a:rPr lang="en-US" sz="3600" dirty="0" smtClean="0">
                <a:latin typeface="Californian FB" pitchFamily="18" charset="0"/>
              </a:rPr>
              <a:t/>
            </a:r>
            <a:br>
              <a:rPr lang="en-US" sz="3600" dirty="0" smtClean="0">
                <a:latin typeface="Californian FB" pitchFamily="18" charset="0"/>
              </a:rPr>
            </a:br>
            <a:r>
              <a:rPr lang="sr-Latn-RS" sz="3600" b="1" u="sng" dirty="0" smtClean="0">
                <a:solidFill>
                  <a:srgbClr val="FF0000"/>
                </a:solidFill>
                <a:latin typeface="Californian FB" pitchFamily="18" charset="0"/>
              </a:rPr>
              <a:t>B</a:t>
            </a:r>
            <a:endParaRPr lang="en-US" sz="3600" dirty="0"/>
          </a:p>
        </p:txBody>
      </p:sp>
      <p:sp>
        <p:nvSpPr>
          <p:cNvPr id="3" name="Content Placeholder 2"/>
          <p:cNvSpPr>
            <a:spLocks noGrp="1"/>
          </p:cNvSpPr>
          <p:nvPr>
            <p:ph idx="1"/>
          </p:nvPr>
        </p:nvSpPr>
        <p:spPr>
          <a:xfrm>
            <a:off x="0" y="1844824"/>
            <a:ext cx="5148064" cy="4536504"/>
          </a:xfrm>
        </p:spPr>
        <p:txBody>
          <a:bodyPr>
            <a:normAutofit fontScale="92500" lnSpcReduction="20000"/>
          </a:bodyPr>
          <a:lstStyle/>
          <a:p>
            <a:pPr algn="just"/>
            <a:r>
              <a:rPr lang="en-US" dirty="0" smtClean="0">
                <a:latin typeface="Californian FB" pitchFamily="18" charset="0"/>
              </a:rPr>
              <a:t>The people were, we believe, </a:t>
            </a:r>
            <a:r>
              <a:rPr lang="en-US" b="1" dirty="0" smtClean="0">
                <a:solidFill>
                  <a:srgbClr val="002060"/>
                </a:solidFill>
                <a:latin typeface="Californian FB" pitchFamily="18" charset="0"/>
              </a:rPr>
              <a:t>kind</a:t>
            </a:r>
            <a:r>
              <a:rPr lang="en-US" dirty="0" smtClean="0">
                <a:latin typeface="Californian FB" pitchFamily="18" charset="0"/>
              </a:rPr>
              <a:t> and </a:t>
            </a:r>
            <a:r>
              <a:rPr lang="en-US" b="1" dirty="0" smtClean="0">
                <a:solidFill>
                  <a:srgbClr val="002060"/>
                </a:solidFill>
                <a:latin typeface="Californian FB" pitchFamily="18" charset="0"/>
              </a:rPr>
              <a:t>peaceful</a:t>
            </a:r>
            <a:r>
              <a:rPr lang="en-US" dirty="0" smtClean="0">
                <a:latin typeface="Californian FB" pitchFamily="18" charset="0"/>
              </a:rPr>
              <a:t>. Many of the people were farmers, but the city was rich and </a:t>
            </a:r>
            <a:r>
              <a:rPr lang="en-US" b="1" dirty="0" smtClean="0">
                <a:solidFill>
                  <a:srgbClr val="002060"/>
                </a:solidFill>
                <a:latin typeface="Californian FB" pitchFamily="18" charset="0"/>
              </a:rPr>
              <a:t>well organised</a:t>
            </a:r>
            <a:r>
              <a:rPr lang="en-US" dirty="0" smtClean="0">
                <a:latin typeface="Californian FB" pitchFamily="18" charset="0"/>
              </a:rPr>
              <a:t>, but life was very short: an </a:t>
            </a:r>
            <a:r>
              <a:rPr lang="en-US" b="1" dirty="0" smtClean="0">
                <a:solidFill>
                  <a:srgbClr val="002060"/>
                </a:solidFill>
                <a:latin typeface="Californian FB" pitchFamily="18" charset="0"/>
              </a:rPr>
              <a:t>average</a:t>
            </a:r>
            <a:r>
              <a:rPr lang="en-US" dirty="0" smtClean="0">
                <a:latin typeface="Californian FB" pitchFamily="18" charset="0"/>
              </a:rPr>
              <a:t> age of 34 years for men and 29 for women. Women were </a:t>
            </a:r>
            <a:r>
              <a:rPr lang="en-US" b="1" dirty="0" smtClean="0">
                <a:solidFill>
                  <a:srgbClr val="002060"/>
                </a:solidFill>
                <a:latin typeface="Californian FB" pitchFamily="18" charset="0"/>
              </a:rPr>
              <a:t>important</a:t>
            </a:r>
            <a:r>
              <a:rPr lang="en-US" dirty="0" smtClean="0">
                <a:latin typeface="Californian FB" pitchFamily="18" charset="0"/>
              </a:rPr>
              <a:t> in this city: many were </a:t>
            </a:r>
            <a:r>
              <a:rPr lang="en-US" b="1" dirty="0" smtClean="0">
                <a:solidFill>
                  <a:srgbClr val="002060"/>
                </a:solidFill>
                <a:latin typeface="Californian FB" pitchFamily="18" charset="0"/>
              </a:rPr>
              <a:t>in high positions </a:t>
            </a:r>
            <a:r>
              <a:rPr lang="en-US" dirty="0" smtClean="0">
                <a:latin typeface="Californian FB" pitchFamily="18" charset="0"/>
              </a:rPr>
              <a:t>and there were a lot of special goddesses.</a:t>
            </a:r>
            <a:endParaRPr lang="en-US" dirty="0">
              <a:latin typeface="Californian FB" pitchFamily="18" charset="0"/>
            </a:endParaRPr>
          </a:p>
        </p:txBody>
      </p:sp>
      <p:pic>
        <p:nvPicPr>
          <p:cNvPr id="5122" name="Picture 2" descr="C:\Users\User\Desktop\istockphoto-1152385853-1024x1024.jpg"/>
          <p:cNvPicPr>
            <a:picLocks noChangeAspect="1" noChangeArrowheads="1"/>
          </p:cNvPicPr>
          <p:nvPr/>
        </p:nvPicPr>
        <p:blipFill>
          <a:blip r:embed="rId2" cstate="print"/>
          <a:srcRect/>
          <a:stretch>
            <a:fillRect/>
          </a:stretch>
        </p:blipFill>
        <p:spPr bwMode="auto">
          <a:xfrm rot="21194643">
            <a:off x="5652120" y="1700808"/>
            <a:ext cx="3121025" cy="4608512"/>
          </a:xfrm>
          <a:prstGeom prst="rect">
            <a:avLst/>
          </a:prstGeom>
          <a:noFill/>
        </p:spPr>
      </p:pic>
      <p:pic>
        <p:nvPicPr>
          <p:cNvPr id="5123" name="Picture 3" descr="C:\Users\User\Desktop\n035nudeSeatedFemaleSm.jpg"/>
          <p:cNvPicPr>
            <a:picLocks noChangeAspect="1" noChangeArrowheads="1"/>
          </p:cNvPicPr>
          <p:nvPr/>
        </p:nvPicPr>
        <p:blipFill>
          <a:blip r:embed="rId3" cstate="print"/>
          <a:srcRect/>
          <a:stretch>
            <a:fillRect/>
          </a:stretch>
        </p:blipFill>
        <p:spPr bwMode="auto">
          <a:xfrm rot="20527532">
            <a:off x="5871579" y="620688"/>
            <a:ext cx="3272421" cy="45136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3"/>
                                        </p:tgtEl>
                                        <p:attrNameLst>
                                          <p:attrName>style.visibility</p:attrName>
                                        </p:attrNameLst>
                                      </p:cBhvr>
                                      <p:to>
                                        <p:strVal val="visible"/>
                                      </p:to>
                                    </p:set>
                                    <p:animEffect transition="in" filter="fade">
                                      <p:cBhvr>
                                        <p:cTn id="2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alifornian FB" pitchFamily="18" charset="0"/>
              </a:rPr>
              <a:t>f</a:t>
            </a:r>
            <a:r>
              <a:rPr lang="sr-Latn-RS" sz="3600" dirty="0" smtClean="0">
                <a:latin typeface="Californian FB" pitchFamily="18" charset="0"/>
              </a:rPr>
              <a:t>armer, n. – a person who works on a farm (peasant)</a:t>
            </a:r>
            <a:endParaRPr lang="en-US" sz="3600" dirty="0">
              <a:latin typeface="Californian FB" pitchFamily="18" charset="0"/>
            </a:endParaRPr>
          </a:p>
        </p:txBody>
      </p:sp>
      <p:pic>
        <p:nvPicPr>
          <p:cNvPr id="16386" name="Picture 2" descr="C:\Users\User\Desktop\woman_farmer_stands_in_front_of_crops.jpg"/>
          <p:cNvPicPr>
            <a:picLocks noGrp="1" noChangeAspect="1" noChangeArrowheads="1"/>
          </p:cNvPicPr>
          <p:nvPr>
            <p:ph idx="1"/>
          </p:nvPr>
        </p:nvPicPr>
        <p:blipFill>
          <a:blip r:embed="rId2" cstate="print"/>
          <a:srcRect/>
          <a:stretch>
            <a:fillRect/>
          </a:stretch>
        </p:blipFill>
        <p:spPr bwMode="auto">
          <a:xfrm>
            <a:off x="1179184" y="1600200"/>
            <a:ext cx="6785631"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fade">
                                      <p:cBhvr>
                                        <p:cTn id="12"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282154"/>
          </a:xfrm>
        </p:spPr>
        <p:txBody>
          <a:bodyPr>
            <a:noAutofit/>
          </a:bodyPr>
          <a:lstStyle/>
          <a:p>
            <a:pPr algn="l"/>
            <a:r>
              <a:rPr lang="sr-Latn-RS" sz="3600" dirty="0" smtClean="0">
                <a:latin typeface="Californian FB" pitchFamily="18" charset="0"/>
              </a:rPr>
              <a:t>      kind, adj.</a:t>
            </a:r>
            <a:r>
              <a:rPr lang="en-US" sz="3600" dirty="0" smtClean="0"/>
              <a:t> </a:t>
            </a:r>
            <a:r>
              <a:rPr lang="en-US" sz="3600" dirty="0" smtClean="0">
                <a:latin typeface="Californian FB" pitchFamily="18" charset="0"/>
              </a:rPr>
              <a:t>/</a:t>
            </a:r>
            <a:r>
              <a:rPr lang="en-US" sz="3600" dirty="0" err="1" smtClean="0">
                <a:latin typeface="Californian FB" pitchFamily="18" charset="0"/>
              </a:rPr>
              <a:t>kʌɪnd</a:t>
            </a:r>
            <a:r>
              <a:rPr lang="en-US" sz="3600" dirty="0" smtClean="0">
                <a:latin typeface="Californian FB" pitchFamily="18" charset="0"/>
              </a:rPr>
              <a:t>/</a:t>
            </a:r>
            <a:r>
              <a:rPr lang="sr-Latn-RS" sz="3600" dirty="0" smtClean="0">
                <a:latin typeface="Californian FB" pitchFamily="18" charset="0"/>
              </a:rPr>
              <a:t>          </a:t>
            </a:r>
            <a:r>
              <a:rPr lang="en-US" sz="3600" dirty="0" smtClean="0">
                <a:latin typeface="Californian FB" pitchFamily="18" charset="0"/>
              </a:rPr>
              <a:t>un</a:t>
            </a:r>
            <a:r>
              <a:rPr lang="sr-Latn-RS" sz="3600" dirty="0" smtClean="0">
                <a:latin typeface="Californian FB" pitchFamily="18" charset="0"/>
              </a:rPr>
              <a:t>+</a:t>
            </a:r>
            <a:r>
              <a:rPr lang="en-US" sz="3600" dirty="0" smtClean="0">
                <a:latin typeface="Californian FB" pitchFamily="18" charset="0"/>
              </a:rPr>
              <a:t>kind</a:t>
            </a:r>
            <a:r>
              <a:rPr lang="sr-Latn-RS" sz="3600" dirty="0" smtClean="0">
                <a:latin typeface="Californian FB" pitchFamily="18" charset="0"/>
              </a:rPr>
              <a:t>=</a:t>
            </a:r>
            <a:r>
              <a:rPr lang="en-US" sz="3600" dirty="0" smtClean="0">
                <a:latin typeface="Californian FB" pitchFamily="18" charset="0"/>
              </a:rPr>
              <a:t>not kind</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a:t>
            </a:r>
            <a:r>
              <a:rPr lang="sr-Latn-RS" sz="3600" i="1" dirty="0" smtClean="0">
                <a:latin typeface="Californian FB" pitchFamily="18" charset="0"/>
              </a:rPr>
              <a:t>ljubazan  </a:t>
            </a:r>
            <a:r>
              <a:rPr lang="sr-Latn-RS" sz="3600" dirty="0" smtClean="0">
                <a:latin typeface="Californian FB" pitchFamily="18" charset="0"/>
              </a:rPr>
              <a:t/>
            </a:r>
            <a:br>
              <a:rPr lang="sr-Latn-RS" sz="3600" dirty="0" smtClean="0">
                <a:latin typeface="Californian FB" pitchFamily="18" charset="0"/>
              </a:rPr>
            </a:br>
            <a:endParaRPr lang="en-US" sz="3600" dirty="0">
              <a:latin typeface="Californian FB" pitchFamily="18" charset="0"/>
            </a:endParaRPr>
          </a:p>
        </p:txBody>
      </p:sp>
      <p:sp>
        <p:nvSpPr>
          <p:cNvPr id="3" name="Text Placeholder 2"/>
          <p:cNvSpPr>
            <a:spLocks noGrp="1"/>
          </p:cNvSpPr>
          <p:nvPr>
            <p:ph type="body" idx="1"/>
          </p:nvPr>
        </p:nvSpPr>
        <p:spPr/>
        <p:txBody>
          <a:bodyPr>
            <a:normAutofit lnSpcReduction="10000"/>
          </a:bodyPr>
          <a:lstStyle/>
          <a:p>
            <a:pPr algn="ctr"/>
            <a:r>
              <a:rPr lang="sr-Latn-RS" sz="3600" dirty="0" smtClean="0">
                <a:latin typeface="Californian FB" pitchFamily="18" charset="0"/>
              </a:rPr>
              <a:t>k</a:t>
            </a:r>
            <a:r>
              <a:rPr lang="sr-Latn-RS" sz="3600" dirty="0" smtClean="0">
                <a:latin typeface="Californian FB" pitchFamily="18" charset="0"/>
              </a:rPr>
              <a:t>ind, polite</a:t>
            </a:r>
            <a:endParaRPr lang="en-US" sz="3600" dirty="0">
              <a:latin typeface="Californian FB" pitchFamily="18" charset="0"/>
            </a:endParaRPr>
          </a:p>
        </p:txBody>
      </p:sp>
      <p:sp>
        <p:nvSpPr>
          <p:cNvPr id="5" name="Text Placeholder 4"/>
          <p:cNvSpPr>
            <a:spLocks noGrp="1"/>
          </p:cNvSpPr>
          <p:nvPr>
            <p:ph type="body" sz="quarter" idx="3"/>
          </p:nvPr>
        </p:nvSpPr>
        <p:spPr/>
        <p:txBody>
          <a:bodyPr>
            <a:noAutofit/>
          </a:bodyPr>
          <a:lstStyle/>
          <a:p>
            <a:pPr algn="ctr"/>
            <a:r>
              <a:rPr lang="sr-Latn-RS" sz="3600" dirty="0" smtClean="0">
                <a:latin typeface="Californian FB" pitchFamily="18" charset="0"/>
              </a:rPr>
              <a:t>u</a:t>
            </a:r>
            <a:r>
              <a:rPr lang="sr-Latn-RS" sz="3600" dirty="0" smtClean="0">
                <a:latin typeface="Californian FB" pitchFamily="18" charset="0"/>
              </a:rPr>
              <a:t>nkind, rude, cruel</a:t>
            </a:r>
            <a:endParaRPr lang="en-US" sz="3600" dirty="0">
              <a:latin typeface="Californian FB" pitchFamily="18" charset="0"/>
            </a:endParaRPr>
          </a:p>
        </p:txBody>
      </p:sp>
      <p:pic>
        <p:nvPicPr>
          <p:cNvPr id="17410" name="Picture 2" descr="C:\Users\User\Desktop\Kindness.png"/>
          <p:cNvPicPr>
            <a:picLocks noGrp="1" noChangeAspect="1" noChangeArrowheads="1"/>
          </p:cNvPicPr>
          <p:nvPr>
            <p:ph sz="half" idx="2"/>
          </p:nvPr>
        </p:nvPicPr>
        <p:blipFill>
          <a:blip r:embed="rId2" cstate="print"/>
          <a:srcRect/>
          <a:stretch>
            <a:fillRect/>
          </a:stretch>
        </p:blipFill>
        <p:spPr bwMode="auto">
          <a:xfrm>
            <a:off x="457200" y="2348880"/>
            <a:ext cx="4040188" cy="3960440"/>
          </a:xfrm>
          <a:prstGeom prst="rect">
            <a:avLst/>
          </a:prstGeom>
          <a:noFill/>
        </p:spPr>
      </p:pic>
      <p:pic>
        <p:nvPicPr>
          <p:cNvPr id="17411" name="Picture 3" descr="C:\Users\User\Desktop\gettyimages-77378983-612x612.jpg"/>
          <p:cNvPicPr>
            <a:picLocks noGrp="1" noChangeAspect="1" noChangeArrowheads="1"/>
          </p:cNvPicPr>
          <p:nvPr>
            <p:ph sz="quarter" idx="4"/>
          </p:nvPr>
        </p:nvPicPr>
        <p:blipFill>
          <a:blip r:embed="rId3" cstate="print"/>
          <a:srcRect/>
          <a:stretch>
            <a:fillRect/>
          </a:stretch>
        </p:blipFill>
        <p:spPr bwMode="auto">
          <a:xfrm>
            <a:off x="4716016" y="2564904"/>
            <a:ext cx="4032448" cy="35283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10"/>
                                        </p:tgtEl>
                                        <p:attrNameLst>
                                          <p:attrName>style.visibility</p:attrName>
                                        </p:attrNameLst>
                                      </p:cBhvr>
                                      <p:to>
                                        <p:strVal val="visible"/>
                                      </p:to>
                                    </p:set>
                                    <p:animEffect transition="in" filter="fade">
                                      <p:cBhvr>
                                        <p:cTn id="17" dur="2000"/>
                                        <p:tgtEl>
                                          <p:spTgt spid="174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411"/>
                                        </p:tgtEl>
                                        <p:attrNameLst>
                                          <p:attrName>style.visibility</p:attrName>
                                        </p:attrNameLst>
                                      </p:cBhvr>
                                      <p:to>
                                        <p:strVal val="visible"/>
                                      </p:to>
                                    </p:set>
                                    <p:animEffect transition="in" filter="fade">
                                      <p:cBhvr>
                                        <p:cTn id="27" dur="2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p</a:t>
            </a:r>
            <a:r>
              <a:rPr lang="sr-Latn-RS" dirty="0" smtClean="0">
                <a:latin typeface="Californian FB" pitchFamily="18" charset="0"/>
              </a:rPr>
              <a:t>eaceful, adj.</a:t>
            </a:r>
            <a:br>
              <a:rPr lang="sr-Latn-RS" dirty="0" smtClean="0">
                <a:latin typeface="Californian FB" pitchFamily="18" charset="0"/>
              </a:rPr>
            </a:br>
            <a:r>
              <a:rPr lang="sr-Latn-RS" i="1" dirty="0" smtClean="0">
                <a:latin typeface="Californian FB" pitchFamily="18" charset="0"/>
              </a:rPr>
              <a:t>m</a:t>
            </a:r>
            <a:r>
              <a:rPr lang="sr-Latn-RS" i="1" dirty="0" smtClean="0">
                <a:latin typeface="Californian FB" pitchFamily="18" charset="0"/>
              </a:rPr>
              <a:t>irno, smireno</a:t>
            </a:r>
            <a:endParaRPr lang="en-US" i="1" dirty="0">
              <a:latin typeface="Californian FB" pitchFamily="18" charset="0"/>
            </a:endParaRPr>
          </a:p>
        </p:txBody>
      </p:sp>
      <p:sp>
        <p:nvSpPr>
          <p:cNvPr id="3" name="Text Placeholder 2"/>
          <p:cNvSpPr>
            <a:spLocks noGrp="1"/>
          </p:cNvSpPr>
          <p:nvPr>
            <p:ph type="body" idx="1"/>
          </p:nvPr>
        </p:nvSpPr>
        <p:spPr/>
        <p:txBody>
          <a:bodyPr>
            <a:noAutofit/>
          </a:bodyPr>
          <a:lstStyle/>
          <a:p>
            <a:pPr algn="ctr"/>
            <a:r>
              <a:rPr lang="sr-Latn-RS" sz="3600" dirty="0" smtClean="0">
                <a:latin typeface="Californian FB" pitchFamily="18" charset="0"/>
              </a:rPr>
              <a:t>p</a:t>
            </a:r>
            <a:r>
              <a:rPr lang="sr-Latn-RS" sz="3600" dirty="0" smtClean="0">
                <a:latin typeface="Californian FB" pitchFamily="18" charset="0"/>
              </a:rPr>
              <a:t>eaceful, calm</a:t>
            </a:r>
            <a:endParaRPr lang="en-US" sz="3600" dirty="0">
              <a:latin typeface="Californian FB" pitchFamily="18" charset="0"/>
            </a:endParaRPr>
          </a:p>
        </p:txBody>
      </p:sp>
      <p:sp>
        <p:nvSpPr>
          <p:cNvPr id="5" name="Text Placeholder 4"/>
          <p:cNvSpPr>
            <a:spLocks noGrp="1"/>
          </p:cNvSpPr>
          <p:nvPr>
            <p:ph type="body" sz="quarter" idx="3"/>
          </p:nvPr>
        </p:nvSpPr>
        <p:spPr>
          <a:xfrm>
            <a:off x="4067945" y="1535113"/>
            <a:ext cx="4618856" cy="639762"/>
          </a:xfrm>
        </p:spPr>
        <p:txBody>
          <a:bodyPr>
            <a:noAutofit/>
          </a:bodyPr>
          <a:lstStyle/>
          <a:p>
            <a:pPr algn="ctr"/>
            <a:r>
              <a:rPr lang="sr-Latn-RS" sz="3600" dirty="0" smtClean="0">
                <a:latin typeface="Californian FB" pitchFamily="18" charset="0"/>
              </a:rPr>
              <a:t>w</a:t>
            </a:r>
            <a:r>
              <a:rPr lang="sr-Latn-RS" sz="3600" dirty="0" smtClean="0">
                <a:latin typeface="Californian FB" pitchFamily="18" charset="0"/>
              </a:rPr>
              <a:t>arlike, quarrelsome</a:t>
            </a:r>
            <a:endParaRPr lang="en-US" sz="3600" dirty="0">
              <a:latin typeface="Californian FB" pitchFamily="18" charset="0"/>
            </a:endParaRPr>
          </a:p>
        </p:txBody>
      </p:sp>
      <p:pic>
        <p:nvPicPr>
          <p:cNvPr id="18434" name="Picture 2" descr="C:\Users\User\Desktop\images.jpg"/>
          <p:cNvPicPr>
            <a:picLocks noGrp="1" noChangeAspect="1" noChangeArrowheads="1"/>
          </p:cNvPicPr>
          <p:nvPr>
            <p:ph sz="half" idx="2"/>
          </p:nvPr>
        </p:nvPicPr>
        <p:blipFill>
          <a:blip r:embed="rId2" cstate="print"/>
          <a:srcRect/>
          <a:stretch>
            <a:fillRect/>
          </a:stretch>
        </p:blipFill>
        <p:spPr bwMode="auto">
          <a:xfrm>
            <a:off x="323528" y="2492896"/>
            <a:ext cx="4176463" cy="3672407"/>
          </a:xfrm>
          <a:prstGeom prst="rect">
            <a:avLst/>
          </a:prstGeom>
          <a:noFill/>
        </p:spPr>
      </p:pic>
      <p:pic>
        <p:nvPicPr>
          <p:cNvPr id="18435" name="Picture 3" descr="C:\Users\User\Desktop\12304976-16x9-xlarge.jpg"/>
          <p:cNvPicPr>
            <a:picLocks noGrp="1" noChangeAspect="1" noChangeArrowheads="1"/>
          </p:cNvPicPr>
          <p:nvPr>
            <p:ph sz="quarter" idx="4"/>
          </p:nvPr>
        </p:nvPicPr>
        <p:blipFill>
          <a:blip r:embed="rId3" cstate="print"/>
          <a:srcRect/>
          <a:stretch>
            <a:fillRect/>
          </a:stretch>
        </p:blipFill>
        <p:spPr bwMode="auto">
          <a:xfrm>
            <a:off x="4645025" y="2492896"/>
            <a:ext cx="4041775" cy="37444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434"/>
                                        </p:tgtEl>
                                        <p:attrNameLst>
                                          <p:attrName>style.visibility</p:attrName>
                                        </p:attrNameLst>
                                      </p:cBhvr>
                                      <p:to>
                                        <p:strVal val="visible"/>
                                      </p:to>
                                    </p:set>
                                    <p:animEffect transition="in" filter="fade">
                                      <p:cBhvr>
                                        <p:cTn id="17" dur="2000"/>
                                        <p:tgtEl>
                                          <p:spTgt spid="184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435"/>
                                        </p:tgtEl>
                                        <p:attrNameLst>
                                          <p:attrName>style.visibility</p:attrName>
                                        </p:attrNameLst>
                                      </p:cBhvr>
                                      <p:to>
                                        <p:strVal val="visible"/>
                                      </p:to>
                                    </p:set>
                                    <p:animEffect transition="in" filter="fade">
                                      <p:cBhvr>
                                        <p:cTn id="27" dur="2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r</a:t>
            </a:r>
            <a:r>
              <a:rPr lang="sr-Latn-RS" sz="3600" dirty="0" smtClean="0">
                <a:latin typeface="Californian FB" pitchFamily="18" charset="0"/>
              </a:rPr>
              <a:t>ich, adj.</a:t>
            </a:r>
            <a:br>
              <a:rPr lang="sr-Latn-RS" sz="3600" dirty="0" smtClean="0">
                <a:latin typeface="Californian FB" pitchFamily="18" charset="0"/>
              </a:rPr>
            </a:br>
            <a:r>
              <a:rPr lang="sr-Latn-RS" sz="3600" i="1" dirty="0" smtClean="0">
                <a:latin typeface="Californian FB" pitchFamily="18" charset="0"/>
              </a:rPr>
              <a:t>bogat</a:t>
            </a:r>
            <a:endParaRPr lang="en-US" sz="3600" i="1" dirty="0">
              <a:latin typeface="Californian FB" pitchFamily="18" charset="0"/>
            </a:endParaRPr>
          </a:p>
        </p:txBody>
      </p:sp>
      <p:sp>
        <p:nvSpPr>
          <p:cNvPr id="3" name="Text Placeholder 2"/>
          <p:cNvSpPr>
            <a:spLocks noGrp="1"/>
          </p:cNvSpPr>
          <p:nvPr>
            <p:ph type="body" idx="1"/>
          </p:nvPr>
        </p:nvSpPr>
        <p:spPr>
          <a:xfrm>
            <a:off x="0" y="1772816"/>
            <a:ext cx="4497388" cy="1080120"/>
          </a:xfrm>
        </p:spPr>
        <p:txBody>
          <a:bodyPr>
            <a:noAutofit/>
          </a:bodyPr>
          <a:lstStyle/>
          <a:p>
            <a:pPr algn="ctr"/>
            <a:r>
              <a:rPr lang="sr-Latn-RS" sz="3200" dirty="0" smtClean="0">
                <a:latin typeface="Californian FB" pitchFamily="18" charset="0"/>
              </a:rPr>
              <a:t>r</a:t>
            </a:r>
            <a:r>
              <a:rPr lang="sr-Latn-RS" sz="3200" dirty="0" smtClean="0">
                <a:latin typeface="Californian FB" pitchFamily="18" charset="0"/>
              </a:rPr>
              <a:t>ich = to have a lot of (money, food, love, etc.)</a:t>
            </a:r>
            <a:endParaRPr lang="en-US" sz="3200" dirty="0">
              <a:latin typeface="Californian FB" pitchFamily="18" charset="0"/>
            </a:endParaRPr>
          </a:p>
        </p:txBody>
      </p:sp>
      <p:sp>
        <p:nvSpPr>
          <p:cNvPr id="5" name="Text Placeholder 4"/>
          <p:cNvSpPr>
            <a:spLocks noGrp="1"/>
          </p:cNvSpPr>
          <p:nvPr>
            <p:ph type="body" sz="quarter" idx="3"/>
          </p:nvPr>
        </p:nvSpPr>
        <p:spPr>
          <a:xfrm>
            <a:off x="4645025" y="1772816"/>
            <a:ext cx="4041775" cy="1008111"/>
          </a:xfrm>
        </p:spPr>
        <p:txBody>
          <a:bodyPr>
            <a:noAutofit/>
          </a:bodyPr>
          <a:lstStyle/>
          <a:p>
            <a:pPr algn="ctr"/>
            <a:r>
              <a:rPr lang="sr-Latn-RS" sz="3200" dirty="0" smtClean="0">
                <a:latin typeface="Californian FB" pitchFamily="18" charset="0"/>
              </a:rPr>
              <a:t>p</a:t>
            </a:r>
            <a:r>
              <a:rPr lang="sr-Latn-RS" sz="3200" dirty="0" smtClean="0">
                <a:latin typeface="Californian FB" pitchFamily="18" charset="0"/>
              </a:rPr>
              <a:t>oor = to have little (money, food, etc.)</a:t>
            </a:r>
            <a:endParaRPr lang="en-US" sz="3200" dirty="0">
              <a:latin typeface="Californian FB" pitchFamily="18" charset="0"/>
            </a:endParaRPr>
          </a:p>
        </p:txBody>
      </p:sp>
      <p:pic>
        <p:nvPicPr>
          <p:cNvPr id="19458" name="Picture 2" descr="C:\Users\User\Desktop\main-qimg-fee7da65e309e304c6948a693f9c3186-c.jpg"/>
          <p:cNvPicPr>
            <a:picLocks noGrp="1" noChangeAspect="1" noChangeArrowheads="1"/>
          </p:cNvPicPr>
          <p:nvPr>
            <p:ph sz="half" idx="2"/>
          </p:nvPr>
        </p:nvPicPr>
        <p:blipFill>
          <a:blip r:embed="rId2" cstate="print"/>
          <a:srcRect/>
          <a:stretch>
            <a:fillRect/>
          </a:stretch>
        </p:blipFill>
        <p:spPr bwMode="auto">
          <a:xfrm>
            <a:off x="457200" y="3031469"/>
            <a:ext cx="4040188" cy="2987400"/>
          </a:xfrm>
          <a:prstGeom prst="rect">
            <a:avLst/>
          </a:prstGeom>
          <a:noFill/>
        </p:spPr>
      </p:pic>
      <p:pic>
        <p:nvPicPr>
          <p:cNvPr id="19459" name="Picture 3" descr="C:\Users\User\Desktop\istockphoto-1150272312-170667a.jpg"/>
          <p:cNvPicPr>
            <a:picLocks noGrp="1" noChangeAspect="1" noChangeArrowheads="1"/>
          </p:cNvPicPr>
          <p:nvPr>
            <p:ph sz="quarter" idx="4"/>
          </p:nvPr>
        </p:nvPicPr>
        <p:blipFill>
          <a:blip r:embed="rId3" cstate="print"/>
          <a:srcRect/>
          <a:stretch>
            <a:fillRect/>
          </a:stretch>
        </p:blipFill>
        <p:spPr bwMode="auto">
          <a:xfrm>
            <a:off x="4716016" y="3068960"/>
            <a:ext cx="4032448" cy="33123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458"/>
                                        </p:tgtEl>
                                        <p:attrNameLst>
                                          <p:attrName>style.visibility</p:attrName>
                                        </p:attrNameLst>
                                      </p:cBhvr>
                                      <p:to>
                                        <p:strVal val="visible"/>
                                      </p:to>
                                    </p:set>
                                    <p:animEffect transition="in" filter="fade">
                                      <p:cBhvr>
                                        <p:cTn id="17" dur="2000"/>
                                        <p:tgtEl>
                                          <p:spTgt spid="194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459"/>
                                        </p:tgtEl>
                                        <p:attrNameLst>
                                          <p:attrName>style.visibility</p:attrName>
                                        </p:attrNameLst>
                                      </p:cBhvr>
                                      <p:to>
                                        <p:strVal val="visible"/>
                                      </p:to>
                                    </p:set>
                                    <p:animEffect transition="in" filter="fade">
                                      <p:cBhvr>
                                        <p:cTn id="27" dur="20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average</a:t>
            </a:r>
            <a:r>
              <a:rPr lang="en-US" dirty="0" smtClean="0"/>
              <a:t> </a:t>
            </a:r>
            <a:r>
              <a:rPr lang="en-US" sz="4000" dirty="0" smtClean="0">
                <a:latin typeface="Californian FB" pitchFamily="18" charset="0"/>
              </a:rPr>
              <a:t>/ˈ</a:t>
            </a:r>
            <a:r>
              <a:rPr lang="en-US" sz="4000" dirty="0" err="1" smtClean="0">
                <a:latin typeface="Californian FB" pitchFamily="18" charset="0"/>
              </a:rPr>
              <a:t>av</a:t>
            </a:r>
            <a:r>
              <a:rPr lang="en-US" sz="4000" dirty="0" smtClean="0">
                <a:latin typeface="Californian FB" pitchFamily="18" charset="0"/>
              </a:rPr>
              <a:t>(ə)</a:t>
            </a:r>
            <a:r>
              <a:rPr lang="en-US" sz="4000" dirty="0" err="1" smtClean="0">
                <a:latin typeface="Californian FB" pitchFamily="18" charset="0"/>
              </a:rPr>
              <a:t>rɪdʒ</a:t>
            </a:r>
            <a:r>
              <a:rPr lang="en-US" sz="4000" dirty="0" smtClean="0">
                <a:latin typeface="Californian FB" pitchFamily="18" charset="0"/>
              </a:rPr>
              <a:t>/</a:t>
            </a:r>
            <a:r>
              <a:rPr lang="sr-Latn-RS" sz="4000" dirty="0" smtClean="0">
                <a:latin typeface="Californian FB" pitchFamily="18" charset="0"/>
              </a:rPr>
              <a:t> </a:t>
            </a:r>
            <a:r>
              <a:rPr lang="sr-Latn-RS" dirty="0" smtClean="0">
                <a:latin typeface="Californian FB" pitchFamily="18" charset="0"/>
              </a:rPr>
              <a:t>= </a:t>
            </a:r>
            <a:r>
              <a:rPr lang="sr-Latn-RS" i="1" dirty="0" smtClean="0">
                <a:latin typeface="Californian FB" pitchFamily="18" charset="0"/>
              </a:rPr>
              <a:t>prosečno</a:t>
            </a:r>
            <a:r>
              <a:rPr lang="sr-Latn-RS" dirty="0" smtClean="0">
                <a:latin typeface="Californian FB" pitchFamily="18" charset="0"/>
              </a:rPr>
              <a:t/>
            </a:r>
            <a:br>
              <a:rPr lang="sr-Latn-RS" dirty="0" smtClean="0">
                <a:latin typeface="Californian FB" pitchFamily="18" charset="0"/>
              </a:rPr>
            </a:br>
            <a:r>
              <a:rPr lang="sr-Latn-RS" dirty="0" smtClean="0">
                <a:latin typeface="Californian FB" pitchFamily="18" charset="0"/>
              </a:rPr>
              <a:t>in between, in the middle</a:t>
            </a:r>
            <a:endParaRPr lang="en-US" dirty="0">
              <a:latin typeface="Californian FB" pitchFamily="18" charset="0"/>
            </a:endParaRPr>
          </a:p>
        </p:txBody>
      </p:sp>
      <p:pic>
        <p:nvPicPr>
          <p:cNvPr id="20482" name="Picture 2" descr="C:\Users\User\Desktop\average_height.jpg"/>
          <p:cNvPicPr>
            <a:picLocks noGrp="1" noChangeAspect="1" noChangeArrowheads="1"/>
          </p:cNvPicPr>
          <p:nvPr>
            <p:ph idx="1"/>
          </p:nvPr>
        </p:nvPicPr>
        <p:blipFill>
          <a:blip r:embed="rId2" cstate="print"/>
          <a:srcRect/>
          <a:stretch>
            <a:fillRect/>
          </a:stretch>
        </p:blipFill>
        <p:spPr bwMode="auto">
          <a:xfrm>
            <a:off x="3033712" y="2482056"/>
            <a:ext cx="3076575" cy="2762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fade">
                                      <p:cBhvr>
                                        <p:cTn id="12"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fontScale="90000"/>
          </a:bodyPr>
          <a:lstStyle/>
          <a:p>
            <a:r>
              <a:rPr lang="sr-Latn-RS" dirty="0" smtClean="0">
                <a:latin typeface="Californian FB" pitchFamily="18" charset="0"/>
              </a:rPr>
              <a:t>well-organised</a:t>
            </a:r>
            <a:br>
              <a:rPr lang="sr-Latn-RS" dirty="0" smtClean="0">
                <a:latin typeface="Californian FB" pitchFamily="18" charset="0"/>
              </a:rPr>
            </a:br>
            <a:r>
              <a:rPr lang="sr-Latn-RS" dirty="0" smtClean="0">
                <a:latin typeface="Californian FB" pitchFamily="18" charset="0"/>
              </a:rPr>
              <a:t>organisation of life was/is good</a:t>
            </a:r>
            <a:br>
              <a:rPr lang="sr-Latn-RS" dirty="0" smtClean="0">
                <a:latin typeface="Californian FB" pitchFamily="18" charset="0"/>
              </a:rPr>
            </a:br>
            <a:r>
              <a:rPr lang="sr-Latn-RS" i="1" dirty="0" smtClean="0">
                <a:latin typeface="Californian FB" pitchFamily="18" charset="0"/>
              </a:rPr>
              <a:t>She is a well-organised person</a:t>
            </a:r>
            <a:endParaRPr lang="en-US" i="1" dirty="0">
              <a:latin typeface="Californian FB" pitchFamily="18" charset="0"/>
            </a:endParaRPr>
          </a:p>
        </p:txBody>
      </p:sp>
      <p:pic>
        <p:nvPicPr>
          <p:cNvPr id="14338" name="Picture 2" descr="C:\Users\User\Desktop\business_woman_organization_sticky_notes_thinkstock_510220476-100647024-large.jpg"/>
          <p:cNvPicPr>
            <a:picLocks noGrp="1" noChangeAspect="1" noChangeArrowheads="1"/>
          </p:cNvPicPr>
          <p:nvPr>
            <p:ph idx="1"/>
          </p:nvPr>
        </p:nvPicPr>
        <p:blipFill>
          <a:blip r:embed="rId2" cstate="print"/>
          <a:srcRect/>
          <a:stretch>
            <a:fillRect/>
          </a:stretch>
        </p:blipFill>
        <p:spPr bwMode="auto">
          <a:xfrm>
            <a:off x="1688338" y="2276475"/>
            <a:ext cx="5767323" cy="38496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Autofit/>
          </a:bodyPr>
          <a:lstStyle/>
          <a:p>
            <a:r>
              <a:rPr lang="en-US" sz="3600" dirty="0" smtClean="0">
                <a:latin typeface="Californian FB" pitchFamily="18" charset="0"/>
              </a:rPr>
              <a:t>i</a:t>
            </a:r>
            <a:r>
              <a:rPr lang="sr-Latn-RS" sz="3600" dirty="0" smtClean="0">
                <a:latin typeface="Californian FB" pitchFamily="18" charset="0"/>
              </a:rPr>
              <a:t>mportant</a:t>
            </a:r>
            <a:br>
              <a:rPr lang="sr-Latn-RS" sz="3600" dirty="0" smtClean="0">
                <a:latin typeface="Californian FB" pitchFamily="18" charset="0"/>
              </a:rPr>
            </a:br>
            <a:r>
              <a:rPr lang="sr-Latn-RS" sz="3600" dirty="0" smtClean="0">
                <a:latin typeface="Californian FB" pitchFamily="18" charset="0"/>
              </a:rPr>
              <a:t>in high position</a:t>
            </a:r>
            <a:r>
              <a:rPr lang="en-US" sz="3600" dirty="0" smtClean="0">
                <a:latin typeface="Californian FB" pitchFamily="18" charset="0"/>
              </a:rPr>
              <a:t>  powerful</a:t>
            </a:r>
            <a:br>
              <a:rPr lang="en-US" sz="3600" dirty="0" smtClean="0">
                <a:latin typeface="Californian FB" pitchFamily="18" charset="0"/>
              </a:rPr>
            </a:br>
            <a:r>
              <a:rPr lang="en-US" sz="3600" dirty="0" smtClean="0">
                <a:latin typeface="Californian FB" pitchFamily="18" charset="0"/>
              </a:rPr>
              <a:t>VIP – very important person</a:t>
            </a:r>
            <a:endParaRPr lang="en-US" sz="3600" dirty="0">
              <a:latin typeface="Californian FB" pitchFamily="18" charset="0"/>
            </a:endParaRPr>
          </a:p>
        </p:txBody>
      </p:sp>
      <p:pic>
        <p:nvPicPr>
          <p:cNvPr id="15362" name="Picture 2" descr="C:\Users\User\Desktop\86627468-very-important-person-sign-vector-template.jpg"/>
          <p:cNvPicPr>
            <a:picLocks noGrp="1" noChangeAspect="1" noChangeArrowheads="1"/>
          </p:cNvPicPr>
          <p:nvPr>
            <p:ph idx="1"/>
          </p:nvPr>
        </p:nvPicPr>
        <p:blipFill>
          <a:blip r:embed="rId2" cstate="print"/>
          <a:srcRect/>
          <a:stretch>
            <a:fillRect/>
          </a:stretch>
        </p:blipFill>
        <p:spPr bwMode="auto">
          <a:xfrm>
            <a:off x="1835696" y="2564904"/>
            <a:ext cx="3962400" cy="3600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fade">
                                      <p:cBhvr>
                                        <p:cTn id="12"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2856"/>
          </a:xfrm>
        </p:spPr>
        <p:txBody>
          <a:bodyPr>
            <a:normAutofit fontScale="90000"/>
          </a:bodyPr>
          <a:lstStyle/>
          <a:p>
            <a:r>
              <a:rPr lang="sr-Latn-RS" sz="4000" i="1" dirty="0" smtClean="0">
                <a:latin typeface="Californian FB" pitchFamily="18" charset="0"/>
              </a:rPr>
              <a:t/>
            </a:r>
            <a:br>
              <a:rPr lang="sr-Latn-RS" sz="4000" i="1" dirty="0" smtClean="0">
                <a:latin typeface="Californian FB" pitchFamily="18" charset="0"/>
              </a:rPr>
            </a:br>
            <a:r>
              <a:rPr lang="en-US" sz="4000" i="1" dirty="0" err="1" smtClean="0">
                <a:latin typeface="Californian FB" pitchFamily="18" charset="0"/>
              </a:rPr>
              <a:t>Çatal</a:t>
            </a:r>
            <a:r>
              <a:rPr lang="en-US" sz="4000" i="1" dirty="0" smtClean="0">
                <a:latin typeface="Californian FB" pitchFamily="18" charset="0"/>
              </a:rPr>
              <a:t> </a:t>
            </a:r>
            <a:r>
              <a:rPr lang="en-US" sz="4000" i="1" dirty="0" err="1" smtClean="0">
                <a:latin typeface="Californian FB" pitchFamily="18" charset="0"/>
              </a:rPr>
              <a:t>Hüyük</a:t>
            </a:r>
            <a:r>
              <a:rPr lang="en-US" sz="4000" i="1" dirty="0" smtClean="0">
                <a:latin typeface="Californian FB" pitchFamily="18" charset="0"/>
              </a:rPr>
              <a:t> </a:t>
            </a:r>
            <a:r>
              <a:rPr lang="en-US" sz="4000" dirty="0" smtClean="0">
                <a:latin typeface="Californian FB" pitchFamily="18" charset="0"/>
              </a:rPr>
              <a:t>page</a:t>
            </a:r>
            <a:r>
              <a:rPr lang="en-US" sz="4000" dirty="0" smtClean="0">
                <a:latin typeface="Californian FB" pitchFamily="18" charset="0"/>
              </a:rPr>
              <a:t/>
            </a:r>
            <a:br>
              <a:rPr lang="en-US" sz="4000" dirty="0" smtClean="0">
                <a:latin typeface="Californian FB" pitchFamily="18" charset="0"/>
              </a:rPr>
            </a:br>
            <a:r>
              <a:rPr lang="sr-Latn-RS" sz="4000" b="1" u="sng" dirty="0" smtClean="0">
                <a:solidFill>
                  <a:srgbClr val="FF0000"/>
                </a:solidFill>
                <a:latin typeface="Californian FB" pitchFamily="18" charset="0"/>
              </a:rPr>
              <a:t>C</a:t>
            </a:r>
            <a:r>
              <a:rPr lang="en-US" sz="4000" dirty="0" smtClean="0">
                <a:latin typeface="Californian FB" pitchFamily="18" charset="0"/>
              </a:rPr>
              <a:t/>
            </a:r>
            <a:br>
              <a:rPr lang="en-US" sz="4000" dirty="0" smtClean="0">
                <a:latin typeface="Californian FB" pitchFamily="18" charset="0"/>
              </a:rPr>
            </a:br>
            <a:r>
              <a:rPr lang="en-US" sz="4000" b="1" dirty="0" smtClean="0">
                <a:solidFill>
                  <a:srgbClr val="C00000"/>
                </a:solidFill>
                <a:latin typeface="Californian FB" pitchFamily="18" charset="0"/>
              </a:rPr>
              <a:t>WATCH!</a:t>
            </a:r>
            <a:r>
              <a:rPr lang="en-US" sz="2800" dirty="0" smtClean="0">
                <a:latin typeface="Californian FB" pitchFamily="18" charset="0"/>
                <a:hlinkClick r:id="rId2"/>
              </a:rPr>
              <a:t/>
            </a:r>
            <a:br>
              <a:rPr lang="en-US" sz="2800" dirty="0" smtClean="0">
                <a:latin typeface="Californian FB" pitchFamily="18" charset="0"/>
                <a:hlinkClick r:id="rId2"/>
              </a:rPr>
            </a:br>
            <a:r>
              <a:rPr lang="en-US" sz="2800" dirty="0" smtClean="0">
                <a:latin typeface="Californian FB" pitchFamily="18" charset="0"/>
                <a:hlinkClick r:id="rId2"/>
              </a:rPr>
              <a:t>https</a:t>
            </a:r>
            <a:r>
              <a:rPr lang="en-US" sz="2800" dirty="0" smtClean="0">
                <a:latin typeface="Californian FB" pitchFamily="18" charset="0"/>
                <a:hlinkClick r:id="rId2"/>
              </a:rPr>
              <a:t>://</a:t>
            </a:r>
            <a:r>
              <a:rPr lang="en-US" sz="2800" dirty="0" smtClean="0">
                <a:latin typeface="Californian FB" pitchFamily="18" charset="0"/>
                <a:hlinkClick r:id="rId2"/>
              </a:rPr>
              <a:t>www.youtube.com/watch?v=JIR9wfxIB9I</a:t>
            </a:r>
            <a:r>
              <a:rPr lang="sr-Latn-RS" sz="2800" dirty="0" smtClean="0">
                <a:latin typeface="Californian FB" pitchFamily="18" charset="0"/>
              </a:rPr>
              <a:t/>
            </a:r>
            <a:br>
              <a:rPr lang="sr-Latn-RS" sz="2800" dirty="0" smtClean="0">
                <a:latin typeface="Californian FB" pitchFamily="18" charset="0"/>
              </a:rPr>
            </a:br>
            <a:r>
              <a:rPr lang="en-US" sz="2800" dirty="0" smtClean="0"/>
              <a:t/>
            </a:r>
            <a:br>
              <a:rPr lang="en-US" sz="2800" dirty="0" smtClean="0"/>
            </a:br>
            <a:endParaRPr lang="en-US" sz="2800" dirty="0"/>
          </a:p>
        </p:txBody>
      </p:sp>
      <p:sp>
        <p:nvSpPr>
          <p:cNvPr id="3" name="Content Placeholder 2"/>
          <p:cNvSpPr>
            <a:spLocks noGrp="1"/>
          </p:cNvSpPr>
          <p:nvPr>
            <p:ph idx="1"/>
          </p:nvPr>
        </p:nvSpPr>
        <p:spPr>
          <a:xfrm>
            <a:off x="0" y="2348880"/>
            <a:ext cx="5004048" cy="4176464"/>
          </a:xfrm>
        </p:spPr>
        <p:txBody>
          <a:bodyPr>
            <a:normAutofit fontScale="92500" lnSpcReduction="20000"/>
          </a:bodyPr>
          <a:lstStyle/>
          <a:p>
            <a:pPr algn="just"/>
            <a:r>
              <a:rPr lang="en-US" dirty="0" smtClean="0">
                <a:latin typeface="Californian FB" pitchFamily="18" charset="0"/>
              </a:rPr>
              <a:t>There weren’t any streets in the city, most of the houses were around a central courtyard. There weren’t any doors in the houses. There was an entrance to each house through </a:t>
            </a:r>
            <a:r>
              <a:rPr lang="en-US" b="1" dirty="0" smtClean="0">
                <a:solidFill>
                  <a:srgbClr val="002060"/>
                </a:solidFill>
                <a:latin typeface="Californian FB" pitchFamily="18" charset="0"/>
              </a:rPr>
              <a:t>a hole in the roof </a:t>
            </a:r>
            <a:r>
              <a:rPr lang="en-US" dirty="0" smtClean="0">
                <a:latin typeface="Californian FB" pitchFamily="18" charset="0"/>
              </a:rPr>
              <a:t>and down a ladder. Inside, there were paintings of animals and people on some of the walls.</a:t>
            </a:r>
            <a:endParaRPr lang="en-US" dirty="0">
              <a:latin typeface="Californian FB" pitchFamily="18" charset="0"/>
            </a:endParaRPr>
          </a:p>
        </p:txBody>
      </p:sp>
      <p:pic>
        <p:nvPicPr>
          <p:cNvPr id="1026" name="Picture 2" descr="C:\Users\User\Desktop\Çatal-Hüyük-villaggio-ricostruzione-storica.jpg"/>
          <p:cNvPicPr>
            <a:picLocks noChangeAspect="1" noChangeArrowheads="1"/>
          </p:cNvPicPr>
          <p:nvPr/>
        </p:nvPicPr>
        <p:blipFill>
          <a:blip r:embed="rId3" cstate="print"/>
          <a:srcRect/>
          <a:stretch>
            <a:fillRect/>
          </a:stretch>
        </p:blipFill>
        <p:spPr bwMode="auto">
          <a:xfrm>
            <a:off x="5220072" y="2420888"/>
            <a:ext cx="3737992" cy="39654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Palatino Linotype" pitchFamily="18" charset="0"/>
              </a:rPr>
              <a:t>a</a:t>
            </a:r>
            <a:r>
              <a:rPr lang="sr-Latn-RS" sz="3600" dirty="0" smtClean="0">
                <a:latin typeface="Palatino Linotype" pitchFamily="18" charset="0"/>
              </a:rPr>
              <a:t> hole in the roof</a:t>
            </a:r>
            <a:br>
              <a:rPr lang="sr-Latn-RS" sz="3600" dirty="0" smtClean="0">
                <a:latin typeface="Palatino Linotype" pitchFamily="18" charset="0"/>
              </a:rPr>
            </a:br>
            <a:r>
              <a:rPr lang="en-US" sz="3600" dirty="0" smtClean="0"/>
              <a:t> </a:t>
            </a:r>
            <a:r>
              <a:rPr lang="en-US" sz="3600" dirty="0" smtClean="0">
                <a:latin typeface="Californian FB" pitchFamily="18" charset="0"/>
              </a:rPr>
              <a:t>/</a:t>
            </a:r>
            <a:r>
              <a:rPr lang="en-US" sz="3600" dirty="0" err="1" smtClean="0">
                <a:latin typeface="Californian FB" pitchFamily="18" charset="0"/>
              </a:rPr>
              <a:t>həʊl</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rupa, otvor</a:t>
            </a:r>
            <a:endParaRPr lang="en-US" sz="3600" i="1" dirty="0">
              <a:latin typeface="Californian FB" pitchFamily="18" charset="0"/>
            </a:endParaRPr>
          </a:p>
        </p:txBody>
      </p:sp>
      <p:pic>
        <p:nvPicPr>
          <p:cNvPr id="13314" name="Picture 2" descr="C:\Users\User\Desktop\gettyimages-573853343-640x640.jpg"/>
          <p:cNvPicPr>
            <a:picLocks noGrp="1" noChangeAspect="1" noChangeArrowheads="1"/>
          </p:cNvPicPr>
          <p:nvPr>
            <p:ph idx="1"/>
          </p:nvPr>
        </p:nvPicPr>
        <p:blipFill>
          <a:blip r:embed="rId2" cstate="print"/>
          <a:srcRect/>
          <a:stretch>
            <a:fillRect/>
          </a:stretch>
        </p:blipFill>
        <p:spPr bwMode="auto">
          <a:xfrm>
            <a:off x="1907704" y="2132856"/>
            <a:ext cx="4215720" cy="38884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20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218"/>
          </a:xfrm>
        </p:spPr>
        <p:txBody>
          <a:bodyPr>
            <a:noAutofit/>
          </a:bodyPr>
          <a:lstStyle/>
          <a:p>
            <a:r>
              <a:rPr lang="en-US" sz="3600" dirty="0" smtClean="0">
                <a:latin typeface="Californian FB" pitchFamily="18" charset="0"/>
              </a:rPr>
              <a:t>2b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66</a:t>
            </a:r>
            <a:r>
              <a:rPr lang="en-US" sz="3600" dirty="0" smtClean="0">
                <a:latin typeface="Californian FB" pitchFamily="18" charset="0"/>
              </a:rPr>
              <a:t>, </a:t>
            </a:r>
            <a:r>
              <a:rPr lang="sr-Latn-RS" sz="3600" dirty="0" smtClean="0">
                <a:latin typeface="Californian FB" pitchFamily="18" charset="0"/>
              </a:rPr>
              <a:t>Answers</a:t>
            </a:r>
            <a:endParaRPr lang="en-US" sz="3600" dirty="0">
              <a:latin typeface="Californian FB" pitchFamily="18" charset="0"/>
            </a:endParaRPr>
          </a:p>
        </p:txBody>
      </p:sp>
      <p:sp>
        <p:nvSpPr>
          <p:cNvPr id="3" name="Content Placeholder 2"/>
          <p:cNvSpPr>
            <a:spLocks noGrp="1"/>
          </p:cNvSpPr>
          <p:nvPr>
            <p:ph idx="1"/>
          </p:nvPr>
        </p:nvSpPr>
        <p:spPr>
          <a:xfrm>
            <a:off x="457200" y="2276872"/>
            <a:ext cx="4258816" cy="3849291"/>
          </a:xfrm>
        </p:spPr>
        <p:txBody>
          <a:bodyPr/>
          <a:lstStyle/>
          <a:p>
            <a:r>
              <a:rPr lang="sr-Latn-RS" dirty="0" smtClean="0">
                <a:latin typeface="Californian FB" pitchFamily="18" charset="0"/>
              </a:rPr>
              <a:t>1. location   </a:t>
            </a:r>
            <a:r>
              <a:rPr lang="sr-Latn-RS" i="1" u="sng" dirty="0" smtClean="0">
                <a:latin typeface="Californian FB" pitchFamily="18" charset="0"/>
              </a:rPr>
              <a:t>A</a:t>
            </a:r>
          </a:p>
          <a:p>
            <a:r>
              <a:rPr lang="sr-Latn-RS" dirty="0" smtClean="0">
                <a:latin typeface="Californian FB" pitchFamily="18" charset="0"/>
              </a:rPr>
              <a:t>2. houses </a:t>
            </a:r>
            <a:r>
              <a:rPr lang="sr-Latn-RS" b="1" u="sng" dirty="0" smtClean="0">
                <a:solidFill>
                  <a:srgbClr val="C00000"/>
                </a:solidFill>
                <a:latin typeface="Californian FB" pitchFamily="18" charset="0"/>
              </a:rPr>
              <a:t>C</a:t>
            </a:r>
          </a:p>
          <a:p>
            <a:r>
              <a:rPr lang="sr-Latn-RS" dirty="0" smtClean="0">
                <a:latin typeface="Californian FB" pitchFamily="18" charset="0"/>
              </a:rPr>
              <a:t>3. size of population </a:t>
            </a:r>
            <a:r>
              <a:rPr lang="sr-Latn-RS" b="1" u="sng" dirty="0" smtClean="0">
                <a:solidFill>
                  <a:srgbClr val="C00000"/>
                </a:solidFill>
                <a:latin typeface="Californian FB" pitchFamily="18" charset="0"/>
              </a:rPr>
              <a:t>A</a:t>
            </a:r>
          </a:p>
          <a:p>
            <a:r>
              <a:rPr lang="sr-Latn-RS" dirty="0" smtClean="0">
                <a:latin typeface="Californian FB" pitchFamily="18" charset="0"/>
              </a:rPr>
              <a:t>4. people </a:t>
            </a:r>
            <a:r>
              <a:rPr lang="sr-Latn-RS" b="1" u="sng" dirty="0" smtClean="0">
                <a:solidFill>
                  <a:srgbClr val="C00000"/>
                </a:solidFill>
                <a:latin typeface="Californian FB" pitchFamily="18" charset="0"/>
              </a:rPr>
              <a:t>B</a:t>
            </a:r>
            <a:endParaRPr lang="en-US" b="1" u="sng" dirty="0">
              <a:solidFill>
                <a:srgbClr val="C00000"/>
              </a:solidFill>
              <a:latin typeface="Californian FB" pitchFamily="18" charset="0"/>
            </a:endParaRPr>
          </a:p>
        </p:txBody>
      </p:sp>
      <p:pic>
        <p:nvPicPr>
          <p:cNvPr id="4098" name="Picture 2" descr="C:\Users\User\Desktop\maxresdefault.jpg"/>
          <p:cNvPicPr>
            <a:picLocks noChangeAspect="1" noChangeArrowheads="1"/>
          </p:cNvPicPr>
          <p:nvPr/>
        </p:nvPicPr>
        <p:blipFill>
          <a:blip r:embed="rId2" cstate="print"/>
          <a:srcRect/>
          <a:stretch>
            <a:fillRect/>
          </a:stretch>
        </p:blipFill>
        <p:spPr bwMode="auto">
          <a:xfrm>
            <a:off x="4644008" y="2276872"/>
            <a:ext cx="4176464" cy="35010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64488" cy="1124744"/>
          </a:xfrm>
        </p:spPr>
        <p:txBody>
          <a:bodyPr>
            <a:noAutofit/>
          </a:bodyPr>
          <a:lstStyle/>
          <a:p>
            <a:r>
              <a:rPr lang="en-US" sz="3600" dirty="0" smtClean="0">
                <a:latin typeface="Palatino Linotype" pitchFamily="18" charset="0"/>
              </a:rPr>
              <a:t>3. </a:t>
            </a:r>
            <a:r>
              <a:rPr lang="sr-Latn-RS" sz="3600" b="1" dirty="0" smtClean="0">
                <a:solidFill>
                  <a:srgbClr val="FF0000"/>
                </a:solidFill>
                <a:latin typeface="Palatino Linotype" pitchFamily="18" charset="0"/>
              </a:rPr>
              <a:t>p</a:t>
            </a:r>
            <a:r>
              <a:rPr lang="en-US" sz="3600" b="1" dirty="0" smtClean="0">
                <a:solidFill>
                  <a:srgbClr val="FF0000"/>
                </a:solidFill>
                <a:latin typeface="Palatino Linotype" pitchFamily="18" charset="0"/>
              </a:rPr>
              <a:t>age</a:t>
            </a:r>
            <a:r>
              <a:rPr lang="sr-Latn-RS" sz="3600" b="1" dirty="0" smtClean="0">
                <a:solidFill>
                  <a:srgbClr val="FF0000"/>
                </a:solidFill>
                <a:latin typeface="Palatino Linotype" pitchFamily="18" charset="0"/>
              </a:rPr>
              <a:t> 67</a:t>
            </a:r>
            <a:r>
              <a:rPr lang="en-US" sz="3600" dirty="0" smtClean="0">
                <a:latin typeface="Palatino Linotype" pitchFamily="18" charset="0"/>
              </a:rPr>
              <a:t>, </a:t>
            </a:r>
            <a:r>
              <a:rPr lang="en-US" sz="3600" dirty="0" smtClean="0">
                <a:latin typeface="Palatino Linotype" pitchFamily="18" charset="0"/>
              </a:rPr>
              <a:t>Use the words in the box to complete the summary of the text</a:t>
            </a:r>
            <a:endParaRPr lang="en-US" sz="3600" dirty="0">
              <a:latin typeface="Palatino Linotype" pitchFamily="18" charset="0"/>
            </a:endParaRPr>
          </a:p>
        </p:txBody>
      </p:sp>
      <p:sp>
        <p:nvSpPr>
          <p:cNvPr id="3" name="Content Placeholder 2"/>
          <p:cNvSpPr>
            <a:spLocks noGrp="1"/>
          </p:cNvSpPr>
          <p:nvPr>
            <p:ph idx="1"/>
          </p:nvPr>
        </p:nvSpPr>
        <p:spPr>
          <a:xfrm>
            <a:off x="0" y="2060848"/>
            <a:ext cx="5364088" cy="4392488"/>
          </a:xfrm>
        </p:spPr>
        <p:txBody>
          <a:bodyPr>
            <a:noAutofit/>
          </a:bodyPr>
          <a:lstStyle/>
          <a:p>
            <a:r>
              <a:rPr lang="en-US" sz="2800" i="1" dirty="0" err="1" smtClean="0">
                <a:latin typeface="Californian FB" pitchFamily="18" charset="0"/>
              </a:rPr>
              <a:t>Çatal</a:t>
            </a:r>
            <a:r>
              <a:rPr lang="en-US" sz="2800" i="1" dirty="0" smtClean="0">
                <a:latin typeface="Californian FB" pitchFamily="18" charset="0"/>
              </a:rPr>
              <a:t> </a:t>
            </a:r>
            <a:r>
              <a:rPr lang="en-US" sz="2800" i="1" dirty="0" err="1" smtClean="0">
                <a:latin typeface="Californian FB" pitchFamily="18" charset="0"/>
              </a:rPr>
              <a:t>Hüyük</a:t>
            </a:r>
            <a:r>
              <a:rPr lang="en-US" sz="2800" dirty="0" smtClean="0">
                <a:latin typeface="Californian FB" pitchFamily="18" charset="0"/>
              </a:rPr>
              <a:t> </a:t>
            </a:r>
            <a:r>
              <a:rPr lang="en-US" sz="2800" dirty="0" smtClean="0">
                <a:latin typeface="Californian FB" pitchFamily="18" charset="0"/>
              </a:rPr>
              <a:t>was an important (1</a:t>
            </a:r>
            <a:r>
              <a:rPr lang="en-US" sz="2800" dirty="0" smtClean="0">
                <a:latin typeface="Californian FB" pitchFamily="18" charset="0"/>
              </a:rPr>
              <a:t>)</a:t>
            </a:r>
            <a:r>
              <a:rPr lang="sr-Latn-RS" sz="2800" dirty="0" smtClean="0">
                <a:latin typeface="Californian FB" pitchFamily="18" charset="0"/>
              </a:rPr>
              <a:t> _______</a:t>
            </a:r>
            <a:r>
              <a:rPr lang="en-US" sz="2800" dirty="0" smtClean="0">
                <a:latin typeface="Californian FB" pitchFamily="18" charset="0"/>
              </a:rPr>
              <a:t> </a:t>
            </a:r>
            <a:r>
              <a:rPr lang="en-US" sz="2800" dirty="0" smtClean="0">
                <a:latin typeface="Californian FB" pitchFamily="18" charset="0"/>
              </a:rPr>
              <a:t>about 8,000 years ago, when the </a:t>
            </a:r>
            <a:r>
              <a:rPr lang="sr-Latn-RS" sz="2800" dirty="0" smtClean="0">
                <a:latin typeface="Californian FB" pitchFamily="18" charset="0"/>
              </a:rPr>
              <a:t>(2) </a:t>
            </a:r>
            <a:r>
              <a:rPr lang="en-US" sz="2800" dirty="0" smtClean="0">
                <a:latin typeface="Californian FB" pitchFamily="18" charset="0"/>
              </a:rPr>
              <a:t>__________</a:t>
            </a:r>
            <a:r>
              <a:rPr lang="en-US" sz="2800" dirty="0" smtClean="0">
                <a:latin typeface="Californian FB" pitchFamily="18" charset="0"/>
              </a:rPr>
              <a:t>was about 6,000. It was one of the first </a:t>
            </a:r>
            <a:r>
              <a:rPr lang="sr-Latn-RS" sz="2800" dirty="0" smtClean="0">
                <a:latin typeface="Californian FB" pitchFamily="18" charset="0"/>
              </a:rPr>
              <a:t>(3)</a:t>
            </a:r>
            <a:r>
              <a:rPr lang="en-US" sz="2800" dirty="0" smtClean="0">
                <a:latin typeface="Californian FB" pitchFamily="18" charset="0"/>
              </a:rPr>
              <a:t>____________ </a:t>
            </a:r>
            <a:r>
              <a:rPr lang="en-US" sz="2800" b="1" dirty="0" smtClean="0">
                <a:solidFill>
                  <a:srgbClr val="002060"/>
                </a:solidFill>
                <a:latin typeface="Californian FB" pitchFamily="18" charset="0"/>
              </a:rPr>
              <a:t>communities</a:t>
            </a:r>
            <a:r>
              <a:rPr lang="en-US" sz="2800" dirty="0" smtClean="0">
                <a:latin typeface="Californian FB" pitchFamily="18" charset="0"/>
              </a:rPr>
              <a:t> and also important for </a:t>
            </a:r>
            <a:r>
              <a:rPr lang="en-US" sz="2800" b="1" dirty="0" smtClean="0">
                <a:solidFill>
                  <a:srgbClr val="002060"/>
                </a:solidFill>
                <a:latin typeface="Californian FB" pitchFamily="18" charset="0"/>
              </a:rPr>
              <a:t>trade</a:t>
            </a:r>
            <a:r>
              <a:rPr lang="en-US" sz="2800" dirty="0" smtClean="0">
                <a:latin typeface="Californian FB" pitchFamily="18" charset="0"/>
              </a:rPr>
              <a:t>. Life was </a:t>
            </a:r>
            <a:r>
              <a:rPr lang="sr-Latn-RS" sz="2800" dirty="0" smtClean="0">
                <a:latin typeface="Californian FB" pitchFamily="18" charset="0"/>
              </a:rPr>
              <a:t>(4) </a:t>
            </a:r>
            <a:r>
              <a:rPr lang="en-US" sz="2800" dirty="0" smtClean="0">
                <a:latin typeface="Californian FB" pitchFamily="18" charset="0"/>
              </a:rPr>
              <a:t>_____________ </a:t>
            </a:r>
            <a:r>
              <a:rPr lang="en-US" sz="2800" dirty="0" smtClean="0">
                <a:latin typeface="Californian FB" pitchFamily="18" charset="0"/>
              </a:rPr>
              <a:t>for the people here, but it was also short. The people’s homes were </a:t>
            </a:r>
            <a:r>
              <a:rPr lang="sr-Latn-RS" sz="2800" dirty="0" smtClean="0">
                <a:latin typeface="Californian FB" pitchFamily="18" charset="0"/>
              </a:rPr>
              <a:t>(5) </a:t>
            </a:r>
            <a:r>
              <a:rPr lang="en-US" sz="2800" dirty="0" smtClean="0">
                <a:latin typeface="Californian FB" pitchFamily="18" charset="0"/>
              </a:rPr>
              <a:t>_______ </a:t>
            </a:r>
            <a:r>
              <a:rPr lang="en-US" sz="2800" dirty="0" smtClean="0">
                <a:latin typeface="Californian FB" pitchFamily="18" charset="0"/>
              </a:rPr>
              <a:t>but </a:t>
            </a:r>
            <a:r>
              <a:rPr lang="en-US" sz="2800" b="1" dirty="0" smtClean="0">
                <a:solidFill>
                  <a:srgbClr val="002060"/>
                </a:solidFill>
                <a:latin typeface="Californian FB" pitchFamily="18" charset="0"/>
              </a:rPr>
              <a:t>comfortable</a:t>
            </a:r>
            <a:r>
              <a:rPr lang="en-US" sz="2800" dirty="0" smtClean="0">
                <a:latin typeface="Californian FB" pitchFamily="18" charset="0"/>
              </a:rPr>
              <a:t>.</a:t>
            </a:r>
            <a:endParaRPr lang="en-US" sz="2800" dirty="0">
              <a:latin typeface="Californian FB" pitchFamily="18" charset="0"/>
            </a:endParaRPr>
          </a:p>
        </p:txBody>
      </p:sp>
      <p:pic>
        <p:nvPicPr>
          <p:cNvPr id="3074" name="Picture 2" descr="C:\Users\User\Desktop\Catal+Huyuk.jpg"/>
          <p:cNvPicPr>
            <a:picLocks noChangeAspect="1" noChangeArrowheads="1"/>
          </p:cNvPicPr>
          <p:nvPr/>
        </p:nvPicPr>
        <p:blipFill>
          <a:blip r:embed="rId2" cstate="print"/>
          <a:srcRect/>
          <a:stretch>
            <a:fillRect/>
          </a:stretch>
        </p:blipFill>
        <p:spPr bwMode="auto">
          <a:xfrm>
            <a:off x="5436096" y="2492896"/>
            <a:ext cx="3707904" cy="3789040"/>
          </a:xfrm>
          <a:prstGeom prst="rect">
            <a:avLst/>
          </a:prstGeom>
          <a:noFill/>
        </p:spPr>
      </p:pic>
      <p:graphicFrame>
        <p:nvGraphicFramePr>
          <p:cNvPr id="5" name="Table 4"/>
          <p:cNvGraphicFramePr>
            <a:graphicFrameLocks noGrp="1"/>
          </p:cNvGraphicFramePr>
          <p:nvPr/>
        </p:nvGraphicFramePr>
        <p:xfrm>
          <a:off x="611560" y="1397000"/>
          <a:ext cx="8136904" cy="518160"/>
        </p:xfrm>
        <a:graphic>
          <a:graphicData uri="http://schemas.openxmlformats.org/drawingml/2006/table">
            <a:tbl>
              <a:tblPr firstRow="1" bandRow="1">
                <a:tableStyleId>{16D9F66E-5EB9-4882-86FB-DCBF35E3C3E4}</a:tableStyleId>
              </a:tblPr>
              <a:tblGrid>
                <a:gridCol w="8136904"/>
              </a:tblGrid>
              <a:tr h="370840">
                <a:tc>
                  <a:txBody>
                    <a:bodyPr/>
                    <a:lstStyle/>
                    <a:p>
                      <a:r>
                        <a:rPr lang="sr-Latn-RS" dirty="0" smtClean="0"/>
                        <a:t>       </a:t>
                      </a:r>
                      <a:r>
                        <a:rPr lang="sr-Latn-RS" sz="2800" dirty="0" smtClean="0">
                          <a:latin typeface="Californian FB" pitchFamily="18" charset="0"/>
                        </a:rPr>
                        <a:t>farming         good     population    place   unusual</a:t>
                      </a:r>
                      <a:endParaRPr lang="en-US" sz="28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2000"/>
                                        <p:tgtEl>
                                          <p:spTgt spid="30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usual                       unusual</a:t>
            </a:r>
            <a:endParaRPr lang="en-US" sz="3600" dirty="0">
              <a:latin typeface="Californian FB" pitchFamily="18" charset="0"/>
            </a:endParaRPr>
          </a:p>
        </p:txBody>
      </p:sp>
      <p:pic>
        <p:nvPicPr>
          <p:cNvPr id="24578" name="Picture 2" descr="C:\Users\User\Desktop\maxresdefault.jpg"/>
          <p:cNvPicPr>
            <a:picLocks noGrp="1" noChangeAspect="1" noChangeArrowheads="1"/>
          </p:cNvPicPr>
          <p:nvPr>
            <p:ph idx="1"/>
          </p:nvPr>
        </p:nvPicPr>
        <p:blipFill>
          <a:blip r:embed="rId2" cstate="print"/>
          <a:srcRect/>
          <a:stretch>
            <a:fillRect/>
          </a:stretch>
        </p:blipFill>
        <p:spPr bwMode="auto">
          <a:xfrm>
            <a:off x="4716016" y="1700808"/>
            <a:ext cx="4239102" cy="4525963"/>
          </a:xfrm>
          <a:prstGeom prst="rect">
            <a:avLst/>
          </a:prstGeom>
          <a:noFill/>
        </p:spPr>
      </p:pic>
      <p:pic>
        <p:nvPicPr>
          <p:cNvPr id="24579" name="Picture 3" descr="C:\Users\User\Desktop\image_processing20200427-5948-136h3le.png"/>
          <p:cNvPicPr>
            <a:picLocks noChangeAspect="1" noChangeArrowheads="1"/>
          </p:cNvPicPr>
          <p:nvPr/>
        </p:nvPicPr>
        <p:blipFill>
          <a:blip r:embed="rId3" cstate="print"/>
          <a:srcRect/>
          <a:stretch>
            <a:fillRect/>
          </a:stretch>
        </p:blipFill>
        <p:spPr bwMode="auto">
          <a:xfrm>
            <a:off x="323528" y="1916832"/>
            <a:ext cx="3882008" cy="42157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gtEl>
                                        <p:attrNameLst>
                                          <p:attrName>style.visibility</p:attrName>
                                        </p:attrNameLst>
                                      </p:cBhvr>
                                      <p:to>
                                        <p:strVal val="visible"/>
                                      </p:to>
                                    </p:set>
                                    <p:animEffect transition="in" filter="fade">
                                      <p:cBhvr>
                                        <p:cTn id="12" dur="2000"/>
                                        <p:tgtEl>
                                          <p:spTgt spid="245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78"/>
                                        </p:tgtEl>
                                        <p:attrNameLst>
                                          <p:attrName>style.visibility</p:attrName>
                                        </p:attrNameLst>
                                      </p:cBhvr>
                                      <p:to>
                                        <p:strVal val="visible"/>
                                      </p:to>
                                    </p:set>
                                    <p:animEffect transition="in" filter="fade">
                                      <p:cBhvr>
                                        <p:cTn id="17" dur="2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964488" cy="1354162"/>
          </a:xfrm>
        </p:spPr>
        <p:txBody>
          <a:bodyPr>
            <a:noAutofit/>
          </a:bodyPr>
          <a:lstStyle/>
          <a:p>
            <a:r>
              <a:rPr lang="sr-Latn-RS" sz="3600" dirty="0" smtClean="0">
                <a:latin typeface="Californian FB" pitchFamily="18" charset="0"/>
              </a:rPr>
              <a:t>comfortable</a:t>
            </a:r>
            <a:r>
              <a:rPr lang="en-US" sz="3600" dirty="0" smtClean="0">
                <a:latin typeface="Californian FB" pitchFamily="18" charset="0"/>
              </a:rPr>
              <a:t> </a:t>
            </a:r>
            <a:r>
              <a:rPr lang="en-US" sz="3600" dirty="0" smtClean="0">
                <a:latin typeface="Californian FB" pitchFamily="18" charset="0"/>
              </a:rPr>
              <a:t>/ˈ</a:t>
            </a:r>
            <a:r>
              <a:rPr lang="en-US" sz="3600" dirty="0" err="1" smtClean="0">
                <a:latin typeface="Californian FB" pitchFamily="18" charset="0"/>
              </a:rPr>
              <a:t>kʌmf</a:t>
            </a:r>
            <a:r>
              <a:rPr lang="en-US" sz="3600" dirty="0" smtClean="0">
                <a:latin typeface="Californian FB" pitchFamily="18" charset="0"/>
              </a:rPr>
              <a:t>(ə)</a:t>
            </a:r>
            <a:r>
              <a:rPr lang="en-US" sz="3600" dirty="0" err="1" smtClean="0">
                <a:latin typeface="Californian FB" pitchFamily="18" charset="0"/>
              </a:rPr>
              <a:t>təb</a:t>
            </a:r>
            <a:r>
              <a:rPr lang="en-US" sz="3600" dirty="0" smtClean="0">
                <a:latin typeface="Californian FB" pitchFamily="18" charset="0"/>
              </a:rPr>
              <a:t>(ə)l/ </a:t>
            </a:r>
            <a:r>
              <a:rPr lang="sr-Latn-RS" sz="3600" dirty="0" smtClean="0">
                <a:latin typeface="Californian FB" pitchFamily="18" charset="0"/>
              </a:rPr>
              <a:t>= </a:t>
            </a:r>
            <a:r>
              <a:rPr lang="sr-Latn-RS" sz="3600" i="1" dirty="0" smtClean="0">
                <a:latin typeface="Californian FB" pitchFamily="18" charset="0"/>
              </a:rPr>
              <a:t>udoban, komforan</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comfy</a:t>
            </a:r>
            <a:endParaRPr lang="en-US" sz="3600" dirty="0">
              <a:latin typeface="Californian FB" pitchFamily="18" charset="0"/>
            </a:endParaRPr>
          </a:p>
        </p:txBody>
      </p:sp>
      <p:pic>
        <p:nvPicPr>
          <p:cNvPr id="25602" name="Picture 2" descr="C:\Users\User\Desktop\2hygge-copy-630x629.png"/>
          <p:cNvPicPr>
            <a:picLocks noGrp="1" noChangeAspect="1" noChangeArrowheads="1"/>
          </p:cNvPicPr>
          <p:nvPr>
            <p:ph idx="1"/>
          </p:nvPr>
        </p:nvPicPr>
        <p:blipFill>
          <a:blip r:embed="rId2" cstate="print"/>
          <a:srcRect/>
          <a:stretch>
            <a:fillRect/>
          </a:stretch>
        </p:blipFill>
        <p:spPr bwMode="auto">
          <a:xfrm>
            <a:off x="2195736" y="1844824"/>
            <a:ext cx="4533158"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Autofit/>
          </a:bodyPr>
          <a:lstStyle/>
          <a:p>
            <a:r>
              <a:rPr lang="sr-Latn-RS" sz="3600" dirty="0" smtClean="0">
                <a:latin typeface="Californian FB" pitchFamily="18" charset="0"/>
              </a:rPr>
              <a:t>community</a:t>
            </a:r>
            <a:r>
              <a:rPr lang="en-US" sz="3600" dirty="0" smtClean="0"/>
              <a:t> </a:t>
            </a:r>
            <a:r>
              <a:rPr lang="en-US" sz="3600" dirty="0" smtClean="0">
                <a:latin typeface="Californian FB" pitchFamily="18" charset="0"/>
              </a:rPr>
              <a:t>/</a:t>
            </a:r>
            <a:r>
              <a:rPr lang="en-US" sz="3600" dirty="0" err="1" smtClean="0">
                <a:latin typeface="Californian FB" pitchFamily="18" charset="0"/>
              </a:rPr>
              <a:t>kəˈmjuːnɪti</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zajednica</a:t>
            </a:r>
            <a:r>
              <a:rPr lang="en-US" sz="3600" i="1" dirty="0" smtClean="0">
                <a:latin typeface="Californian FB" pitchFamily="18" charset="0"/>
              </a:rPr>
              <a:t> </a:t>
            </a:r>
            <a:r>
              <a:rPr lang="sr-Latn-RS" sz="3600" i="1" dirty="0" smtClean="0">
                <a:latin typeface="Californian FB" pitchFamily="18" charset="0"/>
              </a:rPr>
              <a:t/>
            </a:r>
            <a:br>
              <a:rPr lang="sr-Latn-RS" sz="3600" i="1" dirty="0" smtClean="0">
                <a:latin typeface="Californian FB" pitchFamily="18" charset="0"/>
              </a:rPr>
            </a:br>
            <a:r>
              <a:rPr lang="sr-Latn-RS" sz="3600" dirty="0" smtClean="0">
                <a:latin typeface="Californian FB" pitchFamily="18" charset="0"/>
              </a:rPr>
              <a:t>communities, pl.</a:t>
            </a:r>
            <a:endParaRPr lang="en-US" sz="3600" dirty="0">
              <a:latin typeface="Californian FB" pitchFamily="18" charset="0"/>
            </a:endParaRPr>
          </a:p>
        </p:txBody>
      </p:sp>
      <p:pic>
        <p:nvPicPr>
          <p:cNvPr id="26626" name="Picture 2" descr="C:\Users\User\Desktop\ALLIANCE-homepage-holding-community-2017-01.jpg"/>
          <p:cNvPicPr>
            <a:picLocks noGrp="1" noChangeAspect="1" noChangeArrowheads="1"/>
          </p:cNvPicPr>
          <p:nvPr>
            <p:ph idx="1"/>
          </p:nvPr>
        </p:nvPicPr>
        <p:blipFill>
          <a:blip r:embed="rId2" cstate="print"/>
          <a:srcRect/>
          <a:stretch>
            <a:fillRect/>
          </a:stretch>
        </p:blipFill>
        <p:spPr bwMode="auto">
          <a:xfrm>
            <a:off x="899592" y="1844824"/>
            <a:ext cx="7311438" cy="452596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trade</a:t>
            </a:r>
            <a:r>
              <a:rPr lang="en-US" sz="3600" dirty="0" smtClean="0">
                <a:latin typeface="Californian FB" pitchFamily="18" charset="0"/>
              </a:rPr>
              <a:t> /</a:t>
            </a:r>
            <a:r>
              <a:rPr lang="en-US" sz="3600" dirty="0" err="1" smtClean="0">
                <a:latin typeface="Californian FB" pitchFamily="18" charset="0"/>
              </a:rPr>
              <a:t>treɪd</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trgovina, zanat</a:t>
            </a:r>
            <a:endParaRPr lang="en-US" sz="3600" i="1" dirty="0">
              <a:latin typeface="Californian FB" pitchFamily="18" charset="0"/>
            </a:endParaRPr>
          </a:p>
        </p:txBody>
      </p:sp>
      <p:pic>
        <p:nvPicPr>
          <p:cNvPr id="27650" name="Picture 2" descr="C:\Users\User\Desktop\vikingmarket.jpg"/>
          <p:cNvPicPr>
            <a:picLocks noGrp="1" noChangeAspect="1" noChangeArrowheads="1"/>
          </p:cNvPicPr>
          <p:nvPr>
            <p:ph idx="1"/>
          </p:nvPr>
        </p:nvPicPr>
        <p:blipFill>
          <a:blip r:embed="rId2" cstate="print"/>
          <a:srcRect/>
          <a:stretch>
            <a:fillRect/>
          </a:stretch>
        </p:blipFill>
        <p:spPr bwMode="auto">
          <a:xfrm>
            <a:off x="1029328" y="1600200"/>
            <a:ext cx="7085343"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650"/>
                                        </p:tgtEl>
                                        <p:attrNameLst>
                                          <p:attrName>style.visibility</p:attrName>
                                        </p:attrNameLst>
                                      </p:cBhvr>
                                      <p:to>
                                        <p:strVal val="visible"/>
                                      </p:to>
                                    </p:set>
                                    <p:animEffect transition="in" filter="fade">
                                      <p:cBhvr>
                                        <p:cTn id="12"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64488" cy="1124744"/>
          </a:xfrm>
        </p:spPr>
        <p:txBody>
          <a:bodyPr>
            <a:noAutofit/>
          </a:bodyPr>
          <a:lstStyle/>
          <a:p>
            <a:r>
              <a:rPr lang="en-US" sz="3600" dirty="0" smtClean="0">
                <a:latin typeface="Palatino Linotype" pitchFamily="18" charset="0"/>
              </a:rPr>
              <a:t>3. </a:t>
            </a:r>
            <a:r>
              <a:rPr lang="sr-Latn-RS" sz="3600" b="1" dirty="0" smtClean="0">
                <a:solidFill>
                  <a:srgbClr val="FF0000"/>
                </a:solidFill>
                <a:latin typeface="Palatino Linotype" pitchFamily="18" charset="0"/>
              </a:rPr>
              <a:t>p</a:t>
            </a:r>
            <a:r>
              <a:rPr lang="en-US" sz="3600" b="1" dirty="0" smtClean="0">
                <a:solidFill>
                  <a:srgbClr val="FF0000"/>
                </a:solidFill>
                <a:latin typeface="Palatino Linotype" pitchFamily="18" charset="0"/>
              </a:rPr>
              <a:t>age</a:t>
            </a:r>
            <a:r>
              <a:rPr lang="sr-Latn-RS" sz="3600" b="1" dirty="0" smtClean="0">
                <a:solidFill>
                  <a:srgbClr val="FF0000"/>
                </a:solidFill>
                <a:latin typeface="Palatino Linotype" pitchFamily="18" charset="0"/>
              </a:rPr>
              <a:t> 67</a:t>
            </a:r>
            <a:r>
              <a:rPr lang="en-US" sz="3600" dirty="0" smtClean="0">
                <a:latin typeface="Palatino Linotype" pitchFamily="18" charset="0"/>
              </a:rPr>
              <a:t>, </a:t>
            </a:r>
            <a:r>
              <a:rPr lang="sr-Latn-RS" sz="3600" dirty="0" smtClean="0">
                <a:latin typeface="Palatino Linotype" pitchFamily="18" charset="0"/>
              </a:rPr>
              <a:t/>
            </a:r>
            <a:br>
              <a:rPr lang="sr-Latn-RS" sz="3600" dirty="0" smtClean="0">
                <a:latin typeface="Palatino Linotype" pitchFamily="18" charset="0"/>
              </a:rPr>
            </a:br>
            <a:r>
              <a:rPr lang="sr-Latn-RS" sz="3600" dirty="0" smtClean="0">
                <a:latin typeface="Palatino Linotype" pitchFamily="18" charset="0"/>
              </a:rPr>
              <a:t>answers</a:t>
            </a:r>
            <a:endParaRPr lang="en-US" sz="3600" dirty="0">
              <a:latin typeface="Palatino Linotype" pitchFamily="18" charset="0"/>
            </a:endParaRPr>
          </a:p>
        </p:txBody>
      </p:sp>
      <p:sp>
        <p:nvSpPr>
          <p:cNvPr id="3" name="Content Placeholder 2"/>
          <p:cNvSpPr>
            <a:spLocks noGrp="1"/>
          </p:cNvSpPr>
          <p:nvPr>
            <p:ph idx="1"/>
          </p:nvPr>
        </p:nvSpPr>
        <p:spPr>
          <a:xfrm>
            <a:off x="0" y="2060848"/>
            <a:ext cx="5364088" cy="4392488"/>
          </a:xfrm>
        </p:spPr>
        <p:txBody>
          <a:bodyPr>
            <a:noAutofit/>
          </a:bodyPr>
          <a:lstStyle/>
          <a:p>
            <a:r>
              <a:rPr lang="en-US" sz="2800" i="1" dirty="0" err="1" smtClean="0">
                <a:latin typeface="Californian FB" pitchFamily="18" charset="0"/>
              </a:rPr>
              <a:t>Çatal</a:t>
            </a:r>
            <a:r>
              <a:rPr lang="en-US" sz="2800" i="1" dirty="0" smtClean="0">
                <a:latin typeface="Californian FB" pitchFamily="18" charset="0"/>
              </a:rPr>
              <a:t> </a:t>
            </a:r>
            <a:r>
              <a:rPr lang="en-US" sz="2800" i="1" dirty="0" err="1" smtClean="0">
                <a:latin typeface="Californian FB" pitchFamily="18" charset="0"/>
              </a:rPr>
              <a:t>Hüyük</a:t>
            </a:r>
            <a:r>
              <a:rPr lang="en-US" sz="2800" dirty="0" smtClean="0">
                <a:latin typeface="Californian FB" pitchFamily="18" charset="0"/>
              </a:rPr>
              <a:t> </a:t>
            </a:r>
            <a:r>
              <a:rPr lang="en-US" sz="2800" dirty="0" smtClean="0">
                <a:latin typeface="Californian FB" pitchFamily="18" charset="0"/>
              </a:rPr>
              <a:t>was an important (1</a:t>
            </a:r>
            <a:r>
              <a:rPr lang="en-US" sz="2800" dirty="0" smtClean="0">
                <a:latin typeface="Californian FB" pitchFamily="18" charset="0"/>
              </a:rPr>
              <a:t>)</a:t>
            </a:r>
            <a:r>
              <a:rPr lang="sr-Latn-RS" sz="2800" dirty="0" smtClean="0">
                <a:latin typeface="Californian FB" pitchFamily="18" charset="0"/>
              </a:rPr>
              <a:t> </a:t>
            </a:r>
            <a:r>
              <a:rPr lang="sr-Latn-RS" sz="2800" b="1" dirty="0" smtClean="0">
                <a:solidFill>
                  <a:srgbClr val="C00000"/>
                </a:solidFill>
                <a:latin typeface="Californian FB" pitchFamily="18" charset="0"/>
              </a:rPr>
              <a:t>PLACE</a:t>
            </a:r>
            <a:r>
              <a:rPr lang="en-US" sz="2800" dirty="0" smtClean="0">
                <a:latin typeface="Californian FB" pitchFamily="18" charset="0"/>
              </a:rPr>
              <a:t> </a:t>
            </a:r>
            <a:r>
              <a:rPr lang="en-US" sz="2800" dirty="0" smtClean="0">
                <a:latin typeface="Californian FB" pitchFamily="18" charset="0"/>
              </a:rPr>
              <a:t>about 8,000 years ago, when the </a:t>
            </a:r>
            <a:r>
              <a:rPr lang="sr-Latn-RS" sz="2800" dirty="0" smtClean="0">
                <a:latin typeface="Californian FB" pitchFamily="18" charset="0"/>
              </a:rPr>
              <a:t>(2) </a:t>
            </a:r>
            <a:r>
              <a:rPr lang="sr-Latn-RS" sz="2800" b="1" dirty="0" smtClean="0">
                <a:solidFill>
                  <a:srgbClr val="C00000"/>
                </a:solidFill>
                <a:latin typeface="Californian FB" pitchFamily="18" charset="0"/>
              </a:rPr>
              <a:t>POPULATION</a:t>
            </a:r>
            <a:r>
              <a:rPr lang="sr-Latn-RS" sz="2800" dirty="0" smtClean="0">
                <a:latin typeface="Californian FB" pitchFamily="18" charset="0"/>
              </a:rPr>
              <a:t> </a:t>
            </a:r>
            <a:r>
              <a:rPr lang="en-US" sz="2800" dirty="0" smtClean="0">
                <a:latin typeface="Californian FB" pitchFamily="18" charset="0"/>
              </a:rPr>
              <a:t>was </a:t>
            </a:r>
            <a:r>
              <a:rPr lang="en-US" sz="2800" dirty="0" smtClean="0">
                <a:latin typeface="Californian FB" pitchFamily="18" charset="0"/>
              </a:rPr>
              <a:t>about 6,000. It was one of the first </a:t>
            </a:r>
            <a:r>
              <a:rPr lang="sr-Latn-RS" sz="2800" dirty="0" smtClean="0">
                <a:latin typeface="Californian FB" pitchFamily="18" charset="0"/>
              </a:rPr>
              <a:t>(3)</a:t>
            </a:r>
            <a:r>
              <a:rPr lang="sr-Latn-RS" sz="2800" dirty="0" smtClean="0">
                <a:latin typeface="Californian FB" pitchFamily="18" charset="0"/>
              </a:rPr>
              <a:t> </a:t>
            </a:r>
            <a:r>
              <a:rPr lang="sr-Latn-RS" sz="2800" b="1" dirty="0" smtClean="0">
                <a:solidFill>
                  <a:srgbClr val="C00000"/>
                </a:solidFill>
                <a:latin typeface="Californian FB" pitchFamily="18" charset="0"/>
              </a:rPr>
              <a:t>FARMING</a:t>
            </a:r>
            <a:r>
              <a:rPr lang="en-US" sz="2800" b="1" dirty="0" smtClean="0">
                <a:solidFill>
                  <a:srgbClr val="C00000"/>
                </a:solidFill>
                <a:latin typeface="Californian FB" pitchFamily="18" charset="0"/>
              </a:rPr>
              <a:t> </a:t>
            </a:r>
            <a:r>
              <a:rPr lang="en-US" sz="2800" b="1" dirty="0" smtClean="0">
                <a:solidFill>
                  <a:srgbClr val="002060"/>
                </a:solidFill>
                <a:latin typeface="Californian FB" pitchFamily="18" charset="0"/>
              </a:rPr>
              <a:t>communities</a:t>
            </a:r>
            <a:r>
              <a:rPr lang="en-US" sz="2800" dirty="0" smtClean="0">
                <a:latin typeface="Californian FB" pitchFamily="18" charset="0"/>
              </a:rPr>
              <a:t> and also important for </a:t>
            </a:r>
            <a:r>
              <a:rPr lang="en-US" sz="2800" b="1" dirty="0" smtClean="0">
                <a:solidFill>
                  <a:srgbClr val="002060"/>
                </a:solidFill>
                <a:latin typeface="Californian FB" pitchFamily="18" charset="0"/>
              </a:rPr>
              <a:t>trade</a:t>
            </a:r>
            <a:r>
              <a:rPr lang="en-US" sz="2800" dirty="0" smtClean="0">
                <a:latin typeface="Californian FB" pitchFamily="18" charset="0"/>
              </a:rPr>
              <a:t>. Life was </a:t>
            </a:r>
            <a:r>
              <a:rPr lang="sr-Latn-RS" sz="2800" dirty="0" smtClean="0">
                <a:latin typeface="Californian FB" pitchFamily="18" charset="0"/>
              </a:rPr>
              <a:t>(4) </a:t>
            </a:r>
            <a:r>
              <a:rPr lang="sr-Latn-RS" sz="2800" b="1" dirty="0" smtClean="0">
                <a:solidFill>
                  <a:srgbClr val="C00000"/>
                </a:solidFill>
                <a:latin typeface="Californian FB" pitchFamily="18" charset="0"/>
              </a:rPr>
              <a:t>GOOD</a:t>
            </a:r>
            <a:r>
              <a:rPr lang="en-US" sz="2800" b="1" dirty="0" smtClean="0">
                <a:solidFill>
                  <a:srgbClr val="C00000"/>
                </a:solidFill>
                <a:latin typeface="Californian FB" pitchFamily="18" charset="0"/>
              </a:rPr>
              <a:t> </a:t>
            </a:r>
            <a:r>
              <a:rPr lang="en-US" sz="2800" dirty="0" smtClean="0">
                <a:latin typeface="Californian FB" pitchFamily="18" charset="0"/>
              </a:rPr>
              <a:t>for the people here, but it was also short. The people’s homes were </a:t>
            </a:r>
            <a:r>
              <a:rPr lang="sr-Latn-RS" sz="2800" dirty="0" smtClean="0">
                <a:latin typeface="Californian FB" pitchFamily="18" charset="0"/>
              </a:rPr>
              <a:t>(5) </a:t>
            </a:r>
            <a:r>
              <a:rPr lang="sr-Latn-RS" sz="2800" b="1" dirty="0" smtClean="0">
                <a:solidFill>
                  <a:srgbClr val="C00000"/>
                </a:solidFill>
                <a:latin typeface="Californian FB" pitchFamily="18" charset="0"/>
              </a:rPr>
              <a:t>UNSUAL</a:t>
            </a:r>
            <a:r>
              <a:rPr lang="sr-Latn-RS" sz="2800" dirty="0" smtClean="0">
                <a:latin typeface="Californian FB" pitchFamily="18" charset="0"/>
              </a:rPr>
              <a:t> </a:t>
            </a:r>
            <a:r>
              <a:rPr lang="en-US" sz="2800" dirty="0" smtClean="0">
                <a:latin typeface="Californian FB" pitchFamily="18" charset="0"/>
              </a:rPr>
              <a:t>but </a:t>
            </a:r>
            <a:r>
              <a:rPr lang="en-US" sz="2800" b="1" dirty="0" smtClean="0">
                <a:solidFill>
                  <a:srgbClr val="002060"/>
                </a:solidFill>
                <a:latin typeface="Californian FB" pitchFamily="18" charset="0"/>
              </a:rPr>
              <a:t>comfortable</a:t>
            </a:r>
            <a:r>
              <a:rPr lang="en-US" sz="2800" dirty="0" smtClean="0">
                <a:latin typeface="Californian FB" pitchFamily="18" charset="0"/>
              </a:rPr>
              <a:t>.</a:t>
            </a:r>
            <a:endParaRPr lang="en-US" sz="2800" dirty="0">
              <a:latin typeface="Californian FB" pitchFamily="18" charset="0"/>
            </a:endParaRPr>
          </a:p>
        </p:txBody>
      </p:sp>
      <p:pic>
        <p:nvPicPr>
          <p:cNvPr id="3074" name="Picture 2" descr="C:\Users\User\Desktop\Catal+Huyuk.jpg"/>
          <p:cNvPicPr>
            <a:picLocks noChangeAspect="1" noChangeArrowheads="1"/>
          </p:cNvPicPr>
          <p:nvPr/>
        </p:nvPicPr>
        <p:blipFill>
          <a:blip r:embed="rId2" cstate="print"/>
          <a:srcRect/>
          <a:stretch>
            <a:fillRect/>
          </a:stretch>
        </p:blipFill>
        <p:spPr bwMode="auto">
          <a:xfrm>
            <a:off x="5436096" y="2492896"/>
            <a:ext cx="3707904" cy="3789040"/>
          </a:xfrm>
          <a:prstGeom prst="rect">
            <a:avLst/>
          </a:prstGeom>
          <a:noFill/>
        </p:spPr>
      </p:pic>
      <p:graphicFrame>
        <p:nvGraphicFramePr>
          <p:cNvPr id="5" name="Table 4"/>
          <p:cNvGraphicFramePr>
            <a:graphicFrameLocks noGrp="1"/>
          </p:cNvGraphicFramePr>
          <p:nvPr/>
        </p:nvGraphicFramePr>
        <p:xfrm>
          <a:off x="611560" y="1397000"/>
          <a:ext cx="8136904" cy="518160"/>
        </p:xfrm>
        <a:graphic>
          <a:graphicData uri="http://schemas.openxmlformats.org/drawingml/2006/table">
            <a:tbl>
              <a:tblPr firstRow="1" bandRow="1">
                <a:tableStyleId>{16D9F66E-5EB9-4882-86FB-DCBF35E3C3E4}</a:tableStyleId>
              </a:tblPr>
              <a:tblGrid>
                <a:gridCol w="8136904"/>
              </a:tblGrid>
              <a:tr h="370840">
                <a:tc>
                  <a:txBody>
                    <a:bodyPr/>
                    <a:lstStyle/>
                    <a:p>
                      <a:r>
                        <a:rPr lang="sr-Latn-RS" dirty="0" smtClean="0"/>
                        <a:t>       </a:t>
                      </a:r>
                      <a:r>
                        <a:rPr lang="sr-Latn-RS" sz="2800" dirty="0" smtClean="0">
                          <a:latin typeface="Californian FB" pitchFamily="18" charset="0"/>
                        </a:rPr>
                        <a:t>farming         good     population    place   unusual</a:t>
                      </a:r>
                      <a:endParaRPr lang="en-US" sz="28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2000"/>
                                        <p:tgtEl>
                                          <p:spTgt spid="30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4406900"/>
            <a:ext cx="8026151" cy="1362075"/>
          </a:xfrm>
        </p:spPr>
        <p:txBody>
          <a:bodyPr>
            <a:normAutofit/>
          </a:bodyPr>
          <a:lstStyle/>
          <a:p>
            <a:r>
              <a:rPr lang="en-US" sz="3600" dirty="0" smtClean="0">
                <a:latin typeface="Californian FB" pitchFamily="18" charset="0"/>
              </a:rPr>
              <a:t>Grammar: past simple of to be</a:t>
            </a:r>
            <a:endParaRPr lang="en-US" sz="3600" dirty="0">
              <a:latin typeface="Californian FB" pitchFamily="18" charset="0"/>
            </a:endParaRPr>
          </a:p>
        </p:txBody>
      </p:sp>
      <p:sp>
        <p:nvSpPr>
          <p:cNvPr id="3" name="Text Placeholder 2"/>
          <p:cNvSpPr>
            <a:spLocks noGrp="1"/>
          </p:cNvSpPr>
          <p:nvPr>
            <p:ph type="body" idx="1"/>
          </p:nvPr>
        </p:nvSpPr>
        <p:spPr>
          <a:xfrm>
            <a:off x="395536" y="2906713"/>
            <a:ext cx="8748464" cy="1500187"/>
          </a:xfrm>
        </p:spPr>
        <p:txBody>
          <a:bodyPr>
            <a:normAutofit/>
          </a:bodyPr>
          <a:lstStyle/>
          <a:p>
            <a:pPr algn="ctr"/>
            <a:r>
              <a:rPr lang="sr-Latn-RS" sz="2400" b="1" dirty="0" smtClean="0">
                <a:latin typeface="Californian FB" pitchFamily="18" charset="0"/>
              </a:rPr>
              <a:t>p</a:t>
            </a:r>
            <a:r>
              <a:rPr lang="sr-Latn-RS" sz="2400" b="1" dirty="0" smtClean="0">
                <a:latin typeface="Californian FB" pitchFamily="18" charset="0"/>
              </a:rPr>
              <a:t>age 67, Language Reference and Extra Practice, pages 136 - 137</a:t>
            </a:r>
            <a:endParaRPr lang="en-US" sz="24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26170"/>
          </a:xfrm>
        </p:spPr>
        <p:txBody>
          <a:bodyPr>
            <a:noAutofit/>
          </a:bodyPr>
          <a:lstStyle/>
          <a:p>
            <a:r>
              <a:rPr lang="en-US" sz="3600" dirty="0" smtClean="0">
                <a:latin typeface="Californian FB" pitchFamily="18" charset="0"/>
              </a:rPr>
              <a:t>4a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en-US" sz="3600" dirty="0" smtClean="0">
                <a:latin typeface="Californian FB" pitchFamily="18" charset="0"/>
              </a:rPr>
              <a:t>Look at the three sentences from the text, then underline more examples of the past simple of </a:t>
            </a:r>
            <a:r>
              <a:rPr lang="en-US" sz="3600" i="1" dirty="0" smtClean="0">
                <a:latin typeface="Californian FB" pitchFamily="18" charset="0"/>
              </a:rPr>
              <a:t>to</a:t>
            </a:r>
            <a:r>
              <a:rPr lang="sr-Latn-RS" sz="3600" i="1" dirty="0" smtClean="0">
                <a:latin typeface="Californian FB" pitchFamily="18" charset="0"/>
              </a:rPr>
              <a:t> </a:t>
            </a:r>
            <a:r>
              <a:rPr lang="en-US" sz="3600" i="1" dirty="0" smtClean="0">
                <a:latin typeface="Californian FB" pitchFamily="18" charset="0"/>
              </a:rPr>
              <a:t>be </a:t>
            </a:r>
            <a:r>
              <a:rPr lang="en-US" sz="3600" dirty="0" smtClean="0">
                <a:latin typeface="Californian FB" pitchFamily="18" charset="0"/>
              </a:rPr>
              <a:t>in the text</a:t>
            </a:r>
            <a:endParaRPr lang="en-US" sz="3600" dirty="0">
              <a:latin typeface="Californian FB" pitchFamily="18" charset="0"/>
            </a:endParaRPr>
          </a:p>
        </p:txBody>
      </p:sp>
      <p:sp>
        <p:nvSpPr>
          <p:cNvPr id="3" name="Content Placeholder 2"/>
          <p:cNvSpPr>
            <a:spLocks noGrp="1"/>
          </p:cNvSpPr>
          <p:nvPr>
            <p:ph idx="1"/>
          </p:nvPr>
        </p:nvSpPr>
        <p:spPr>
          <a:xfrm>
            <a:off x="457200" y="2348880"/>
            <a:ext cx="8229600" cy="3777283"/>
          </a:xfrm>
        </p:spPr>
        <p:txBody>
          <a:bodyPr>
            <a:normAutofit/>
          </a:bodyPr>
          <a:lstStyle/>
          <a:p>
            <a:r>
              <a:rPr lang="en-US" i="1" dirty="0" err="1" smtClean="0">
                <a:latin typeface="Californian FB" pitchFamily="18" charset="0"/>
              </a:rPr>
              <a:t>Çatal</a:t>
            </a:r>
            <a:r>
              <a:rPr lang="en-US" i="1" dirty="0" smtClean="0">
                <a:latin typeface="Californian FB" pitchFamily="18" charset="0"/>
              </a:rPr>
              <a:t> </a:t>
            </a:r>
            <a:r>
              <a:rPr lang="en-US" i="1" dirty="0" err="1" smtClean="0">
                <a:latin typeface="Californian FB" pitchFamily="18" charset="0"/>
              </a:rPr>
              <a:t>Hüyük</a:t>
            </a:r>
            <a:r>
              <a:rPr lang="en-US" i="1" dirty="0" smtClean="0">
                <a:latin typeface="Californian FB" pitchFamily="18" charset="0"/>
              </a:rPr>
              <a:t> </a:t>
            </a:r>
            <a:r>
              <a:rPr lang="sr-Latn-RS" b="1" dirty="0" smtClean="0">
                <a:latin typeface="Californian FB" pitchFamily="18" charset="0"/>
              </a:rPr>
              <a:t>was</a:t>
            </a:r>
            <a:r>
              <a:rPr lang="sr-Latn-RS" dirty="0" smtClean="0">
                <a:latin typeface="Californian FB" pitchFamily="18" charset="0"/>
              </a:rPr>
              <a:t> rich and well organised.</a:t>
            </a:r>
          </a:p>
          <a:p>
            <a:r>
              <a:rPr lang="sr-Latn-RS" dirty="0" smtClean="0">
                <a:latin typeface="Californian FB" pitchFamily="18" charset="0"/>
              </a:rPr>
              <a:t>The people </a:t>
            </a:r>
            <a:r>
              <a:rPr lang="sr-Latn-RS" b="1" dirty="0" smtClean="0">
                <a:latin typeface="Californian FB" pitchFamily="18" charset="0"/>
              </a:rPr>
              <a:t>were</a:t>
            </a:r>
            <a:r>
              <a:rPr lang="sr-Latn-RS" dirty="0" smtClean="0">
                <a:latin typeface="Californian FB" pitchFamily="18" charset="0"/>
              </a:rPr>
              <a:t> peaceful.</a:t>
            </a:r>
          </a:p>
          <a:p>
            <a:r>
              <a:rPr lang="sr-Latn-RS" dirty="0" smtClean="0">
                <a:latin typeface="Californian FB" pitchFamily="18" charset="0"/>
              </a:rPr>
              <a:t>There </a:t>
            </a:r>
            <a:r>
              <a:rPr lang="sr-Latn-RS" b="1" dirty="0" smtClean="0">
                <a:latin typeface="Californian FB" pitchFamily="18" charset="0"/>
              </a:rPr>
              <a:t>weren’t</a:t>
            </a:r>
            <a:r>
              <a:rPr lang="sr-Latn-RS" dirty="0" smtClean="0">
                <a:latin typeface="Californian FB" pitchFamily="18" charset="0"/>
              </a:rPr>
              <a:t> any streets.</a:t>
            </a:r>
            <a:endParaRPr lang="en-US" dirty="0" smtClean="0">
              <a:latin typeface="Californian FB" pitchFamily="18" charset="0"/>
            </a:endParaRPr>
          </a:p>
          <a:p>
            <a:endParaRPr lang="en-US" dirty="0" smtClean="0">
              <a:latin typeface="Californian FB" pitchFamily="18" charset="0"/>
            </a:endParaRPr>
          </a:p>
          <a:p>
            <a:r>
              <a:rPr lang="en-US" b="1" dirty="0" smtClean="0">
                <a:latin typeface="Californian FB" pitchFamily="18" charset="0"/>
              </a:rPr>
              <a:t>WAS</a:t>
            </a:r>
            <a:r>
              <a:rPr lang="sr-Latn-RS" dirty="0" smtClean="0">
                <a:latin typeface="Californian FB" pitchFamily="18" charset="0"/>
              </a:rPr>
              <a:t> </a:t>
            </a:r>
            <a:r>
              <a:rPr lang="en-US" dirty="0" smtClean="0">
                <a:latin typeface="Californian FB" pitchFamily="18" charset="0"/>
              </a:rPr>
              <a:t>/</a:t>
            </a:r>
            <a:r>
              <a:rPr lang="en-US" dirty="0" err="1" smtClean="0">
                <a:latin typeface="Californian FB" pitchFamily="18" charset="0"/>
              </a:rPr>
              <a:t>wɒz,wəz</a:t>
            </a:r>
            <a:r>
              <a:rPr lang="en-US" dirty="0" smtClean="0">
                <a:latin typeface="Californian FB" pitchFamily="18" charset="0"/>
              </a:rPr>
              <a:t>/</a:t>
            </a:r>
            <a:r>
              <a:rPr lang="en-US" dirty="0" smtClean="0">
                <a:latin typeface="Californian FB" pitchFamily="18" charset="0"/>
              </a:rPr>
              <a:t> </a:t>
            </a:r>
            <a:r>
              <a:rPr lang="sr-Latn-RS" dirty="0" smtClean="0">
                <a:latin typeface="Californian FB" pitchFamily="18" charset="0"/>
              </a:rPr>
              <a:t>past tense of the verb TO BE</a:t>
            </a:r>
            <a:endParaRPr lang="en-US" dirty="0" smtClean="0">
              <a:latin typeface="Californian FB" pitchFamily="18" charset="0"/>
            </a:endParaRPr>
          </a:p>
          <a:p>
            <a:r>
              <a:rPr lang="en-US" b="1" dirty="0" smtClean="0">
                <a:latin typeface="Californian FB" pitchFamily="18" charset="0"/>
              </a:rPr>
              <a:t>WERE</a:t>
            </a:r>
            <a:r>
              <a:rPr lang="en-US" dirty="0" smtClean="0">
                <a:latin typeface="Californian FB" pitchFamily="18" charset="0"/>
              </a:rPr>
              <a:t> /</a:t>
            </a:r>
            <a:r>
              <a:rPr lang="en-US" dirty="0" err="1" smtClean="0">
                <a:latin typeface="Californian FB" pitchFamily="18" charset="0"/>
              </a:rPr>
              <a:t>wə</a:t>
            </a:r>
            <a:r>
              <a:rPr lang="en-US" dirty="0" smtClean="0">
                <a:latin typeface="Californian FB" pitchFamily="18" charset="0"/>
              </a:rPr>
              <a:t>/</a:t>
            </a:r>
            <a:r>
              <a:rPr lang="sr-Latn-RS" dirty="0" smtClean="0">
                <a:latin typeface="Californian FB" pitchFamily="18" charset="0"/>
              </a:rPr>
              <a:t>        (</a:t>
            </a:r>
            <a:r>
              <a:rPr lang="sr-Latn-RS" i="1" dirty="0" smtClean="0">
                <a:latin typeface="Californian FB" pitchFamily="18" charset="0"/>
              </a:rPr>
              <a:t>prošlo vreme glagola TO BE</a:t>
            </a:r>
            <a:r>
              <a:rPr lang="sr-Latn-RS" dirty="0" smtClean="0">
                <a:latin typeface="Californian FB" pitchFamily="18" charset="0"/>
              </a:rPr>
              <a:t>)</a:t>
            </a:r>
            <a:endParaRPr lang="en-US" dirty="0" smtClean="0">
              <a:latin typeface="Californian FB" pitchFamily="18" charset="0"/>
            </a:endParaRPr>
          </a:p>
          <a:p>
            <a:pPr>
              <a:buNone/>
            </a:pPr>
            <a:endParaRPr lang="sr-Latn-RS" dirty="0" smtClean="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fontScale="90000"/>
          </a:bodyPr>
          <a:lstStyle/>
          <a:p>
            <a:r>
              <a:rPr lang="sr-Latn-RS" sz="3600" dirty="0" smtClean="0">
                <a:latin typeface="Californian FB" pitchFamily="18" charset="0"/>
              </a:rPr>
              <a:t>answers</a:t>
            </a:r>
            <a:endParaRPr lang="en-US" sz="3600" dirty="0">
              <a:latin typeface="Californian FB" pitchFamily="18" charset="0"/>
            </a:endParaRPr>
          </a:p>
        </p:txBody>
      </p:sp>
      <p:sp>
        <p:nvSpPr>
          <p:cNvPr id="3" name="Content Placeholder 2"/>
          <p:cNvSpPr>
            <a:spLocks noGrp="1"/>
          </p:cNvSpPr>
          <p:nvPr>
            <p:ph idx="1"/>
          </p:nvPr>
        </p:nvSpPr>
        <p:spPr>
          <a:xfrm>
            <a:off x="0" y="476672"/>
            <a:ext cx="9144000" cy="6381328"/>
          </a:xfrm>
        </p:spPr>
        <p:txBody>
          <a:bodyPr>
            <a:normAutofit fontScale="92500" lnSpcReduction="20000"/>
          </a:bodyPr>
          <a:lstStyle/>
          <a:p>
            <a:pPr algn="just"/>
            <a:r>
              <a:rPr lang="en-US" i="1" dirty="0" err="1" smtClean="0">
                <a:latin typeface="Californian FB" pitchFamily="18" charset="0"/>
              </a:rPr>
              <a:t>Çatal</a:t>
            </a:r>
            <a:r>
              <a:rPr lang="en-US" i="1" dirty="0" smtClean="0">
                <a:latin typeface="Californian FB" pitchFamily="18" charset="0"/>
              </a:rPr>
              <a:t> </a:t>
            </a:r>
            <a:r>
              <a:rPr lang="en-US" i="1" dirty="0" err="1" smtClean="0">
                <a:latin typeface="Californian FB" pitchFamily="18" charset="0"/>
              </a:rPr>
              <a:t>Hüyük</a:t>
            </a:r>
            <a:r>
              <a:rPr lang="sr-Latn-RS" i="1" dirty="0" smtClean="0">
                <a:latin typeface="Californian FB" pitchFamily="18" charset="0"/>
              </a:rPr>
              <a:t> </a:t>
            </a:r>
            <a:r>
              <a:rPr lang="en-US" dirty="0" smtClean="0">
                <a:latin typeface="Californian FB" pitchFamily="18" charset="0"/>
              </a:rPr>
              <a:t>(now in Anatolia, Turkey) </a:t>
            </a:r>
            <a:r>
              <a:rPr lang="en-US" b="1" u="sng" dirty="0" smtClean="0">
                <a:latin typeface="Californian FB" pitchFamily="18" charset="0"/>
              </a:rPr>
              <a:t>was</a:t>
            </a:r>
            <a:r>
              <a:rPr lang="en-US" dirty="0" smtClean="0">
                <a:latin typeface="Californian FB" pitchFamily="18" charset="0"/>
              </a:rPr>
              <a:t> one of the world’s first cities. In fact, many people think it is the oldest city. It </a:t>
            </a:r>
            <a:r>
              <a:rPr lang="en-US" b="1" u="sng" dirty="0" smtClean="0">
                <a:latin typeface="Californian FB" pitchFamily="18" charset="0"/>
              </a:rPr>
              <a:t>was</a:t>
            </a:r>
            <a:r>
              <a:rPr lang="en-US" dirty="0" smtClean="0">
                <a:latin typeface="Californian FB" pitchFamily="18" charset="0"/>
              </a:rPr>
              <a:t> an important and busy place for 2,000 years from about 7000 BC to 5000 BC. Compared</a:t>
            </a:r>
            <a:r>
              <a:rPr lang="en-US" b="1" dirty="0" smtClean="0">
                <a:latin typeface="Californian FB" pitchFamily="18" charset="0"/>
              </a:rPr>
              <a:t> </a:t>
            </a:r>
            <a:r>
              <a:rPr lang="en-US" dirty="0" smtClean="0">
                <a:latin typeface="Californian FB" pitchFamily="18" charset="0"/>
              </a:rPr>
              <a:t>with today’s cities, it </a:t>
            </a:r>
            <a:r>
              <a:rPr lang="en-US" b="1" u="sng" dirty="0" smtClean="0">
                <a:latin typeface="Californian FB" pitchFamily="18" charset="0"/>
              </a:rPr>
              <a:t>wasn’t</a:t>
            </a:r>
            <a:r>
              <a:rPr lang="en-US" dirty="0" smtClean="0">
                <a:latin typeface="Californian FB" pitchFamily="18" charset="0"/>
              </a:rPr>
              <a:t> big, in 6250 BC, there </a:t>
            </a:r>
            <a:r>
              <a:rPr lang="en-US" b="1" u="sng" dirty="0" smtClean="0">
                <a:latin typeface="Californian FB" pitchFamily="18" charset="0"/>
              </a:rPr>
              <a:t>were</a:t>
            </a:r>
            <a:r>
              <a:rPr lang="en-US" dirty="0" smtClean="0">
                <a:latin typeface="Californian FB" pitchFamily="18" charset="0"/>
              </a:rPr>
              <a:t> only about 6,000 people there</a:t>
            </a:r>
            <a:r>
              <a:rPr lang="sr-Latn-RS" dirty="0" smtClean="0">
                <a:latin typeface="Californian FB" pitchFamily="18" charset="0"/>
              </a:rPr>
              <a:t>.</a:t>
            </a:r>
            <a:r>
              <a:rPr lang="en-US" dirty="0" smtClean="0">
                <a:latin typeface="Californian FB" pitchFamily="18" charset="0"/>
              </a:rPr>
              <a:t> The people </a:t>
            </a:r>
            <a:r>
              <a:rPr lang="en-US" b="1" u="sng" dirty="0" smtClean="0">
                <a:latin typeface="Californian FB" pitchFamily="18" charset="0"/>
              </a:rPr>
              <a:t>were</a:t>
            </a:r>
            <a:r>
              <a:rPr lang="en-US" dirty="0" smtClean="0">
                <a:latin typeface="Californian FB" pitchFamily="18" charset="0"/>
              </a:rPr>
              <a:t>, we believe, kind and peaceful. Many of the people </a:t>
            </a:r>
            <a:r>
              <a:rPr lang="en-US" b="1" u="sng" dirty="0" smtClean="0">
                <a:latin typeface="Californian FB" pitchFamily="18" charset="0"/>
              </a:rPr>
              <a:t>were</a:t>
            </a:r>
            <a:r>
              <a:rPr lang="en-US" dirty="0" smtClean="0">
                <a:latin typeface="Californian FB" pitchFamily="18" charset="0"/>
              </a:rPr>
              <a:t> farmers, but the city </a:t>
            </a:r>
            <a:r>
              <a:rPr lang="en-US" b="1" u="sng" dirty="0" smtClean="0">
                <a:latin typeface="Californian FB" pitchFamily="18" charset="0"/>
              </a:rPr>
              <a:t>was</a:t>
            </a:r>
            <a:r>
              <a:rPr lang="en-US" dirty="0" smtClean="0">
                <a:latin typeface="Californian FB" pitchFamily="18" charset="0"/>
              </a:rPr>
              <a:t> rich and well organised, but life </a:t>
            </a:r>
            <a:r>
              <a:rPr lang="en-US" b="1" u="sng" dirty="0" smtClean="0">
                <a:latin typeface="Californian FB" pitchFamily="18" charset="0"/>
              </a:rPr>
              <a:t>was</a:t>
            </a:r>
            <a:r>
              <a:rPr lang="en-US" dirty="0" smtClean="0">
                <a:latin typeface="Californian FB" pitchFamily="18" charset="0"/>
              </a:rPr>
              <a:t> very short: an </a:t>
            </a:r>
            <a:r>
              <a:rPr lang="en-US" b="1" dirty="0" smtClean="0">
                <a:latin typeface="Californian FB" pitchFamily="18" charset="0"/>
              </a:rPr>
              <a:t>average</a:t>
            </a:r>
            <a:r>
              <a:rPr lang="en-US" dirty="0" smtClean="0">
                <a:latin typeface="Californian FB" pitchFamily="18" charset="0"/>
              </a:rPr>
              <a:t> age of 34 years for men and 29 for women. Women </a:t>
            </a:r>
            <a:r>
              <a:rPr lang="en-US" b="1" u="sng" dirty="0" smtClean="0">
                <a:latin typeface="Californian FB" pitchFamily="18" charset="0"/>
              </a:rPr>
              <a:t>were</a:t>
            </a:r>
            <a:r>
              <a:rPr lang="en-US" dirty="0" smtClean="0">
                <a:latin typeface="Californian FB" pitchFamily="18" charset="0"/>
              </a:rPr>
              <a:t> </a:t>
            </a:r>
            <a:r>
              <a:rPr lang="en-US" b="1" dirty="0" smtClean="0">
                <a:latin typeface="Californian FB" pitchFamily="18" charset="0"/>
              </a:rPr>
              <a:t>important</a:t>
            </a:r>
            <a:r>
              <a:rPr lang="en-US" dirty="0" smtClean="0">
                <a:latin typeface="Californian FB" pitchFamily="18" charset="0"/>
              </a:rPr>
              <a:t> in this city: many </a:t>
            </a:r>
            <a:r>
              <a:rPr lang="en-US" b="1" u="sng" dirty="0" smtClean="0">
                <a:latin typeface="Californian FB" pitchFamily="18" charset="0"/>
              </a:rPr>
              <a:t>were</a:t>
            </a:r>
            <a:r>
              <a:rPr lang="en-US" dirty="0" smtClean="0">
                <a:latin typeface="Californian FB" pitchFamily="18" charset="0"/>
              </a:rPr>
              <a:t> </a:t>
            </a:r>
            <a:r>
              <a:rPr lang="en-US" b="1" dirty="0" smtClean="0">
                <a:latin typeface="Californian FB" pitchFamily="18" charset="0"/>
              </a:rPr>
              <a:t>in high positions </a:t>
            </a:r>
            <a:r>
              <a:rPr lang="en-US" dirty="0" smtClean="0">
                <a:latin typeface="Californian FB" pitchFamily="18" charset="0"/>
              </a:rPr>
              <a:t>and there </a:t>
            </a:r>
            <a:r>
              <a:rPr lang="en-US" b="1" u="sng" dirty="0" smtClean="0">
                <a:latin typeface="Californian FB" pitchFamily="18" charset="0"/>
              </a:rPr>
              <a:t>were</a:t>
            </a:r>
            <a:r>
              <a:rPr lang="en-US" dirty="0" smtClean="0">
                <a:latin typeface="Californian FB" pitchFamily="18" charset="0"/>
              </a:rPr>
              <a:t> a lot of special goddesses</a:t>
            </a:r>
            <a:r>
              <a:rPr lang="en-US" dirty="0" smtClean="0">
                <a:latin typeface="Californian FB" pitchFamily="18" charset="0"/>
              </a:rPr>
              <a:t>.</a:t>
            </a:r>
            <a:r>
              <a:rPr lang="en-US" dirty="0" smtClean="0">
                <a:latin typeface="Californian FB" pitchFamily="18" charset="0"/>
              </a:rPr>
              <a:t> There </a:t>
            </a:r>
            <a:r>
              <a:rPr lang="en-US" b="1" u="sng" dirty="0" smtClean="0">
                <a:latin typeface="Californian FB" pitchFamily="18" charset="0"/>
              </a:rPr>
              <a:t>weren’t</a:t>
            </a:r>
            <a:r>
              <a:rPr lang="en-US" dirty="0" smtClean="0">
                <a:latin typeface="Californian FB" pitchFamily="18" charset="0"/>
              </a:rPr>
              <a:t> any streets in the city, most of the houses </a:t>
            </a:r>
            <a:r>
              <a:rPr lang="en-US" b="1" u="sng" dirty="0" smtClean="0">
                <a:latin typeface="Californian FB" pitchFamily="18" charset="0"/>
              </a:rPr>
              <a:t>were</a:t>
            </a:r>
            <a:r>
              <a:rPr lang="en-US" dirty="0" smtClean="0">
                <a:latin typeface="Californian FB" pitchFamily="18" charset="0"/>
              </a:rPr>
              <a:t> around a central courtyard. There </a:t>
            </a:r>
            <a:r>
              <a:rPr lang="en-US" b="1" u="sng" dirty="0" smtClean="0">
                <a:latin typeface="Californian FB" pitchFamily="18" charset="0"/>
              </a:rPr>
              <a:t>weren’t</a:t>
            </a:r>
            <a:r>
              <a:rPr lang="en-US" dirty="0" smtClean="0">
                <a:latin typeface="Californian FB" pitchFamily="18" charset="0"/>
              </a:rPr>
              <a:t> any doors in the houses. There </a:t>
            </a:r>
            <a:r>
              <a:rPr lang="en-US" b="1" u="sng" dirty="0" smtClean="0">
                <a:latin typeface="Californian FB" pitchFamily="18" charset="0"/>
              </a:rPr>
              <a:t>was</a:t>
            </a:r>
            <a:r>
              <a:rPr lang="en-US" dirty="0" smtClean="0">
                <a:latin typeface="Californian FB" pitchFamily="18" charset="0"/>
              </a:rPr>
              <a:t> an entrance to each house through a hole in the roof and down a ladder. Inside, there </a:t>
            </a:r>
            <a:r>
              <a:rPr lang="en-US" b="1" u="sng" dirty="0" smtClean="0">
                <a:latin typeface="Californian FB" pitchFamily="18" charset="0"/>
              </a:rPr>
              <a:t>were</a:t>
            </a:r>
            <a:r>
              <a:rPr lang="en-US" dirty="0" smtClean="0">
                <a:latin typeface="Californian FB" pitchFamily="18" charset="0"/>
              </a:rPr>
              <a:t> paintings of animals and people on some of the walls.</a:t>
            </a:r>
          </a:p>
          <a:p>
            <a:endParaRPr lang="en-US" dirty="0" smtClean="0">
              <a:latin typeface="Californian FB" pitchFamily="18" charset="0"/>
            </a:endParaRPr>
          </a:p>
          <a:p>
            <a:endParaRPr lang="en-US" dirty="0" smtClean="0">
              <a:latin typeface="Californian FB"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latin typeface="Californian FB" pitchFamily="18" charset="0"/>
              </a:rPr>
              <a:t>4b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en-US" sz="3600" dirty="0" smtClean="0">
                <a:latin typeface="Californian FB" pitchFamily="18" charset="0"/>
              </a:rPr>
              <a:t>Complete the table with past simple forms of </a:t>
            </a:r>
            <a:r>
              <a:rPr lang="en-US" sz="3600" b="1" dirty="0" smtClean="0">
                <a:latin typeface="Californian FB" pitchFamily="18" charset="0"/>
              </a:rPr>
              <a:t>TO BE</a:t>
            </a:r>
            <a:endParaRPr lang="en-US" sz="3600" b="1" dirty="0">
              <a:latin typeface="Californian FB" pitchFamily="18" charset="0"/>
            </a:endParaRPr>
          </a:p>
        </p:txBody>
      </p:sp>
      <p:graphicFrame>
        <p:nvGraphicFramePr>
          <p:cNvPr id="4" name="Content Placeholder 3"/>
          <p:cNvGraphicFramePr>
            <a:graphicFrameLocks noGrp="1"/>
          </p:cNvGraphicFramePr>
          <p:nvPr>
            <p:ph idx="1"/>
          </p:nvPr>
        </p:nvGraphicFramePr>
        <p:xfrm>
          <a:off x="179509" y="1700809"/>
          <a:ext cx="8784978" cy="4032933"/>
        </p:xfrm>
        <a:graphic>
          <a:graphicData uri="http://schemas.openxmlformats.org/drawingml/2006/table">
            <a:tbl>
              <a:tblPr firstRow="1" bandRow="1">
                <a:tableStyleId>{69CF1AB2-1976-4502-BF36-3FF5EA218861}</a:tableStyleId>
              </a:tblPr>
              <a:tblGrid>
                <a:gridCol w="2928326"/>
                <a:gridCol w="2928326"/>
                <a:gridCol w="2928326"/>
              </a:tblGrid>
              <a:tr h="635249">
                <a:tc>
                  <a:txBody>
                    <a:bodyPr/>
                    <a:lstStyle/>
                    <a:p>
                      <a:pPr algn="ctr"/>
                      <a:r>
                        <a:rPr lang="sr-Latn-RS" sz="2400" dirty="0" smtClean="0">
                          <a:latin typeface="Californian FB" pitchFamily="18" charset="0"/>
                        </a:rPr>
                        <a:t>Affirmative (+)</a:t>
                      </a:r>
                      <a:endParaRPr lang="en-US" sz="2400" dirty="0">
                        <a:latin typeface="Californian FB" pitchFamily="18" charset="0"/>
                      </a:endParaRPr>
                    </a:p>
                  </a:txBody>
                  <a:tcPr/>
                </a:tc>
                <a:tc>
                  <a:txBody>
                    <a:bodyPr/>
                    <a:lstStyle/>
                    <a:p>
                      <a:pPr algn="ctr"/>
                      <a:r>
                        <a:rPr lang="sr-Latn-RS" sz="2400" dirty="0" smtClean="0">
                          <a:latin typeface="Californian FB" pitchFamily="18" charset="0"/>
                        </a:rPr>
                        <a:t>Negative (-)</a:t>
                      </a:r>
                      <a:endParaRPr lang="en-US" sz="2400" dirty="0">
                        <a:latin typeface="Californian FB" pitchFamily="18" charset="0"/>
                      </a:endParaRPr>
                    </a:p>
                  </a:txBody>
                  <a:tcPr/>
                </a:tc>
                <a:tc>
                  <a:txBody>
                    <a:bodyPr/>
                    <a:lstStyle/>
                    <a:p>
                      <a:pPr algn="ctr"/>
                      <a:r>
                        <a:rPr lang="sr-Latn-RS" sz="2400" dirty="0" smtClean="0">
                          <a:latin typeface="Californian FB" pitchFamily="18" charset="0"/>
                        </a:rPr>
                        <a:t>Question (?)</a:t>
                      </a:r>
                      <a:endParaRPr lang="en-US" sz="2400" dirty="0">
                        <a:latin typeface="Californian FB" pitchFamily="18" charset="0"/>
                      </a:endParaRPr>
                    </a:p>
                  </a:txBody>
                  <a:tcPr/>
                </a:tc>
              </a:tr>
              <a:tr h="2117523">
                <a:tc>
                  <a:txBody>
                    <a:bodyPr/>
                    <a:lstStyle/>
                    <a:p>
                      <a:r>
                        <a:rPr lang="sr-Latn-RS" sz="2400" dirty="0" smtClean="0">
                          <a:latin typeface="Californian FB" pitchFamily="18" charset="0"/>
                        </a:rPr>
                        <a:t>I was</a:t>
                      </a:r>
                    </a:p>
                    <a:p>
                      <a:r>
                        <a:rPr lang="sr-Latn-RS" sz="2400" dirty="0" smtClean="0">
                          <a:latin typeface="Californian FB" pitchFamily="18" charset="0"/>
                        </a:rPr>
                        <a:t>he/she/it</a:t>
                      </a:r>
                      <a:r>
                        <a:rPr lang="sr-Latn-RS" sz="2400" baseline="0" dirty="0" smtClean="0">
                          <a:latin typeface="Californian FB" pitchFamily="18" charset="0"/>
                        </a:rPr>
                        <a:t> 1__________</a:t>
                      </a:r>
                    </a:p>
                    <a:p>
                      <a:r>
                        <a:rPr lang="en-US" sz="2400" baseline="0" dirty="0" smtClean="0">
                          <a:latin typeface="Californian FB" pitchFamily="18" charset="0"/>
                        </a:rPr>
                        <a:t>Y</a:t>
                      </a:r>
                      <a:r>
                        <a:rPr lang="sr-Latn-RS" sz="2400" baseline="0" dirty="0" smtClean="0">
                          <a:latin typeface="Californian FB" pitchFamily="18" charset="0"/>
                        </a:rPr>
                        <a:t>ou were</a:t>
                      </a:r>
                    </a:p>
                    <a:p>
                      <a:r>
                        <a:rPr lang="en-US" sz="2400" baseline="0" dirty="0" smtClean="0">
                          <a:latin typeface="Californian FB" pitchFamily="18" charset="0"/>
                        </a:rPr>
                        <a:t>W</a:t>
                      </a:r>
                      <a:r>
                        <a:rPr lang="sr-Latn-RS" sz="2400" baseline="0" dirty="0" smtClean="0">
                          <a:latin typeface="Californian FB" pitchFamily="18" charset="0"/>
                        </a:rPr>
                        <a:t>e were</a:t>
                      </a:r>
                    </a:p>
                    <a:p>
                      <a:r>
                        <a:rPr lang="en-US" sz="2400" baseline="0" dirty="0" smtClean="0">
                          <a:latin typeface="Californian FB" pitchFamily="18" charset="0"/>
                        </a:rPr>
                        <a:t>T</a:t>
                      </a:r>
                      <a:r>
                        <a:rPr lang="sr-Latn-RS" sz="2400" baseline="0" dirty="0" smtClean="0">
                          <a:latin typeface="Californian FB" pitchFamily="18" charset="0"/>
                        </a:rPr>
                        <a:t>hey 2 ___________</a:t>
                      </a:r>
                      <a:endParaRPr lang="en-US" sz="2400" dirty="0">
                        <a:latin typeface="Californian FB" pitchFamily="18" charset="0"/>
                      </a:endParaRPr>
                    </a:p>
                  </a:txBody>
                  <a:tcPr/>
                </a:tc>
                <a:tc>
                  <a:txBody>
                    <a:bodyPr/>
                    <a:lstStyle/>
                    <a:p>
                      <a:r>
                        <a:rPr lang="sr-Latn-RS" sz="2400" dirty="0" smtClean="0">
                          <a:latin typeface="Californian FB" pitchFamily="18" charset="0"/>
                        </a:rPr>
                        <a:t>I wasn’t</a:t>
                      </a:r>
                    </a:p>
                    <a:p>
                      <a:r>
                        <a:rPr lang="sr-Latn-RS" sz="2400" dirty="0" smtClean="0">
                          <a:latin typeface="Californian FB" pitchFamily="18" charset="0"/>
                        </a:rPr>
                        <a:t>he/she/it</a:t>
                      </a:r>
                      <a:r>
                        <a:rPr lang="sr-Latn-RS" sz="2400" baseline="0" dirty="0" smtClean="0">
                          <a:latin typeface="Californian FB" pitchFamily="18" charset="0"/>
                        </a:rPr>
                        <a:t> 4__________</a:t>
                      </a:r>
                    </a:p>
                    <a:p>
                      <a:r>
                        <a:rPr lang="en-US" sz="2400" baseline="0" dirty="0" smtClean="0">
                          <a:latin typeface="Californian FB" pitchFamily="18" charset="0"/>
                        </a:rPr>
                        <a:t>Y</a:t>
                      </a:r>
                      <a:r>
                        <a:rPr lang="sr-Latn-RS" sz="2400" baseline="0" dirty="0" smtClean="0">
                          <a:latin typeface="Californian FB" pitchFamily="18" charset="0"/>
                        </a:rPr>
                        <a:t>ou weren’t</a:t>
                      </a:r>
                    </a:p>
                    <a:p>
                      <a:r>
                        <a:rPr lang="en-US" sz="2400" baseline="0" dirty="0" smtClean="0">
                          <a:latin typeface="Californian FB" pitchFamily="18" charset="0"/>
                        </a:rPr>
                        <a:t>W</a:t>
                      </a:r>
                      <a:r>
                        <a:rPr lang="sr-Latn-RS" sz="2400" baseline="0" dirty="0" smtClean="0">
                          <a:latin typeface="Californian FB" pitchFamily="18" charset="0"/>
                        </a:rPr>
                        <a:t>e 5 ___________</a:t>
                      </a:r>
                    </a:p>
                    <a:p>
                      <a:r>
                        <a:rPr lang="en-US" sz="2400" baseline="0" dirty="0" smtClean="0">
                          <a:latin typeface="Californian FB" pitchFamily="18" charset="0"/>
                        </a:rPr>
                        <a:t>T</a:t>
                      </a:r>
                      <a:r>
                        <a:rPr lang="sr-Latn-RS" sz="2400" baseline="0" dirty="0" smtClean="0">
                          <a:latin typeface="Californian FB" pitchFamily="18" charset="0"/>
                        </a:rPr>
                        <a:t>hey 6___________</a:t>
                      </a:r>
                      <a:endParaRPr lang="en-US" sz="2400" dirty="0" smtClean="0">
                        <a:latin typeface="Californian FB" pitchFamily="18" charset="0"/>
                      </a:endParaRPr>
                    </a:p>
                    <a:p>
                      <a:endParaRPr lang="en-US" dirty="0"/>
                    </a:p>
                  </a:txBody>
                  <a:tcPr/>
                </a:tc>
                <a:tc>
                  <a:txBody>
                    <a:bodyPr/>
                    <a:lstStyle/>
                    <a:p>
                      <a:r>
                        <a:rPr lang="sr-Latn-RS" sz="2400" dirty="0" smtClean="0">
                          <a:latin typeface="Californian FB" pitchFamily="18" charset="0"/>
                        </a:rPr>
                        <a:t>Was I?</a:t>
                      </a:r>
                    </a:p>
                    <a:p>
                      <a:r>
                        <a:rPr lang="sr-Latn-RS" sz="2400" dirty="0" smtClean="0">
                          <a:latin typeface="Californian FB" pitchFamily="18" charset="0"/>
                        </a:rPr>
                        <a:t>8 _________he/she/it</a:t>
                      </a:r>
                      <a:r>
                        <a:rPr lang="sr-Latn-RS" sz="2400" baseline="0" dirty="0" smtClean="0">
                          <a:latin typeface="Californian FB" pitchFamily="18" charset="0"/>
                        </a:rPr>
                        <a:t>?</a:t>
                      </a:r>
                    </a:p>
                    <a:p>
                      <a:r>
                        <a:rPr lang="sr-Latn-RS" sz="2400" baseline="0" dirty="0" smtClean="0">
                          <a:latin typeface="Californian FB" pitchFamily="18" charset="0"/>
                        </a:rPr>
                        <a:t>Were you?</a:t>
                      </a:r>
                    </a:p>
                    <a:p>
                      <a:r>
                        <a:rPr lang="en-US" sz="2400" baseline="0" dirty="0" smtClean="0">
                          <a:latin typeface="Californian FB" pitchFamily="18" charset="0"/>
                        </a:rPr>
                        <a:t>W</a:t>
                      </a:r>
                      <a:r>
                        <a:rPr lang="sr-Latn-RS" sz="2400" baseline="0" dirty="0" smtClean="0">
                          <a:latin typeface="Californian FB" pitchFamily="18" charset="0"/>
                        </a:rPr>
                        <a:t>ere we?</a:t>
                      </a:r>
                    </a:p>
                    <a:p>
                      <a:r>
                        <a:rPr lang="sr-Latn-RS" sz="2400" baseline="0" dirty="0" smtClean="0">
                          <a:latin typeface="Californian FB" pitchFamily="18" charset="0"/>
                        </a:rPr>
                        <a:t>Were they?</a:t>
                      </a:r>
                      <a:endParaRPr lang="en-US" sz="2400" dirty="0" smtClean="0">
                        <a:latin typeface="Californian FB" pitchFamily="18" charset="0"/>
                      </a:endParaRPr>
                    </a:p>
                    <a:p>
                      <a:endParaRPr lang="en-US" sz="2400" dirty="0"/>
                    </a:p>
                  </a:txBody>
                  <a:tcPr/>
                </a:tc>
              </a:tr>
              <a:tr h="1111684">
                <a:tc>
                  <a:txBody>
                    <a:bodyPr/>
                    <a:lstStyle/>
                    <a:p>
                      <a:r>
                        <a:rPr lang="en-US" sz="2400" dirty="0" smtClean="0">
                          <a:latin typeface="Californian FB" pitchFamily="18" charset="0"/>
                        </a:rPr>
                        <a:t>T</a:t>
                      </a:r>
                      <a:r>
                        <a:rPr lang="sr-Latn-RS" sz="2400" dirty="0" smtClean="0">
                          <a:latin typeface="Californian FB" pitchFamily="18" charset="0"/>
                        </a:rPr>
                        <a:t>here 3 ____________</a:t>
                      </a:r>
                    </a:p>
                    <a:p>
                      <a:r>
                        <a:rPr lang="en-US" sz="2400" dirty="0" smtClean="0">
                          <a:latin typeface="Californian FB" pitchFamily="18" charset="0"/>
                        </a:rPr>
                        <a:t>T</a:t>
                      </a:r>
                      <a:r>
                        <a:rPr lang="sr-Latn-RS" sz="2400" dirty="0" smtClean="0">
                          <a:latin typeface="Californian FB" pitchFamily="18" charset="0"/>
                        </a:rPr>
                        <a:t>here</a:t>
                      </a:r>
                      <a:r>
                        <a:rPr lang="sr-Latn-RS" sz="2400" baseline="0" dirty="0" smtClean="0">
                          <a:latin typeface="Californian FB" pitchFamily="18" charset="0"/>
                        </a:rPr>
                        <a:t> were</a:t>
                      </a:r>
                      <a:endParaRPr lang="en-US" sz="2400" dirty="0">
                        <a:latin typeface="Californian FB" pitchFamily="18" charset="0"/>
                      </a:endParaRPr>
                    </a:p>
                  </a:txBody>
                  <a:tcPr/>
                </a:tc>
                <a:tc>
                  <a:txBody>
                    <a:bodyPr/>
                    <a:lstStyle/>
                    <a:p>
                      <a:r>
                        <a:rPr lang="en-US" sz="2400" dirty="0" smtClean="0">
                          <a:latin typeface="Californian FB" pitchFamily="18" charset="0"/>
                        </a:rPr>
                        <a:t>T</a:t>
                      </a:r>
                      <a:r>
                        <a:rPr lang="sr-Latn-RS" sz="2400" dirty="0" smtClean="0">
                          <a:latin typeface="Californian FB" pitchFamily="18" charset="0"/>
                        </a:rPr>
                        <a:t>here wasn’t</a:t>
                      </a:r>
                    </a:p>
                    <a:p>
                      <a:r>
                        <a:rPr lang="en-US" sz="2400" dirty="0" smtClean="0">
                          <a:latin typeface="Californian FB" pitchFamily="18" charset="0"/>
                        </a:rPr>
                        <a:t>T</a:t>
                      </a:r>
                      <a:r>
                        <a:rPr lang="sr-Latn-RS" sz="2400" dirty="0" smtClean="0">
                          <a:latin typeface="Californian FB" pitchFamily="18" charset="0"/>
                        </a:rPr>
                        <a:t>here</a:t>
                      </a:r>
                      <a:r>
                        <a:rPr lang="sr-Latn-RS" sz="2400" baseline="0" dirty="0" smtClean="0">
                          <a:latin typeface="Californian FB" pitchFamily="18" charset="0"/>
                        </a:rPr>
                        <a:t> 7 _____________</a:t>
                      </a:r>
                      <a:endParaRPr lang="en-US" dirty="0"/>
                    </a:p>
                  </a:txBody>
                  <a:tcPr/>
                </a:tc>
                <a:tc>
                  <a:txBody>
                    <a:bodyPr/>
                    <a:lstStyle/>
                    <a:p>
                      <a:r>
                        <a:rPr lang="sr-Latn-RS" sz="2400" dirty="0" smtClean="0">
                          <a:latin typeface="Californian FB" pitchFamily="18" charset="0"/>
                        </a:rPr>
                        <a:t>9 ________</a:t>
                      </a:r>
                      <a:r>
                        <a:rPr lang="sr-Latn-RS" sz="2400" baseline="0" dirty="0" smtClean="0">
                          <a:latin typeface="Californian FB" pitchFamily="18" charset="0"/>
                        </a:rPr>
                        <a:t> there ?</a:t>
                      </a:r>
                    </a:p>
                    <a:p>
                      <a:r>
                        <a:rPr lang="sr-Latn-RS" sz="2400" baseline="0" dirty="0" smtClean="0">
                          <a:latin typeface="Californian FB" pitchFamily="18" charset="0"/>
                        </a:rPr>
                        <a:t>  Were there?</a:t>
                      </a:r>
                      <a:endParaRPr lang="en-US" sz="24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latin typeface="Californian FB" pitchFamily="18" charset="0"/>
              </a:rPr>
              <a:t>4b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en-US" sz="3600" dirty="0" smtClean="0">
                <a:latin typeface="Californian FB" pitchFamily="18" charset="0"/>
              </a:rPr>
              <a:t>Complete the table with past simple forms of </a:t>
            </a:r>
            <a:r>
              <a:rPr lang="en-US" sz="3600" b="1" dirty="0" smtClean="0">
                <a:latin typeface="Californian FB" pitchFamily="18" charset="0"/>
              </a:rPr>
              <a:t>TO BE</a:t>
            </a:r>
            <a:endParaRPr lang="en-US" sz="3600" b="1" dirty="0">
              <a:latin typeface="Californian FB" pitchFamily="18" charset="0"/>
            </a:endParaRPr>
          </a:p>
        </p:txBody>
      </p:sp>
      <p:graphicFrame>
        <p:nvGraphicFramePr>
          <p:cNvPr id="4" name="Content Placeholder 3"/>
          <p:cNvGraphicFramePr>
            <a:graphicFrameLocks noGrp="1"/>
          </p:cNvGraphicFramePr>
          <p:nvPr>
            <p:ph idx="1"/>
          </p:nvPr>
        </p:nvGraphicFramePr>
        <p:xfrm>
          <a:off x="179509" y="1700809"/>
          <a:ext cx="8784978" cy="4032933"/>
        </p:xfrm>
        <a:graphic>
          <a:graphicData uri="http://schemas.openxmlformats.org/drawingml/2006/table">
            <a:tbl>
              <a:tblPr firstRow="1" bandRow="1">
                <a:tableStyleId>{69CF1AB2-1976-4502-BF36-3FF5EA218861}</a:tableStyleId>
              </a:tblPr>
              <a:tblGrid>
                <a:gridCol w="2928326"/>
                <a:gridCol w="2928326"/>
                <a:gridCol w="2928326"/>
              </a:tblGrid>
              <a:tr h="635249">
                <a:tc>
                  <a:txBody>
                    <a:bodyPr/>
                    <a:lstStyle/>
                    <a:p>
                      <a:pPr algn="ctr"/>
                      <a:r>
                        <a:rPr lang="sr-Latn-RS" sz="2400" dirty="0" smtClean="0">
                          <a:latin typeface="Californian FB" pitchFamily="18" charset="0"/>
                        </a:rPr>
                        <a:t>Affirmative (+)</a:t>
                      </a:r>
                      <a:endParaRPr lang="en-US" sz="2400" dirty="0">
                        <a:latin typeface="Californian FB" pitchFamily="18" charset="0"/>
                      </a:endParaRPr>
                    </a:p>
                  </a:txBody>
                  <a:tcPr/>
                </a:tc>
                <a:tc>
                  <a:txBody>
                    <a:bodyPr/>
                    <a:lstStyle/>
                    <a:p>
                      <a:pPr algn="ctr"/>
                      <a:r>
                        <a:rPr lang="sr-Latn-RS" sz="2400" dirty="0" smtClean="0">
                          <a:latin typeface="Californian FB" pitchFamily="18" charset="0"/>
                        </a:rPr>
                        <a:t>Negative (-)</a:t>
                      </a:r>
                      <a:endParaRPr lang="en-US" sz="2400" dirty="0">
                        <a:latin typeface="Californian FB" pitchFamily="18" charset="0"/>
                      </a:endParaRPr>
                    </a:p>
                  </a:txBody>
                  <a:tcPr/>
                </a:tc>
                <a:tc>
                  <a:txBody>
                    <a:bodyPr/>
                    <a:lstStyle/>
                    <a:p>
                      <a:pPr algn="ctr"/>
                      <a:r>
                        <a:rPr lang="sr-Latn-RS" sz="2400" dirty="0" smtClean="0">
                          <a:latin typeface="Californian FB" pitchFamily="18" charset="0"/>
                        </a:rPr>
                        <a:t>Question (?)</a:t>
                      </a:r>
                      <a:endParaRPr lang="en-US" sz="2400" dirty="0">
                        <a:latin typeface="Californian FB" pitchFamily="18" charset="0"/>
                      </a:endParaRPr>
                    </a:p>
                  </a:txBody>
                  <a:tcPr/>
                </a:tc>
              </a:tr>
              <a:tr h="2117523">
                <a:tc>
                  <a:txBody>
                    <a:bodyPr/>
                    <a:lstStyle/>
                    <a:p>
                      <a:r>
                        <a:rPr lang="sr-Latn-RS" sz="2400" dirty="0" smtClean="0">
                          <a:latin typeface="Californian FB" pitchFamily="18" charset="0"/>
                        </a:rPr>
                        <a:t>I was</a:t>
                      </a:r>
                    </a:p>
                    <a:p>
                      <a:r>
                        <a:rPr lang="sr-Latn-RS" sz="2400" dirty="0" smtClean="0">
                          <a:latin typeface="Californian FB" pitchFamily="18" charset="0"/>
                        </a:rPr>
                        <a:t>he/she/it</a:t>
                      </a:r>
                      <a:r>
                        <a:rPr lang="sr-Latn-RS" sz="2400" baseline="0" dirty="0" smtClean="0">
                          <a:latin typeface="Californian FB" pitchFamily="18" charset="0"/>
                        </a:rPr>
                        <a:t> </a:t>
                      </a:r>
                      <a:r>
                        <a:rPr lang="sr-Latn-RS" sz="2400" b="1" baseline="0" dirty="0" smtClean="0">
                          <a:latin typeface="Californian FB" pitchFamily="18" charset="0"/>
                        </a:rPr>
                        <a:t>1. </a:t>
                      </a:r>
                      <a:r>
                        <a:rPr lang="sr-Latn-RS" sz="2400" b="1" baseline="0" dirty="0" smtClean="0">
                          <a:solidFill>
                            <a:srgbClr val="FF0000"/>
                          </a:solidFill>
                          <a:latin typeface="Californian FB" pitchFamily="18" charset="0"/>
                        </a:rPr>
                        <a:t>WAS</a:t>
                      </a:r>
                    </a:p>
                    <a:p>
                      <a:r>
                        <a:rPr lang="en-US" sz="2400" baseline="0" dirty="0" smtClean="0">
                          <a:latin typeface="Californian FB" pitchFamily="18" charset="0"/>
                        </a:rPr>
                        <a:t>Y</a:t>
                      </a:r>
                      <a:r>
                        <a:rPr lang="sr-Latn-RS" sz="2400" baseline="0" dirty="0" smtClean="0">
                          <a:latin typeface="Californian FB" pitchFamily="18" charset="0"/>
                        </a:rPr>
                        <a:t>ou were</a:t>
                      </a:r>
                    </a:p>
                    <a:p>
                      <a:r>
                        <a:rPr lang="en-US" sz="2400" baseline="0" dirty="0" smtClean="0">
                          <a:latin typeface="Californian FB" pitchFamily="18" charset="0"/>
                        </a:rPr>
                        <a:t>W</a:t>
                      </a:r>
                      <a:r>
                        <a:rPr lang="sr-Latn-RS" sz="2400" baseline="0" dirty="0" smtClean="0">
                          <a:latin typeface="Californian FB" pitchFamily="18" charset="0"/>
                        </a:rPr>
                        <a:t>e were</a:t>
                      </a:r>
                    </a:p>
                    <a:p>
                      <a:r>
                        <a:rPr lang="en-US" sz="2400" baseline="0" dirty="0" smtClean="0">
                          <a:latin typeface="Californian FB" pitchFamily="18" charset="0"/>
                        </a:rPr>
                        <a:t>T</a:t>
                      </a:r>
                      <a:r>
                        <a:rPr lang="sr-Latn-RS" sz="2400" baseline="0" dirty="0" smtClean="0">
                          <a:latin typeface="Californian FB" pitchFamily="18" charset="0"/>
                        </a:rPr>
                        <a:t>hey </a:t>
                      </a:r>
                      <a:r>
                        <a:rPr lang="sr-Latn-RS" sz="2400" b="1" baseline="0" dirty="0" smtClean="0">
                          <a:latin typeface="Californian FB" pitchFamily="18" charset="0"/>
                        </a:rPr>
                        <a:t>2. </a:t>
                      </a:r>
                      <a:r>
                        <a:rPr lang="sr-Latn-RS" sz="2400" b="1" baseline="0" dirty="0" smtClean="0">
                          <a:solidFill>
                            <a:srgbClr val="FF0000"/>
                          </a:solidFill>
                          <a:latin typeface="Californian FB" pitchFamily="18" charset="0"/>
                        </a:rPr>
                        <a:t>WERE</a:t>
                      </a:r>
                      <a:endParaRPr lang="en-US" sz="2400" b="1" dirty="0">
                        <a:solidFill>
                          <a:srgbClr val="FF0000"/>
                        </a:solidFill>
                        <a:latin typeface="Californian FB" pitchFamily="18" charset="0"/>
                      </a:endParaRPr>
                    </a:p>
                  </a:txBody>
                  <a:tcPr/>
                </a:tc>
                <a:tc>
                  <a:txBody>
                    <a:bodyPr/>
                    <a:lstStyle/>
                    <a:p>
                      <a:r>
                        <a:rPr lang="sr-Latn-RS" sz="2400" dirty="0" smtClean="0">
                          <a:latin typeface="Californian FB" pitchFamily="18" charset="0"/>
                        </a:rPr>
                        <a:t>I wasn’t</a:t>
                      </a:r>
                    </a:p>
                    <a:p>
                      <a:r>
                        <a:rPr lang="sr-Latn-RS" sz="2400" dirty="0" smtClean="0">
                          <a:latin typeface="Californian FB" pitchFamily="18" charset="0"/>
                        </a:rPr>
                        <a:t>he/she/it</a:t>
                      </a:r>
                      <a:r>
                        <a:rPr lang="sr-Latn-RS" sz="2400" baseline="0" dirty="0" smtClean="0">
                          <a:latin typeface="Californian FB" pitchFamily="18" charset="0"/>
                        </a:rPr>
                        <a:t> </a:t>
                      </a:r>
                      <a:r>
                        <a:rPr lang="sr-Latn-RS" sz="2400" b="1" baseline="0" dirty="0" smtClean="0">
                          <a:latin typeface="Californian FB" pitchFamily="18" charset="0"/>
                        </a:rPr>
                        <a:t>4.</a:t>
                      </a:r>
                      <a:r>
                        <a:rPr lang="sr-Latn-RS" sz="2400" baseline="0" dirty="0" smtClean="0">
                          <a:latin typeface="Californian FB" pitchFamily="18" charset="0"/>
                        </a:rPr>
                        <a:t> </a:t>
                      </a:r>
                      <a:r>
                        <a:rPr lang="sr-Latn-RS" sz="2400" b="1" baseline="0" dirty="0" smtClean="0">
                          <a:solidFill>
                            <a:srgbClr val="FF0000"/>
                          </a:solidFill>
                          <a:latin typeface="Californian FB" pitchFamily="18" charset="0"/>
                        </a:rPr>
                        <a:t>WASN’T</a:t>
                      </a:r>
                    </a:p>
                    <a:p>
                      <a:r>
                        <a:rPr lang="en-US" sz="2400" baseline="0" dirty="0" smtClean="0">
                          <a:latin typeface="Californian FB" pitchFamily="18" charset="0"/>
                        </a:rPr>
                        <a:t>Y</a:t>
                      </a:r>
                      <a:r>
                        <a:rPr lang="sr-Latn-RS" sz="2400" baseline="0" dirty="0" smtClean="0">
                          <a:latin typeface="Californian FB" pitchFamily="18" charset="0"/>
                        </a:rPr>
                        <a:t>ou weren’t</a:t>
                      </a:r>
                    </a:p>
                    <a:p>
                      <a:r>
                        <a:rPr lang="en-US" sz="2400" baseline="0" dirty="0" smtClean="0">
                          <a:latin typeface="Californian FB" pitchFamily="18" charset="0"/>
                        </a:rPr>
                        <a:t>W</a:t>
                      </a:r>
                      <a:r>
                        <a:rPr lang="sr-Latn-RS" sz="2400" baseline="0" dirty="0" smtClean="0">
                          <a:latin typeface="Californian FB" pitchFamily="18" charset="0"/>
                        </a:rPr>
                        <a:t>e </a:t>
                      </a:r>
                      <a:r>
                        <a:rPr lang="sr-Latn-RS" sz="2400" b="1" baseline="0" dirty="0" smtClean="0">
                          <a:latin typeface="Californian FB" pitchFamily="18" charset="0"/>
                        </a:rPr>
                        <a:t>5. </a:t>
                      </a:r>
                      <a:r>
                        <a:rPr lang="sr-Latn-RS" sz="2400" b="1" baseline="0" dirty="0" smtClean="0">
                          <a:solidFill>
                            <a:srgbClr val="FF0000"/>
                          </a:solidFill>
                          <a:latin typeface="Californian FB" pitchFamily="18" charset="0"/>
                        </a:rPr>
                        <a:t>WEREN’T</a:t>
                      </a:r>
                    </a:p>
                    <a:p>
                      <a:r>
                        <a:rPr lang="en-US" sz="2400" baseline="0" dirty="0" smtClean="0">
                          <a:latin typeface="Californian FB" pitchFamily="18" charset="0"/>
                        </a:rPr>
                        <a:t>T</a:t>
                      </a:r>
                      <a:r>
                        <a:rPr lang="sr-Latn-RS" sz="2400" baseline="0" dirty="0" smtClean="0">
                          <a:latin typeface="Californian FB" pitchFamily="18" charset="0"/>
                        </a:rPr>
                        <a:t>hey </a:t>
                      </a:r>
                      <a:r>
                        <a:rPr lang="sr-Latn-RS" sz="2400" b="1" baseline="0" dirty="0" smtClean="0">
                          <a:latin typeface="Californian FB" pitchFamily="18" charset="0"/>
                        </a:rPr>
                        <a:t>6. </a:t>
                      </a:r>
                      <a:r>
                        <a:rPr lang="sr-Latn-RS" sz="2400" b="1" baseline="0" dirty="0" smtClean="0">
                          <a:solidFill>
                            <a:srgbClr val="FF0000"/>
                          </a:solidFill>
                          <a:latin typeface="Californian FB" pitchFamily="18" charset="0"/>
                        </a:rPr>
                        <a:t>WEREN’T</a:t>
                      </a:r>
                      <a:endParaRPr lang="en-US" sz="2400" b="1" dirty="0" smtClean="0">
                        <a:latin typeface="Californian FB" pitchFamily="18" charset="0"/>
                      </a:endParaRPr>
                    </a:p>
                    <a:p>
                      <a:endParaRPr lang="en-US" dirty="0"/>
                    </a:p>
                  </a:txBody>
                  <a:tcPr/>
                </a:tc>
                <a:tc>
                  <a:txBody>
                    <a:bodyPr/>
                    <a:lstStyle/>
                    <a:p>
                      <a:r>
                        <a:rPr lang="sr-Latn-RS" sz="2400" dirty="0" smtClean="0">
                          <a:latin typeface="Californian FB" pitchFamily="18" charset="0"/>
                        </a:rPr>
                        <a:t>Was I?</a:t>
                      </a:r>
                    </a:p>
                    <a:p>
                      <a:r>
                        <a:rPr lang="sr-Latn-RS" sz="2400" b="1" dirty="0" smtClean="0">
                          <a:latin typeface="Californian FB" pitchFamily="18" charset="0"/>
                        </a:rPr>
                        <a:t>8.</a:t>
                      </a:r>
                      <a:r>
                        <a:rPr lang="sr-Latn-RS" sz="2400" baseline="0" dirty="0" smtClean="0">
                          <a:latin typeface="Californian FB" pitchFamily="18" charset="0"/>
                        </a:rPr>
                        <a:t> </a:t>
                      </a:r>
                      <a:r>
                        <a:rPr lang="sr-Latn-RS" sz="2400" b="1" baseline="0" dirty="0" smtClean="0">
                          <a:solidFill>
                            <a:srgbClr val="FF0000"/>
                          </a:solidFill>
                          <a:latin typeface="Californian FB" pitchFamily="18" charset="0"/>
                        </a:rPr>
                        <a:t>WAS </a:t>
                      </a:r>
                      <a:r>
                        <a:rPr lang="sr-Latn-RS" sz="2400" dirty="0" smtClean="0">
                          <a:latin typeface="Californian FB" pitchFamily="18" charset="0"/>
                        </a:rPr>
                        <a:t>he/she/it</a:t>
                      </a:r>
                      <a:r>
                        <a:rPr lang="sr-Latn-RS" sz="2400" baseline="0" dirty="0" smtClean="0">
                          <a:latin typeface="Californian FB" pitchFamily="18" charset="0"/>
                        </a:rPr>
                        <a:t>?</a:t>
                      </a:r>
                    </a:p>
                    <a:p>
                      <a:r>
                        <a:rPr lang="sr-Latn-RS" sz="2400" baseline="0" dirty="0" smtClean="0">
                          <a:latin typeface="Californian FB" pitchFamily="18" charset="0"/>
                        </a:rPr>
                        <a:t>Were you?</a:t>
                      </a:r>
                    </a:p>
                    <a:p>
                      <a:r>
                        <a:rPr lang="en-US" sz="2400" baseline="0" dirty="0" smtClean="0">
                          <a:latin typeface="Californian FB" pitchFamily="18" charset="0"/>
                        </a:rPr>
                        <a:t>W</a:t>
                      </a:r>
                      <a:r>
                        <a:rPr lang="sr-Latn-RS" sz="2400" baseline="0" dirty="0" smtClean="0">
                          <a:latin typeface="Californian FB" pitchFamily="18" charset="0"/>
                        </a:rPr>
                        <a:t>ere we?</a:t>
                      </a:r>
                    </a:p>
                    <a:p>
                      <a:r>
                        <a:rPr lang="sr-Latn-RS" sz="2400" baseline="0" dirty="0" smtClean="0">
                          <a:latin typeface="Californian FB" pitchFamily="18" charset="0"/>
                        </a:rPr>
                        <a:t>Were they?</a:t>
                      </a:r>
                      <a:endParaRPr lang="en-US" sz="2400" dirty="0" smtClean="0">
                        <a:latin typeface="Californian FB" pitchFamily="18" charset="0"/>
                      </a:endParaRPr>
                    </a:p>
                    <a:p>
                      <a:endParaRPr lang="en-US" sz="2400" dirty="0"/>
                    </a:p>
                  </a:txBody>
                  <a:tcPr/>
                </a:tc>
              </a:tr>
              <a:tr h="1111684">
                <a:tc>
                  <a:txBody>
                    <a:bodyPr/>
                    <a:lstStyle/>
                    <a:p>
                      <a:r>
                        <a:rPr lang="en-US" sz="2400" dirty="0" smtClean="0">
                          <a:latin typeface="Californian FB" pitchFamily="18" charset="0"/>
                        </a:rPr>
                        <a:t>T</a:t>
                      </a:r>
                      <a:r>
                        <a:rPr lang="sr-Latn-RS" sz="2400" dirty="0" smtClean="0">
                          <a:latin typeface="Californian FB" pitchFamily="18" charset="0"/>
                        </a:rPr>
                        <a:t>here </a:t>
                      </a:r>
                      <a:r>
                        <a:rPr lang="sr-Latn-RS" sz="2400" b="1" dirty="0" smtClean="0">
                          <a:latin typeface="Californian FB" pitchFamily="18" charset="0"/>
                        </a:rPr>
                        <a:t>3. WAS</a:t>
                      </a:r>
                    </a:p>
                    <a:p>
                      <a:r>
                        <a:rPr lang="en-US" sz="2400" dirty="0" smtClean="0">
                          <a:latin typeface="Californian FB" pitchFamily="18" charset="0"/>
                        </a:rPr>
                        <a:t>T</a:t>
                      </a:r>
                      <a:r>
                        <a:rPr lang="sr-Latn-RS" sz="2400" dirty="0" smtClean="0">
                          <a:latin typeface="Californian FB" pitchFamily="18" charset="0"/>
                        </a:rPr>
                        <a:t>here</a:t>
                      </a:r>
                      <a:r>
                        <a:rPr lang="sr-Latn-RS" sz="2400" baseline="0" dirty="0" smtClean="0">
                          <a:latin typeface="Californian FB" pitchFamily="18" charset="0"/>
                        </a:rPr>
                        <a:t> were</a:t>
                      </a:r>
                      <a:endParaRPr lang="en-US" sz="2400" dirty="0">
                        <a:latin typeface="Californian FB" pitchFamily="18" charset="0"/>
                      </a:endParaRPr>
                    </a:p>
                  </a:txBody>
                  <a:tcPr/>
                </a:tc>
                <a:tc>
                  <a:txBody>
                    <a:bodyPr/>
                    <a:lstStyle/>
                    <a:p>
                      <a:r>
                        <a:rPr lang="en-US" sz="2400" dirty="0" smtClean="0">
                          <a:latin typeface="Californian FB" pitchFamily="18" charset="0"/>
                        </a:rPr>
                        <a:t>T</a:t>
                      </a:r>
                      <a:r>
                        <a:rPr lang="sr-Latn-RS" sz="2400" dirty="0" smtClean="0">
                          <a:latin typeface="Californian FB" pitchFamily="18" charset="0"/>
                        </a:rPr>
                        <a:t>here wasn’t</a:t>
                      </a:r>
                    </a:p>
                    <a:p>
                      <a:r>
                        <a:rPr lang="en-US" sz="2400" dirty="0" smtClean="0">
                          <a:latin typeface="Californian FB" pitchFamily="18" charset="0"/>
                        </a:rPr>
                        <a:t>T</a:t>
                      </a:r>
                      <a:r>
                        <a:rPr lang="sr-Latn-RS" sz="2400" dirty="0" smtClean="0">
                          <a:latin typeface="Californian FB" pitchFamily="18" charset="0"/>
                        </a:rPr>
                        <a:t>here</a:t>
                      </a:r>
                      <a:r>
                        <a:rPr lang="sr-Latn-RS" sz="2400" baseline="0" dirty="0" smtClean="0">
                          <a:latin typeface="Californian FB" pitchFamily="18" charset="0"/>
                        </a:rPr>
                        <a:t> </a:t>
                      </a:r>
                      <a:r>
                        <a:rPr lang="sr-Latn-RS" sz="2400" b="1" baseline="0" dirty="0" smtClean="0">
                          <a:latin typeface="Californian FB" pitchFamily="18" charset="0"/>
                        </a:rPr>
                        <a:t>7</a:t>
                      </a:r>
                      <a:r>
                        <a:rPr lang="sr-Latn-RS" sz="2400" baseline="0" dirty="0" smtClean="0">
                          <a:latin typeface="Californian FB" pitchFamily="18" charset="0"/>
                        </a:rPr>
                        <a:t>. </a:t>
                      </a:r>
                      <a:r>
                        <a:rPr lang="sr-Latn-RS" sz="2400" b="1" baseline="0" dirty="0" smtClean="0">
                          <a:solidFill>
                            <a:srgbClr val="FF0000"/>
                          </a:solidFill>
                          <a:latin typeface="Californian FB" pitchFamily="18" charset="0"/>
                        </a:rPr>
                        <a:t>WEREN’T</a:t>
                      </a:r>
                      <a:endParaRPr lang="en-US" sz="2400" dirty="0"/>
                    </a:p>
                  </a:txBody>
                  <a:tcPr/>
                </a:tc>
                <a:tc>
                  <a:txBody>
                    <a:bodyPr/>
                    <a:lstStyle/>
                    <a:p>
                      <a:r>
                        <a:rPr lang="sr-Latn-RS" sz="2400" b="1" dirty="0" smtClean="0">
                          <a:latin typeface="Californian FB" pitchFamily="18" charset="0"/>
                        </a:rPr>
                        <a:t>9.</a:t>
                      </a:r>
                      <a:r>
                        <a:rPr lang="sr-Latn-RS" sz="2400" baseline="0" dirty="0" smtClean="0">
                          <a:latin typeface="Californian FB" pitchFamily="18" charset="0"/>
                        </a:rPr>
                        <a:t> </a:t>
                      </a:r>
                      <a:r>
                        <a:rPr lang="sr-Latn-RS" sz="2400" b="1" baseline="0" dirty="0" smtClean="0">
                          <a:solidFill>
                            <a:srgbClr val="FF0000"/>
                          </a:solidFill>
                          <a:latin typeface="Californian FB" pitchFamily="18" charset="0"/>
                        </a:rPr>
                        <a:t>WERE</a:t>
                      </a:r>
                      <a:r>
                        <a:rPr lang="sr-Latn-RS" sz="2400" baseline="0" dirty="0" smtClean="0">
                          <a:latin typeface="Californian FB" pitchFamily="18" charset="0"/>
                        </a:rPr>
                        <a:t> there ?</a:t>
                      </a:r>
                    </a:p>
                    <a:p>
                      <a:r>
                        <a:rPr lang="sr-Latn-RS" sz="2400" baseline="0" dirty="0" smtClean="0">
                          <a:latin typeface="Californian FB" pitchFamily="18" charset="0"/>
                        </a:rPr>
                        <a:t>  Were there?</a:t>
                      </a:r>
                      <a:endParaRPr lang="en-US" sz="24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600" dirty="0" smtClean="0">
                <a:latin typeface="Californian FB" pitchFamily="18" charset="0"/>
              </a:rPr>
              <a:t>Language Reference and Extra Practice</a:t>
            </a:r>
            <a:br>
              <a:rPr lang="sr-Latn-RS" sz="3600" dirty="0" smtClean="0">
                <a:latin typeface="Californian FB" pitchFamily="18" charset="0"/>
              </a:rPr>
            </a:br>
            <a:r>
              <a:rPr lang="sr-Latn-RS" sz="3600" dirty="0" smtClean="0">
                <a:latin typeface="Californian FB" pitchFamily="18" charset="0"/>
              </a:rPr>
              <a:t> </a:t>
            </a:r>
            <a:r>
              <a:rPr lang="en-US" sz="3600" dirty="0" smtClean="0">
                <a:latin typeface="Californian FB" pitchFamily="18" charset="0"/>
              </a:rPr>
              <a:t>G1 </a:t>
            </a:r>
            <a:r>
              <a:rPr lang="en-US" sz="3600" b="1" dirty="0" smtClean="0">
                <a:solidFill>
                  <a:srgbClr val="FF0000"/>
                </a:solidFill>
                <a:latin typeface="Californian FB" pitchFamily="18" charset="0"/>
              </a:rPr>
              <a:t>page 136</a:t>
            </a:r>
            <a:r>
              <a:rPr lang="en-US" sz="3600" dirty="0" smtClean="0">
                <a:latin typeface="Californian FB" pitchFamily="18" charset="0"/>
              </a:rPr>
              <a:t>, </a:t>
            </a:r>
            <a:r>
              <a:rPr lang="en-US" sz="3600" b="1" i="1" dirty="0" smtClean="0">
                <a:latin typeface="Californian FB" pitchFamily="18" charset="0"/>
              </a:rPr>
              <a:t>Past Simple Tense</a:t>
            </a:r>
            <a:endParaRPr lang="en-US" sz="3600" b="1" i="1" dirty="0">
              <a:latin typeface="Californian FB" pitchFamily="18" charset="0"/>
            </a:endParaRPr>
          </a:p>
        </p:txBody>
      </p:sp>
      <p:sp>
        <p:nvSpPr>
          <p:cNvPr id="3" name="Content Placeholder 2"/>
          <p:cNvSpPr>
            <a:spLocks noGrp="1"/>
          </p:cNvSpPr>
          <p:nvPr>
            <p:ph idx="1"/>
          </p:nvPr>
        </p:nvSpPr>
        <p:spPr>
          <a:xfrm>
            <a:off x="0" y="1600200"/>
            <a:ext cx="8892480" cy="4525963"/>
          </a:xfrm>
        </p:spPr>
        <p:txBody>
          <a:bodyPr/>
          <a:lstStyle/>
          <a:p>
            <a:pPr algn="just"/>
            <a:r>
              <a:rPr lang="en-US" dirty="0" smtClean="0">
                <a:latin typeface="Californian FB" pitchFamily="18" charset="0"/>
              </a:rPr>
              <a:t>Use the Past Simple to talk about events and situations that are finished (in the past, in history).</a:t>
            </a:r>
          </a:p>
          <a:p>
            <a:pPr algn="just"/>
            <a:r>
              <a:rPr lang="en-US" i="1" dirty="0" smtClean="0">
                <a:latin typeface="Californian FB" pitchFamily="18" charset="0"/>
              </a:rPr>
              <a:t>I was late this morning.</a:t>
            </a:r>
          </a:p>
          <a:p>
            <a:pPr algn="just"/>
            <a:r>
              <a:rPr lang="en-US" i="1" dirty="0" smtClean="0">
                <a:latin typeface="Californian FB" pitchFamily="18" charset="0"/>
              </a:rPr>
              <a:t>You were in the hospital last week.</a:t>
            </a:r>
          </a:p>
          <a:p>
            <a:pPr algn="just"/>
            <a:r>
              <a:rPr lang="en-US" i="1" dirty="0" smtClean="0">
                <a:latin typeface="Californian FB" pitchFamily="18" charset="0"/>
              </a:rPr>
              <a:t>The city wasn’t important in 2000 BC.</a:t>
            </a:r>
          </a:p>
          <a:p>
            <a:pPr algn="just"/>
            <a:r>
              <a:rPr lang="en-US" i="1" dirty="0" smtClean="0">
                <a:latin typeface="Californian FB" pitchFamily="18" charset="0"/>
              </a:rPr>
              <a:t>She wasn’t at the shop on Saturday.</a:t>
            </a:r>
          </a:p>
          <a:p>
            <a:pPr algn="just"/>
            <a:r>
              <a:rPr lang="en-US" i="1" dirty="0" smtClean="0">
                <a:latin typeface="Californian FB" pitchFamily="18" charset="0"/>
              </a:rPr>
              <a:t>Was the food expensive? – No, it wasn’t.</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Autofit/>
          </a:bodyPr>
          <a:lstStyle/>
          <a:p>
            <a:r>
              <a:rPr lang="en-US" sz="3600" dirty="0" smtClean="0">
                <a:latin typeface="Californian FB" pitchFamily="18" charset="0"/>
              </a:rPr>
              <a:t>G1</a:t>
            </a:r>
            <a:r>
              <a:rPr lang="sr-Latn-RS" sz="3600" dirty="0" smtClean="0">
                <a:latin typeface="Californian FB" pitchFamily="18" charset="0"/>
              </a:rPr>
              <a:t>.</a:t>
            </a:r>
            <a:r>
              <a:rPr lang="en-US" sz="3600" dirty="0" smtClean="0">
                <a:latin typeface="Californian FB" pitchFamily="18" charset="0"/>
              </a:rPr>
              <a:t> </a:t>
            </a:r>
            <a:r>
              <a:rPr lang="en-US" sz="3600" b="1" dirty="0" smtClean="0">
                <a:solidFill>
                  <a:srgbClr val="FF0000"/>
                </a:solidFill>
                <a:latin typeface="Californian FB" pitchFamily="18" charset="0"/>
              </a:rPr>
              <a:t>page 136</a:t>
            </a:r>
            <a:r>
              <a:rPr lang="en-US" sz="3600" dirty="0" smtClean="0">
                <a:latin typeface="Californian FB" pitchFamily="18" charset="0"/>
              </a:rPr>
              <a:t>, </a:t>
            </a:r>
            <a:r>
              <a:rPr lang="en-US" sz="3600" b="1" i="1" dirty="0" smtClean="0">
                <a:latin typeface="Californian FB" pitchFamily="18" charset="0"/>
              </a:rPr>
              <a:t>Past Simple </a:t>
            </a:r>
            <a:r>
              <a:rPr lang="en-US" sz="3600" b="1" i="1" dirty="0" smtClean="0">
                <a:latin typeface="Californian FB" pitchFamily="18" charset="0"/>
              </a:rPr>
              <a:t>Tense</a:t>
            </a:r>
            <a:br>
              <a:rPr lang="en-US" sz="3600" b="1" i="1" dirty="0" smtClean="0">
                <a:latin typeface="Californian FB" pitchFamily="18" charset="0"/>
              </a:rPr>
            </a:br>
            <a:r>
              <a:rPr lang="en-US" sz="3600" b="1" i="1" dirty="0" smtClean="0">
                <a:latin typeface="Californian FB" pitchFamily="18" charset="0"/>
              </a:rPr>
              <a:t>questions TO BE</a:t>
            </a:r>
            <a:endParaRPr lang="en-US" sz="3600" dirty="0"/>
          </a:p>
        </p:txBody>
      </p:sp>
      <p:sp>
        <p:nvSpPr>
          <p:cNvPr id="3" name="Content Placeholder 2"/>
          <p:cNvSpPr>
            <a:spLocks noGrp="1"/>
          </p:cNvSpPr>
          <p:nvPr>
            <p:ph idx="1"/>
          </p:nvPr>
        </p:nvSpPr>
        <p:spPr>
          <a:xfrm>
            <a:off x="179512" y="1340768"/>
            <a:ext cx="8784976" cy="4785395"/>
          </a:xfrm>
        </p:spPr>
        <p:txBody>
          <a:bodyPr/>
          <a:lstStyle/>
          <a:p>
            <a:pPr algn="just"/>
            <a:r>
              <a:rPr lang="en-US" dirty="0" smtClean="0">
                <a:latin typeface="Californian FB" pitchFamily="18" charset="0"/>
              </a:rPr>
              <a:t>For questions, use an inversion (the subject and the verb change places)</a:t>
            </a:r>
          </a:p>
          <a:p>
            <a:pPr algn="just">
              <a:buNone/>
            </a:pPr>
            <a:r>
              <a:rPr lang="en-US" b="1" dirty="0" smtClean="0">
                <a:latin typeface="Californian FB" pitchFamily="18" charset="0"/>
              </a:rPr>
              <a:t>       S  + V</a:t>
            </a:r>
            <a:endParaRPr lang="en-US" b="1" dirty="0" smtClean="0">
              <a:latin typeface="Californian FB" pitchFamily="18" charset="0"/>
            </a:endParaRPr>
          </a:p>
          <a:p>
            <a:pPr algn="just"/>
            <a:r>
              <a:rPr lang="en-US" b="1" dirty="0" smtClean="0">
                <a:latin typeface="Californian FB" pitchFamily="18" charset="0"/>
              </a:rPr>
              <a:t>You</a:t>
            </a:r>
            <a:r>
              <a:rPr lang="en-US" dirty="0" smtClean="0">
                <a:latin typeface="Californian FB" pitchFamily="18" charset="0"/>
              </a:rPr>
              <a:t> </a:t>
            </a:r>
            <a:r>
              <a:rPr lang="en-US" b="1" dirty="0" smtClean="0">
                <a:solidFill>
                  <a:srgbClr val="FF0000"/>
                </a:solidFill>
                <a:latin typeface="Californian FB" pitchFamily="18" charset="0"/>
              </a:rPr>
              <a:t>were</a:t>
            </a:r>
            <a:r>
              <a:rPr lang="en-US" dirty="0" smtClean="0">
                <a:latin typeface="Californian FB" pitchFamily="18" charset="0"/>
              </a:rPr>
              <a:t> in the hospital last week</a:t>
            </a:r>
          </a:p>
          <a:p>
            <a:pPr algn="just">
              <a:buNone/>
            </a:pPr>
            <a:r>
              <a:rPr lang="en-US" dirty="0" smtClean="0">
                <a:latin typeface="Californian FB" pitchFamily="18" charset="0"/>
              </a:rPr>
              <a:t>       </a:t>
            </a:r>
            <a:r>
              <a:rPr lang="en-US" b="1" dirty="0" smtClean="0">
                <a:latin typeface="Californian FB" pitchFamily="18" charset="0"/>
              </a:rPr>
              <a:t>V   +   S</a:t>
            </a:r>
            <a:endParaRPr lang="en-US" b="1" dirty="0" smtClean="0">
              <a:latin typeface="Californian FB" pitchFamily="18" charset="0"/>
            </a:endParaRPr>
          </a:p>
          <a:p>
            <a:pPr algn="just"/>
            <a:r>
              <a:rPr lang="en-US" b="1" dirty="0" smtClean="0">
                <a:latin typeface="Californian FB" pitchFamily="18" charset="0"/>
              </a:rPr>
              <a:t>Were</a:t>
            </a:r>
            <a:r>
              <a:rPr lang="en-US" dirty="0" smtClean="0">
                <a:latin typeface="Californian FB" pitchFamily="18" charset="0"/>
              </a:rPr>
              <a:t> </a:t>
            </a:r>
            <a:r>
              <a:rPr lang="en-US" b="1" dirty="0" smtClean="0">
                <a:latin typeface="Californian FB" pitchFamily="18" charset="0"/>
              </a:rPr>
              <a:t>you</a:t>
            </a:r>
            <a:r>
              <a:rPr lang="en-US" dirty="0" smtClean="0">
                <a:latin typeface="Californian FB" pitchFamily="18" charset="0"/>
              </a:rPr>
              <a:t> in the hospital last week?</a:t>
            </a:r>
          </a:p>
          <a:p>
            <a:pPr algn="just"/>
            <a:r>
              <a:rPr lang="en-US" dirty="0" smtClean="0">
                <a:latin typeface="Californian FB" pitchFamily="18" charset="0"/>
              </a:rPr>
              <a:t>The food </a:t>
            </a:r>
            <a:r>
              <a:rPr lang="en-US" b="1" dirty="0" smtClean="0">
                <a:solidFill>
                  <a:srgbClr val="FF0000"/>
                </a:solidFill>
                <a:latin typeface="Californian FB" pitchFamily="18" charset="0"/>
              </a:rPr>
              <a:t>was</a:t>
            </a:r>
            <a:r>
              <a:rPr lang="en-US" dirty="0" smtClean="0">
                <a:latin typeface="Californian FB" pitchFamily="18" charset="0"/>
              </a:rPr>
              <a:t> expensive.</a:t>
            </a:r>
          </a:p>
          <a:p>
            <a:pPr algn="just"/>
            <a:r>
              <a:rPr lang="en-US" b="1" dirty="0" smtClean="0">
                <a:solidFill>
                  <a:srgbClr val="FF0000"/>
                </a:solidFill>
                <a:latin typeface="Californian FB" pitchFamily="18" charset="0"/>
              </a:rPr>
              <a:t>Was</a:t>
            </a:r>
            <a:r>
              <a:rPr lang="en-US" dirty="0" smtClean="0">
                <a:latin typeface="Californian FB" pitchFamily="18" charset="0"/>
              </a:rPr>
              <a:t> </a:t>
            </a:r>
            <a:r>
              <a:rPr lang="en-US" dirty="0" smtClean="0">
                <a:latin typeface="Californian FB" pitchFamily="18" charset="0"/>
              </a:rPr>
              <a:t>the food expensive?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fornian FB" pitchFamily="18" charset="0"/>
              </a:rPr>
              <a:t>G1</a:t>
            </a:r>
            <a:r>
              <a:rPr lang="sr-Latn-RS" dirty="0" smtClean="0">
                <a:latin typeface="Californian FB" pitchFamily="18" charset="0"/>
              </a:rPr>
              <a:t>.</a:t>
            </a:r>
            <a:r>
              <a:rPr lang="en-US" dirty="0" smtClean="0">
                <a:latin typeface="Californian FB" pitchFamily="18" charset="0"/>
              </a:rPr>
              <a:t> </a:t>
            </a:r>
            <a:r>
              <a:rPr lang="en-US" b="1" dirty="0" smtClean="0">
                <a:solidFill>
                  <a:srgbClr val="FF0000"/>
                </a:solidFill>
                <a:latin typeface="Californian FB" pitchFamily="18" charset="0"/>
              </a:rPr>
              <a:t>page 136</a:t>
            </a:r>
            <a:r>
              <a:rPr lang="en-US" dirty="0" smtClean="0">
                <a:latin typeface="Californian FB" pitchFamily="18" charset="0"/>
              </a:rPr>
              <a:t>, </a:t>
            </a:r>
            <a:r>
              <a:rPr lang="en-US" b="1" i="1" dirty="0" smtClean="0">
                <a:latin typeface="Californian FB" pitchFamily="18" charset="0"/>
              </a:rPr>
              <a:t>Past Simple Tense</a:t>
            </a:r>
            <a:br>
              <a:rPr lang="en-US" b="1" i="1" dirty="0" smtClean="0">
                <a:latin typeface="Californian FB" pitchFamily="18" charset="0"/>
              </a:rPr>
            </a:br>
            <a:r>
              <a:rPr lang="en-US" b="1" i="1" dirty="0" smtClean="0">
                <a:latin typeface="Californian FB" pitchFamily="18" charset="0"/>
              </a:rPr>
              <a:t>there is, there are</a:t>
            </a:r>
            <a:endParaRPr lang="en-US" dirty="0"/>
          </a:p>
        </p:txBody>
      </p:sp>
      <p:sp>
        <p:nvSpPr>
          <p:cNvPr id="3" name="Content Placeholder 2"/>
          <p:cNvSpPr>
            <a:spLocks noGrp="1"/>
          </p:cNvSpPr>
          <p:nvPr>
            <p:ph idx="1"/>
          </p:nvPr>
        </p:nvSpPr>
        <p:spPr/>
        <p:txBody>
          <a:bodyPr/>
          <a:lstStyle/>
          <a:p>
            <a:r>
              <a:rPr lang="en-US" b="1" dirty="0" smtClean="0">
                <a:latin typeface="Californian FB" pitchFamily="18" charset="0"/>
              </a:rPr>
              <a:t>there is, there </a:t>
            </a:r>
            <a:r>
              <a:rPr lang="en-US" b="1" dirty="0" smtClean="0">
                <a:latin typeface="Californian FB" pitchFamily="18" charset="0"/>
              </a:rPr>
              <a:t>are </a:t>
            </a:r>
            <a:r>
              <a:rPr lang="en-US" i="1" dirty="0" smtClean="0">
                <a:latin typeface="Californian FB" pitchFamily="18" charset="0"/>
              </a:rPr>
              <a:t> </a:t>
            </a:r>
            <a:r>
              <a:rPr lang="en-US" i="1" dirty="0" err="1" smtClean="0">
                <a:latin typeface="Californian FB" pitchFamily="18" charset="0"/>
              </a:rPr>
              <a:t>ima</a:t>
            </a:r>
            <a:r>
              <a:rPr lang="en-US" i="1" dirty="0" smtClean="0">
                <a:latin typeface="Californian FB" pitchFamily="18" charset="0"/>
              </a:rPr>
              <a:t>, </a:t>
            </a:r>
            <a:r>
              <a:rPr lang="en-US" i="1" dirty="0" err="1" smtClean="0">
                <a:latin typeface="Californian FB" pitchFamily="18" charset="0"/>
              </a:rPr>
              <a:t>nalazi</a:t>
            </a:r>
            <a:r>
              <a:rPr lang="en-US" i="1" dirty="0" smtClean="0">
                <a:latin typeface="Californian FB" pitchFamily="18" charset="0"/>
              </a:rPr>
              <a:t> se</a:t>
            </a:r>
          </a:p>
          <a:p>
            <a:r>
              <a:rPr lang="en-US" i="1" dirty="0" smtClean="0">
                <a:latin typeface="Californian FB" pitchFamily="18" charset="0"/>
              </a:rPr>
              <a:t>There is a bank in this street</a:t>
            </a:r>
          </a:p>
          <a:p>
            <a:r>
              <a:rPr lang="en-US" i="1" dirty="0" smtClean="0">
                <a:latin typeface="Californian FB" pitchFamily="18" charset="0"/>
              </a:rPr>
              <a:t>There are many people in the hotel.</a:t>
            </a:r>
          </a:p>
          <a:p>
            <a:endParaRPr lang="en-US" i="1" dirty="0" smtClean="0">
              <a:latin typeface="Californian FB" pitchFamily="18" charset="0"/>
            </a:endParaRPr>
          </a:p>
          <a:p>
            <a:r>
              <a:rPr lang="en-US" b="1" dirty="0" smtClean="0">
                <a:latin typeface="Californian FB" pitchFamily="18" charset="0"/>
              </a:rPr>
              <a:t>There was, there were  </a:t>
            </a:r>
            <a:r>
              <a:rPr lang="en-US" i="1" dirty="0" err="1" smtClean="0">
                <a:latin typeface="Californian FB" pitchFamily="18" charset="0"/>
              </a:rPr>
              <a:t>bilo</a:t>
            </a:r>
            <a:r>
              <a:rPr lang="en-US" i="1" dirty="0" smtClean="0">
                <a:latin typeface="Californian FB" pitchFamily="18" charset="0"/>
              </a:rPr>
              <a:t> je </a:t>
            </a:r>
            <a:r>
              <a:rPr lang="en-US" i="1" dirty="0" err="1" smtClean="0">
                <a:latin typeface="Californian FB" pitchFamily="18" charset="0"/>
              </a:rPr>
              <a:t>nalazilo</a:t>
            </a:r>
            <a:r>
              <a:rPr lang="en-US" i="1" dirty="0" smtClean="0">
                <a:latin typeface="Californian FB" pitchFamily="18" charset="0"/>
              </a:rPr>
              <a:t> se</a:t>
            </a:r>
          </a:p>
          <a:p>
            <a:r>
              <a:rPr lang="en-US" i="1" dirty="0" smtClean="0">
                <a:latin typeface="Californian FB" pitchFamily="18" charset="0"/>
              </a:rPr>
              <a:t>There </a:t>
            </a:r>
            <a:r>
              <a:rPr lang="en-US" i="1" dirty="0" smtClean="0">
                <a:latin typeface="Californian FB" pitchFamily="18" charset="0"/>
              </a:rPr>
              <a:t>was </a:t>
            </a:r>
            <a:r>
              <a:rPr lang="en-US" i="1" dirty="0" smtClean="0">
                <a:latin typeface="Californian FB" pitchFamily="18" charset="0"/>
              </a:rPr>
              <a:t>a bank in this </a:t>
            </a:r>
            <a:r>
              <a:rPr lang="en-US" i="1" dirty="0" smtClean="0">
                <a:latin typeface="Californian FB" pitchFamily="18" charset="0"/>
              </a:rPr>
              <a:t>street.</a:t>
            </a:r>
          </a:p>
          <a:p>
            <a:r>
              <a:rPr lang="en-US" i="1" dirty="0" smtClean="0">
                <a:latin typeface="Californian FB" pitchFamily="18" charset="0"/>
              </a:rPr>
              <a:t>There were many people in the hotel.</a:t>
            </a:r>
            <a:endParaRPr lang="en-US" i="1" dirty="0" smtClean="0">
              <a:latin typeface="Californian FB" pitchFamily="18" charset="0"/>
            </a:endParaRPr>
          </a:p>
          <a:p>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Autofit/>
          </a:bodyPr>
          <a:lstStyle/>
          <a:p>
            <a:r>
              <a:rPr lang="en-US" sz="3600" dirty="0" smtClean="0">
                <a:latin typeface="Californian FB" pitchFamily="18" charset="0"/>
              </a:rPr>
              <a:t>5</a:t>
            </a:r>
            <a:r>
              <a:rPr lang="sr-Latn-RS" sz="3600" dirty="0" smtClean="0">
                <a:latin typeface="Californian FB" pitchFamily="18" charset="0"/>
              </a:rPr>
              <a:t>.</a:t>
            </a:r>
            <a:r>
              <a:rPr lang="en-US" sz="3600" dirty="0" smtClean="0">
                <a:latin typeface="Californian FB" pitchFamily="18" charset="0"/>
              </a:rPr>
              <a:t>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en-US" sz="3600" dirty="0" smtClean="0">
                <a:latin typeface="Californian FB" pitchFamily="18" charset="0"/>
              </a:rPr>
              <a:t>Complete these sentences with was, wasn’t, were or weren’t</a:t>
            </a:r>
            <a:endParaRPr lang="en-US" sz="3600" dirty="0">
              <a:latin typeface="Californian FB" pitchFamily="18" charset="0"/>
            </a:endParaRPr>
          </a:p>
        </p:txBody>
      </p:sp>
      <p:sp>
        <p:nvSpPr>
          <p:cNvPr id="3" name="Content Placeholder 2"/>
          <p:cNvSpPr>
            <a:spLocks noGrp="1"/>
          </p:cNvSpPr>
          <p:nvPr>
            <p:ph idx="1"/>
          </p:nvPr>
        </p:nvSpPr>
        <p:spPr>
          <a:xfrm>
            <a:off x="0" y="1268760"/>
            <a:ext cx="9144000" cy="5328592"/>
          </a:xfrm>
        </p:spPr>
        <p:txBody>
          <a:bodyPr>
            <a:normAutofit fontScale="92500" lnSpcReduction="20000"/>
          </a:bodyPr>
          <a:lstStyle/>
          <a:p>
            <a:r>
              <a:rPr lang="sr-Latn-RS" dirty="0" smtClean="0">
                <a:latin typeface="Californian FB" pitchFamily="18" charset="0"/>
              </a:rPr>
              <a:t>1. The people of</a:t>
            </a:r>
            <a:r>
              <a:rPr lang="en-US" i="1" dirty="0" smtClean="0">
                <a:latin typeface="Californian FB" pitchFamily="18" charset="0"/>
              </a:rPr>
              <a:t> </a:t>
            </a:r>
            <a:r>
              <a:rPr lang="en-US" i="1" dirty="0" err="1" smtClean="0">
                <a:latin typeface="Californian FB" pitchFamily="18" charset="0"/>
              </a:rPr>
              <a:t>Çatal</a:t>
            </a:r>
            <a:r>
              <a:rPr lang="en-US" i="1" dirty="0" smtClean="0">
                <a:latin typeface="Californian FB" pitchFamily="18" charset="0"/>
              </a:rPr>
              <a:t> </a:t>
            </a:r>
            <a:r>
              <a:rPr lang="en-US" i="1" dirty="0" err="1" smtClean="0">
                <a:latin typeface="Californian FB" pitchFamily="18" charset="0"/>
              </a:rPr>
              <a:t>Hüyük</a:t>
            </a:r>
            <a:r>
              <a:rPr lang="sr-Latn-RS" i="1" dirty="0" smtClean="0">
                <a:latin typeface="Californian FB" pitchFamily="18" charset="0"/>
              </a:rPr>
              <a:t> </a:t>
            </a:r>
            <a:r>
              <a:rPr lang="sr-Latn-RS" dirty="0" smtClean="0">
                <a:latin typeface="Californian FB" pitchFamily="18" charset="0"/>
              </a:rPr>
              <a:t>_______ peaceful.</a:t>
            </a:r>
          </a:p>
          <a:p>
            <a:r>
              <a:rPr lang="sr-Latn-RS" dirty="0" smtClean="0">
                <a:latin typeface="Californian FB" pitchFamily="18" charset="0"/>
              </a:rPr>
              <a:t>2. Roman roads are famous – the Romans _________ very good at building them?</a:t>
            </a:r>
          </a:p>
          <a:p>
            <a:r>
              <a:rPr lang="sr-Latn-RS" dirty="0" smtClean="0">
                <a:latin typeface="Californian FB" pitchFamily="18" charset="0"/>
              </a:rPr>
              <a:t>3. ‘Who __________ Cleopatra?’ – ‘The queen of Egypt.’</a:t>
            </a:r>
          </a:p>
          <a:p>
            <a:r>
              <a:rPr lang="sr-Latn-RS" dirty="0" smtClean="0">
                <a:latin typeface="Californian FB" pitchFamily="18" charset="0"/>
              </a:rPr>
              <a:t>4. __________ there any important cities in your country in AD 1000?</a:t>
            </a:r>
          </a:p>
          <a:p>
            <a:r>
              <a:rPr lang="sr-Latn-RS" dirty="0" smtClean="0">
                <a:latin typeface="Californian FB" pitchFamily="18" charset="0"/>
              </a:rPr>
              <a:t>5. I _________ good at history at school – it was my worst subject!</a:t>
            </a:r>
            <a:r>
              <a:rPr lang="sr-Latn-RS" dirty="0" smtClean="0">
                <a:latin typeface="Californian FB" pitchFamily="18" charset="0"/>
              </a:rPr>
              <a:t> </a:t>
            </a:r>
          </a:p>
          <a:p>
            <a:r>
              <a:rPr lang="sr-Latn-RS" dirty="0" smtClean="0">
                <a:latin typeface="Californian FB" pitchFamily="18" charset="0"/>
              </a:rPr>
              <a:t>6. There _______ a horrible history teacher at my school. Now, what _______ his name?</a:t>
            </a:r>
          </a:p>
          <a:p>
            <a:r>
              <a:rPr lang="sr-Latn-RS" dirty="0" smtClean="0">
                <a:latin typeface="Californian FB" pitchFamily="18" charset="0"/>
              </a:rPr>
              <a:t>7. ‘You ________ in the lecture on early cities. Where ______ you ?’ – ‘We _________ in</a:t>
            </a:r>
            <a:r>
              <a:rPr lang="en-US" dirty="0" smtClean="0">
                <a:latin typeface="Californian FB" pitchFamily="18" charset="0"/>
              </a:rPr>
              <a:t> the café!-</a:t>
            </a:r>
            <a:endParaRPr lang="sr-Latn-RS" dirty="0" smtClean="0">
              <a:latin typeface="Californian FB" pitchFamily="18" charset="0"/>
            </a:endParaRPr>
          </a:p>
          <a:p>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Roman roads</a:t>
            </a:r>
            <a:endParaRPr lang="en-US" sz="3600" dirty="0">
              <a:latin typeface="Californian FB" pitchFamily="18" charset="0"/>
            </a:endParaRPr>
          </a:p>
        </p:txBody>
      </p:sp>
      <p:pic>
        <p:nvPicPr>
          <p:cNvPr id="29698" name="Picture 2" descr="C:\Users\User\Desktop\roman-road.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Cleopatra </a:t>
            </a:r>
            <a:r>
              <a:rPr lang="en-US" sz="3600" dirty="0" smtClean="0">
                <a:latin typeface="Californian FB" pitchFamily="18" charset="0"/>
              </a:rPr>
              <a:t>/</a:t>
            </a:r>
            <a:r>
              <a:rPr lang="en-US" sz="3600" dirty="0" smtClean="0">
                <a:latin typeface="Californian FB" pitchFamily="18" charset="0"/>
              </a:rPr>
              <a:t>ˌ</a:t>
            </a:r>
            <a:r>
              <a:rPr lang="en-US" sz="3600" dirty="0" err="1" smtClean="0">
                <a:latin typeface="Californian FB" pitchFamily="18" charset="0"/>
              </a:rPr>
              <a:t>klɪəˈpatrə</a:t>
            </a:r>
            <a:r>
              <a:rPr lang="en-US" sz="3600" dirty="0" smtClean="0">
                <a:latin typeface="Californian FB" pitchFamily="18" charset="0"/>
              </a:rPr>
              <a:t>/</a:t>
            </a:r>
            <a:r>
              <a:rPr lang="sr-Latn-RS" sz="3600" dirty="0" smtClean="0">
                <a:latin typeface="Californian FB" pitchFamily="18" charset="0"/>
              </a:rPr>
              <a:t> </a:t>
            </a:r>
            <a:r>
              <a:rPr lang="sr-Latn-RS" sz="3600" i="1" dirty="0" smtClean="0">
                <a:latin typeface="Californian FB" pitchFamily="18" charset="0"/>
              </a:rPr>
              <a:t>Kleopatra</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The Queen</a:t>
            </a:r>
            <a:r>
              <a:rPr lang="en-US" sz="3600" dirty="0" smtClean="0">
                <a:latin typeface="Californian FB" pitchFamily="18" charset="0"/>
              </a:rPr>
              <a:t>/</a:t>
            </a:r>
            <a:r>
              <a:rPr lang="en-US" sz="3600" dirty="0" err="1" smtClean="0">
                <a:latin typeface="Californian FB" pitchFamily="18" charset="0"/>
              </a:rPr>
              <a:t>kwiːn</a:t>
            </a:r>
            <a:r>
              <a:rPr lang="en-US" sz="3600" dirty="0" smtClean="0">
                <a:latin typeface="Californian FB" pitchFamily="18" charset="0"/>
              </a:rPr>
              <a:t>/</a:t>
            </a:r>
            <a:r>
              <a:rPr lang="sr-Latn-RS" sz="3600" dirty="0" smtClean="0">
                <a:latin typeface="Californian FB" pitchFamily="18" charset="0"/>
              </a:rPr>
              <a:t> of Egypt</a:t>
            </a:r>
            <a:r>
              <a:rPr lang="en-US" sz="3600" dirty="0" smtClean="0">
                <a:latin typeface="Californian FB" pitchFamily="18" charset="0"/>
              </a:rPr>
              <a:t>/ˈ</a:t>
            </a:r>
            <a:r>
              <a:rPr lang="en-US" sz="3600" dirty="0" err="1" smtClean="0">
                <a:latin typeface="Californian FB" pitchFamily="18" charset="0"/>
              </a:rPr>
              <a:t>iː.dʒɪpt</a:t>
            </a:r>
            <a:r>
              <a:rPr lang="en-US" sz="3600" dirty="0" smtClean="0">
                <a:latin typeface="Californian FB" pitchFamily="18" charset="0"/>
              </a:rPr>
              <a:t>/</a:t>
            </a:r>
            <a:r>
              <a:rPr lang="sr-Latn-RS" sz="3600" dirty="0" smtClean="0">
                <a:latin typeface="Californian FB" pitchFamily="18" charset="0"/>
              </a:rPr>
              <a:t> = </a:t>
            </a:r>
            <a:r>
              <a:rPr lang="sr-Latn-RS" sz="3600" i="1" dirty="0" smtClean="0">
                <a:latin typeface="Californian FB" pitchFamily="18" charset="0"/>
              </a:rPr>
              <a:t>kraljica Egipta</a:t>
            </a:r>
            <a:endParaRPr lang="en-US" sz="3600" i="1" dirty="0">
              <a:latin typeface="Californian FB" pitchFamily="18" charset="0"/>
            </a:endParaRPr>
          </a:p>
        </p:txBody>
      </p:sp>
      <p:pic>
        <p:nvPicPr>
          <p:cNvPr id="28674" name="Picture 2" descr="C:\Users\User\Desktop\cleopatra.jpg"/>
          <p:cNvPicPr>
            <a:picLocks noGrp="1" noChangeAspect="1" noChangeArrowheads="1"/>
          </p:cNvPicPr>
          <p:nvPr>
            <p:ph idx="1"/>
          </p:nvPr>
        </p:nvPicPr>
        <p:blipFill>
          <a:blip r:embed="rId2" cstate="print"/>
          <a:srcRect/>
          <a:stretch>
            <a:fillRect/>
          </a:stretch>
        </p:blipFill>
        <p:spPr bwMode="auto">
          <a:xfrm>
            <a:off x="2000250" y="1929606"/>
            <a:ext cx="5143500" cy="38671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fade">
                                      <p:cBhvr>
                                        <p:cTn id="12" dur="2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Autofit/>
          </a:bodyPr>
          <a:lstStyle/>
          <a:p>
            <a:r>
              <a:rPr lang="en-US" sz="3600" dirty="0" smtClean="0">
                <a:latin typeface="Californian FB" pitchFamily="18" charset="0"/>
              </a:rPr>
              <a:t>5</a:t>
            </a:r>
            <a:r>
              <a:rPr lang="sr-Latn-RS" sz="3600" dirty="0" smtClean="0">
                <a:latin typeface="Californian FB" pitchFamily="18" charset="0"/>
              </a:rPr>
              <a:t>.</a:t>
            </a:r>
            <a:r>
              <a:rPr lang="en-US" sz="3600" dirty="0" smtClean="0">
                <a:latin typeface="Californian FB" pitchFamily="18" charset="0"/>
              </a:rPr>
              <a:t>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sr-Latn-RS" sz="3600" dirty="0" smtClean="0">
                <a:latin typeface="Californian FB" pitchFamily="18" charset="0"/>
              </a:rPr>
              <a:t>answers</a:t>
            </a:r>
            <a:endParaRPr lang="en-US" sz="3600" dirty="0">
              <a:latin typeface="Californian FB" pitchFamily="18" charset="0"/>
            </a:endParaRPr>
          </a:p>
        </p:txBody>
      </p:sp>
      <p:sp>
        <p:nvSpPr>
          <p:cNvPr id="3" name="Content Placeholder 2"/>
          <p:cNvSpPr>
            <a:spLocks noGrp="1"/>
          </p:cNvSpPr>
          <p:nvPr>
            <p:ph idx="1"/>
          </p:nvPr>
        </p:nvSpPr>
        <p:spPr>
          <a:xfrm>
            <a:off x="0" y="1268760"/>
            <a:ext cx="9144000" cy="5328592"/>
          </a:xfrm>
        </p:spPr>
        <p:txBody>
          <a:bodyPr>
            <a:normAutofit fontScale="92500" lnSpcReduction="20000"/>
          </a:bodyPr>
          <a:lstStyle/>
          <a:p>
            <a:r>
              <a:rPr lang="sr-Latn-RS" dirty="0" smtClean="0">
                <a:latin typeface="Californian FB" pitchFamily="18" charset="0"/>
              </a:rPr>
              <a:t>1. The people of</a:t>
            </a:r>
            <a:r>
              <a:rPr lang="en-US" i="1" dirty="0" smtClean="0">
                <a:latin typeface="Californian FB" pitchFamily="18" charset="0"/>
              </a:rPr>
              <a:t> </a:t>
            </a:r>
            <a:r>
              <a:rPr lang="en-US" i="1" dirty="0" err="1" smtClean="0">
                <a:latin typeface="Californian FB" pitchFamily="18" charset="0"/>
              </a:rPr>
              <a:t>Çatal</a:t>
            </a:r>
            <a:r>
              <a:rPr lang="en-US" i="1" dirty="0" smtClean="0">
                <a:latin typeface="Californian FB" pitchFamily="18" charset="0"/>
              </a:rPr>
              <a:t> </a:t>
            </a:r>
            <a:r>
              <a:rPr lang="en-US" i="1" dirty="0" err="1" smtClean="0">
                <a:latin typeface="Californian FB" pitchFamily="18" charset="0"/>
              </a:rPr>
              <a:t>Hüyük</a:t>
            </a:r>
            <a:r>
              <a:rPr lang="sr-Latn-RS" i="1" dirty="0" smtClean="0">
                <a:latin typeface="Californian FB" pitchFamily="18" charset="0"/>
              </a:rPr>
              <a:t> </a:t>
            </a:r>
            <a:r>
              <a:rPr lang="en-US" b="1" dirty="0" smtClean="0">
                <a:solidFill>
                  <a:srgbClr val="FF0000"/>
                </a:solidFill>
                <a:latin typeface="Californian FB" pitchFamily="18" charset="0"/>
              </a:rPr>
              <a:t>WAS</a:t>
            </a:r>
            <a:r>
              <a:rPr lang="sr-Latn-RS" dirty="0" smtClean="0">
                <a:latin typeface="Californian FB" pitchFamily="18" charset="0"/>
              </a:rPr>
              <a:t> peaceful.</a:t>
            </a:r>
          </a:p>
          <a:p>
            <a:r>
              <a:rPr lang="sr-Latn-RS" dirty="0" smtClean="0">
                <a:latin typeface="Californian FB" pitchFamily="18" charset="0"/>
              </a:rPr>
              <a:t>2. Roman roads are famous – the Romans </a:t>
            </a:r>
            <a:r>
              <a:rPr lang="en-US" b="1" dirty="0" smtClean="0">
                <a:solidFill>
                  <a:srgbClr val="FF0000"/>
                </a:solidFill>
                <a:latin typeface="Californian FB" pitchFamily="18" charset="0"/>
              </a:rPr>
              <a:t>WERE</a:t>
            </a:r>
            <a:r>
              <a:rPr lang="sr-Latn-RS" dirty="0" smtClean="0">
                <a:latin typeface="Californian FB" pitchFamily="18" charset="0"/>
              </a:rPr>
              <a:t> very good at building them?</a:t>
            </a:r>
          </a:p>
          <a:p>
            <a:r>
              <a:rPr lang="sr-Latn-RS" dirty="0" smtClean="0">
                <a:latin typeface="Californian FB" pitchFamily="18" charset="0"/>
              </a:rPr>
              <a:t>3. ‘Who </a:t>
            </a:r>
            <a:r>
              <a:rPr lang="en-US" b="1" dirty="0" smtClean="0">
                <a:solidFill>
                  <a:srgbClr val="FF0000"/>
                </a:solidFill>
                <a:latin typeface="Californian FB" pitchFamily="18" charset="0"/>
              </a:rPr>
              <a:t>WAS</a:t>
            </a:r>
            <a:r>
              <a:rPr lang="sr-Latn-RS" dirty="0" smtClean="0">
                <a:latin typeface="Californian FB" pitchFamily="18" charset="0"/>
              </a:rPr>
              <a:t> Cleopatra?’ – ‘The queen of Egypt.’</a:t>
            </a:r>
          </a:p>
          <a:p>
            <a:r>
              <a:rPr lang="sr-Latn-RS" dirty="0" smtClean="0">
                <a:latin typeface="Californian FB" pitchFamily="18" charset="0"/>
              </a:rPr>
              <a:t>4. </a:t>
            </a:r>
            <a:r>
              <a:rPr lang="en-US" b="1" dirty="0" smtClean="0">
                <a:solidFill>
                  <a:srgbClr val="FF0000"/>
                </a:solidFill>
                <a:latin typeface="Californian FB" pitchFamily="18" charset="0"/>
              </a:rPr>
              <a:t>WERE</a:t>
            </a:r>
            <a:r>
              <a:rPr lang="sr-Latn-RS" dirty="0" smtClean="0">
                <a:latin typeface="Californian FB" pitchFamily="18" charset="0"/>
              </a:rPr>
              <a:t> there any important cities in your country in AD 1000?</a:t>
            </a:r>
          </a:p>
          <a:p>
            <a:r>
              <a:rPr lang="sr-Latn-RS" dirty="0" smtClean="0">
                <a:latin typeface="Californian FB" pitchFamily="18" charset="0"/>
              </a:rPr>
              <a:t>5. I </a:t>
            </a:r>
            <a:r>
              <a:rPr lang="en-US" b="1" dirty="0" smtClean="0">
                <a:solidFill>
                  <a:srgbClr val="FF0000"/>
                </a:solidFill>
                <a:latin typeface="Californian FB" pitchFamily="18" charset="0"/>
              </a:rPr>
              <a:t>WASN’T</a:t>
            </a:r>
            <a:r>
              <a:rPr lang="sr-Latn-RS" dirty="0" smtClean="0">
                <a:latin typeface="Californian FB" pitchFamily="18" charset="0"/>
              </a:rPr>
              <a:t> good at history at school – it was my worst subject!</a:t>
            </a:r>
            <a:r>
              <a:rPr lang="sr-Latn-RS" dirty="0" smtClean="0">
                <a:latin typeface="Californian FB" pitchFamily="18" charset="0"/>
              </a:rPr>
              <a:t> </a:t>
            </a:r>
          </a:p>
          <a:p>
            <a:r>
              <a:rPr lang="sr-Latn-RS" dirty="0" smtClean="0">
                <a:latin typeface="Californian FB" pitchFamily="18" charset="0"/>
              </a:rPr>
              <a:t>6. There </a:t>
            </a:r>
            <a:r>
              <a:rPr lang="en-US" b="1" dirty="0" smtClean="0">
                <a:solidFill>
                  <a:srgbClr val="FF0000"/>
                </a:solidFill>
                <a:latin typeface="Californian FB" pitchFamily="18" charset="0"/>
              </a:rPr>
              <a:t>WAS</a:t>
            </a:r>
            <a:r>
              <a:rPr lang="sr-Latn-RS" dirty="0" smtClean="0">
                <a:latin typeface="Californian FB" pitchFamily="18" charset="0"/>
              </a:rPr>
              <a:t> a horrible history teacher at my school. Now, what </a:t>
            </a:r>
            <a:r>
              <a:rPr lang="en-US" b="1" dirty="0" smtClean="0">
                <a:solidFill>
                  <a:srgbClr val="FF0000"/>
                </a:solidFill>
                <a:latin typeface="Californian FB" pitchFamily="18" charset="0"/>
              </a:rPr>
              <a:t>WAS</a:t>
            </a:r>
            <a:r>
              <a:rPr lang="sr-Latn-RS" b="1" dirty="0" smtClean="0">
                <a:solidFill>
                  <a:srgbClr val="FF0000"/>
                </a:solidFill>
                <a:latin typeface="Californian FB" pitchFamily="18" charset="0"/>
              </a:rPr>
              <a:t> </a:t>
            </a:r>
            <a:r>
              <a:rPr lang="sr-Latn-RS" dirty="0" smtClean="0">
                <a:latin typeface="Californian FB" pitchFamily="18" charset="0"/>
              </a:rPr>
              <a:t>his name?</a:t>
            </a:r>
          </a:p>
          <a:p>
            <a:r>
              <a:rPr lang="sr-Latn-RS" dirty="0" smtClean="0">
                <a:latin typeface="Californian FB" pitchFamily="18" charset="0"/>
              </a:rPr>
              <a:t>7. ‘You </a:t>
            </a:r>
            <a:r>
              <a:rPr lang="en-US" b="1" dirty="0" smtClean="0">
                <a:solidFill>
                  <a:srgbClr val="FF0000"/>
                </a:solidFill>
                <a:latin typeface="Californian FB" pitchFamily="18" charset="0"/>
              </a:rPr>
              <a:t>WEREN’T</a:t>
            </a:r>
            <a:r>
              <a:rPr lang="sr-Latn-RS" dirty="0" smtClean="0">
                <a:latin typeface="Californian FB" pitchFamily="18" charset="0"/>
              </a:rPr>
              <a:t> in the lecture on early cities. Where </a:t>
            </a:r>
            <a:r>
              <a:rPr lang="en-US" b="1" dirty="0" smtClean="0">
                <a:solidFill>
                  <a:srgbClr val="FF0000"/>
                </a:solidFill>
                <a:latin typeface="Californian FB" pitchFamily="18" charset="0"/>
              </a:rPr>
              <a:t>WERE</a:t>
            </a:r>
            <a:r>
              <a:rPr lang="en-US" dirty="0" smtClean="0">
                <a:latin typeface="Californian FB" pitchFamily="18" charset="0"/>
              </a:rPr>
              <a:t> </a:t>
            </a:r>
            <a:r>
              <a:rPr lang="sr-Latn-RS" dirty="0" smtClean="0">
                <a:latin typeface="Californian FB" pitchFamily="18" charset="0"/>
              </a:rPr>
              <a:t>you ?’ – ‘We </a:t>
            </a:r>
            <a:r>
              <a:rPr lang="en-US" b="1" dirty="0" smtClean="0">
                <a:solidFill>
                  <a:srgbClr val="FF0000"/>
                </a:solidFill>
                <a:latin typeface="Californian FB" pitchFamily="18" charset="0"/>
              </a:rPr>
              <a:t>WERE</a:t>
            </a:r>
            <a:r>
              <a:rPr lang="en-US" dirty="0" smtClean="0">
                <a:latin typeface="Californian FB" pitchFamily="18" charset="0"/>
              </a:rPr>
              <a:t> </a:t>
            </a:r>
            <a:r>
              <a:rPr lang="sr-Latn-RS" dirty="0" smtClean="0">
                <a:latin typeface="Californian FB" pitchFamily="18" charset="0"/>
              </a:rPr>
              <a:t>in</a:t>
            </a:r>
            <a:r>
              <a:rPr lang="en-US" dirty="0" smtClean="0">
                <a:latin typeface="Californian FB" pitchFamily="18" charset="0"/>
              </a:rPr>
              <a:t> the café!-</a:t>
            </a:r>
            <a:endParaRPr lang="sr-Latn-RS" dirty="0" smtClean="0">
              <a:latin typeface="Californian FB" pitchFamily="18" charset="0"/>
            </a:endParaRPr>
          </a:p>
          <a:p>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latin typeface="Californian FB" pitchFamily="18" charset="0"/>
              </a:rPr>
              <a:t>7a </a:t>
            </a:r>
            <a:r>
              <a:rPr lang="en-US" sz="3600" b="1" dirty="0" smtClean="0">
                <a:solidFill>
                  <a:srgbClr val="FF0000"/>
                </a:solidFill>
                <a:latin typeface="Californian FB" pitchFamily="18" charset="0"/>
              </a:rPr>
              <a:t>page 67</a:t>
            </a:r>
            <a:r>
              <a:rPr lang="en-US" sz="3600" dirty="0" smtClean="0">
                <a:latin typeface="Californian FB" pitchFamily="18" charset="0"/>
              </a:rPr>
              <a:t>, </a:t>
            </a:r>
            <a:r>
              <a:rPr lang="en-US" sz="3600" dirty="0" smtClean="0">
                <a:latin typeface="Californian FB" pitchFamily="18" charset="0"/>
              </a:rPr>
              <a:t>Look at these past time phrases. Put them in order, starting with most recent.</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2349500"/>
          <a:ext cx="8229600" cy="2042160"/>
        </p:xfrm>
        <a:graphic>
          <a:graphicData uri="http://schemas.openxmlformats.org/drawingml/2006/table">
            <a:tbl>
              <a:tblPr firstRow="1" bandRow="1">
                <a:tableStyleId>{E8B1032C-EA38-4F05-BA0D-38AFFFC7BED3}</a:tableStyleId>
              </a:tblPr>
              <a:tblGrid>
                <a:gridCol w="8229600"/>
              </a:tblGrid>
              <a:tr h="1583556">
                <a:tc>
                  <a:txBody>
                    <a:bodyPr/>
                    <a:lstStyle/>
                    <a:p>
                      <a:pPr algn="l"/>
                      <a:r>
                        <a:rPr lang="en-US" sz="3200" dirty="0" smtClean="0">
                          <a:latin typeface="Californian FB" pitchFamily="18" charset="0"/>
                        </a:rPr>
                        <a:t>   1, 000</a:t>
                      </a:r>
                      <a:r>
                        <a:rPr lang="en-US" sz="3200" baseline="0" dirty="0" smtClean="0">
                          <a:latin typeface="Californian FB" pitchFamily="18" charset="0"/>
                        </a:rPr>
                        <a:t> years ago                   last month</a:t>
                      </a:r>
                    </a:p>
                    <a:p>
                      <a:pPr algn="l"/>
                      <a:r>
                        <a:rPr lang="en-US" sz="3200" baseline="0" dirty="0" smtClean="0">
                          <a:latin typeface="Californian FB" pitchFamily="18" charset="0"/>
                        </a:rPr>
                        <a:t>   last week            last year            six weeks ago</a:t>
                      </a:r>
                    </a:p>
                    <a:p>
                      <a:pPr algn="l"/>
                      <a:r>
                        <a:rPr lang="en-US" sz="3200" baseline="0" dirty="0" smtClean="0">
                          <a:latin typeface="Californian FB" pitchFamily="18" charset="0"/>
                        </a:rPr>
                        <a:t>   yesterday              the day before yesterday</a:t>
                      </a:r>
                    </a:p>
                    <a:p>
                      <a:pPr algn="l"/>
                      <a:r>
                        <a:rPr lang="en-US" sz="3200" baseline="0" dirty="0" smtClean="0">
                          <a:latin typeface="Californian FB" pitchFamily="18" charset="0"/>
                        </a:rPr>
                        <a:t>   two hours ago</a:t>
                      </a:r>
                      <a:endParaRPr lang="en-US" sz="32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alifornian FB" pitchFamily="18" charset="0"/>
              </a:rPr>
              <a:t>7a </a:t>
            </a:r>
            <a:r>
              <a:rPr lang="en-US" sz="3600" b="1" dirty="0" smtClean="0">
                <a:solidFill>
                  <a:srgbClr val="FF0000"/>
                </a:solidFill>
                <a:latin typeface="Californian FB" pitchFamily="18" charset="0"/>
              </a:rPr>
              <a:t>page 67</a:t>
            </a:r>
            <a:r>
              <a:rPr lang="en-US" sz="3600" dirty="0" smtClean="0">
                <a:latin typeface="Californian FB" pitchFamily="18" charset="0"/>
              </a:rPr>
              <a:t>, Answers</a:t>
            </a:r>
            <a:endParaRPr lang="en-US" sz="3600" dirty="0">
              <a:latin typeface="Californian FB" pitchFamily="18" charset="0"/>
            </a:endParaRPr>
          </a:p>
        </p:txBody>
      </p:sp>
      <p:sp>
        <p:nvSpPr>
          <p:cNvPr id="3" name="Content Placeholder 2"/>
          <p:cNvSpPr>
            <a:spLocks noGrp="1"/>
          </p:cNvSpPr>
          <p:nvPr>
            <p:ph idx="1"/>
          </p:nvPr>
        </p:nvSpPr>
        <p:spPr/>
        <p:txBody>
          <a:bodyPr>
            <a:normAutofit lnSpcReduction="10000"/>
          </a:bodyPr>
          <a:lstStyle/>
          <a:p>
            <a:r>
              <a:rPr lang="en-US" i="1" dirty="0" smtClean="0">
                <a:latin typeface="Californian FB" pitchFamily="18" charset="0"/>
              </a:rPr>
              <a:t>t</a:t>
            </a:r>
            <a:r>
              <a:rPr lang="en-US" i="1" dirty="0" smtClean="0">
                <a:latin typeface="Californian FB" pitchFamily="18" charset="0"/>
              </a:rPr>
              <a:t>wo </a:t>
            </a:r>
            <a:r>
              <a:rPr lang="en-US" i="1" dirty="0" smtClean="0">
                <a:latin typeface="Californian FB" pitchFamily="18" charset="0"/>
              </a:rPr>
              <a:t>hours </a:t>
            </a:r>
            <a:r>
              <a:rPr lang="en-US" i="1" dirty="0" smtClean="0">
                <a:latin typeface="Californian FB" pitchFamily="18" charset="0"/>
              </a:rPr>
              <a:t>ago</a:t>
            </a:r>
          </a:p>
          <a:p>
            <a:r>
              <a:rPr lang="en-US" i="1" dirty="0" smtClean="0">
                <a:latin typeface="Californian FB" pitchFamily="18" charset="0"/>
              </a:rPr>
              <a:t>yesterday</a:t>
            </a:r>
          </a:p>
          <a:p>
            <a:r>
              <a:rPr lang="en-US" i="1" dirty="0" smtClean="0">
                <a:latin typeface="Californian FB" pitchFamily="18" charset="0"/>
              </a:rPr>
              <a:t>t</a:t>
            </a:r>
            <a:r>
              <a:rPr lang="en-US" i="1" dirty="0" smtClean="0">
                <a:latin typeface="Californian FB" pitchFamily="18" charset="0"/>
              </a:rPr>
              <a:t>he day before yesterday</a:t>
            </a:r>
          </a:p>
          <a:p>
            <a:r>
              <a:rPr lang="en-US" i="1" dirty="0" smtClean="0">
                <a:latin typeface="Californian FB" pitchFamily="18" charset="0"/>
              </a:rPr>
              <a:t>l</a:t>
            </a:r>
            <a:r>
              <a:rPr lang="en-US" i="1" dirty="0" smtClean="0">
                <a:latin typeface="Californian FB" pitchFamily="18" charset="0"/>
              </a:rPr>
              <a:t>ast week</a:t>
            </a:r>
            <a:endParaRPr lang="en-US" i="1" dirty="0" smtClean="0">
              <a:latin typeface="Californian FB" pitchFamily="18" charset="0"/>
            </a:endParaRPr>
          </a:p>
          <a:p>
            <a:r>
              <a:rPr lang="en-US" i="1" dirty="0" smtClean="0">
                <a:latin typeface="Californian FB" pitchFamily="18" charset="0"/>
              </a:rPr>
              <a:t>l</a:t>
            </a:r>
            <a:r>
              <a:rPr lang="en-US" i="1" dirty="0" smtClean="0">
                <a:latin typeface="Californian FB" pitchFamily="18" charset="0"/>
              </a:rPr>
              <a:t>ast month</a:t>
            </a:r>
          </a:p>
          <a:p>
            <a:r>
              <a:rPr lang="en-US" i="1" dirty="0" smtClean="0">
                <a:latin typeface="Californian FB" pitchFamily="18" charset="0"/>
              </a:rPr>
              <a:t>s</a:t>
            </a:r>
            <a:r>
              <a:rPr lang="en-US" i="1" dirty="0" smtClean="0">
                <a:latin typeface="Californian FB" pitchFamily="18" charset="0"/>
              </a:rPr>
              <a:t>ix weeks ago</a:t>
            </a:r>
          </a:p>
          <a:p>
            <a:r>
              <a:rPr lang="en-US" i="1" dirty="0" smtClean="0">
                <a:latin typeface="Californian FB" pitchFamily="18" charset="0"/>
              </a:rPr>
              <a:t>l</a:t>
            </a:r>
            <a:r>
              <a:rPr lang="en-US" i="1" dirty="0" smtClean="0">
                <a:latin typeface="Californian FB" pitchFamily="18" charset="0"/>
              </a:rPr>
              <a:t>ast year</a:t>
            </a:r>
          </a:p>
          <a:p>
            <a:r>
              <a:rPr lang="en-US" i="1" dirty="0" smtClean="0">
                <a:latin typeface="Californian FB" pitchFamily="18" charset="0"/>
              </a:rPr>
              <a:t>1, 000 years ago</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26170"/>
          </a:xfrm>
        </p:spPr>
        <p:txBody>
          <a:bodyPr>
            <a:noAutofit/>
          </a:bodyPr>
          <a:lstStyle/>
          <a:p>
            <a:r>
              <a:rPr lang="en-US" sz="3600" dirty="0" smtClean="0">
                <a:latin typeface="Californian FB" pitchFamily="18" charset="0"/>
              </a:rPr>
              <a:t>7b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Put </a:t>
            </a:r>
            <a:r>
              <a:rPr lang="en-US" sz="3600" dirty="0" smtClean="0">
                <a:latin typeface="Californian FB" pitchFamily="18" charset="0"/>
              </a:rPr>
              <a:t>the words in the right order to make questions, then ask a partner. Use time phrases in your answer.</a:t>
            </a:r>
            <a:endParaRPr lang="en-US" sz="3600" dirty="0">
              <a:latin typeface="Californian FB" pitchFamily="18" charset="0"/>
            </a:endParaRPr>
          </a:p>
        </p:txBody>
      </p:sp>
      <p:sp>
        <p:nvSpPr>
          <p:cNvPr id="3" name="Content Placeholder 2"/>
          <p:cNvSpPr>
            <a:spLocks noGrp="1"/>
          </p:cNvSpPr>
          <p:nvPr>
            <p:ph idx="1"/>
          </p:nvPr>
        </p:nvSpPr>
        <p:spPr>
          <a:xfrm>
            <a:off x="457200" y="2348880"/>
            <a:ext cx="8229600" cy="3777283"/>
          </a:xfrm>
        </p:spPr>
        <p:txBody>
          <a:bodyPr/>
          <a:lstStyle/>
          <a:p>
            <a:pPr algn="just"/>
            <a:r>
              <a:rPr lang="sr-Latn-RS" dirty="0" smtClean="0">
                <a:latin typeface="Californian FB" pitchFamily="18" charset="0"/>
              </a:rPr>
              <a:t>1. holiday When your last was?</a:t>
            </a:r>
          </a:p>
          <a:p>
            <a:pPr algn="just"/>
            <a:r>
              <a:rPr lang="sr-Latn-RS" dirty="0" smtClean="0">
                <a:latin typeface="Californian FB" pitchFamily="18" charset="0"/>
              </a:rPr>
              <a:t>2. last school exam your was When?</a:t>
            </a:r>
          </a:p>
          <a:p>
            <a:pPr algn="just"/>
            <a:r>
              <a:rPr lang="sr-Latn-RS" dirty="0" smtClean="0">
                <a:latin typeface="Californian FB" pitchFamily="18" charset="0"/>
              </a:rPr>
              <a:t>3. When your visit to a museum was last?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26170"/>
          </a:xfrm>
        </p:spPr>
        <p:txBody>
          <a:bodyPr>
            <a:noAutofit/>
          </a:bodyPr>
          <a:lstStyle/>
          <a:p>
            <a:r>
              <a:rPr lang="en-US" sz="3600" dirty="0" smtClean="0">
                <a:latin typeface="Californian FB" pitchFamily="18" charset="0"/>
              </a:rPr>
              <a:t>7b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 </a:t>
            </a:r>
            <a:r>
              <a:rPr lang="sr-Latn-RS" sz="3600" dirty="0" smtClean="0">
                <a:latin typeface="Californian FB" pitchFamily="18" charset="0"/>
              </a:rPr>
              <a:t>A</a:t>
            </a:r>
            <a:r>
              <a:rPr lang="en-US" sz="3600" dirty="0" err="1" smtClean="0">
                <a:latin typeface="Californian FB" pitchFamily="18" charset="0"/>
              </a:rPr>
              <a:t>nswer</a:t>
            </a:r>
            <a:r>
              <a:rPr lang="sr-Latn-RS" sz="3600" dirty="0" smtClean="0">
                <a:latin typeface="Californian FB" pitchFamily="18" charset="0"/>
              </a:rPr>
              <a:t>s</a:t>
            </a:r>
            <a:r>
              <a:rPr lang="en-US" sz="3600" dirty="0" smtClean="0">
                <a:latin typeface="Californian FB" pitchFamily="18" charset="0"/>
              </a:rPr>
              <a:t>.</a:t>
            </a:r>
            <a:endParaRPr lang="en-US" sz="3600" dirty="0">
              <a:latin typeface="Californian FB" pitchFamily="18" charset="0"/>
            </a:endParaRPr>
          </a:p>
        </p:txBody>
      </p:sp>
      <p:sp>
        <p:nvSpPr>
          <p:cNvPr id="3" name="Content Placeholder 2"/>
          <p:cNvSpPr>
            <a:spLocks noGrp="1"/>
          </p:cNvSpPr>
          <p:nvPr>
            <p:ph idx="1"/>
          </p:nvPr>
        </p:nvSpPr>
        <p:spPr>
          <a:xfrm>
            <a:off x="457200" y="2348880"/>
            <a:ext cx="8229600" cy="3777283"/>
          </a:xfrm>
        </p:spPr>
        <p:txBody>
          <a:bodyPr/>
          <a:lstStyle/>
          <a:p>
            <a:pPr algn="just"/>
            <a:r>
              <a:rPr lang="sr-Latn-RS" i="1" dirty="0" smtClean="0">
                <a:latin typeface="Californian FB" pitchFamily="18" charset="0"/>
              </a:rPr>
              <a:t>1. When was your last holiday?</a:t>
            </a:r>
          </a:p>
          <a:p>
            <a:pPr algn="just"/>
            <a:r>
              <a:rPr lang="sr-Latn-RS" i="1" dirty="0" smtClean="0">
                <a:latin typeface="Californian FB" pitchFamily="18" charset="0"/>
              </a:rPr>
              <a:t>2. </a:t>
            </a:r>
            <a:r>
              <a:rPr lang="sr-Latn-RS" i="1" dirty="0" smtClean="0">
                <a:latin typeface="Californian FB" pitchFamily="18" charset="0"/>
              </a:rPr>
              <a:t>When was your </a:t>
            </a:r>
            <a:r>
              <a:rPr lang="sr-Latn-RS" i="1" dirty="0" smtClean="0">
                <a:latin typeface="Californian FB" pitchFamily="18" charset="0"/>
              </a:rPr>
              <a:t>last school exam your?</a:t>
            </a:r>
          </a:p>
          <a:p>
            <a:pPr algn="just"/>
            <a:r>
              <a:rPr lang="sr-Latn-RS" i="1" dirty="0" smtClean="0">
                <a:latin typeface="Californian FB" pitchFamily="18" charset="0"/>
              </a:rPr>
              <a:t>3. </a:t>
            </a:r>
            <a:r>
              <a:rPr lang="sr-Latn-RS" i="1" dirty="0" smtClean="0">
                <a:latin typeface="Californian FB" pitchFamily="18" charset="0"/>
              </a:rPr>
              <a:t>When was your last visit </a:t>
            </a:r>
            <a:r>
              <a:rPr lang="sr-Latn-RS" i="1" dirty="0" smtClean="0">
                <a:latin typeface="Californian FB" pitchFamily="18" charset="0"/>
              </a:rPr>
              <a:t>to a museum?</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Speaking and writing</a:t>
            </a:r>
            <a:endParaRPr lang="en-US" dirty="0">
              <a:latin typeface="Californian FB" pitchFamily="18" charset="0"/>
            </a:endParaRPr>
          </a:p>
        </p:txBody>
      </p:sp>
      <p:sp>
        <p:nvSpPr>
          <p:cNvPr id="3" name="Text Placeholder 2"/>
          <p:cNvSpPr>
            <a:spLocks noGrp="1"/>
          </p:cNvSpPr>
          <p:nvPr>
            <p:ph type="body" idx="1"/>
          </p:nvPr>
        </p:nvSpPr>
        <p:spPr/>
        <p:txBody>
          <a:bodyPr>
            <a:normAutofit/>
          </a:bodyPr>
          <a:lstStyle/>
          <a:p>
            <a:r>
              <a:rPr lang="en-US" sz="2800" dirty="0" smtClean="0">
                <a:latin typeface="Californian FB" pitchFamily="18" charset="0"/>
              </a:rPr>
              <a:t>P</a:t>
            </a:r>
            <a:r>
              <a:rPr lang="sr-Latn-RS" sz="2800" dirty="0" smtClean="0">
                <a:latin typeface="Californian FB" pitchFamily="18" charset="0"/>
              </a:rPr>
              <a:t>age 67, Output task 112,118</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alifornian FB" pitchFamily="18" charset="0"/>
              </a:rPr>
              <a:t>8a </a:t>
            </a:r>
            <a:r>
              <a:rPr lang="en-US" sz="3600" b="1" dirty="0" smtClean="0">
                <a:solidFill>
                  <a:srgbClr val="FF0000"/>
                </a:solidFill>
                <a:latin typeface="Californian FB" pitchFamily="18" charset="0"/>
              </a:rPr>
              <a:t>page 67</a:t>
            </a:r>
            <a:r>
              <a:rPr lang="en-US" sz="3600" dirty="0" smtClean="0">
                <a:latin typeface="Californian FB" pitchFamily="18" charset="0"/>
              </a:rPr>
              <a:t>, </a:t>
            </a:r>
            <a:r>
              <a:rPr lang="en-US" sz="3600" dirty="0" smtClean="0">
                <a:latin typeface="Californian FB" pitchFamily="18" charset="0"/>
              </a:rPr>
              <a:t>What do you know about the Mayan, Inca and Aztec civilisations?</a:t>
            </a:r>
            <a:endParaRPr lang="en-US" sz="3600" dirty="0">
              <a:latin typeface="Californian FB" pitchFamily="18" charset="0"/>
            </a:endParaRPr>
          </a:p>
        </p:txBody>
      </p:sp>
      <p:pic>
        <p:nvPicPr>
          <p:cNvPr id="4098" name="Picture 2" descr="C:\Users\User\Desktop\271d9be7870a2801da7c7555b38e8867.jpg"/>
          <p:cNvPicPr>
            <a:picLocks noGrp="1" noChangeAspect="1" noChangeArrowheads="1"/>
          </p:cNvPicPr>
          <p:nvPr>
            <p:ph idx="1"/>
          </p:nvPr>
        </p:nvPicPr>
        <p:blipFill>
          <a:blip r:embed="rId2" cstate="print"/>
          <a:srcRect/>
          <a:stretch>
            <a:fillRect/>
          </a:stretch>
        </p:blipFill>
        <p:spPr bwMode="auto">
          <a:xfrm>
            <a:off x="1331640" y="1844824"/>
            <a:ext cx="6696744" cy="4608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alifornian FB" pitchFamily="18" charset="0"/>
              </a:rPr>
              <a:t>8b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a:t>
            </a:r>
            <a:r>
              <a:rPr lang="sr-Latn-RS" sz="3600" dirty="0" smtClean="0">
                <a:latin typeface="Californian FB" pitchFamily="18" charset="0"/>
              </a:rPr>
              <a:t> HW, F</a:t>
            </a:r>
            <a:r>
              <a:rPr lang="en-US" sz="3600" dirty="0" err="1" smtClean="0">
                <a:latin typeface="Californian FB" pitchFamily="18" charset="0"/>
              </a:rPr>
              <a:t>ind</a:t>
            </a:r>
            <a:r>
              <a:rPr lang="en-US" sz="3600" dirty="0" smtClean="0">
                <a:latin typeface="Californian FB" pitchFamily="18" charset="0"/>
              </a:rPr>
              <a:t> </a:t>
            </a:r>
            <a:r>
              <a:rPr lang="en-US" sz="3600" dirty="0" smtClean="0">
                <a:latin typeface="Californian FB" pitchFamily="18" charset="0"/>
              </a:rPr>
              <a:t>out more about these civilizations.</a:t>
            </a:r>
            <a:endParaRPr lang="en-US" sz="3600" dirty="0">
              <a:latin typeface="Californian FB" pitchFamily="18" charset="0"/>
            </a:endParaRPr>
          </a:p>
        </p:txBody>
      </p:sp>
      <p:sp>
        <p:nvSpPr>
          <p:cNvPr id="3" name="Content Placeholder 2"/>
          <p:cNvSpPr>
            <a:spLocks noGrp="1"/>
          </p:cNvSpPr>
          <p:nvPr>
            <p:ph idx="1"/>
          </p:nvPr>
        </p:nvSpPr>
        <p:spPr>
          <a:xfrm>
            <a:off x="0" y="1600200"/>
            <a:ext cx="9144000" cy="3989040"/>
          </a:xfrm>
        </p:spPr>
        <p:txBody>
          <a:bodyPr>
            <a:normAutofit fontScale="92500" lnSpcReduction="10000"/>
          </a:bodyPr>
          <a:lstStyle/>
          <a:p>
            <a:r>
              <a:rPr lang="sr-Latn-RS" dirty="0" smtClean="0">
                <a:latin typeface="Californian FB" pitchFamily="18" charset="0"/>
              </a:rPr>
              <a:t>Look at the information on </a:t>
            </a:r>
            <a:r>
              <a:rPr lang="sr-Latn-RS" b="1" dirty="0" smtClean="0">
                <a:latin typeface="Californian FB" pitchFamily="18" charset="0"/>
              </a:rPr>
              <a:t>page 112 </a:t>
            </a:r>
            <a:r>
              <a:rPr lang="sr-Latn-RS" dirty="0" smtClean="0">
                <a:latin typeface="Californian FB" pitchFamily="18" charset="0"/>
              </a:rPr>
              <a:t>and </a:t>
            </a:r>
            <a:r>
              <a:rPr lang="en-US" b="1" dirty="0" smtClean="0">
                <a:latin typeface="Californian FB" pitchFamily="18" charset="0"/>
              </a:rPr>
              <a:t>page</a:t>
            </a:r>
            <a:r>
              <a:rPr lang="en-US" dirty="0" smtClean="0">
                <a:latin typeface="Californian FB" pitchFamily="18" charset="0"/>
              </a:rPr>
              <a:t> </a:t>
            </a:r>
            <a:r>
              <a:rPr lang="sr-Latn-RS" b="1" dirty="0" smtClean="0">
                <a:latin typeface="Californian FB" pitchFamily="18" charset="0"/>
              </a:rPr>
              <a:t>117</a:t>
            </a:r>
            <a:r>
              <a:rPr lang="sr-Latn-RS" dirty="0" smtClean="0">
                <a:latin typeface="Californian FB" pitchFamily="18" charset="0"/>
              </a:rPr>
              <a:t>,  and fill in the table</a:t>
            </a:r>
          </a:p>
          <a:p>
            <a:r>
              <a:rPr lang="sr-Latn-RS" b="1" dirty="0" smtClean="0">
                <a:solidFill>
                  <a:srgbClr val="FF0000"/>
                </a:solidFill>
                <a:latin typeface="Californian FB" pitchFamily="18" charset="0"/>
              </a:rPr>
              <a:t>WATCH! </a:t>
            </a:r>
            <a:r>
              <a:rPr lang="sr-Latn-RS" b="1" dirty="0" smtClean="0">
                <a:latin typeface="Californian FB" pitchFamily="18" charset="0"/>
              </a:rPr>
              <a:t>(Maya)</a:t>
            </a:r>
          </a:p>
          <a:p>
            <a:r>
              <a:rPr lang="en-US" dirty="0" smtClean="0">
                <a:latin typeface="Californian FB" pitchFamily="18" charset="0"/>
                <a:hlinkClick r:id="rId2"/>
              </a:rPr>
              <a:t>https</a:t>
            </a:r>
            <a:r>
              <a:rPr lang="en-US" dirty="0" smtClean="0">
                <a:latin typeface="Californian FB" pitchFamily="18" charset="0"/>
                <a:hlinkClick r:id="rId2"/>
              </a:rPr>
              <a:t>://</a:t>
            </a:r>
            <a:r>
              <a:rPr lang="en-US" dirty="0" smtClean="0">
                <a:latin typeface="Californian FB" pitchFamily="18" charset="0"/>
                <a:hlinkClick r:id="rId2"/>
              </a:rPr>
              <a:t>www.youtube.com/watch?v=Q6eBJjdca14</a:t>
            </a:r>
            <a:endParaRPr lang="sr-Latn-RS" dirty="0" smtClean="0">
              <a:latin typeface="Californian FB" pitchFamily="18" charset="0"/>
            </a:endParaRPr>
          </a:p>
          <a:p>
            <a:r>
              <a:rPr lang="sr-Latn-RS" b="1" dirty="0" smtClean="0">
                <a:solidFill>
                  <a:srgbClr val="FF0000"/>
                </a:solidFill>
                <a:latin typeface="Californian FB" pitchFamily="18" charset="0"/>
              </a:rPr>
              <a:t>WATCH! </a:t>
            </a:r>
            <a:r>
              <a:rPr lang="sr-Latn-RS" b="1" dirty="0" smtClean="0">
                <a:latin typeface="Californian FB" pitchFamily="18" charset="0"/>
              </a:rPr>
              <a:t>(Inca)</a:t>
            </a:r>
            <a:endParaRPr lang="sr-Latn-RS" dirty="0" smtClean="0">
              <a:latin typeface="Californian FB" pitchFamily="18" charset="0"/>
              <a:hlinkClick r:id="rId3"/>
            </a:endParaRPr>
          </a:p>
          <a:p>
            <a:r>
              <a:rPr lang="en-US" dirty="0" smtClean="0">
                <a:latin typeface="Californian FB" pitchFamily="18" charset="0"/>
                <a:hlinkClick r:id="rId3"/>
              </a:rPr>
              <a:t>https</a:t>
            </a:r>
            <a:r>
              <a:rPr lang="en-US" dirty="0" smtClean="0">
                <a:latin typeface="Californian FB" pitchFamily="18" charset="0"/>
                <a:hlinkClick r:id="rId3"/>
              </a:rPr>
              <a:t>://</a:t>
            </a:r>
            <a:r>
              <a:rPr lang="en-US" dirty="0" smtClean="0">
                <a:latin typeface="Californian FB" pitchFamily="18" charset="0"/>
                <a:hlinkClick r:id="rId3"/>
              </a:rPr>
              <a:t>www.youtube.com/watch?v=cnMa-Sm9H4k</a:t>
            </a:r>
            <a:endParaRPr lang="sr-Latn-RS" dirty="0" smtClean="0">
              <a:latin typeface="Californian FB" pitchFamily="18" charset="0"/>
            </a:endParaRPr>
          </a:p>
          <a:p>
            <a:r>
              <a:rPr lang="sr-Latn-RS" b="1" dirty="0" smtClean="0">
                <a:solidFill>
                  <a:srgbClr val="FF0000"/>
                </a:solidFill>
                <a:latin typeface="Californian FB" pitchFamily="18" charset="0"/>
              </a:rPr>
              <a:t>WATCH! </a:t>
            </a:r>
            <a:r>
              <a:rPr lang="sr-Latn-RS" b="1" dirty="0" smtClean="0">
                <a:latin typeface="Californian FB" pitchFamily="18" charset="0"/>
              </a:rPr>
              <a:t>(Aztec)</a:t>
            </a:r>
            <a:endParaRPr lang="sr-Latn-RS" dirty="0" smtClean="0">
              <a:latin typeface="Californian FB" pitchFamily="18" charset="0"/>
              <a:hlinkClick r:id="rId4"/>
            </a:endParaRPr>
          </a:p>
          <a:p>
            <a:r>
              <a:rPr lang="en-US" dirty="0" smtClean="0">
                <a:latin typeface="Californian FB" pitchFamily="18" charset="0"/>
                <a:hlinkClick r:id="rId4"/>
              </a:rPr>
              <a:t>https</a:t>
            </a:r>
            <a:r>
              <a:rPr lang="en-US" dirty="0" smtClean="0">
                <a:latin typeface="Californian FB" pitchFamily="18" charset="0"/>
                <a:hlinkClick r:id="rId4"/>
              </a:rPr>
              <a:t>://</a:t>
            </a:r>
            <a:r>
              <a:rPr lang="en-US" dirty="0" smtClean="0">
                <a:latin typeface="Californian FB" pitchFamily="18" charset="0"/>
                <a:hlinkClick r:id="rId4"/>
              </a:rPr>
              <a:t>www.youtube.com/watch?v=B8cO1pAHVok</a:t>
            </a:r>
            <a:endParaRPr lang="sr-Latn-RS" dirty="0" smtClean="0">
              <a:latin typeface="Californian FB" pitchFamily="18" charset="0"/>
            </a:endParaRPr>
          </a:p>
          <a:p>
            <a:endParaRPr lang="sr-Latn-RS" dirty="0" smtClean="0">
              <a:latin typeface="Californian FB" pitchFamily="18" charset="0"/>
            </a:endParaRPr>
          </a:p>
          <a:p>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76672"/>
            <a:ext cx="8964488" cy="1440160"/>
          </a:xfrm>
        </p:spPr>
        <p:txBody>
          <a:bodyPr>
            <a:noAutofit/>
          </a:bodyPr>
          <a:lstStyle/>
          <a:p>
            <a:r>
              <a:rPr lang="en-US" sz="3600" dirty="0" smtClean="0">
                <a:latin typeface="Californian FB" pitchFamily="18" charset="0"/>
              </a:rPr>
              <a:t>9 </a:t>
            </a:r>
            <a:r>
              <a:rPr lang="en-US" sz="3600" b="1" dirty="0" smtClean="0">
                <a:solidFill>
                  <a:srgbClr val="FF0000"/>
                </a:solidFill>
                <a:latin typeface="Californian FB" pitchFamily="18" charset="0"/>
              </a:rPr>
              <a:t>page</a:t>
            </a:r>
            <a:r>
              <a:rPr lang="sr-Latn-RS" sz="3600" b="1" dirty="0" smtClean="0">
                <a:solidFill>
                  <a:srgbClr val="FF0000"/>
                </a:solidFill>
                <a:latin typeface="Californian FB" pitchFamily="18" charset="0"/>
              </a:rPr>
              <a:t> 67</a:t>
            </a:r>
            <a:r>
              <a:rPr lang="en-US" sz="3600" dirty="0" smtClean="0">
                <a:latin typeface="Californian FB" pitchFamily="18" charset="0"/>
              </a:rPr>
              <a:t>,Now </a:t>
            </a:r>
            <a:r>
              <a:rPr lang="en-US" sz="3600" dirty="0" smtClean="0">
                <a:latin typeface="Californian FB" pitchFamily="18" charset="0"/>
              </a:rPr>
              <a:t>choose one civilisations and write a few sentences about it.</a:t>
            </a:r>
            <a:br>
              <a:rPr lang="en-US" sz="3600" dirty="0" smtClean="0">
                <a:latin typeface="Californian FB" pitchFamily="18" charset="0"/>
              </a:rPr>
            </a:br>
            <a:r>
              <a:rPr lang="en-US" sz="3600" dirty="0" smtClean="0">
                <a:latin typeface="Californian FB" pitchFamily="18" charset="0"/>
              </a:rPr>
              <a:t> </a:t>
            </a:r>
            <a:r>
              <a:rPr lang="en-US" sz="3200" dirty="0" smtClean="0"/>
              <a:t/>
            </a:r>
            <a:br>
              <a:rPr lang="en-US" sz="3200" dirty="0" smtClean="0"/>
            </a:br>
            <a:endParaRPr lang="en-US" sz="3200" dirty="0"/>
          </a:p>
        </p:txBody>
      </p:sp>
      <p:sp>
        <p:nvSpPr>
          <p:cNvPr id="3" name="Content Placeholder 2"/>
          <p:cNvSpPr>
            <a:spLocks noGrp="1"/>
          </p:cNvSpPr>
          <p:nvPr>
            <p:ph idx="1"/>
          </p:nvPr>
        </p:nvSpPr>
        <p:spPr>
          <a:xfrm>
            <a:off x="457200" y="2348880"/>
            <a:ext cx="8229600" cy="3777283"/>
          </a:xfrm>
        </p:spPr>
        <p:txBody>
          <a:bodyPr>
            <a:normAutofit/>
          </a:bodyPr>
          <a:lstStyle/>
          <a:p>
            <a:r>
              <a:rPr lang="en-US" sz="2800" dirty="0" smtClean="0">
                <a:latin typeface="Lucida Handwriting" pitchFamily="66" charset="0"/>
              </a:rPr>
              <a:t>The Mayan </a:t>
            </a:r>
            <a:r>
              <a:rPr lang="en-US" sz="2800" dirty="0" err="1" smtClean="0">
                <a:latin typeface="Lucida Handwriting" pitchFamily="66" charset="0"/>
              </a:rPr>
              <a:t>civilisation</a:t>
            </a:r>
            <a:r>
              <a:rPr lang="en-US" sz="2800" dirty="0" smtClean="0">
                <a:latin typeface="Lucida Handwriting" pitchFamily="66" charset="0"/>
              </a:rPr>
              <a:t> was in Mexico, Guatemala, Honduras and Belize. It was important…</a:t>
            </a:r>
            <a:endParaRPr lang="en-US" sz="2800" dirty="0">
              <a:latin typeface="Lucida Handwriting"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Autofit/>
          </a:bodyPr>
          <a:lstStyle/>
          <a:p>
            <a:r>
              <a:rPr lang="sr-Latn-RS" sz="3600" dirty="0" smtClean="0">
                <a:latin typeface="Californian FB" pitchFamily="18" charset="0"/>
              </a:rPr>
              <a:t>HW, Language Reference</a:t>
            </a:r>
            <a:r>
              <a:rPr lang="en-US" sz="3600" dirty="0" smtClean="0">
                <a:latin typeface="Californian FB" pitchFamily="18" charset="0"/>
              </a:rPr>
              <a:t> and Extra Practice, </a:t>
            </a:r>
            <a:r>
              <a:rPr lang="en-US" sz="3600" b="1" dirty="0" smtClean="0">
                <a:solidFill>
                  <a:srgbClr val="FF0000"/>
                </a:solidFill>
                <a:latin typeface="Californian FB" pitchFamily="18" charset="0"/>
              </a:rPr>
              <a:t>pages 136-137</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p:txBody>
          <a:bodyPr/>
          <a:lstStyle/>
          <a:p>
            <a:r>
              <a:rPr lang="en-US" dirty="0" smtClean="0">
                <a:latin typeface="Californian FB" pitchFamily="18" charset="0"/>
              </a:rPr>
              <a:t>Read </a:t>
            </a:r>
            <a:r>
              <a:rPr lang="sr-Latn-RS" i="1" dirty="0" smtClean="0">
                <a:latin typeface="Californian FB" pitchFamily="18" charset="0"/>
              </a:rPr>
              <a:t>Language </a:t>
            </a:r>
            <a:r>
              <a:rPr lang="sr-Latn-RS" i="1" dirty="0" smtClean="0">
                <a:latin typeface="Californian FB" pitchFamily="18" charset="0"/>
              </a:rPr>
              <a:t>Reference</a:t>
            </a:r>
            <a:r>
              <a:rPr lang="en-US" i="1" dirty="0" smtClean="0">
                <a:latin typeface="Californian FB" pitchFamily="18" charset="0"/>
              </a:rPr>
              <a:t>, </a:t>
            </a:r>
            <a:r>
              <a:rPr lang="en-US" b="1" dirty="0" smtClean="0">
                <a:solidFill>
                  <a:srgbClr val="FF0000"/>
                </a:solidFill>
                <a:latin typeface="Californian FB" pitchFamily="18" charset="0"/>
              </a:rPr>
              <a:t>page 136</a:t>
            </a:r>
          </a:p>
          <a:p>
            <a:r>
              <a:rPr lang="en-US" dirty="0" smtClean="0">
                <a:latin typeface="Californian FB" pitchFamily="18" charset="0"/>
              </a:rPr>
              <a:t>Extra Practice G1, 1, 2, 3 </a:t>
            </a:r>
            <a:r>
              <a:rPr lang="en-US" b="1" dirty="0" smtClean="0">
                <a:solidFill>
                  <a:srgbClr val="FF0000"/>
                </a:solidFill>
                <a:latin typeface="Californian FB" pitchFamily="18" charset="0"/>
              </a:rPr>
              <a:t>page 137</a:t>
            </a:r>
          </a:p>
          <a:p>
            <a:r>
              <a:rPr lang="en-US" dirty="0" smtClean="0">
                <a:latin typeface="Californian FB" pitchFamily="18" charset="0"/>
              </a:rPr>
              <a:t>Extra </a:t>
            </a:r>
            <a:r>
              <a:rPr lang="en-US" dirty="0" smtClean="0">
                <a:latin typeface="Californian FB" pitchFamily="18" charset="0"/>
              </a:rPr>
              <a:t>Practice V1, 7, </a:t>
            </a:r>
            <a:r>
              <a:rPr lang="en-US" b="1" dirty="0" smtClean="0">
                <a:solidFill>
                  <a:srgbClr val="FF0000"/>
                </a:solidFill>
                <a:latin typeface="Californian FB" pitchFamily="18" charset="0"/>
              </a:rPr>
              <a:t>page 137</a:t>
            </a:r>
            <a:endParaRPr lang="en-US" b="1" dirty="0">
              <a:latin typeface="Californian FB"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Thank you for your Attention!</a:t>
            </a:r>
            <a:endParaRPr lang="en-US" dirty="0">
              <a:latin typeface="Californian FB" pitchFamily="18" charset="0"/>
            </a:endParaRPr>
          </a:p>
        </p:txBody>
      </p:sp>
      <p:pic>
        <p:nvPicPr>
          <p:cNvPr id="6146" name="Picture 2" descr="C:\Users\User\Desktop\lepenski_vir.jpg"/>
          <p:cNvPicPr>
            <a:picLocks noGrp="1" noChangeAspect="1" noChangeArrowheads="1"/>
          </p:cNvPicPr>
          <p:nvPr>
            <p:ph idx="1"/>
          </p:nvPr>
        </p:nvPicPr>
        <p:blipFill>
          <a:blip r:embed="rId2" cstate="print"/>
          <a:srcRect/>
          <a:stretch>
            <a:fillRect/>
          </a:stretch>
        </p:blipFill>
        <p:spPr bwMode="auto">
          <a:xfrm>
            <a:off x="1177527" y="1600200"/>
            <a:ext cx="6788945"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2064</Words>
  <Application>Microsoft Office PowerPoint</Application>
  <PresentationFormat>On-screen Show (4:3)</PresentationFormat>
  <Paragraphs>223</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History and Culture</vt:lpstr>
      <vt:lpstr>1a page 66, Which of these things can you see in the picture?</vt:lpstr>
      <vt:lpstr>courtyard                                  garden /ˈkɔːtjɑːd/ = dvorište                /ˈɡɑːd(ə)n/ = bašta</vt:lpstr>
      <vt:lpstr>roof                         window          /ruːf/ = krov            /ˈwɪndəʊ/ = prozor</vt:lpstr>
      <vt:lpstr>door                  entrance             /dɔː/= vrata             /ˈɛntr(ə)ns/= ulaz</vt:lpstr>
      <vt:lpstr>furniture                              painting /ˈfəːnɪtʃə/= nameštaj                 /ˈpeɪntɪŋ/= slika</vt:lpstr>
      <vt:lpstr>wall                                         room     /wɔːl/                                /ruːm,rʊm/             zid                             soba, prostor, prostorija</vt:lpstr>
      <vt:lpstr>gate                                 ladder /ɡeɪt/= kapija                 /ˈladə/= merdevine</vt:lpstr>
      <vt:lpstr>1a page 66, Which of these things can you see in the picture?</vt:lpstr>
      <vt:lpstr>1b page 66,  How are these buildings different from your home and street?</vt:lpstr>
      <vt:lpstr>reading</vt:lpstr>
      <vt:lpstr>2a, page 66,  Guess the answers to these questions. Then read paragraph A of the text about Çatal Hüyük and check your guesses.</vt:lpstr>
      <vt:lpstr>Iraq   Pakistan Turkey adjective, Iraqi Pakistani Turkish</vt:lpstr>
      <vt:lpstr>BC = before Christ (pre nove ere. p.n.e; pre Hrista)   AD = lat. anno Domini (nove ere, n.e.)</vt:lpstr>
      <vt:lpstr>Çatal Hüyük  page A</vt:lpstr>
      <vt:lpstr>to compare - uporediti compared with – kada se uporedi </vt:lpstr>
      <vt:lpstr>2a, page 66, answers</vt:lpstr>
      <vt:lpstr>2b page 66, Now read paragraphs B and C quickly. Which paragraph, A, B or C, has information about these things?</vt:lpstr>
      <vt:lpstr>Çatal Hüyük  page 66 B</vt:lpstr>
      <vt:lpstr>farmer, n. – a person who works on a farm (peasant)</vt:lpstr>
      <vt:lpstr>      kind, adj. /kʌɪnd/          un+kind=not kind            ljubazan   </vt:lpstr>
      <vt:lpstr>peaceful, adj. mirno, smireno</vt:lpstr>
      <vt:lpstr>rich, adj. bogat</vt:lpstr>
      <vt:lpstr>average /ˈav(ə)rɪdʒ/ = prosečno in between, in the middle</vt:lpstr>
      <vt:lpstr>well-organised organisation of life was/is good She is a well-organised person</vt:lpstr>
      <vt:lpstr>important in high position  powerful VIP – very important person</vt:lpstr>
      <vt:lpstr> Çatal Hüyük page C WATCH! https://www.youtube.com/watch?v=JIR9wfxIB9I  </vt:lpstr>
      <vt:lpstr>a hole in the roof  /həʊl/ = rupa, otvor</vt:lpstr>
      <vt:lpstr>2b page 66, Answers</vt:lpstr>
      <vt:lpstr>3. page 67, Use the words in the box to complete the summary of the text</vt:lpstr>
      <vt:lpstr>usual                       unusual</vt:lpstr>
      <vt:lpstr>comfortable /ˈkʌmf(ə)təb(ə)l/ = udoban, komforan comfy</vt:lpstr>
      <vt:lpstr>community /kəˈmjuːnɪti/ = zajednica  communities, pl.</vt:lpstr>
      <vt:lpstr>trade /treɪd/= trgovina, zanat</vt:lpstr>
      <vt:lpstr>3. page 67,  answers</vt:lpstr>
      <vt:lpstr>Grammar: past simple of to be</vt:lpstr>
      <vt:lpstr>4a page 67, Look at the three sentences from the text, then underline more examples of the past simple of to be in the text</vt:lpstr>
      <vt:lpstr>answers</vt:lpstr>
      <vt:lpstr>4b page 67, Complete the table with past simple forms of TO BE</vt:lpstr>
      <vt:lpstr>4b page 67, Complete the table with past simple forms of TO BE</vt:lpstr>
      <vt:lpstr>Language Reference and Extra Practice  G1 page 136, Past Simple Tense</vt:lpstr>
      <vt:lpstr>G1. page 136, Past Simple Tense questions TO BE</vt:lpstr>
      <vt:lpstr>G1. page 136, Past Simple Tense there is, there are</vt:lpstr>
      <vt:lpstr>5. page 67, Complete these sentences with was, wasn’t, were or weren’t</vt:lpstr>
      <vt:lpstr>Roman roads</vt:lpstr>
      <vt:lpstr>Cleopatra /ˌklɪəˈpatrə/ Kleopatra The Queen/kwiːn/ of Egypt/ˈiː.dʒɪpt/ = kraljica Egipta</vt:lpstr>
      <vt:lpstr>5. page 67, answers</vt:lpstr>
      <vt:lpstr>7a page 67, Look at these past time phrases. Put them in order, starting with most recent.</vt:lpstr>
      <vt:lpstr>7a page 67, Answers</vt:lpstr>
      <vt:lpstr>7b page 67, Put the words in the right order to make questions, then ask a partner. Use time phrases in your answer.</vt:lpstr>
      <vt:lpstr>7b page 67, Answers.</vt:lpstr>
      <vt:lpstr>Speaking and writing</vt:lpstr>
      <vt:lpstr>8a page 67, What do you know about the Mayan, Inca and Aztec civilisations?</vt:lpstr>
      <vt:lpstr>8b page 67, HW, Find out more about these civilizations.</vt:lpstr>
      <vt:lpstr>9 page 67,Now choose one civilisations and write a few sentences about it.   </vt:lpstr>
      <vt:lpstr>HW, Language Reference and Extra Practice, pages 136-137</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and culture</dc:title>
  <dc:creator>User</dc:creator>
  <cp:lastModifiedBy>User</cp:lastModifiedBy>
  <cp:revision>36</cp:revision>
  <dcterms:created xsi:type="dcterms:W3CDTF">2020-11-22T23:00:58Z</dcterms:created>
  <dcterms:modified xsi:type="dcterms:W3CDTF">2020-11-23T23:20:58Z</dcterms:modified>
</cp:coreProperties>
</file>