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5" r:id="rId4"/>
    <p:sldId id="273" r:id="rId5"/>
    <p:sldId id="299" r:id="rId6"/>
    <p:sldId id="300" r:id="rId7"/>
    <p:sldId id="301" r:id="rId8"/>
    <p:sldId id="274" r:id="rId9"/>
    <p:sldId id="296" r:id="rId10"/>
    <p:sldId id="277" r:id="rId11"/>
    <p:sldId id="278" r:id="rId12"/>
    <p:sldId id="285" r:id="rId13"/>
    <p:sldId id="286" r:id="rId14"/>
    <p:sldId id="276" r:id="rId15"/>
    <p:sldId id="281" r:id="rId16"/>
    <p:sldId id="282" r:id="rId17"/>
    <p:sldId id="295" r:id="rId18"/>
    <p:sldId id="283" r:id="rId19"/>
    <p:sldId id="284" r:id="rId20"/>
    <p:sldId id="297" r:id="rId21"/>
    <p:sldId id="303" r:id="rId22"/>
    <p:sldId id="258" r:id="rId23"/>
    <p:sldId id="272" r:id="rId24"/>
    <p:sldId id="260" r:id="rId25"/>
    <p:sldId id="293" r:id="rId26"/>
    <p:sldId id="294" r:id="rId27"/>
    <p:sldId id="259" r:id="rId28"/>
    <p:sldId id="262" r:id="rId29"/>
    <p:sldId id="298" r:id="rId30"/>
    <p:sldId id="263" r:id="rId31"/>
    <p:sldId id="265" r:id="rId32"/>
    <p:sldId id="264" r:id="rId33"/>
    <p:sldId id="287" r:id="rId34"/>
    <p:sldId id="266" r:id="rId35"/>
    <p:sldId id="267" r:id="rId36"/>
    <p:sldId id="270" r:id="rId37"/>
    <p:sldId id="268" r:id="rId38"/>
    <p:sldId id="271" r:id="rId39"/>
    <p:sldId id="269" r:id="rId40"/>
    <p:sldId id="292" r:id="rId41"/>
    <p:sldId id="289" r:id="rId42"/>
    <p:sldId id="290" r:id="rId43"/>
    <p:sldId id="291" r:id="rId44"/>
    <p:sldId id="30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Umereni stil 2 – Naglašav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ila, koordinatna mreža tabele">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sorterViewPr>
    <p:cViewPr>
      <p:scale>
        <a:sx n="66" d="100"/>
        <a:sy n="66" d="100"/>
      </p:scale>
      <p:origin x="0" y="218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 slajda">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r-Latn-CS" smtClean="0"/>
              <a:t>Kliknite i uredite naslov mastera</a:t>
            </a:r>
            <a:endParaRPr lang="en-US"/>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r-Latn-CS" smtClean="0"/>
              <a:t>Kliknite i uredite stil podnaslova mastera</a:t>
            </a:r>
            <a:endParaRPr lang="en-US"/>
          </a:p>
        </p:txBody>
      </p:sp>
      <p:sp>
        <p:nvSpPr>
          <p:cNvPr id="4" name="Čuvar mesta za datum 3"/>
          <p:cNvSpPr>
            <a:spLocks noGrp="1"/>
          </p:cNvSpPr>
          <p:nvPr>
            <p:ph type="dt" sz="half" idx="10"/>
          </p:nvPr>
        </p:nvSpPr>
        <p:spPr/>
        <p:txBody>
          <a:bodyPr/>
          <a:lstStyle/>
          <a:p>
            <a:fld id="{2CD999F5-CA86-452E-AC74-390C782B3CF8}" type="datetimeFigureOut">
              <a:rPr lang="en-US" smtClean="0"/>
              <a:pPr/>
              <a:t>11/9/2020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42291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sadržaj 2"/>
          <p:cNvSpPr>
            <a:spLocks noGrp="1"/>
          </p:cNvSpPr>
          <p:nvPr>
            <p:ph idx="1"/>
          </p:nvPr>
        </p:nvSpPr>
        <p:spPr/>
        <p:txBody>
          <a:body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10"/>
          </p:nvPr>
        </p:nvSpPr>
        <p:spPr/>
        <p:txBody>
          <a:bodyPr/>
          <a:lstStyle/>
          <a:p>
            <a:fld id="{2CD999F5-CA86-452E-AC74-390C782B3CF8}" type="datetimeFigureOut">
              <a:rPr lang="en-US" smtClean="0"/>
              <a:pPr/>
              <a:t>11/9/2020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2058026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elj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r-Latn-CS" smtClean="0"/>
              <a:t>Kliknite i uredite naslov mastera</a:t>
            </a:r>
            <a:endParaRPr lang="en-US"/>
          </a:p>
        </p:txBody>
      </p:sp>
      <p:sp>
        <p:nvSpPr>
          <p:cNvPr id="3" name="Čuvar mesta za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CS" smtClean="0"/>
              <a:t>Kliknite i uredite tekst</a:t>
            </a:r>
          </a:p>
        </p:txBody>
      </p:sp>
      <p:sp>
        <p:nvSpPr>
          <p:cNvPr id="4" name="Čuvar mesta za datum 3"/>
          <p:cNvSpPr>
            <a:spLocks noGrp="1"/>
          </p:cNvSpPr>
          <p:nvPr>
            <p:ph type="dt" sz="half" idx="10"/>
          </p:nvPr>
        </p:nvSpPr>
        <p:spPr/>
        <p:txBody>
          <a:bodyPr/>
          <a:lstStyle/>
          <a:p>
            <a:fld id="{2CD999F5-CA86-452E-AC74-390C782B3CF8}" type="datetimeFigureOut">
              <a:rPr lang="en-US" smtClean="0"/>
              <a:pPr/>
              <a:t>11/9/2020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3007291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sadržaj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sadržaj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5" name="Čuvar mesta za datum 4"/>
          <p:cNvSpPr>
            <a:spLocks noGrp="1"/>
          </p:cNvSpPr>
          <p:nvPr>
            <p:ph type="dt" sz="half" idx="10"/>
          </p:nvPr>
        </p:nvSpPr>
        <p:spPr/>
        <p:txBody>
          <a:bodyPr/>
          <a:lstStyle/>
          <a:p>
            <a:fld id="{2CD999F5-CA86-452E-AC74-390C782B3CF8}" type="datetimeFigureOut">
              <a:rPr lang="en-US" smtClean="0"/>
              <a:pPr/>
              <a:t>11/9/2020</a:t>
            </a:fld>
            <a:endParaRPr lang="en-US"/>
          </a:p>
        </p:txBody>
      </p:sp>
      <p:sp>
        <p:nvSpPr>
          <p:cNvPr id="6" name="Čuvar mesta za podnožje 5"/>
          <p:cNvSpPr>
            <a:spLocks noGrp="1"/>
          </p:cNvSpPr>
          <p:nvPr>
            <p:ph type="ftr" sz="quarter" idx="11"/>
          </p:nvPr>
        </p:nvSpPr>
        <p:spPr/>
        <p:txBody>
          <a:bodyPr/>
          <a:lstStyle/>
          <a:p>
            <a:endParaRPr lang="en-US"/>
          </a:p>
        </p:txBody>
      </p:sp>
      <p:sp>
        <p:nvSpPr>
          <p:cNvPr id="7" name="Čuvar mesta za broj slajda 6"/>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2901566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eđenje">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r-Latn-CS" smtClean="0"/>
              <a:t>Kliknite i uredite naslov mastera</a:t>
            </a:r>
            <a:endParaRPr lang="en-US"/>
          </a:p>
        </p:txBody>
      </p:sp>
      <p:sp>
        <p:nvSpPr>
          <p:cNvPr id="3" name="Čuvar mesta za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CS" smtClean="0"/>
              <a:t>Kliknite i uredite tekst</a:t>
            </a:r>
          </a:p>
        </p:txBody>
      </p:sp>
      <p:sp>
        <p:nvSpPr>
          <p:cNvPr id="4" name="Čuvar mesta za sadržaj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5" name="Čuvar mesta za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CS" smtClean="0"/>
              <a:t>Kliknite i uredite tekst</a:t>
            </a:r>
          </a:p>
        </p:txBody>
      </p:sp>
      <p:sp>
        <p:nvSpPr>
          <p:cNvPr id="6" name="Čuvar mesta za sadržaj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7" name="Čuvar mesta za datum 6"/>
          <p:cNvSpPr>
            <a:spLocks noGrp="1"/>
          </p:cNvSpPr>
          <p:nvPr>
            <p:ph type="dt" sz="half" idx="10"/>
          </p:nvPr>
        </p:nvSpPr>
        <p:spPr/>
        <p:txBody>
          <a:bodyPr/>
          <a:lstStyle/>
          <a:p>
            <a:fld id="{2CD999F5-CA86-452E-AC74-390C782B3CF8}" type="datetimeFigureOut">
              <a:rPr lang="en-US" smtClean="0"/>
              <a:pPr/>
              <a:t>11/9/2020</a:t>
            </a:fld>
            <a:endParaRPr lang="en-US"/>
          </a:p>
        </p:txBody>
      </p:sp>
      <p:sp>
        <p:nvSpPr>
          <p:cNvPr id="8" name="Čuvar mesta za podnožje 7"/>
          <p:cNvSpPr>
            <a:spLocks noGrp="1"/>
          </p:cNvSpPr>
          <p:nvPr>
            <p:ph type="ftr" sz="quarter" idx="11"/>
          </p:nvPr>
        </p:nvSpPr>
        <p:spPr/>
        <p:txBody>
          <a:bodyPr/>
          <a:lstStyle/>
          <a:p>
            <a:endParaRPr lang="en-US"/>
          </a:p>
        </p:txBody>
      </p:sp>
      <p:sp>
        <p:nvSpPr>
          <p:cNvPr id="9" name="Čuvar mesta za broj slajda 8"/>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2470081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datum 2"/>
          <p:cNvSpPr>
            <a:spLocks noGrp="1"/>
          </p:cNvSpPr>
          <p:nvPr>
            <p:ph type="dt" sz="half" idx="10"/>
          </p:nvPr>
        </p:nvSpPr>
        <p:spPr/>
        <p:txBody>
          <a:bodyPr/>
          <a:lstStyle/>
          <a:p>
            <a:fld id="{2CD999F5-CA86-452E-AC74-390C782B3CF8}" type="datetimeFigureOut">
              <a:rPr lang="en-US" smtClean="0"/>
              <a:pPr/>
              <a:t>11/9/2020</a:t>
            </a:fld>
            <a:endParaRPr lang="en-US"/>
          </a:p>
        </p:txBody>
      </p:sp>
      <p:sp>
        <p:nvSpPr>
          <p:cNvPr id="4" name="Čuvar mesta za podnožje 3"/>
          <p:cNvSpPr>
            <a:spLocks noGrp="1"/>
          </p:cNvSpPr>
          <p:nvPr>
            <p:ph type="ftr" sz="quarter" idx="11"/>
          </p:nvPr>
        </p:nvSpPr>
        <p:spPr/>
        <p:txBody>
          <a:bodyPr/>
          <a:lstStyle/>
          <a:p>
            <a:endParaRPr lang="en-US"/>
          </a:p>
        </p:txBody>
      </p:sp>
      <p:sp>
        <p:nvSpPr>
          <p:cNvPr id="5" name="Čuvar mesta za broj slajda 4"/>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2176968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Čuvar mesta za datum 1"/>
          <p:cNvSpPr>
            <a:spLocks noGrp="1"/>
          </p:cNvSpPr>
          <p:nvPr>
            <p:ph type="dt" sz="half" idx="10"/>
          </p:nvPr>
        </p:nvSpPr>
        <p:spPr/>
        <p:txBody>
          <a:bodyPr/>
          <a:lstStyle/>
          <a:p>
            <a:fld id="{2CD999F5-CA86-452E-AC74-390C782B3CF8}" type="datetimeFigureOut">
              <a:rPr lang="en-US" smtClean="0"/>
              <a:pPr/>
              <a:t>11/9/2020</a:t>
            </a:fld>
            <a:endParaRPr lang="en-US"/>
          </a:p>
        </p:txBody>
      </p:sp>
      <p:sp>
        <p:nvSpPr>
          <p:cNvPr id="3" name="Čuvar mesta za podnožje 2"/>
          <p:cNvSpPr>
            <a:spLocks noGrp="1"/>
          </p:cNvSpPr>
          <p:nvPr>
            <p:ph type="ftr" sz="quarter" idx="11"/>
          </p:nvPr>
        </p:nvSpPr>
        <p:spPr/>
        <p:txBody>
          <a:bodyPr/>
          <a:lstStyle/>
          <a:p>
            <a:endParaRPr lang="en-US"/>
          </a:p>
        </p:txBody>
      </p:sp>
      <p:sp>
        <p:nvSpPr>
          <p:cNvPr id="4" name="Čuvar mesta za broj slajda 3"/>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2087565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a natpisom">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r-Latn-CS" smtClean="0"/>
              <a:t>Kliknite i uredite naslov mastera</a:t>
            </a:r>
            <a:endParaRPr lang="en-US"/>
          </a:p>
        </p:txBody>
      </p:sp>
      <p:sp>
        <p:nvSpPr>
          <p:cNvPr id="3" name="Čuvar mesta za sadržaj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Latn-CS" smtClean="0"/>
              <a:t>Kliknite i uredite tekst</a:t>
            </a:r>
          </a:p>
        </p:txBody>
      </p:sp>
      <p:sp>
        <p:nvSpPr>
          <p:cNvPr id="5" name="Čuvar mesta za datum 4"/>
          <p:cNvSpPr>
            <a:spLocks noGrp="1"/>
          </p:cNvSpPr>
          <p:nvPr>
            <p:ph type="dt" sz="half" idx="10"/>
          </p:nvPr>
        </p:nvSpPr>
        <p:spPr/>
        <p:txBody>
          <a:bodyPr/>
          <a:lstStyle/>
          <a:p>
            <a:fld id="{2CD999F5-CA86-452E-AC74-390C782B3CF8}" type="datetimeFigureOut">
              <a:rPr lang="en-US" smtClean="0"/>
              <a:pPr/>
              <a:t>11/9/2020</a:t>
            </a:fld>
            <a:endParaRPr lang="en-US"/>
          </a:p>
        </p:txBody>
      </p:sp>
      <p:sp>
        <p:nvSpPr>
          <p:cNvPr id="6" name="Čuvar mesta za podnožje 5"/>
          <p:cNvSpPr>
            <a:spLocks noGrp="1"/>
          </p:cNvSpPr>
          <p:nvPr>
            <p:ph type="ftr" sz="quarter" idx="11"/>
          </p:nvPr>
        </p:nvSpPr>
        <p:spPr/>
        <p:txBody>
          <a:bodyPr/>
          <a:lstStyle/>
          <a:p>
            <a:endParaRPr lang="en-US"/>
          </a:p>
        </p:txBody>
      </p:sp>
      <p:sp>
        <p:nvSpPr>
          <p:cNvPr id="7" name="Čuvar mesta za broj slajda 6"/>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18568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a natpisom">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r-Latn-CS" smtClean="0"/>
              <a:t>Kliknite i uredite naslov mastera</a:t>
            </a:r>
            <a:endParaRPr lang="en-US"/>
          </a:p>
        </p:txBody>
      </p:sp>
      <p:sp>
        <p:nvSpPr>
          <p:cNvPr id="3" name="Čuvar mesta za slik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Čuvar mesta za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Latn-CS" smtClean="0"/>
              <a:t>Kliknite i uredite tekst</a:t>
            </a:r>
          </a:p>
        </p:txBody>
      </p:sp>
      <p:sp>
        <p:nvSpPr>
          <p:cNvPr id="5" name="Čuvar mesta za datum 4"/>
          <p:cNvSpPr>
            <a:spLocks noGrp="1"/>
          </p:cNvSpPr>
          <p:nvPr>
            <p:ph type="dt" sz="half" idx="10"/>
          </p:nvPr>
        </p:nvSpPr>
        <p:spPr/>
        <p:txBody>
          <a:bodyPr/>
          <a:lstStyle/>
          <a:p>
            <a:fld id="{2CD999F5-CA86-452E-AC74-390C782B3CF8}" type="datetimeFigureOut">
              <a:rPr lang="en-US" smtClean="0"/>
              <a:pPr/>
              <a:t>11/9/2020</a:t>
            </a:fld>
            <a:endParaRPr lang="en-US"/>
          </a:p>
        </p:txBody>
      </p:sp>
      <p:sp>
        <p:nvSpPr>
          <p:cNvPr id="6" name="Čuvar mesta za podnožje 5"/>
          <p:cNvSpPr>
            <a:spLocks noGrp="1"/>
          </p:cNvSpPr>
          <p:nvPr>
            <p:ph type="ftr" sz="quarter" idx="11"/>
          </p:nvPr>
        </p:nvSpPr>
        <p:spPr/>
        <p:txBody>
          <a:bodyPr/>
          <a:lstStyle/>
          <a:p>
            <a:endParaRPr lang="en-US"/>
          </a:p>
        </p:txBody>
      </p:sp>
      <p:sp>
        <p:nvSpPr>
          <p:cNvPr id="7" name="Čuvar mesta za broj slajda 6"/>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233539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vertikaln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vertikalni tekst 2"/>
          <p:cNvSpPr>
            <a:spLocks noGrp="1"/>
          </p:cNvSpPr>
          <p:nvPr>
            <p:ph type="body" orient="vert" idx="1"/>
          </p:nvPr>
        </p:nvSpPr>
        <p:spPr/>
        <p:txBody>
          <a:bodyPr vert="eaVert"/>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10"/>
          </p:nvPr>
        </p:nvSpPr>
        <p:spPr/>
        <p:txBody>
          <a:bodyPr/>
          <a:lstStyle/>
          <a:p>
            <a:fld id="{2CD999F5-CA86-452E-AC74-390C782B3CF8}" type="datetimeFigureOut">
              <a:rPr lang="en-US" smtClean="0"/>
              <a:pPr/>
              <a:t>11/9/2020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1411499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ni naslov i tekst">
    <p:spTree>
      <p:nvGrpSpPr>
        <p:cNvPr id="1" name=""/>
        <p:cNvGrpSpPr/>
        <p:nvPr/>
      </p:nvGrpSpPr>
      <p:grpSpPr>
        <a:xfrm>
          <a:off x="0" y="0"/>
          <a:ext cx="0" cy="0"/>
          <a:chOff x="0" y="0"/>
          <a:chExt cx="0" cy="0"/>
        </a:xfrm>
      </p:grpSpPr>
      <p:sp>
        <p:nvSpPr>
          <p:cNvPr id="2" name="Vertikalni naslov 1"/>
          <p:cNvSpPr>
            <a:spLocks noGrp="1"/>
          </p:cNvSpPr>
          <p:nvPr>
            <p:ph type="title" orient="vert"/>
          </p:nvPr>
        </p:nvSpPr>
        <p:spPr>
          <a:xfrm>
            <a:off x="6629400" y="274638"/>
            <a:ext cx="2057400" cy="5851525"/>
          </a:xfrm>
        </p:spPr>
        <p:txBody>
          <a:bodyPr vert="eaVert"/>
          <a:lstStyle/>
          <a:p>
            <a:r>
              <a:rPr lang="sr-Latn-CS" smtClean="0"/>
              <a:t>Kliknite i uredite naslov mastera</a:t>
            </a:r>
            <a:endParaRPr lang="en-US"/>
          </a:p>
        </p:txBody>
      </p:sp>
      <p:sp>
        <p:nvSpPr>
          <p:cNvPr id="3" name="Čuvar mesta za vertikalni tekst 2"/>
          <p:cNvSpPr>
            <a:spLocks noGrp="1"/>
          </p:cNvSpPr>
          <p:nvPr>
            <p:ph type="body" orient="vert" idx="1"/>
          </p:nvPr>
        </p:nvSpPr>
        <p:spPr>
          <a:xfrm>
            <a:off x="457200" y="274638"/>
            <a:ext cx="6019800" cy="5851525"/>
          </a:xfrm>
        </p:spPr>
        <p:txBody>
          <a:bodyPr vert="eaVert"/>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10"/>
          </p:nvPr>
        </p:nvSpPr>
        <p:spPr/>
        <p:txBody>
          <a:bodyPr/>
          <a:lstStyle/>
          <a:p>
            <a:fld id="{2CD999F5-CA86-452E-AC74-390C782B3CF8}" type="datetimeFigureOut">
              <a:rPr lang="en-US" smtClean="0"/>
              <a:pPr/>
              <a:t>11/9/2020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371649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Čuvar mesta za naslov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r-Latn-CS" smtClean="0"/>
              <a:t>Kliknite i uredite naslov mastera</a:t>
            </a:r>
            <a:endParaRPr lang="en-US"/>
          </a:p>
        </p:txBody>
      </p:sp>
      <p:sp>
        <p:nvSpPr>
          <p:cNvPr id="3" name="Čuvar mesta za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D999F5-CA86-452E-AC74-390C782B3CF8}" type="datetimeFigureOut">
              <a:rPr lang="en-US" smtClean="0"/>
              <a:pPr/>
              <a:t>11/9/2020</a:t>
            </a:fld>
            <a:endParaRPr lang="en-US"/>
          </a:p>
        </p:txBody>
      </p:sp>
      <p:sp>
        <p:nvSpPr>
          <p:cNvPr id="5" name="Čuvar mesta za podnožj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Čuvar mesta za broj slajd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DC5BA-6008-4C16-963E-23037D01674D}" type="slidenum">
              <a:rPr lang="en-US" smtClean="0"/>
              <a:pPr/>
              <a:t>‹#›</a:t>
            </a:fld>
            <a:endParaRPr lang="en-US"/>
          </a:p>
        </p:txBody>
      </p:sp>
    </p:spTree>
    <p:extLst>
      <p:ext uri="{BB962C8B-B14F-4D97-AF65-F5344CB8AC3E}">
        <p14:creationId xmlns:p14="http://schemas.microsoft.com/office/powerpoint/2010/main" xmlns="" val="3359629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UtcKgiINiY0" TargetMode="External"/><Relationship Id="rId2" Type="http://schemas.openxmlformats.org/officeDocument/2006/relationships/hyperlink" Target="https://www.youtube.com/watch?v=shn96I-Js1k" TargetMode="Externa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1428736"/>
            <a:ext cx="7772400" cy="1285883"/>
          </a:xfrm>
        </p:spPr>
        <p:txBody>
          <a:bodyPr/>
          <a:lstStyle/>
          <a:p>
            <a:r>
              <a:rPr lang="en-US" dirty="0" smtClean="0">
                <a:latin typeface="Californian FB" pitchFamily="18" charset="0"/>
              </a:rPr>
              <a:t>7.3. Charleston City Guide</a:t>
            </a:r>
            <a:endParaRPr lang="en-US" dirty="0">
              <a:latin typeface="Californian FB" pitchFamily="18" charset="0"/>
            </a:endParaRPr>
          </a:p>
        </p:txBody>
      </p:sp>
      <p:sp>
        <p:nvSpPr>
          <p:cNvPr id="3" name="Podnaslov 2"/>
          <p:cNvSpPr>
            <a:spLocks noGrp="1"/>
          </p:cNvSpPr>
          <p:nvPr>
            <p:ph type="subTitle" idx="1"/>
          </p:nvPr>
        </p:nvSpPr>
        <p:spPr>
          <a:xfrm>
            <a:off x="1371600" y="2714620"/>
            <a:ext cx="6400800" cy="642942"/>
          </a:xfrm>
        </p:spPr>
        <p:txBody>
          <a:bodyPr/>
          <a:lstStyle/>
          <a:p>
            <a:r>
              <a:rPr lang="en-US" dirty="0" smtClean="0">
                <a:latin typeface="Californian FB" pitchFamily="18" charset="0"/>
              </a:rPr>
              <a:t>SCENARIO At a meeting</a:t>
            </a:r>
            <a:r>
              <a:rPr lang="sr-Latn-RS" dirty="0" smtClean="0">
                <a:latin typeface="Californian FB" pitchFamily="18" charset="0"/>
              </a:rPr>
              <a:t>, pp. 62-63</a:t>
            </a:r>
            <a:endParaRPr lang="en-US" dirty="0">
              <a:latin typeface="Californian FB" pitchFamily="18" charset="0"/>
            </a:endParaRPr>
          </a:p>
        </p:txBody>
      </p:sp>
      <p:pic>
        <p:nvPicPr>
          <p:cNvPr id="6146" name="Picture 2" descr="C:\Users\User\Desktop\original-signed-watercolor-charleston_1_962ed94895d7534661c0748d7b03bf1d.jpg"/>
          <p:cNvPicPr>
            <a:picLocks noChangeAspect="1" noChangeArrowheads="1"/>
          </p:cNvPicPr>
          <p:nvPr/>
        </p:nvPicPr>
        <p:blipFill>
          <a:blip r:embed="rId2" cstate="print"/>
          <a:srcRect/>
          <a:stretch>
            <a:fillRect/>
          </a:stretch>
        </p:blipFill>
        <p:spPr bwMode="auto">
          <a:xfrm>
            <a:off x="4000496" y="3929066"/>
            <a:ext cx="3266739" cy="2714620"/>
          </a:xfrm>
          <a:prstGeom prst="rect">
            <a:avLst/>
          </a:prstGeom>
          <a:noFill/>
        </p:spPr>
      </p:pic>
      <p:pic>
        <p:nvPicPr>
          <p:cNvPr id="6147" name="Picture 3" descr="C:\Users\User\Desktop\03a7057adcdb322c7f551405974a16ee.jpg"/>
          <p:cNvPicPr>
            <a:picLocks noChangeAspect="1" noChangeArrowheads="1"/>
          </p:cNvPicPr>
          <p:nvPr/>
        </p:nvPicPr>
        <p:blipFill>
          <a:blip r:embed="rId3" cstate="print"/>
          <a:srcRect/>
          <a:stretch>
            <a:fillRect/>
          </a:stretch>
        </p:blipFill>
        <p:spPr bwMode="auto">
          <a:xfrm>
            <a:off x="1571604" y="4000504"/>
            <a:ext cx="1923090" cy="2465500"/>
          </a:xfrm>
          <a:prstGeom prst="rect">
            <a:avLst/>
          </a:prstGeom>
          <a:noFill/>
        </p:spPr>
      </p:pic>
    </p:spTree>
    <p:extLst>
      <p:ext uri="{BB962C8B-B14F-4D97-AF65-F5344CB8AC3E}">
        <p14:creationId xmlns:p14="http://schemas.microsoft.com/office/powerpoint/2010/main" xmlns="" val="85769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642918"/>
            <a:ext cx="9144000" cy="1643074"/>
          </a:xfrm>
        </p:spPr>
        <p:txBody>
          <a:bodyPr>
            <a:noAutofit/>
          </a:bodyPr>
          <a:lstStyle/>
          <a:p>
            <a:r>
              <a:rPr lang="en-US" sz="3600" b="1" dirty="0" smtClean="0">
                <a:latin typeface="Californian FB" panose="0207040306080B030204" pitchFamily="18" charset="0"/>
              </a:rPr>
              <a:t>Preparation</a:t>
            </a:r>
            <a:r>
              <a:rPr lang="en-US" sz="3600" dirty="0" smtClean="0">
                <a:latin typeface="Californian FB" panose="0207040306080B030204" pitchFamily="18" charset="0"/>
              </a:rPr>
              <a:t/>
            </a:r>
            <a:br>
              <a:rPr lang="en-US" sz="3600" dirty="0" smtClean="0">
                <a:latin typeface="Californian FB" panose="0207040306080B030204" pitchFamily="18" charset="0"/>
              </a:rPr>
            </a:br>
            <a:r>
              <a:rPr lang="en-US" sz="3600" b="1" dirty="0" smtClean="0">
                <a:latin typeface="Californian FB" panose="0207040306080B030204" pitchFamily="18" charset="0"/>
              </a:rPr>
              <a:t>1. </a:t>
            </a:r>
            <a:r>
              <a:rPr lang="sr-Latn-RS" sz="3600" b="1" dirty="0" smtClean="0">
                <a:solidFill>
                  <a:srgbClr val="FF0000"/>
                </a:solidFill>
                <a:latin typeface="Californian FB" panose="0207040306080B030204" pitchFamily="18" charset="0"/>
              </a:rPr>
              <a:t>page 62</a:t>
            </a:r>
            <a:r>
              <a:rPr lang="sr-Latn-RS" sz="3600" b="1" dirty="0" smtClean="0">
                <a:latin typeface="Californian FB" panose="0207040306080B030204" pitchFamily="18" charset="0"/>
              </a:rPr>
              <a:t>, </a:t>
            </a:r>
            <a:r>
              <a:rPr lang="en-US" sz="3600" b="1" dirty="0" smtClean="0">
                <a:latin typeface="Californian FB" panose="0207040306080B030204" pitchFamily="18" charset="0"/>
              </a:rPr>
              <a:t>Read about Charleston, a city in the USA. Would you like to visit it, or live there?</a:t>
            </a:r>
            <a:endParaRPr lang="en-US" sz="3600" b="1" dirty="0">
              <a:latin typeface="Californian FB" panose="0207040306080B030204" pitchFamily="18" charset="0"/>
            </a:endParaRPr>
          </a:p>
        </p:txBody>
      </p:sp>
      <p:pic>
        <p:nvPicPr>
          <p:cNvPr id="1026" name="Picture 2" descr="C:\Users\Smiljka Kesic.User-PC\Desktop\iStock-1067850632_web.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8596" y="2786058"/>
            <a:ext cx="8229600" cy="3657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1792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43050"/>
          </a:xfrm>
        </p:spPr>
        <p:txBody>
          <a:bodyPr>
            <a:normAutofit/>
          </a:bodyPr>
          <a:lstStyle/>
          <a:p>
            <a:r>
              <a:rPr lang="sr-Latn-RS" dirty="0" smtClean="0">
                <a:latin typeface="Californian FB" pitchFamily="18" charset="0"/>
              </a:rPr>
              <a:t>Map</a:t>
            </a:r>
            <a:br>
              <a:rPr lang="sr-Latn-RS" dirty="0" smtClean="0">
                <a:latin typeface="Californian FB" pitchFamily="18" charset="0"/>
              </a:rPr>
            </a:br>
            <a:r>
              <a:rPr lang="sr-Latn-RS" dirty="0" smtClean="0">
                <a:latin typeface="Californian FB" pitchFamily="18" charset="0"/>
              </a:rPr>
              <a:t>Charleston, South Carolina</a:t>
            </a:r>
            <a:endParaRPr lang="en-US" dirty="0">
              <a:latin typeface="Californian FB" pitchFamily="18" charset="0"/>
            </a:endParaRPr>
          </a:p>
        </p:txBody>
      </p:sp>
      <p:pic>
        <p:nvPicPr>
          <p:cNvPr id="2050" name="Picture 2" descr="C:\Users\User\Desktop\charleston-location-on-the-us-map.jpg"/>
          <p:cNvPicPr>
            <a:picLocks noGrp="1" noChangeAspect="1" noChangeArrowheads="1"/>
          </p:cNvPicPr>
          <p:nvPr>
            <p:ph idx="1"/>
          </p:nvPr>
        </p:nvPicPr>
        <p:blipFill>
          <a:blip r:embed="rId2" cstate="print"/>
          <a:srcRect/>
          <a:stretch>
            <a:fillRect/>
          </a:stretch>
        </p:blipFill>
        <p:spPr bwMode="auto">
          <a:xfrm>
            <a:off x="2071670" y="1785926"/>
            <a:ext cx="4747514"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fontScale="90000"/>
          </a:bodyPr>
          <a:lstStyle/>
          <a:p>
            <a:r>
              <a:rPr lang="sr-Latn-RS" dirty="0" smtClean="0">
                <a:latin typeface="Lucida Handwriting" pitchFamily="66" charset="0"/>
              </a:rPr>
              <a:t>Charlston  </a:t>
            </a:r>
            <a:r>
              <a:rPr lang="sr-Latn-RS" dirty="0" smtClean="0">
                <a:latin typeface="Californian FB" pitchFamily="18" charset="0"/>
              </a:rPr>
              <a:t>CITY GUIDE</a:t>
            </a:r>
            <a:br>
              <a:rPr lang="sr-Latn-RS" dirty="0" smtClean="0">
                <a:latin typeface="Californian FB" pitchFamily="18" charset="0"/>
              </a:rPr>
            </a:br>
            <a:r>
              <a:rPr lang="sr-Latn-RS" b="1" dirty="0" smtClean="0">
                <a:solidFill>
                  <a:srgbClr val="FF0000"/>
                </a:solidFill>
                <a:latin typeface="Californian FB" pitchFamily="18" charset="0"/>
              </a:rPr>
              <a:t>page 62</a:t>
            </a:r>
            <a:endParaRPr lang="en-US" b="1" dirty="0">
              <a:solidFill>
                <a:srgbClr val="FF0000"/>
              </a:solidFill>
              <a:latin typeface="Californian FB" pitchFamily="18" charset="0"/>
            </a:endParaRPr>
          </a:p>
        </p:txBody>
      </p:sp>
      <p:sp>
        <p:nvSpPr>
          <p:cNvPr id="3" name="Content Placeholder 2"/>
          <p:cNvSpPr>
            <a:spLocks noGrp="1"/>
          </p:cNvSpPr>
          <p:nvPr>
            <p:ph idx="1"/>
          </p:nvPr>
        </p:nvSpPr>
        <p:spPr>
          <a:xfrm>
            <a:off x="0" y="1142984"/>
            <a:ext cx="9144000" cy="2928957"/>
          </a:xfrm>
        </p:spPr>
        <p:txBody>
          <a:bodyPr>
            <a:normAutofit lnSpcReduction="10000"/>
          </a:bodyPr>
          <a:lstStyle/>
          <a:p>
            <a:r>
              <a:rPr lang="sr-Latn-RS" dirty="0" smtClean="0">
                <a:solidFill>
                  <a:srgbClr val="0070C0"/>
                </a:solidFill>
                <a:latin typeface="Lucida Handwriting" pitchFamily="66" charset="0"/>
              </a:rPr>
              <a:t>Reasons to come</a:t>
            </a:r>
          </a:p>
          <a:p>
            <a:pPr algn="just">
              <a:buNone/>
            </a:pPr>
            <a:r>
              <a:rPr lang="sr-Latn-RS" dirty="0" smtClean="0">
                <a:latin typeface="Californian FB" pitchFamily="18" charset="0"/>
              </a:rPr>
              <a:t>Historical Charleston is a beautiful town in the south of the USA. It’s a </a:t>
            </a:r>
            <a:r>
              <a:rPr lang="sr-Latn-RS" b="1" dirty="0" smtClean="0">
                <a:latin typeface="Californian FB" pitchFamily="18" charset="0"/>
              </a:rPr>
              <a:t>seaside town </a:t>
            </a:r>
            <a:r>
              <a:rPr lang="sr-Latn-RS" dirty="0" smtClean="0">
                <a:latin typeface="Californian FB" pitchFamily="18" charset="0"/>
              </a:rPr>
              <a:t>and it has many old buildings. The best way to see the town is </a:t>
            </a:r>
            <a:r>
              <a:rPr lang="sr-Latn-RS" b="1" dirty="0" smtClean="0">
                <a:latin typeface="Californian FB" pitchFamily="18" charset="0"/>
              </a:rPr>
              <a:t>on foot</a:t>
            </a:r>
            <a:r>
              <a:rPr lang="sr-Latn-RS" dirty="0" smtClean="0">
                <a:latin typeface="Californian FB" pitchFamily="18" charset="0"/>
              </a:rPr>
              <a:t>. Walk around and enjoy the lovely buildings and secret gardens. Life is </a:t>
            </a:r>
            <a:r>
              <a:rPr lang="sr-Latn-RS" b="1" dirty="0" smtClean="0">
                <a:latin typeface="Californian FB" pitchFamily="18" charset="0"/>
              </a:rPr>
              <a:t>relaxed </a:t>
            </a:r>
            <a:r>
              <a:rPr lang="sr-Latn-RS" dirty="0" smtClean="0">
                <a:latin typeface="Californian FB" pitchFamily="18" charset="0"/>
              </a:rPr>
              <a:t>here.</a:t>
            </a:r>
            <a:endParaRPr lang="en-US" dirty="0">
              <a:latin typeface="Californian FB" pitchFamily="18" charset="0"/>
            </a:endParaRPr>
          </a:p>
        </p:txBody>
      </p:sp>
      <p:pic>
        <p:nvPicPr>
          <p:cNvPr id="1026" name="Picture 2" descr="C:\Users\User\Desktop\images.jpg"/>
          <p:cNvPicPr>
            <a:picLocks noChangeAspect="1" noChangeArrowheads="1"/>
          </p:cNvPicPr>
          <p:nvPr/>
        </p:nvPicPr>
        <p:blipFill>
          <a:blip r:embed="rId2" cstate="print"/>
          <a:srcRect/>
          <a:stretch>
            <a:fillRect/>
          </a:stretch>
        </p:blipFill>
        <p:spPr bwMode="auto">
          <a:xfrm>
            <a:off x="1714480" y="4000504"/>
            <a:ext cx="5572164" cy="264320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011354"/>
          </a:xfrm>
        </p:spPr>
        <p:txBody>
          <a:bodyPr>
            <a:normAutofit fontScale="90000"/>
          </a:bodyPr>
          <a:lstStyle/>
          <a:p>
            <a:r>
              <a:rPr lang="sr-Latn-RS" dirty="0" smtClean="0">
                <a:latin typeface="Palatino Linotype" pitchFamily="18" charset="0"/>
              </a:rPr>
              <a:t>seaside town</a:t>
            </a:r>
            <a:br>
              <a:rPr lang="sr-Latn-RS" dirty="0" smtClean="0">
                <a:latin typeface="Palatino Linotype" pitchFamily="18" charset="0"/>
              </a:rPr>
            </a:br>
            <a:r>
              <a:rPr lang="sr-Latn-RS" dirty="0" smtClean="0">
                <a:latin typeface="Palatino Linotype" pitchFamily="18" charset="0"/>
              </a:rPr>
              <a:t>near the sea</a:t>
            </a:r>
            <a:br>
              <a:rPr lang="sr-Latn-RS" dirty="0" smtClean="0">
                <a:latin typeface="Palatino Linotype" pitchFamily="18" charset="0"/>
              </a:rPr>
            </a:br>
            <a:r>
              <a:rPr lang="sr-Latn-RS" dirty="0" smtClean="0">
                <a:latin typeface="Palatino Linotype" pitchFamily="18" charset="0"/>
              </a:rPr>
              <a:t>e.g. I’ll go </a:t>
            </a:r>
            <a:r>
              <a:rPr lang="sr-Latn-RS" b="1" dirty="0" smtClean="0">
                <a:latin typeface="Palatino Linotype" pitchFamily="18" charset="0"/>
              </a:rPr>
              <a:t>to the seaside </a:t>
            </a:r>
            <a:r>
              <a:rPr lang="sr-Latn-RS" dirty="0" smtClean="0">
                <a:latin typeface="Palatino Linotype" pitchFamily="18" charset="0"/>
              </a:rPr>
              <a:t>for the summer vacation (</a:t>
            </a:r>
            <a:r>
              <a:rPr lang="sr-Latn-RS" i="1" dirty="0" smtClean="0">
                <a:latin typeface="Palatino Linotype" pitchFamily="18" charset="0"/>
              </a:rPr>
              <a:t>na more</a:t>
            </a:r>
            <a:r>
              <a:rPr lang="sr-Latn-RS" dirty="0" smtClean="0">
                <a:latin typeface="Palatino Linotype" pitchFamily="18" charset="0"/>
              </a:rPr>
              <a:t>)</a:t>
            </a:r>
            <a:endParaRPr lang="en-US" dirty="0">
              <a:latin typeface="Palatino Linotype" pitchFamily="18" charset="0"/>
            </a:endParaRPr>
          </a:p>
        </p:txBody>
      </p:sp>
      <p:pic>
        <p:nvPicPr>
          <p:cNvPr id="10242" name="Picture 2" descr="C:\Users\User\Desktop\Charleston-e1461033407757-1170x800.jpg"/>
          <p:cNvPicPr>
            <a:picLocks noGrp="1" noChangeAspect="1" noChangeArrowheads="1"/>
          </p:cNvPicPr>
          <p:nvPr>
            <p:ph idx="1"/>
          </p:nvPr>
        </p:nvPicPr>
        <p:blipFill>
          <a:blip r:embed="rId2" cstate="print"/>
          <a:srcRect/>
          <a:stretch>
            <a:fillRect/>
          </a:stretch>
        </p:blipFill>
        <p:spPr bwMode="auto">
          <a:xfrm>
            <a:off x="2025074" y="2643188"/>
            <a:ext cx="5093851" cy="34829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smtClean="0">
                <a:latin typeface="Californian FB" pitchFamily="18" charset="0"/>
              </a:rPr>
              <a:t>on foot </a:t>
            </a:r>
            <a:r>
              <a:rPr lang="sr-Latn-RS" dirty="0" smtClean="0">
                <a:latin typeface="Californian FB" pitchFamily="18" charset="0"/>
              </a:rPr>
              <a:t>= walking</a:t>
            </a:r>
            <a:endParaRPr lang="en-US" dirty="0">
              <a:latin typeface="Californian FB" pitchFamily="18" charset="0"/>
            </a:endParaRPr>
          </a:p>
        </p:txBody>
      </p:sp>
      <p:pic>
        <p:nvPicPr>
          <p:cNvPr id="9218" name="Picture 2" descr="C:\Users\User\Desktop\jjc_2400.jpg"/>
          <p:cNvPicPr>
            <a:picLocks noGrp="1" noChangeAspect="1" noChangeArrowheads="1"/>
          </p:cNvPicPr>
          <p:nvPr>
            <p:ph idx="1"/>
          </p:nvPr>
        </p:nvPicPr>
        <p:blipFill>
          <a:blip r:embed="rId2" cstate="print"/>
          <a:srcRect/>
          <a:stretch>
            <a:fillRect/>
          </a:stretch>
        </p:blipFill>
        <p:spPr bwMode="auto">
          <a:xfrm>
            <a:off x="500034" y="1785926"/>
            <a:ext cx="8001056" cy="47149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82726"/>
          </a:xfrm>
        </p:spPr>
        <p:txBody>
          <a:bodyPr>
            <a:normAutofit fontScale="90000"/>
          </a:bodyPr>
          <a:lstStyle/>
          <a:p>
            <a:r>
              <a:rPr lang="sr-Latn-RS" b="1" dirty="0" smtClean="0">
                <a:latin typeface="Californian FB" pitchFamily="18" charset="0"/>
              </a:rPr>
              <a:t>relaxed</a:t>
            </a:r>
            <a:br>
              <a:rPr lang="sr-Latn-RS" b="1" dirty="0" smtClean="0">
                <a:latin typeface="Californian FB" pitchFamily="18" charset="0"/>
              </a:rPr>
            </a:br>
            <a:r>
              <a:rPr lang="sr-Latn-RS" b="1" dirty="0" smtClean="0">
                <a:latin typeface="Californian FB" pitchFamily="18" charset="0"/>
              </a:rPr>
              <a:t>relaxing, calm, peaceful</a:t>
            </a:r>
            <a:br>
              <a:rPr lang="sr-Latn-RS" b="1" dirty="0" smtClean="0">
                <a:latin typeface="Californian FB" pitchFamily="18" charset="0"/>
              </a:rPr>
            </a:br>
            <a:r>
              <a:rPr lang="sr-Latn-RS" b="1" i="1" dirty="0" smtClean="0">
                <a:latin typeface="Californian FB" pitchFamily="18" charset="0"/>
              </a:rPr>
              <a:t>opušteno</a:t>
            </a:r>
            <a:endParaRPr lang="en-US" b="1" i="1" dirty="0">
              <a:latin typeface="Californian FB" pitchFamily="18" charset="0"/>
            </a:endParaRPr>
          </a:p>
        </p:txBody>
      </p:sp>
      <p:pic>
        <p:nvPicPr>
          <p:cNvPr id="8195" name="Picture 3" descr="C:\Users\User\Desktop\5c030d7cc4768.image.jpg"/>
          <p:cNvPicPr>
            <a:picLocks noGrp="1" noChangeAspect="1" noChangeArrowheads="1"/>
          </p:cNvPicPr>
          <p:nvPr>
            <p:ph idx="1"/>
          </p:nvPr>
        </p:nvPicPr>
        <p:blipFill>
          <a:blip r:embed="rId2" cstate="print"/>
          <a:srcRect/>
          <a:stretch>
            <a:fillRect/>
          </a:stretch>
        </p:blipFill>
        <p:spPr bwMode="auto">
          <a:xfrm>
            <a:off x="1357290" y="2000240"/>
            <a:ext cx="6450304"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sr-Latn-RS" dirty="0" smtClean="0">
                <a:latin typeface="Lucida Handwriting" pitchFamily="66" charset="0"/>
              </a:rPr>
              <a:t>Charlston  </a:t>
            </a:r>
            <a:r>
              <a:rPr lang="sr-Latn-RS" dirty="0" smtClean="0">
                <a:latin typeface="Californian FB" pitchFamily="18" charset="0"/>
              </a:rPr>
              <a:t>CITY GUIDE</a:t>
            </a:r>
            <a:br>
              <a:rPr lang="sr-Latn-RS" dirty="0" smtClean="0">
                <a:latin typeface="Californian FB" pitchFamily="18" charset="0"/>
              </a:rPr>
            </a:br>
            <a:r>
              <a:rPr lang="sr-Latn-RS" b="1" dirty="0" smtClean="0">
                <a:solidFill>
                  <a:srgbClr val="FF0000"/>
                </a:solidFill>
                <a:latin typeface="Californian FB" pitchFamily="18" charset="0"/>
              </a:rPr>
              <a:t>page 62</a:t>
            </a:r>
            <a:endParaRPr lang="en-US" b="1" dirty="0">
              <a:solidFill>
                <a:srgbClr val="FF0000"/>
              </a:solidFill>
              <a:latin typeface="Californian FB" pitchFamily="18" charset="0"/>
            </a:endParaRPr>
          </a:p>
        </p:txBody>
      </p:sp>
      <p:sp>
        <p:nvSpPr>
          <p:cNvPr id="3" name="Content Placeholder 2"/>
          <p:cNvSpPr>
            <a:spLocks noGrp="1"/>
          </p:cNvSpPr>
          <p:nvPr>
            <p:ph idx="1"/>
          </p:nvPr>
        </p:nvSpPr>
        <p:spPr>
          <a:xfrm>
            <a:off x="0" y="1285860"/>
            <a:ext cx="9144000" cy="2928957"/>
          </a:xfrm>
        </p:spPr>
        <p:txBody>
          <a:bodyPr>
            <a:normAutofit lnSpcReduction="10000"/>
          </a:bodyPr>
          <a:lstStyle/>
          <a:p>
            <a:r>
              <a:rPr lang="sr-Latn-RS" dirty="0" smtClean="0">
                <a:solidFill>
                  <a:srgbClr val="0070C0"/>
                </a:solidFill>
                <a:latin typeface="Lucida Handwriting" pitchFamily="66" charset="0"/>
              </a:rPr>
              <a:t>Eating and nightlife</a:t>
            </a:r>
          </a:p>
          <a:p>
            <a:pPr algn="just">
              <a:buNone/>
            </a:pPr>
            <a:r>
              <a:rPr lang="sr-Latn-RS" dirty="0" smtClean="0">
                <a:latin typeface="Californian FB" pitchFamily="18" charset="0"/>
              </a:rPr>
              <a:t>Many restaurants</a:t>
            </a:r>
            <a:r>
              <a:rPr lang="en-US" dirty="0" smtClean="0">
                <a:latin typeface="Californian FB" pitchFamily="18" charset="0"/>
              </a:rPr>
              <a:t> serve the local food – especially the rice dish </a:t>
            </a:r>
            <a:r>
              <a:rPr lang="en-US" b="1" dirty="0" smtClean="0">
                <a:latin typeface="Californian FB" pitchFamily="18" charset="0"/>
              </a:rPr>
              <a:t>Jambalaya</a:t>
            </a:r>
            <a:r>
              <a:rPr lang="en-US" dirty="0" smtClean="0">
                <a:latin typeface="Californian FB" pitchFamily="18" charset="0"/>
              </a:rPr>
              <a:t>. Charleston has a history of </a:t>
            </a:r>
            <a:r>
              <a:rPr lang="en-US" b="1" dirty="0" smtClean="0">
                <a:latin typeface="Californian FB" pitchFamily="18" charset="0"/>
              </a:rPr>
              <a:t>Dixieland Jazz</a:t>
            </a:r>
            <a:r>
              <a:rPr lang="en-US" dirty="0" smtClean="0">
                <a:latin typeface="Californian FB" pitchFamily="18" charset="0"/>
              </a:rPr>
              <a:t>, so there are a lot of music bars. The </a:t>
            </a:r>
            <a:r>
              <a:rPr lang="en-US" b="1" dirty="0" smtClean="0">
                <a:latin typeface="Californian FB" pitchFamily="18" charset="0"/>
              </a:rPr>
              <a:t>Dock Street Theater </a:t>
            </a:r>
            <a:r>
              <a:rPr lang="en-US" dirty="0" smtClean="0">
                <a:latin typeface="Californian FB" pitchFamily="18" charset="0"/>
              </a:rPr>
              <a:t>is the oldest theater in America, dating back to 1736.</a:t>
            </a:r>
            <a:r>
              <a:rPr lang="sr-Latn-RS" dirty="0" smtClean="0">
                <a:latin typeface="Californian FB" pitchFamily="18" charset="0"/>
              </a:rPr>
              <a:t> </a:t>
            </a:r>
            <a:endParaRPr lang="en-US" dirty="0">
              <a:latin typeface="Californian FB" pitchFamily="18" charset="0"/>
            </a:endParaRPr>
          </a:p>
        </p:txBody>
      </p:sp>
      <p:pic>
        <p:nvPicPr>
          <p:cNvPr id="4" name="Picture 2" descr="C:\Users\User\Desktop\WUDQU3J5AZD6NJHBIDTXMAS7IU.jpg"/>
          <p:cNvPicPr>
            <a:picLocks noChangeAspect="1" noChangeArrowheads="1"/>
          </p:cNvPicPr>
          <p:nvPr/>
        </p:nvPicPr>
        <p:blipFill>
          <a:blip r:embed="rId2" cstate="print"/>
          <a:srcRect/>
          <a:stretch>
            <a:fillRect/>
          </a:stretch>
        </p:blipFill>
        <p:spPr bwMode="auto">
          <a:xfrm>
            <a:off x="1500166" y="4071942"/>
            <a:ext cx="6500858" cy="27860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nodeType="clickEffect">
                                  <p:stCondLst>
                                    <p:cond delay="0"/>
                                  </p:stCondLst>
                                  <p:iterate type="lt">
                                    <p:tmPct val="10000"/>
                                  </p:iterate>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latin typeface="Californian FB" pitchFamily="18" charset="0"/>
              </a:rPr>
              <a:t>rice dish </a:t>
            </a:r>
            <a:r>
              <a:rPr lang="en-US" b="1" i="1" dirty="0" smtClean="0">
                <a:latin typeface="Californian FB" pitchFamily="18" charset="0"/>
              </a:rPr>
              <a:t>Jambalaya</a:t>
            </a:r>
            <a:r>
              <a:rPr lang="sr-Latn-RS" b="1" i="1" dirty="0" smtClean="0">
                <a:latin typeface="Californian FB" pitchFamily="18" charset="0"/>
              </a:rPr>
              <a:t/>
            </a:r>
            <a:br>
              <a:rPr lang="sr-Latn-RS" b="1" i="1" dirty="0" smtClean="0">
                <a:latin typeface="Californian FB" pitchFamily="18" charset="0"/>
              </a:rPr>
            </a:br>
            <a:r>
              <a:rPr lang="sr-Latn-RS" dirty="0" smtClean="0">
                <a:latin typeface="Californian FB" pitchFamily="18" charset="0"/>
              </a:rPr>
              <a:t>similar to </a:t>
            </a:r>
            <a:r>
              <a:rPr lang="sr-Latn-RS" b="1" i="1" dirty="0" smtClean="0">
                <a:latin typeface="Californian FB" pitchFamily="18" charset="0"/>
              </a:rPr>
              <a:t>Paella</a:t>
            </a:r>
            <a:endParaRPr lang="en-US" b="1" i="1" dirty="0"/>
          </a:p>
        </p:txBody>
      </p:sp>
      <p:pic>
        <p:nvPicPr>
          <p:cNvPr id="7170" name="Picture 2" descr="C:\Users\User\Desktop\jambalaya-23-500x500.jpg"/>
          <p:cNvPicPr>
            <a:picLocks noGrp="1" noChangeAspect="1" noChangeArrowheads="1"/>
          </p:cNvPicPr>
          <p:nvPr>
            <p:ph idx="1"/>
          </p:nvPr>
        </p:nvPicPr>
        <p:blipFill>
          <a:blip r:embed="rId2" cstate="print"/>
          <a:srcRect/>
          <a:stretch>
            <a:fillRect/>
          </a:stretch>
        </p:blipFill>
        <p:spPr bwMode="auto">
          <a:xfrm>
            <a:off x="1928794" y="2143116"/>
            <a:ext cx="3810000"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Californian FB" pitchFamily="18" charset="0"/>
              </a:rPr>
              <a:t>Dixieland Jazz</a:t>
            </a:r>
            <a:br>
              <a:rPr lang="sr-Latn-RS" sz="3600" dirty="0" smtClean="0">
                <a:latin typeface="Californian FB" pitchFamily="18" charset="0"/>
              </a:rPr>
            </a:br>
            <a:r>
              <a:rPr lang="en-US" sz="2800" b="1" dirty="0" err="1" smtClean="0">
                <a:latin typeface="Californian FB" pitchFamily="18" charset="0"/>
              </a:rPr>
              <a:t>https://www.youtube.com/watch?v=WN_PIWkKO5s</a:t>
            </a:r>
            <a:endParaRPr lang="en-US" sz="2800" b="1" dirty="0">
              <a:latin typeface="Californian FB" pitchFamily="18" charset="0"/>
            </a:endParaRPr>
          </a:p>
        </p:txBody>
      </p:sp>
      <p:pic>
        <p:nvPicPr>
          <p:cNvPr id="4098" name="Picture 2" descr="C:\Users\User\Desktop\81NljyXyZdL._SL1500_.jpg"/>
          <p:cNvPicPr>
            <a:picLocks noGrp="1" noChangeAspect="1" noChangeArrowheads="1"/>
          </p:cNvPicPr>
          <p:nvPr>
            <p:ph idx="1"/>
          </p:nvPr>
        </p:nvPicPr>
        <p:blipFill>
          <a:blip r:embed="rId2" cstate="print"/>
          <a:srcRect/>
          <a:stretch>
            <a:fillRect/>
          </a:stretch>
        </p:blipFill>
        <p:spPr bwMode="auto">
          <a:xfrm>
            <a:off x="2357422" y="1643050"/>
            <a:ext cx="4504842"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b="1" dirty="0" smtClean="0">
                <a:latin typeface="Californian FB" pitchFamily="18" charset="0"/>
              </a:rPr>
              <a:t>Dock Street Theater </a:t>
            </a:r>
            <a:r>
              <a:rPr lang="sr-Latn-RS" sz="3600" dirty="0" smtClean="0">
                <a:latin typeface="Californian FB" pitchFamily="18" charset="0"/>
              </a:rPr>
              <a:t>= </a:t>
            </a:r>
            <a:r>
              <a:rPr lang="sr-Latn-RS" sz="3000" dirty="0" smtClean="0">
                <a:latin typeface="Californian FB" pitchFamily="18" charset="0"/>
              </a:rPr>
              <a:t>a hotel that became a theater</a:t>
            </a:r>
            <a:r>
              <a:rPr lang="sr-Latn-RS" sz="3600" dirty="0" smtClean="0">
                <a:latin typeface="Californian FB" pitchFamily="18" charset="0"/>
              </a:rPr>
              <a:t/>
            </a:r>
            <a:br>
              <a:rPr lang="sr-Latn-RS" sz="3600" dirty="0" smtClean="0">
                <a:latin typeface="Californian FB" pitchFamily="18" charset="0"/>
              </a:rPr>
            </a:br>
            <a:r>
              <a:rPr lang="sr-Latn-RS" sz="3600" b="1" dirty="0" smtClean="0">
                <a:latin typeface="Californian FB" pitchFamily="18" charset="0"/>
              </a:rPr>
              <a:t>date back from </a:t>
            </a:r>
            <a:r>
              <a:rPr lang="sr-Latn-RS" sz="3600" dirty="0" smtClean="0">
                <a:latin typeface="Californian FB" pitchFamily="18" charset="0"/>
              </a:rPr>
              <a:t>= has beginnings/origins from </a:t>
            </a:r>
            <a:endParaRPr lang="en-US" sz="3600" dirty="0">
              <a:latin typeface="Californian FB" pitchFamily="18" charset="0"/>
            </a:endParaRPr>
          </a:p>
        </p:txBody>
      </p:sp>
      <p:pic>
        <p:nvPicPr>
          <p:cNvPr id="5122" name="Picture 2" descr="C:\Users\User\Desktop\Dock-St-Theatre.jpg"/>
          <p:cNvPicPr>
            <a:picLocks noGrp="1" noChangeAspect="1" noChangeArrowheads="1"/>
          </p:cNvPicPr>
          <p:nvPr>
            <p:ph idx="1"/>
          </p:nvPr>
        </p:nvPicPr>
        <p:blipFill>
          <a:blip r:embed="rId2" cstate="print"/>
          <a:srcRect/>
          <a:stretch>
            <a:fillRect/>
          </a:stretch>
        </p:blipFill>
        <p:spPr bwMode="auto">
          <a:xfrm>
            <a:off x="928662" y="1928802"/>
            <a:ext cx="7072362" cy="464346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Palatino Linotype" pitchFamily="18" charset="0"/>
              </a:rPr>
              <a:t>theatre - theater</a:t>
            </a:r>
            <a:endParaRPr lang="en-US" dirty="0">
              <a:latin typeface="Palatino Linotype" pitchFamily="18" charset="0"/>
            </a:endParaRPr>
          </a:p>
        </p:txBody>
      </p:sp>
      <p:pic>
        <p:nvPicPr>
          <p:cNvPr id="6146" name="Picture 2" descr="C:\Users\User\Desktop\dockstreet_interior-1568x824-c-default.jpg"/>
          <p:cNvPicPr>
            <a:picLocks noGrp="1" noChangeAspect="1" noChangeArrowheads="1"/>
          </p:cNvPicPr>
          <p:nvPr>
            <p:ph idx="1"/>
          </p:nvPr>
        </p:nvPicPr>
        <p:blipFill>
          <a:blip r:embed="rId2" cstate="print"/>
          <a:srcRect/>
          <a:stretch>
            <a:fillRect/>
          </a:stretch>
        </p:blipFill>
        <p:spPr bwMode="auto">
          <a:xfrm>
            <a:off x="457200" y="1700812"/>
            <a:ext cx="8229600" cy="432473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sr-Latn-RS" b="1" dirty="0" smtClean="0">
                <a:latin typeface="Californian FB" pitchFamily="18" charset="0"/>
              </a:rPr>
              <a:t>BrE vs. AmE</a:t>
            </a:r>
            <a:br>
              <a:rPr lang="sr-Latn-RS" b="1" dirty="0" smtClean="0">
                <a:latin typeface="Californian FB" pitchFamily="18" charset="0"/>
              </a:rPr>
            </a:br>
            <a:r>
              <a:rPr lang="sr-Latn-RS" b="1" dirty="0" smtClean="0">
                <a:latin typeface="Californian FB" pitchFamily="18" charset="0"/>
              </a:rPr>
              <a:t>spelling</a:t>
            </a:r>
            <a:endParaRPr lang="en-US" b="1"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cent</a:t>
            </a:r>
            <a:r>
              <a:rPr lang="sr-Latn-RS" b="1" dirty="0" smtClean="0">
                <a:latin typeface="Californian FB" pitchFamily="18" charset="0"/>
              </a:rPr>
              <a:t>re </a:t>
            </a:r>
            <a:r>
              <a:rPr lang="sr-Latn-RS" dirty="0" smtClean="0">
                <a:latin typeface="Californian FB" pitchFamily="18" charset="0"/>
              </a:rPr>
              <a:t>= cent</a:t>
            </a:r>
            <a:r>
              <a:rPr lang="sr-Latn-RS" b="1" dirty="0" smtClean="0">
                <a:latin typeface="Californian FB" pitchFamily="18" charset="0"/>
              </a:rPr>
              <a:t>er</a:t>
            </a:r>
          </a:p>
          <a:p>
            <a:pPr algn="just"/>
            <a:r>
              <a:rPr lang="sr-Latn-RS" dirty="0" smtClean="0">
                <a:latin typeface="Californian FB" pitchFamily="18" charset="0"/>
              </a:rPr>
              <a:t>theat</a:t>
            </a:r>
            <a:r>
              <a:rPr lang="sr-Latn-RS" b="1" dirty="0" smtClean="0">
                <a:latin typeface="Californian FB" pitchFamily="18" charset="0"/>
              </a:rPr>
              <a:t>re</a:t>
            </a:r>
            <a:r>
              <a:rPr lang="sr-Latn-RS" dirty="0" smtClean="0">
                <a:latin typeface="Californian FB" pitchFamily="18" charset="0"/>
              </a:rPr>
              <a:t> = theat</a:t>
            </a:r>
            <a:r>
              <a:rPr lang="sr-Latn-RS" b="1" dirty="0" smtClean="0">
                <a:latin typeface="Californian FB" pitchFamily="18" charset="0"/>
              </a:rPr>
              <a:t>er</a:t>
            </a:r>
          </a:p>
          <a:p>
            <a:pPr algn="just"/>
            <a:r>
              <a:rPr lang="sr-Latn-RS" dirty="0" smtClean="0">
                <a:latin typeface="Californian FB" pitchFamily="18" charset="0"/>
              </a:rPr>
              <a:t>col</a:t>
            </a:r>
            <a:r>
              <a:rPr lang="sr-Latn-RS" b="1" dirty="0" smtClean="0">
                <a:latin typeface="Californian FB" pitchFamily="18" charset="0"/>
              </a:rPr>
              <a:t>or</a:t>
            </a:r>
            <a:r>
              <a:rPr lang="sr-Latn-RS" dirty="0" smtClean="0">
                <a:latin typeface="Californian FB" pitchFamily="18" charset="0"/>
              </a:rPr>
              <a:t> = col</a:t>
            </a:r>
            <a:r>
              <a:rPr lang="sr-Latn-RS" b="1" dirty="0" smtClean="0">
                <a:latin typeface="Californian FB" pitchFamily="18" charset="0"/>
              </a:rPr>
              <a:t>our</a:t>
            </a:r>
          </a:p>
          <a:p>
            <a:pPr algn="just"/>
            <a:r>
              <a:rPr lang="sr-Latn-RS" dirty="0" smtClean="0">
                <a:latin typeface="Californian FB" pitchFamily="18" charset="0"/>
              </a:rPr>
              <a:t>fav</a:t>
            </a:r>
            <a:r>
              <a:rPr lang="sr-Latn-RS" b="1" dirty="0" smtClean="0">
                <a:latin typeface="Californian FB" pitchFamily="18" charset="0"/>
              </a:rPr>
              <a:t>or</a:t>
            </a:r>
            <a:r>
              <a:rPr lang="sr-Latn-RS" dirty="0" smtClean="0">
                <a:latin typeface="Californian FB" pitchFamily="18" charset="0"/>
              </a:rPr>
              <a:t> = fav</a:t>
            </a:r>
            <a:r>
              <a:rPr lang="sr-Latn-RS" b="1" dirty="0" smtClean="0">
                <a:latin typeface="Californian FB" pitchFamily="18" charset="0"/>
              </a:rPr>
              <a:t>our</a:t>
            </a:r>
            <a:endParaRPr lang="en-US"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071570"/>
          </a:xfrm>
        </p:spPr>
        <p:txBody>
          <a:bodyPr>
            <a:normAutofit fontScale="90000"/>
          </a:bodyPr>
          <a:lstStyle/>
          <a:p>
            <a:r>
              <a:rPr lang="sr-Latn-RS" sz="3600" dirty="0" smtClean="0">
                <a:latin typeface="Lucida Handwriting" pitchFamily="66" charset="0"/>
              </a:rPr>
              <a:t/>
            </a:r>
            <a:br>
              <a:rPr lang="sr-Latn-RS" sz="3600" dirty="0" smtClean="0">
                <a:latin typeface="Lucida Handwriting" pitchFamily="66" charset="0"/>
              </a:rPr>
            </a:br>
            <a:r>
              <a:rPr lang="sr-Latn-RS" sz="3600" dirty="0" smtClean="0">
                <a:latin typeface="Lucida Handwriting" pitchFamily="66" charset="0"/>
              </a:rPr>
              <a:t/>
            </a:r>
            <a:br>
              <a:rPr lang="sr-Latn-RS" sz="3600" dirty="0" smtClean="0">
                <a:latin typeface="Lucida Handwriting" pitchFamily="66" charset="0"/>
              </a:rPr>
            </a:br>
            <a:r>
              <a:rPr lang="sr-Latn-RS" b="1" dirty="0" smtClean="0">
                <a:latin typeface="Californian FB" pitchFamily="18" charset="0"/>
              </a:rPr>
              <a:t>Charlston  CITY GUIDE</a:t>
            </a:r>
            <a:br>
              <a:rPr lang="sr-Latn-RS" b="1" dirty="0" smtClean="0">
                <a:latin typeface="Californian FB" pitchFamily="18" charset="0"/>
              </a:rPr>
            </a:br>
            <a:r>
              <a:rPr lang="sr-Latn-RS" b="1" dirty="0" smtClean="0">
                <a:solidFill>
                  <a:srgbClr val="FF0000"/>
                </a:solidFill>
                <a:latin typeface="Californian FB" pitchFamily="18" charset="0"/>
              </a:rPr>
              <a:t>page 62</a:t>
            </a:r>
            <a:r>
              <a:rPr lang="sr-Latn-RS" sz="3600" dirty="0" smtClean="0">
                <a:latin typeface="Californian FB" pitchFamily="18" charset="0"/>
              </a:rPr>
              <a:t/>
            </a:r>
            <a:br>
              <a:rPr lang="sr-Latn-RS" sz="3600" dirty="0" smtClean="0">
                <a:latin typeface="Californian FB" pitchFamily="18" charset="0"/>
              </a:rPr>
            </a:br>
            <a:endParaRPr lang="en-US" sz="3600" dirty="0">
              <a:latin typeface="Californian FB" pitchFamily="18" charset="0"/>
            </a:endParaRPr>
          </a:p>
        </p:txBody>
      </p:sp>
      <p:sp>
        <p:nvSpPr>
          <p:cNvPr id="3" name="Content Placeholder 2"/>
          <p:cNvSpPr>
            <a:spLocks noGrp="1"/>
          </p:cNvSpPr>
          <p:nvPr>
            <p:ph idx="1"/>
          </p:nvPr>
        </p:nvSpPr>
        <p:spPr>
          <a:xfrm>
            <a:off x="285720" y="1571612"/>
            <a:ext cx="8572560" cy="5286388"/>
          </a:xfrm>
        </p:spPr>
        <p:txBody>
          <a:bodyPr>
            <a:normAutofit/>
          </a:bodyPr>
          <a:lstStyle/>
          <a:p>
            <a:pPr algn="ctr"/>
            <a:r>
              <a:rPr lang="en-US" dirty="0" smtClean="0">
                <a:solidFill>
                  <a:srgbClr val="0070C0"/>
                </a:solidFill>
                <a:latin typeface="Lucida Handwriting" pitchFamily="66" charset="0"/>
              </a:rPr>
              <a:t>Places to shop</a:t>
            </a:r>
          </a:p>
          <a:p>
            <a:pPr algn="just">
              <a:buNone/>
            </a:pPr>
            <a:r>
              <a:rPr lang="en-US" dirty="0" smtClean="0">
                <a:latin typeface="Californian FB" pitchFamily="18" charset="0"/>
              </a:rPr>
              <a:t>Downtown Charleston is a lovely shopping area with many stores and cafés. There’s also the City market, which sells many unusual things. In the north, there’s the popular </a:t>
            </a:r>
            <a:r>
              <a:rPr lang="en-US" b="1" i="1" dirty="0" err="1" smtClean="0">
                <a:latin typeface="Californian FB" pitchFamily="18" charset="0"/>
              </a:rPr>
              <a:t>Northwoods</a:t>
            </a:r>
            <a:r>
              <a:rPr lang="en-US" b="1" i="1" dirty="0" smtClean="0">
                <a:latin typeface="Californian FB" pitchFamily="18" charset="0"/>
              </a:rPr>
              <a:t> shopping mall</a:t>
            </a:r>
            <a:r>
              <a:rPr lang="en-US" dirty="0" smtClean="0">
                <a:latin typeface="Californian FB" pitchFamily="18" charset="0"/>
              </a:rPr>
              <a:t>, with </a:t>
            </a:r>
            <a:r>
              <a:rPr lang="en-US" b="1" i="1" dirty="0" smtClean="0">
                <a:latin typeface="Californian FB" pitchFamily="18" charset="0"/>
              </a:rPr>
              <a:t>a variety of </a:t>
            </a:r>
            <a:r>
              <a:rPr lang="en-US" dirty="0" smtClean="0">
                <a:latin typeface="Californian FB" pitchFamily="18" charset="0"/>
              </a:rPr>
              <a:t>stores and a huge </a:t>
            </a:r>
            <a:r>
              <a:rPr lang="en-US" b="1" i="1" dirty="0" smtClean="0">
                <a:latin typeface="Californian FB" pitchFamily="18" charset="0"/>
              </a:rPr>
              <a:t>parking lot</a:t>
            </a:r>
            <a:r>
              <a:rPr lang="en-US" dirty="0" smtClean="0">
                <a:latin typeface="Californian FB" pitchFamily="18" charset="0"/>
              </a:rPr>
              <a:t>. There are many small </a:t>
            </a:r>
            <a:r>
              <a:rPr lang="en-US" b="1" i="1" dirty="0" smtClean="0">
                <a:latin typeface="Californian FB" pitchFamily="18" charset="0"/>
              </a:rPr>
              <a:t>highway shopping areas</a:t>
            </a:r>
            <a:r>
              <a:rPr lang="en-US" dirty="0" smtClean="0">
                <a:latin typeface="Californian FB" pitchFamily="18" charset="0"/>
              </a:rPr>
              <a:t> outside the town, where you can do your shopping and fill your car with </a:t>
            </a:r>
            <a:r>
              <a:rPr lang="en-US" b="1" dirty="0" smtClean="0">
                <a:latin typeface="Californian FB" pitchFamily="18" charset="0"/>
              </a:rPr>
              <a:t>gas</a:t>
            </a:r>
            <a:r>
              <a:rPr lang="en-US" dirty="0" smtClean="0">
                <a:latin typeface="Californian FB" pitchFamily="18" charset="0"/>
              </a:rPr>
              <a:t> at the same time.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alifornian FB" pitchFamily="18" charset="0"/>
              </a:rPr>
              <a:t>City Market</a:t>
            </a:r>
            <a:endParaRPr lang="en-US" sz="4000" b="1" dirty="0">
              <a:latin typeface="Californian FB" pitchFamily="18" charset="0"/>
            </a:endParaRPr>
          </a:p>
        </p:txBody>
      </p:sp>
      <p:pic>
        <p:nvPicPr>
          <p:cNvPr id="7170" name="Picture 2" descr="C:\Users\User\Desktop\index.jpg"/>
          <p:cNvPicPr>
            <a:picLocks noGrp="1" noChangeAspect="1" noChangeArrowheads="1"/>
          </p:cNvPicPr>
          <p:nvPr>
            <p:ph idx="1"/>
          </p:nvPr>
        </p:nvPicPr>
        <p:blipFill>
          <a:blip r:embed="rId2" cstate="print"/>
          <a:srcRect/>
          <a:stretch>
            <a:fillRect/>
          </a:stretch>
        </p:blipFill>
        <p:spPr bwMode="auto">
          <a:xfrm>
            <a:off x="1142976" y="1500174"/>
            <a:ext cx="7072362" cy="48577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39850"/>
          </a:xfrm>
        </p:spPr>
        <p:txBody>
          <a:bodyPr>
            <a:normAutofit/>
          </a:bodyPr>
          <a:lstStyle/>
          <a:p>
            <a:r>
              <a:rPr lang="en-US" sz="4000" b="1" dirty="0" err="1" smtClean="0">
                <a:latin typeface="Californian FB" pitchFamily="18" charset="0"/>
              </a:rPr>
              <a:t>Northwoods</a:t>
            </a:r>
            <a:r>
              <a:rPr lang="en-US" sz="4000" b="1" dirty="0" smtClean="0">
                <a:latin typeface="Californian FB" pitchFamily="18" charset="0"/>
              </a:rPr>
              <a:t> Shopping Mall</a:t>
            </a:r>
            <a:endParaRPr lang="en-US" sz="4000" b="1" dirty="0">
              <a:latin typeface="Californian FB" pitchFamily="18" charset="0"/>
            </a:endParaRPr>
          </a:p>
        </p:txBody>
      </p:sp>
      <p:sp>
        <p:nvSpPr>
          <p:cNvPr id="4" name="TextBox 3"/>
          <p:cNvSpPr txBox="1"/>
          <p:nvPr/>
        </p:nvSpPr>
        <p:spPr>
          <a:xfrm>
            <a:off x="4143372" y="5429264"/>
            <a:ext cx="2500330" cy="369332"/>
          </a:xfrm>
          <a:prstGeom prst="rect">
            <a:avLst/>
          </a:prstGeom>
          <a:noFill/>
        </p:spPr>
        <p:txBody>
          <a:bodyPr wrap="square" rtlCol="0">
            <a:spAutoFit/>
          </a:bodyPr>
          <a:lstStyle/>
          <a:p>
            <a:pPr algn="ctr"/>
            <a:r>
              <a:rPr lang="en-US" dirty="0" smtClean="0"/>
              <a:t> </a:t>
            </a:r>
            <a:endParaRPr lang="en-US" dirty="0"/>
          </a:p>
        </p:txBody>
      </p:sp>
      <p:pic>
        <p:nvPicPr>
          <p:cNvPr id="3074" name="Picture 2" descr="C:\Users\User\Desktop\northwoods-mall.jpg"/>
          <p:cNvPicPr>
            <a:picLocks noGrp="1" noChangeAspect="1" noChangeArrowheads="1"/>
          </p:cNvPicPr>
          <p:nvPr>
            <p:ph idx="1"/>
          </p:nvPr>
        </p:nvPicPr>
        <p:blipFill>
          <a:blip r:embed="rId2" cstate="print"/>
          <a:srcRect/>
          <a:stretch>
            <a:fillRect/>
          </a:stretch>
        </p:blipFill>
        <p:spPr bwMode="auto">
          <a:xfrm>
            <a:off x="1071538" y="1571612"/>
            <a:ext cx="7000924" cy="492922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797040"/>
          </a:xfrm>
        </p:spPr>
        <p:txBody>
          <a:bodyPr>
            <a:normAutofit fontScale="90000"/>
          </a:bodyPr>
          <a:lstStyle/>
          <a:p>
            <a:r>
              <a:rPr lang="sr-Latn-RS" b="1" dirty="0" smtClean="0">
                <a:latin typeface="Californian FB" pitchFamily="18" charset="0"/>
              </a:rPr>
              <a:t/>
            </a:r>
            <a:br>
              <a:rPr lang="sr-Latn-RS" b="1" dirty="0" smtClean="0">
                <a:latin typeface="Californian FB" pitchFamily="18" charset="0"/>
              </a:rPr>
            </a:br>
            <a:r>
              <a:rPr lang="en-US" b="1" dirty="0" smtClean="0">
                <a:latin typeface="Californian FB" pitchFamily="18" charset="0"/>
              </a:rPr>
              <a:t>variety</a:t>
            </a:r>
            <a:r>
              <a:rPr lang="en-US" dirty="0" smtClean="0">
                <a:latin typeface="Californian FB" pitchFamily="18" charset="0"/>
              </a:rPr>
              <a:t> /</a:t>
            </a:r>
            <a:r>
              <a:rPr lang="en-US" dirty="0" err="1" smtClean="0">
                <a:latin typeface="Californian FB" pitchFamily="18" charset="0"/>
              </a:rPr>
              <a:t>vəˈrʌɪəti</a:t>
            </a:r>
            <a:r>
              <a:rPr lang="en-US" dirty="0" smtClean="0">
                <a:latin typeface="Californian FB" pitchFamily="18" charset="0"/>
              </a:rPr>
              <a:t>/</a:t>
            </a:r>
            <a:r>
              <a:rPr lang="sr-Latn-RS" dirty="0" smtClean="0">
                <a:latin typeface="Californian FB" pitchFamily="18" charset="0"/>
              </a:rPr>
              <a:t> - </a:t>
            </a:r>
            <a:r>
              <a:rPr lang="sr-Latn-RS" sz="4000" dirty="0" smtClean="0">
                <a:latin typeface="Californian FB" pitchFamily="18" charset="0"/>
              </a:rPr>
              <a:t>raznovrsnost, raznolikost                  </a:t>
            </a:r>
            <a:r>
              <a:rPr lang="en-US" dirty="0" smtClean="0">
                <a:latin typeface="Californian FB" pitchFamily="18" charset="0"/>
              </a:rPr>
              <a:t/>
            </a:r>
            <a:br>
              <a:rPr lang="en-US" dirty="0" smtClean="0">
                <a:latin typeface="Californian FB" pitchFamily="18" charset="0"/>
              </a:rPr>
            </a:br>
            <a:r>
              <a:rPr lang="sr-Latn-RS" b="1" dirty="0" smtClean="0">
                <a:latin typeface="Californian FB" pitchFamily="18" charset="0"/>
              </a:rPr>
              <a:t>a</a:t>
            </a:r>
            <a:r>
              <a:rPr lang="sr-Latn-RS" dirty="0" smtClean="0">
                <a:latin typeface="Californian FB" pitchFamily="18" charset="0"/>
              </a:rPr>
              <a:t> </a:t>
            </a:r>
            <a:r>
              <a:rPr lang="en-US" b="1" dirty="0" smtClean="0">
                <a:latin typeface="Californian FB" pitchFamily="18" charset="0"/>
              </a:rPr>
              <a:t>variety</a:t>
            </a:r>
            <a:r>
              <a:rPr lang="sr-Latn-RS" b="1" dirty="0" smtClean="0">
                <a:latin typeface="Californian FB" pitchFamily="18" charset="0"/>
              </a:rPr>
              <a:t> of stores</a:t>
            </a:r>
            <a:br>
              <a:rPr lang="sr-Latn-RS" b="1" dirty="0" smtClean="0">
                <a:latin typeface="Californian FB" pitchFamily="18" charset="0"/>
              </a:rPr>
            </a:br>
            <a:r>
              <a:rPr lang="sr-Latn-RS" b="1" dirty="0" smtClean="0">
                <a:latin typeface="Californian FB" pitchFamily="18" charset="0"/>
              </a:rPr>
              <a:t>different kinds of stores</a:t>
            </a:r>
            <a:r>
              <a:rPr lang="en-US" dirty="0" smtClean="0"/>
              <a:t> </a:t>
            </a:r>
            <a:br>
              <a:rPr lang="en-US" dirty="0" smtClean="0"/>
            </a:br>
            <a:endParaRPr lang="en-US" dirty="0"/>
          </a:p>
        </p:txBody>
      </p:sp>
      <p:pic>
        <p:nvPicPr>
          <p:cNvPr id="4098" name="Picture 2" descr="C:\Users\User\Desktop\northwoods-mall-10.jpg"/>
          <p:cNvPicPr>
            <a:picLocks noGrp="1" noChangeAspect="1" noChangeArrowheads="1"/>
          </p:cNvPicPr>
          <p:nvPr>
            <p:ph idx="1"/>
          </p:nvPr>
        </p:nvPicPr>
        <p:blipFill>
          <a:blip r:embed="rId2" cstate="print"/>
          <a:srcRect/>
          <a:stretch>
            <a:fillRect/>
          </a:stretch>
        </p:blipFill>
        <p:spPr bwMode="auto">
          <a:xfrm>
            <a:off x="1845797" y="2500313"/>
            <a:ext cx="5452406" cy="36258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parking lot </a:t>
            </a:r>
            <a:r>
              <a:rPr lang="sr-Latn-RS" dirty="0" smtClean="0">
                <a:latin typeface="Californian FB" pitchFamily="18" charset="0"/>
              </a:rPr>
              <a:t>= car park</a:t>
            </a:r>
            <a:endParaRPr lang="en-US" dirty="0">
              <a:latin typeface="Californian FB" pitchFamily="18" charset="0"/>
            </a:endParaRPr>
          </a:p>
        </p:txBody>
      </p:sp>
      <p:pic>
        <p:nvPicPr>
          <p:cNvPr id="2050" name="Picture 2" descr="C:\Users\User\Desktop\02secparking27.jpg"/>
          <p:cNvPicPr>
            <a:picLocks noGrp="1" noChangeAspect="1" noChangeArrowheads="1"/>
          </p:cNvPicPr>
          <p:nvPr>
            <p:ph idx="1"/>
          </p:nvPr>
        </p:nvPicPr>
        <p:blipFill>
          <a:blip r:embed="rId2" cstate="print"/>
          <a:srcRect/>
          <a:stretch>
            <a:fillRect/>
          </a:stretch>
        </p:blipFill>
        <p:spPr bwMode="auto">
          <a:xfrm>
            <a:off x="1177527" y="1600200"/>
            <a:ext cx="6788945"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Autofit/>
          </a:bodyPr>
          <a:lstStyle/>
          <a:p>
            <a:r>
              <a:rPr lang="en-US" sz="3600" b="1" dirty="0" smtClean="0">
                <a:latin typeface="Californian FB" pitchFamily="18" charset="0"/>
              </a:rPr>
              <a:t>highway shopping areas</a:t>
            </a:r>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 </a:t>
            </a:r>
            <a:r>
              <a:rPr lang="sr-Latn-RS" sz="3600" b="1" dirty="0" smtClean="0">
                <a:latin typeface="Californian FB" pitchFamily="18" charset="0"/>
              </a:rPr>
              <a:t>freeway</a:t>
            </a:r>
            <a:r>
              <a:rPr lang="sr-Latn-RS" sz="3600" dirty="0" smtClean="0">
                <a:latin typeface="Californian FB" pitchFamily="18" charset="0"/>
              </a:rPr>
              <a:t> (</a:t>
            </a:r>
            <a:r>
              <a:rPr lang="sr-Latn-RS" sz="3600" i="1" dirty="0" smtClean="0">
                <a:latin typeface="Californian FB" pitchFamily="18" charset="0"/>
              </a:rPr>
              <a:t>Serb. autoput</a:t>
            </a:r>
            <a:r>
              <a:rPr lang="sr-Latn-RS" sz="3600" dirty="0" smtClean="0">
                <a:latin typeface="Californian FB" pitchFamily="18" charset="0"/>
              </a:rPr>
              <a:t>)</a:t>
            </a:r>
            <a:br>
              <a:rPr lang="sr-Latn-RS" sz="3600" dirty="0" smtClean="0">
                <a:latin typeface="Californian FB" pitchFamily="18" charset="0"/>
              </a:rPr>
            </a:br>
            <a:r>
              <a:rPr lang="sr-Latn-RS" sz="3600" dirty="0" smtClean="0">
                <a:latin typeface="Californian FB" pitchFamily="18" charset="0"/>
              </a:rPr>
              <a:t>(</a:t>
            </a:r>
            <a:r>
              <a:rPr lang="sr-Latn-RS" sz="3600" i="1" dirty="0" smtClean="0">
                <a:latin typeface="Californian FB" pitchFamily="18" charset="0"/>
              </a:rPr>
              <a:t>Serb. šoping zona oko autoputa</a:t>
            </a:r>
            <a:r>
              <a:rPr lang="sr-Latn-RS" sz="3600" dirty="0" smtClean="0">
                <a:latin typeface="Californian FB" pitchFamily="18" charset="0"/>
              </a:rPr>
              <a:t>)</a:t>
            </a:r>
            <a:endParaRPr lang="en-US" sz="3600" dirty="0">
              <a:latin typeface="Californian FB" pitchFamily="18" charset="0"/>
            </a:endParaRPr>
          </a:p>
        </p:txBody>
      </p:sp>
      <p:pic>
        <p:nvPicPr>
          <p:cNvPr id="5122" name="Picture 2" descr="C:\Users\User\Desktop\Shopping.jpg"/>
          <p:cNvPicPr>
            <a:picLocks noGrp="1" noChangeAspect="1" noChangeArrowheads="1"/>
          </p:cNvPicPr>
          <p:nvPr>
            <p:ph idx="1"/>
          </p:nvPr>
        </p:nvPicPr>
        <p:blipFill>
          <a:blip r:embed="rId2" cstate="print"/>
          <a:srcRect/>
          <a:stretch>
            <a:fillRect/>
          </a:stretch>
        </p:blipFill>
        <p:spPr bwMode="auto">
          <a:xfrm>
            <a:off x="857224" y="2214554"/>
            <a:ext cx="7315200" cy="44291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428604"/>
            <a:ext cx="8401080" cy="1071570"/>
          </a:xfrm>
        </p:spPr>
        <p:txBody>
          <a:bodyPr>
            <a:normAutofit fontScale="90000"/>
          </a:bodyPr>
          <a:lstStyle/>
          <a:p>
            <a:r>
              <a:rPr lang="sr-Latn-RS" b="1" dirty="0" smtClean="0">
                <a:latin typeface="Californian FB" pitchFamily="18" charset="0"/>
              </a:rPr>
              <a:t>gas station = petrol station</a:t>
            </a:r>
            <a:br>
              <a:rPr lang="sr-Latn-RS" b="1" dirty="0" smtClean="0">
                <a:latin typeface="Californian FB" pitchFamily="18" charset="0"/>
              </a:rPr>
            </a:br>
            <a:r>
              <a:rPr lang="sr-Latn-RS" b="1" dirty="0" smtClean="0">
                <a:latin typeface="Californian FB" pitchFamily="18" charset="0"/>
              </a:rPr>
              <a:t>gas = fuel, petrol (</a:t>
            </a:r>
            <a:r>
              <a:rPr lang="sr-Latn-RS" b="1" i="1" dirty="0" smtClean="0">
                <a:latin typeface="Californian FB" pitchFamily="18" charset="0"/>
              </a:rPr>
              <a:t>Serb.benzin</a:t>
            </a:r>
            <a:r>
              <a:rPr lang="sr-Latn-RS" b="1" dirty="0" smtClean="0">
                <a:latin typeface="Californian FB" pitchFamily="18" charset="0"/>
              </a:rPr>
              <a:t>)</a:t>
            </a:r>
            <a:endParaRPr lang="en-US" b="1" dirty="0">
              <a:latin typeface="Californian FB" pitchFamily="18" charset="0"/>
            </a:endParaRPr>
          </a:p>
        </p:txBody>
      </p:sp>
      <p:pic>
        <p:nvPicPr>
          <p:cNvPr id="4" name="Picture 4" descr="C:\Users\Smiljka Kesic.User-PC\Desktop\b89d01eadfa2f64faad632cbd10d94ec.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4414" y="1928802"/>
            <a:ext cx="6005605" cy="452596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428868"/>
          </a:xfrm>
        </p:spPr>
        <p:txBody>
          <a:bodyPr>
            <a:normAutofit fontScale="90000"/>
          </a:bodyPr>
          <a:lstStyle/>
          <a:p>
            <a:r>
              <a:rPr lang="sr-Latn-RS" sz="3600" b="1" dirty="0" smtClean="0">
                <a:latin typeface="Californian FB" pitchFamily="18" charset="0"/>
              </a:rPr>
              <a:t>WATCH</a:t>
            </a:r>
            <a:br>
              <a:rPr lang="sr-Latn-RS" sz="3600" b="1" dirty="0" smtClean="0">
                <a:latin typeface="Californian FB" pitchFamily="18" charset="0"/>
              </a:rPr>
            </a:br>
            <a:r>
              <a:rPr lang="en-US" sz="3600" b="1" dirty="0" err="1" smtClean="0">
                <a:latin typeface="Californian FB" pitchFamily="18" charset="0"/>
                <a:hlinkClick r:id="rId2"/>
              </a:rPr>
              <a:t>https://www.youtube.com/watch?v=shn96I-Js1k</a:t>
            </a:r>
            <a:r>
              <a:rPr lang="sr-Latn-RS" sz="3600" b="1" dirty="0" smtClean="0">
                <a:latin typeface="Californian FB" pitchFamily="18" charset="0"/>
              </a:rPr>
              <a:t/>
            </a:r>
            <a:br>
              <a:rPr lang="sr-Latn-RS" sz="3600" b="1" dirty="0" smtClean="0">
                <a:latin typeface="Californian FB" pitchFamily="18" charset="0"/>
              </a:rPr>
            </a:br>
            <a:r>
              <a:rPr lang="en-US" sz="3600" b="1" dirty="0" err="1" smtClean="0">
                <a:latin typeface="Californian FB" pitchFamily="18" charset="0"/>
                <a:hlinkClick r:id="rId3"/>
              </a:rPr>
              <a:t>https://www.youtube.com/watch?v=UtcKgiINiY0</a:t>
            </a:r>
            <a:r>
              <a:rPr lang="sr-Latn-RS" sz="3600" b="1" dirty="0" smtClean="0">
                <a:latin typeface="Californian FB" pitchFamily="18" charset="0"/>
              </a:rPr>
              <a:t/>
            </a:r>
            <a:br>
              <a:rPr lang="sr-Latn-RS" sz="3600" b="1" dirty="0" smtClean="0">
                <a:latin typeface="Californian FB" pitchFamily="18" charset="0"/>
              </a:rPr>
            </a:br>
            <a:r>
              <a:rPr lang="sr-Latn-RS" sz="3600" b="1" dirty="0" smtClean="0">
                <a:latin typeface="Californian FB" pitchFamily="18" charset="0"/>
              </a:rPr>
              <a:t/>
            </a:r>
            <a:br>
              <a:rPr lang="sr-Latn-RS" sz="3600" b="1" dirty="0" smtClean="0">
                <a:latin typeface="Californian FB" pitchFamily="18" charset="0"/>
              </a:rPr>
            </a:br>
            <a:endParaRPr lang="en-US" sz="3600" b="1" dirty="0">
              <a:latin typeface="Californian FB" pitchFamily="18" charset="0"/>
            </a:endParaRPr>
          </a:p>
        </p:txBody>
      </p:sp>
      <p:pic>
        <p:nvPicPr>
          <p:cNvPr id="12290" name="Picture 2" descr="C:\Users\User\Desktop\Charleston-Map-Postcard.jpg"/>
          <p:cNvPicPr>
            <a:picLocks noGrp="1" noChangeAspect="1" noChangeArrowheads="1"/>
          </p:cNvPicPr>
          <p:nvPr>
            <p:ph idx="1"/>
          </p:nvPr>
        </p:nvPicPr>
        <p:blipFill>
          <a:blip r:embed="rId4" cstate="print"/>
          <a:srcRect/>
          <a:stretch>
            <a:fillRect/>
          </a:stretch>
        </p:blipFill>
        <p:spPr bwMode="auto">
          <a:xfrm>
            <a:off x="1285852" y="2285968"/>
            <a:ext cx="6215106" cy="457203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2582858"/>
          </a:xfrm>
        </p:spPr>
        <p:txBody>
          <a:bodyPr>
            <a:noAutofit/>
          </a:bodyPr>
          <a:lstStyle/>
          <a:p>
            <a:r>
              <a:rPr lang="en-US" sz="3600" dirty="0" smtClean="0">
                <a:latin typeface="Californian FB" panose="0207040306080B030204" pitchFamily="18" charset="0"/>
              </a:rPr>
              <a:t>2</a:t>
            </a:r>
            <a:r>
              <a:rPr lang="sr-Latn-RS" sz="3600" dirty="0" smtClean="0">
                <a:latin typeface="Californian FB" panose="0207040306080B030204" pitchFamily="18" charset="0"/>
              </a:rPr>
              <a:t>. </a:t>
            </a:r>
            <a:r>
              <a:rPr lang="sr-Latn-RS" sz="3600" b="1" dirty="0" smtClean="0">
                <a:solidFill>
                  <a:srgbClr val="FF0000"/>
                </a:solidFill>
                <a:latin typeface="Californian FB" panose="0207040306080B030204" pitchFamily="18" charset="0"/>
              </a:rPr>
              <a:t>page 62</a:t>
            </a:r>
            <a:r>
              <a:rPr lang="sr-Latn-RS" sz="3600" b="1" dirty="0" smtClean="0">
                <a:latin typeface="Californian FB" panose="0207040306080B030204" pitchFamily="18" charset="0"/>
              </a:rPr>
              <a:t>,</a:t>
            </a:r>
            <a:r>
              <a:rPr lang="sr-Latn-RS" sz="3600" dirty="0" smtClean="0">
                <a:latin typeface="Californian FB" panose="0207040306080B030204" pitchFamily="18" charset="0"/>
              </a:rPr>
              <a:t> </a:t>
            </a:r>
            <a:r>
              <a:rPr lang="en-US" sz="3600" dirty="0" smtClean="0">
                <a:latin typeface="Californian FB" panose="0207040306080B030204" pitchFamily="18" charset="0"/>
              </a:rPr>
              <a:t> The words on the left are </a:t>
            </a:r>
            <a:r>
              <a:rPr lang="en-US" sz="3600" b="1" dirty="0" smtClean="0">
                <a:latin typeface="Californian FB" panose="0207040306080B030204" pitchFamily="18" charset="0"/>
              </a:rPr>
              <a:t>American English</a:t>
            </a:r>
            <a:r>
              <a:rPr lang="en-US" sz="3600" dirty="0" smtClean="0">
                <a:latin typeface="Californian FB" panose="0207040306080B030204" pitchFamily="18" charset="0"/>
              </a:rPr>
              <a:t>. Find them in the text, then match them with these sentences. Can you say anything else about these types of shopping place?</a:t>
            </a:r>
            <a:endParaRPr lang="en-US" sz="3600" dirty="0">
              <a:latin typeface="Californian FB" panose="0207040306080B030204" pitchFamily="18" charset="0"/>
            </a:endParaRPr>
          </a:p>
        </p:txBody>
      </p:sp>
      <p:sp>
        <p:nvSpPr>
          <p:cNvPr id="3" name="Čuvar mesta za sadržaj 2"/>
          <p:cNvSpPr>
            <a:spLocks noGrp="1"/>
          </p:cNvSpPr>
          <p:nvPr>
            <p:ph idx="1"/>
          </p:nvPr>
        </p:nvSpPr>
        <p:spPr>
          <a:xfrm>
            <a:off x="457200" y="3000372"/>
            <a:ext cx="4114800" cy="3643338"/>
          </a:xfrm>
        </p:spPr>
        <p:txBody>
          <a:bodyPr>
            <a:normAutofit/>
          </a:bodyPr>
          <a:lstStyle/>
          <a:p>
            <a:pPr algn="just"/>
            <a:r>
              <a:rPr lang="sr-Latn-RS" dirty="0" smtClean="0">
                <a:latin typeface="Californian FB" pitchFamily="18" charset="0"/>
              </a:rPr>
              <a:t>1 shopping mall</a:t>
            </a:r>
          </a:p>
          <a:p>
            <a:pPr algn="just"/>
            <a:r>
              <a:rPr lang="sr-Latn-RS" dirty="0" smtClean="0">
                <a:latin typeface="Californian FB" pitchFamily="18" charset="0"/>
              </a:rPr>
              <a:t>2 store</a:t>
            </a:r>
          </a:p>
          <a:p>
            <a:pPr algn="just"/>
            <a:r>
              <a:rPr lang="sr-Latn-RS" dirty="0" smtClean="0">
                <a:latin typeface="Californian FB" pitchFamily="18" charset="0"/>
              </a:rPr>
              <a:t>3 gas</a:t>
            </a:r>
          </a:p>
          <a:p>
            <a:pPr algn="just"/>
            <a:r>
              <a:rPr lang="sr-Latn-RS" dirty="0" smtClean="0">
                <a:latin typeface="Californian FB" pitchFamily="18" charset="0"/>
              </a:rPr>
              <a:t>4 downtown</a:t>
            </a:r>
          </a:p>
          <a:p>
            <a:pPr algn="just"/>
            <a:r>
              <a:rPr lang="sr-Latn-RS" dirty="0" smtClean="0">
                <a:latin typeface="Californian FB" pitchFamily="18" charset="0"/>
              </a:rPr>
              <a:t>5 highway</a:t>
            </a:r>
          </a:p>
          <a:p>
            <a:pPr algn="just"/>
            <a:r>
              <a:rPr lang="sr-Latn-RS" dirty="0" smtClean="0">
                <a:latin typeface="Californian FB" pitchFamily="18" charset="0"/>
              </a:rPr>
              <a:t>6 parking lot</a:t>
            </a:r>
            <a:endParaRPr lang="en-US" dirty="0">
              <a:latin typeface="Californian FB" pitchFamily="18" charset="0"/>
            </a:endParaRPr>
          </a:p>
        </p:txBody>
      </p:sp>
      <p:sp>
        <p:nvSpPr>
          <p:cNvPr id="4" name="TextBox 3"/>
          <p:cNvSpPr txBox="1"/>
          <p:nvPr/>
        </p:nvSpPr>
        <p:spPr>
          <a:xfrm>
            <a:off x="4143372" y="3214686"/>
            <a:ext cx="4500594" cy="3046988"/>
          </a:xfrm>
          <a:prstGeom prst="rect">
            <a:avLst/>
          </a:prstGeom>
          <a:noFill/>
        </p:spPr>
        <p:txBody>
          <a:bodyPr wrap="square" rtlCol="0">
            <a:spAutoFit/>
          </a:bodyPr>
          <a:lstStyle/>
          <a:p>
            <a:pPr algn="just">
              <a:buFont typeface="Arial" pitchFamily="34" charset="0"/>
              <a:buChar char="•"/>
            </a:pPr>
            <a:r>
              <a:rPr lang="sr-Latn-RS" sz="3200" dirty="0" smtClean="0">
                <a:latin typeface="Californian FB" pitchFamily="18" charset="0"/>
              </a:rPr>
              <a:t> a) car park</a:t>
            </a:r>
          </a:p>
          <a:p>
            <a:pPr algn="just">
              <a:buFont typeface="Arial" pitchFamily="34" charset="0"/>
              <a:buChar char="•"/>
            </a:pPr>
            <a:r>
              <a:rPr lang="sr-Latn-RS" sz="3200" dirty="0" smtClean="0">
                <a:latin typeface="Californian FB" pitchFamily="18" charset="0"/>
              </a:rPr>
              <a:t> b) petrol</a:t>
            </a:r>
          </a:p>
          <a:p>
            <a:pPr algn="just">
              <a:buFont typeface="Arial" pitchFamily="34" charset="0"/>
              <a:buChar char="•"/>
            </a:pPr>
            <a:r>
              <a:rPr lang="sr-Latn-RS" sz="3200" dirty="0" smtClean="0">
                <a:latin typeface="Californian FB" pitchFamily="18" charset="0"/>
              </a:rPr>
              <a:t> c) shopping centre</a:t>
            </a:r>
          </a:p>
          <a:p>
            <a:pPr algn="just">
              <a:buFont typeface="Arial" pitchFamily="34" charset="0"/>
              <a:buChar char="•"/>
            </a:pPr>
            <a:r>
              <a:rPr lang="sr-Latn-RS" sz="3200" dirty="0" smtClean="0">
                <a:latin typeface="Californian FB" pitchFamily="18" charset="0"/>
              </a:rPr>
              <a:t> d) shop</a:t>
            </a:r>
          </a:p>
          <a:p>
            <a:pPr algn="just">
              <a:buFont typeface="Arial" pitchFamily="34" charset="0"/>
              <a:buChar char="•"/>
            </a:pPr>
            <a:r>
              <a:rPr lang="sr-Latn-RS" sz="3200" dirty="0" smtClean="0">
                <a:latin typeface="Californian FB" pitchFamily="18" charset="0"/>
              </a:rPr>
              <a:t> e) town centre</a:t>
            </a:r>
          </a:p>
          <a:p>
            <a:pPr algn="just">
              <a:buFont typeface="Arial" pitchFamily="34" charset="0"/>
              <a:buChar char="•"/>
            </a:pPr>
            <a:r>
              <a:rPr lang="sr-Latn-RS" sz="3200" dirty="0" smtClean="0">
                <a:latin typeface="Californian FB" pitchFamily="18" charset="0"/>
              </a:rPr>
              <a:t> f) motorway/ main road </a:t>
            </a:r>
            <a:endParaRPr lang="en-US" sz="3200" dirty="0">
              <a:latin typeface="Californian FB" pitchFamily="18" charset="0"/>
            </a:endParaRPr>
          </a:p>
        </p:txBody>
      </p:sp>
    </p:spTree>
    <p:extLst>
      <p:ext uri="{BB962C8B-B14F-4D97-AF65-F5344CB8AC3E}">
        <p14:creationId xmlns:p14="http://schemas.microsoft.com/office/powerpoint/2010/main" xmlns="" val="76827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xEl>
                                              <p:pRg st="0" end="0"/>
                                            </p:txEl>
                                          </p:spTgt>
                                        </p:tgtEl>
                                        <p:attrNameLst>
                                          <p:attrName>style.visibility</p:attrName>
                                        </p:attrNameLst>
                                      </p:cBhvr>
                                      <p:to>
                                        <p:strVal val="visible"/>
                                      </p:to>
                                    </p:set>
                                    <p:animEffect transition="in" filter="fade">
                                      <p:cBhvr>
                                        <p:cTn id="44" dur="2000"/>
                                        <p:tgtEl>
                                          <p:spTgt spid="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fade">
                                      <p:cBhvr>
                                        <p:cTn id="49" dur="2000"/>
                                        <p:tgtEl>
                                          <p:spTgt spid="4">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
                                            <p:txEl>
                                              <p:pRg st="2" end="2"/>
                                            </p:txEl>
                                          </p:spTgt>
                                        </p:tgtEl>
                                        <p:attrNameLst>
                                          <p:attrName>style.visibility</p:attrName>
                                        </p:attrNameLst>
                                      </p:cBhvr>
                                      <p:to>
                                        <p:strVal val="visible"/>
                                      </p:to>
                                    </p:set>
                                    <p:animEffect transition="in" filter="fade">
                                      <p:cBhvr>
                                        <p:cTn id="54" dur="2000"/>
                                        <p:tgtEl>
                                          <p:spTgt spid="4">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animEffect transition="in" filter="fade">
                                      <p:cBhvr>
                                        <p:cTn id="59" dur="2000"/>
                                        <p:tgtEl>
                                          <p:spTgt spid="4">
                                            <p:txEl>
                                              <p:pRg st="3" end="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
                                            <p:txEl>
                                              <p:pRg st="4" end="4"/>
                                            </p:txEl>
                                          </p:spTgt>
                                        </p:tgtEl>
                                        <p:attrNameLst>
                                          <p:attrName>style.visibility</p:attrName>
                                        </p:attrNameLst>
                                      </p:cBhvr>
                                      <p:to>
                                        <p:strVal val="visible"/>
                                      </p:to>
                                    </p:set>
                                    <p:animEffect transition="in" filter="fade">
                                      <p:cBhvr>
                                        <p:cTn id="64" dur="2000"/>
                                        <p:tgtEl>
                                          <p:spTgt spid="4">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
                                            <p:txEl>
                                              <p:pRg st="5" end="5"/>
                                            </p:txEl>
                                          </p:spTgt>
                                        </p:tgtEl>
                                        <p:attrNameLst>
                                          <p:attrName>style.visibility</p:attrName>
                                        </p:attrNameLst>
                                      </p:cBhvr>
                                      <p:to>
                                        <p:strVal val="visible"/>
                                      </p:to>
                                    </p:set>
                                    <p:animEffect transition="in" filter="fade">
                                      <p:cBhvr>
                                        <p:cTn id="69"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2511420"/>
          </a:xfrm>
        </p:spPr>
        <p:txBody>
          <a:bodyPr>
            <a:noAutofit/>
          </a:bodyPr>
          <a:lstStyle/>
          <a:p>
            <a:r>
              <a:rPr lang="en-US" sz="3600" b="1" dirty="0" smtClean="0">
                <a:latin typeface="Californian FB" panose="0207040306080B030204" pitchFamily="18" charset="0"/>
              </a:rPr>
              <a:t>2</a:t>
            </a:r>
            <a:r>
              <a:rPr lang="sr-Latn-RS" sz="3600" b="1" dirty="0" smtClean="0">
                <a:latin typeface="Californian FB" panose="0207040306080B030204" pitchFamily="18" charset="0"/>
              </a:rPr>
              <a:t>. </a:t>
            </a:r>
            <a:r>
              <a:rPr lang="sr-Latn-RS" sz="3600" b="1" dirty="0" smtClean="0">
                <a:solidFill>
                  <a:srgbClr val="FF0000"/>
                </a:solidFill>
                <a:latin typeface="Californian FB" panose="0207040306080B030204" pitchFamily="18" charset="0"/>
              </a:rPr>
              <a:t>page 62</a:t>
            </a:r>
            <a:r>
              <a:rPr lang="sr-Latn-RS" sz="3600" b="1" dirty="0" smtClean="0">
                <a:latin typeface="Californian FB" panose="0207040306080B030204" pitchFamily="18" charset="0"/>
              </a:rPr>
              <a:t>, </a:t>
            </a:r>
            <a:r>
              <a:rPr lang="en-US" sz="3600" b="1" dirty="0" smtClean="0">
                <a:latin typeface="Californian FB" panose="0207040306080B030204" pitchFamily="18" charset="0"/>
              </a:rPr>
              <a:t>The words on the left are American English. Find them in the text, then match them with these sentences. Can you say anything else about these types of shopping place?</a:t>
            </a:r>
            <a:endParaRPr lang="en-US" sz="3600" b="1" dirty="0">
              <a:latin typeface="Californian FB" panose="0207040306080B030204" pitchFamily="18" charset="0"/>
            </a:endParaRPr>
          </a:p>
        </p:txBody>
      </p:sp>
      <p:sp>
        <p:nvSpPr>
          <p:cNvPr id="3" name="Čuvar mesta za sadržaj 2"/>
          <p:cNvSpPr>
            <a:spLocks noGrp="1"/>
          </p:cNvSpPr>
          <p:nvPr>
            <p:ph idx="1"/>
          </p:nvPr>
        </p:nvSpPr>
        <p:spPr>
          <a:xfrm>
            <a:off x="457200" y="3143248"/>
            <a:ext cx="4114800" cy="3500462"/>
          </a:xfrm>
        </p:spPr>
        <p:txBody>
          <a:bodyPr>
            <a:normAutofit lnSpcReduction="10000"/>
          </a:bodyPr>
          <a:lstStyle/>
          <a:p>
            <a:pPr algn="just"/>
            <a:r>
              <a:rPr lang="sr-Latn-RS" dirty="0" smtClean="0">
                <a:latin typeface="Californian FB" pitchFamily="18" charset="0"/>
              </a:rPr>
              <a:t>1 shopping mall</a:t>
            </a:r>
          </a:p>
          <a:p>
            <a:pPr algn="just"/>
            <a:r>
              <a:rPr lang="sr-Latn-RS" dirty="0" smtClean="0">
                <a:latin typeface="Californian FB" pitchFamily="18" charset="0"/>
              </a:rPr>
              <a:t>2 store</a:t>
            </a:r>
          </a:p>
          <a:p>
            <a:pPr algn="just"/>
            <a:r>
              <a:rPr lang="sr-Latn-RS" dirty="0" smtClean="0">
                <a:latin typeface="Californian FB" pitchFamily="18" charset="0"/>
              </a:rPr>
              <a:t>3 gas</a:t>
            </a:r>
          </a:p>
          <a:p>
            <a:pPr algn="just"/>
            <a:r>
              <a:rPr lang="sr-Latn-RS" dirty="0" smtClean="0">
                <a:latin typeface="Californian FB" pitchFamily="18" charset="0"/>
              </a:rPr>
              <a:t>4 downtown</a:t>
            </a:r>
          </a:p>
          <a:p>
            <a:pPr algn="just"/>
            <a:r>
              <a:rPr lang="sr-Latn-RS" dirty="0" smtClean="0">
                <a:latin typeface="Californian FB" pitchFamily="18" charset="0"/>
              </a:rPr>
              <a:t>5 highway</a:t>
            </a:r>
          </a:p>
          <a:p>
            <a:pPr algn="just"/>
            <a:r>
              <a:rPr lang="sr-Latn-RS" dirty="0" smtClean="0">
                <a:latin typeface="Californian FB" pitchFamily="18" charset="0"/>
              </a:rPr>
              <a:t>6 parking lot</a:t>
            </a:r>
            <a:endParaRPr lang="en-US" dirty="0">
              <a:latin typeface="Californian FB" pitchFamily="18" charset="0"/>
            </a:endParaRPr>
          </a:p>
        </p:txBody>
      </p:sp>
      <p:sp>
        <p:nvSpPr>
          <p:cNvPr id="4" name="TextBox 3"/>
          <p:cNvSpPr txBox="1"/>
          <p:nvPr/>
        </p:nvSpPr>
        <p:spPr>
          <a:xfrm>
            <a:off x="4143372" y="3071810"/>
            <a:ext cx="4500594" cy="3046988"/>
          </a:xfrm>
          <a:prstGeom prst="rect">
            <a:avLst/>
          </a:prstGeom>
          <a:noFill/>
        </p:spPr>
        <p:txBody>
          <a:bodyPr wrap="square" rtlCol="0">
            <a:spAutoFit/>
          </a:bodyPr>
          <a:lstStyle/>
          <a:p>
            <a:pPr algn="just">
              <a:buFont typeface="Arial" pitchFamily="34" charset="0"/>
              <a:buChar char="•"/>
            </a:pPr>
            <a:r>
              <a:rPr lang="sr-Latn-RS" sz="3200" dirty="0" smtClean="0">
                <a:latin typeface="Californian FB" pitchFamily="18" charset="0"/>
              </a:rPr>
              <a:t> a) car park</a:t>
            </a:r>
          </a:p>
          <a:p>
            <a:pPr algn="just">
              <a:buFont typeface="Arial" pitchFamily="34" charset="0"/>
              <a:buChar char="•"/>
            </a:pPr>
            <a:r>
              <a:rPr lang="sr-Latn-RS" sz="3200" dirty="0" smtClean="0">
                <a:latin typeface="Californian FB" pitchFamily="18" charset="0"/>
              </a:rPr>
              <a:t> b) petrol</a:t>
            </a:r>
          </a:p>
          <a:p>
            <a:pPr algn="just">
              <a:buFont typeface="Arial" pitchFamily="34" charset="0"/>
              <a:buChar char="•"/>
            </a:pPr>
            <a:r>
              <a:rPr lang="sr-Latn-RS" sz="3200" dirty="0" smtClean="0">
                <a:latin typeface="Californian FB" pitchFamily="18" charset="0"/>
              </a:rPr>
              <a:t> c) shopping centre</a:t>
            </a:r>
          </a:p>
          <a:p>
            <a:pPr algn="just">
              <a:buFont typeface="Arial" pitchFamily="34" charset="0"/>
              <a:buChar char="•"/>
            </a:pPr>
            <a:r>
              <a:rPr lang="sr-Latn-RS" sz="3200" dirty="0" smtClean="0">
                <a:latin typeface="Californian FB" pitchFamily="18" charset="0"/>
              </a:rPr>
              <a:t> d) shop</a:t>
            </a:r>
          </a:p>
          <a:p>
            <a:pPr algn="just">
              <a:buFont typeface="Arial" pitchFamily="34" charset="0"/>
              <a:buChar char="•"/>
            </a:pPr>
            <a:r>
              <a:rPr lang="sr-Latn-RS" sz="3200" dirty="0" smtClean="0">
                <a:latin typeface="Californian FB" pitchFamily="18" charset="0"/>
              </a:rPr>
              <a:t> e) town centre</a:t>
            </a:r>
          </a:p>
          <a:p>
            <a:pPr algn="just">
              <a:buFont typeface="Arial" pitchFamily="34" charset="0"/>
              <a:buChar char="•"/>
            </a:pPr>
            <a:r>
              <a:rPr lang="sr-Latn-RS" sz="3200" dirty="0" smtClean="0">
                <a:latin typeface="Californian FB" pitchFamily="18" charset="0"/>
              </a:rPr>
              <a:t> f) motorway/ main road </a:t>
            </a:r>
            <a:endParaRPr lang="en-US" sz="3200" dirty="0">
              <a:latin typeface="Californian FB" pitchFamily="18" charset="0"/>
            </a:endParaRPr>
          </a:p>
        </p:txBody>
      </p:sp>
      <p:cxnSp>
        <p:nvCxnSpPr>
          <p:cNvPr id="9" name="Straight Arrow Connector 8"/>
          <p:cNvCxnSpPr/>
          <p:nvPr/>
        </p:nvCxnSpPr>
        <p:spPr>
          <a:xfrm>
            <a:off x="3357554" y="2857496"/>
            <a:ext cx="1571636"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flipH="1" flipV="1">
            <a:off x="2393141" y="3107529"/>
            <a:ext cx="2928958" cy="20002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000232" y="3357562"/>
            <a:ext cx="3000396"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1785918" y="3357562"/>
            <a:ext cx="3429024"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857488" y="4643446"/>
            <a:ext cx="2286016"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571736" y="5214950"/>
            <a:ext cx="2428892"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6827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xEl>
                                              <p:pRg st="0" end="0"/>
                                            </p:txEl>
                                          </p:spTgt>
                                        </p:tgtEl>
                                        <p:attrNameLst>
                                          <p:attrName>style.visibility</p:attrName>
                                        </p:attrNameLst>
                                      </p:cBhvr>
                                      <p:to>
                                        <p:strVal val="visible"/>
                                      </p:to>
                                    </p:set>
                                    <p:animEffect transition="in" filter="fade">
                                      <p:cBhvr>
                                        <p:cTn id="44" dur="2000"/>
                                        <p:tgtEl>
                                          <p:spTgt spid="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fade">
                                      <p:cBhvr>
                                        <p:cTn id="49" dur="2000"/>
                                        <p:tgtEl>
                                          <p:spTgt spid="4">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
                                            <p:txEl>
                                              <p:pRg st="2" end="2"/>
                                            </p:txEl>
                                          </p:spTgt>
                                        </p:tgtEl>
                                        <p:attrNameLst>
                                          <p:attrName>style.visibility</p:attrName>
                                        </p:attrNameLst>
                                      </p:cBhvr>
                                      <p:to>
                                        <p:strVal val="visible"/>
                                      </p:to>
                                    </p:set>
                                    <p:animEffect transition="in" filter="fade">
                                      <p:cBhvr>
                                        <p:cTn id="54" dur="2000"/>
                                        <p:tgtEl>
                                          <p:spTgt spid="4">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animEffect transition="in" filter="fade">
                                      <p:cBhvr>
                                        <p:cTn id="59" dur="2000"/>
                                        <p:tgtEl>
                                          <p:spTgt spid="4">
                                            <p:txEl>
                                              <p:pRg st="3" end="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
                                            <p:txEl>
                                              <p:pRg st="4" end="4"/>
                                            </p:txEl>
                                          </p:spTgt>
                                        </p:tgtEl>
                                        <p:attrNameLst>
                                          <p:attrName>style.visibility</p:attrName>
                                        </p:attrNameLst>
                                      </p:cBhvr>
                                      <p:to>
                                        <p:strVal val="visible"/>
                                      </p:to>
                                    </p:set>
                                    <p:animEffect transition="in" filter="fade">
                                      <p:cBhvr>
                                        <p:cTn id="64" dur="2000"/>
                                        <p:tgtEl>
                                          <p:spTgt spid="4">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
                                            <p:txEl>
                                              <p:pRg st="5" end="5"/>
                                            </p:txEl>
                                          </p:spTgt>
                                        </p:tgtEl>
                                        <p:attrNameLst>
                                          <p:attrName>style.visibility</p:attrName>
                                        </p:attrNameLst>
                                      </p:cBhvr>
                                      <p:to>
                                        <p:strVal val="visible"/>
                                      </p:to>
                                    </p:set>
                                    <p:animEffect transition="in" filter="fade">
                                      <p:cBhvr>
                                        <p:cTn id="69" dur="2000"/>
                                        <p:tgtEl>
                                          <p:spTgt spid="4">
                                            <p:txEl>
                                              <p:pRg st="5" end="5"/>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fill="hold"/>
                                        <p:tgtEl>
                                          <p:spTgt spid="9"/>
                                        </p:tgtEl>
                                        <p:attrNameLst>
                                          <p:attrName>ppt_x</p:attrName>
                                        </p:attrNameLst>
                                      </p:cBhvr>
                                      <p:tavLst>
                                        <p:tav tm="0">
                                          <p:val>
                                            <p:strVal val="#ppt_x"/>
                                          </p:val>
                                        </p:tav>
                                        <p:tav tm="100000">
                                          <p:val>
                                            <p:strVal val="#ppt_x"/>
                                          </p:val>
                                        </p:tav>
                                      </p:tavLst>
                                    </p:anim>
                                    <p:anim calcmode="lin" valueType="num">
                                      <p:cBhvr additive="base">
                                        <p:cTn id="7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fill="hold"/>
                                        <p:tgtEl>
                                          <p:spTgt spid="13"/>
                                        </p:tgtEl>
                                        <p:attrNameLst>
                                          <p:attrName>ppt_x</p:attrName>
                                        </p:attrNameLst>
                                      </p:cBhvr>
                                      <p:tavLst>
                                        <p:tav tm="0">
                                          <p:val>
                                            <p:strVal val="#ppt_x"/>
                                          </p:val>
                                        </p:tav>
                                        <p:tav tm="100000">
                                          <p:val>
                                            <p:strVal val="#ppt_x"/>
                                          </p:val>
                                        </p:tav>
                                      </p:tavLst>
                                    </p:anim>
                                    <p:anim calcmode="lin" valueType="num">
                                      <p:cBhvr additive="base">
                                        <p:cTn id="8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1000" fill="hold"/>
                                        <p:tgtEl>
                                          <p:spTgt spid="15"/>
                                        </p:tgtEl>
                                        <p:attrNameLst>
                                          <p:attrName>ppt_x</p:attrName>
                                        </p:attrNameLst>
                                      </p:cBhvr>
                                      <p:tavLst>
                                        <p:tav tm="0">
                                          <p:val>
                                            <p:strVal val="#ppt_x"/>
                                          </p:val>
                                        </p:tav>
                                        <p:tav tm="100000">
                                          <p:val>
                                            <p:strVal val="#ppt_x"/>
                                          </p:val>
                                        </p:tav>
                                      </p:tavLst>
                                    </p:anim>
                                    <p:anim calcmode="lin" valueType="num">
                                      <p:cBhvr additive="base">
                                        <p:cTn id="87"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additive="base">
                                        <p:cTn id="92" dur="500" fill="hold"/>
                                        <p:tgtEl>
                                          <p:spTgt spid="18"/>
                                        </p:tgtEl>
                                        <p:attrNameLst>
                                          <p:attrName>ppt_x</p:attrName>
                                        </p:attrNameLst>
                                      </p:cBhvr>
                                      <p:tavLst>
                                        <p:tav tm="0">
                                          <p:val>
                                            <p:strVal val="#ppt_x"/>
                                          </p:val>
                                        </p:tav>
                                        <p:tav tm="100000">
                                          <p:val>
                                            <p:strVal val="#ppt_x"/>
                                          </p:val>
                                        </p:tav>
                                      </p:tavLst>
                                    </p:anim>
                                    <p:anim calcmode="lin" valueType="num">
                                      <p:cBhvr additive="base">
                                        <p:cTn id="9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additive="base">
                                        <p:cTn id="98" dur="1000" fill="hold"/>
                                        <p:tgtEl>
                                          <p:spTgt spid="20"/>
                                        </p:tgtEl>
                                        <p:attrNameLst>
                                          <p:attrName>ppt_x</p:attrName>
                                        </p:attrNameLst>
                                      </p:cBhvr>
                                      <p:tavLst>
                                        <p:tav tm="0">
                                          <p:val>
                                            <p:strVal val="#ppt_x"/>
                                          </p:val>
                                        </p:tav>
                                        <p:tav tm="100000">
                                          <p:val>
                                            <p:strVal val="#ppt_x"/>
                                          </p:val>
                                        </p:tav>
                                      </p:tavLst>
                                    </p:anim>
                                    <p:anim calcmode="lin" valueType="num">
                                      <p:cBhvr additive="base">
                                        <p:cTn id="99"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11"/>
                                        </p:tgtEl>
                                        <p:attrNameLst>
                                          <p:attrName>style.visibility</p:attrName>
                                        </p:attrNameLst>
                                      </p:cBhvr>
                                      <p:to>
                                        <p:strVal val="visible"/>
                                      </p:to>
                                    </p:set>
                                    <p:anim calcmode="lin" valueType="num">
                                      <p:cBhvr additive="base">
                                        <p:cTn id="104" dur="1000" fill="hold"/>
                                        <p:tgtEl>
                                          <p:spTgt spid="11"/>
                                        </p:tgtEl>
                                        <p:attrNameLst>
                                          <p:attrName>ppt_x</p:attrName>
                                        </p:attrNameLst>
                                      </p:cBhvr>
                                      <p:tavLst>
                                        <p:tav tm="0">
                                          <p:val>
                                            <p:strVal val="#ppt_x"/>
                                          </p:val>
                                        </p:tav>
                                        <p:tav tm="100000">
                                          <p:val>
                                            <p:strVal val="#ppt_x"/>
                                          </p:val>
                                        </p:tav>
                                      </p:tavLst>
                                    </p:anim>
                                    <p:anim calcmode="lin" valueType="num">
                                      <p:cBhvr additive="base">
                                        <p:cTn id="105"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en-US"/>
          </a:p>
        </p:txBody>
      </p:sp>
      <p:pic>
        <p:nvPicPr>
          <p:cNvPr id="2050" name="Picture 2" descr="C:\Users\Smiljka Kesic.User-PC\Desktop\4.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
            <a:ext cx="4953000" cy="3733799"/>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Smiljka Kesic.User-PC\Desktop\charleston-town-cent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733800"/>
            <a:ext cx="5029200" cy="31242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C:\Users\Smiljka Kesic.User-PC\Desktop\b89d01eadfa2f64faad632cbd10d94ec.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29200" y="3733800"/>
            <a:ext cx="4038600" cy="29972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C:\Users\Smiljka Kesic.User-PC\Desktop\77cb603090012ae596e1b3a36281a24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76800" y="0"/>
            <a:ext cx="4267200" cy="373380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500034" y="0"/>
            <a:ext cx="928694" cy="769441"/>
          </a:xfrm>
          <a:prstGeom prst="rect">
            <a:avLst/>
          </a:prstGeom>
          <a:noFill/>
        </p:spPr>
        <p:txBody>
          <a:bodyPr wrap="square" rtlCol="0">
            <a:spAutoFit/>
          </a:bodyPr>
          <a:lstStyle/>
          <a:p>
            <a:pPr algn="ctr"/>
            <a:r>
              <a:rPr lang="sr-Latn-RS" sz="4400" b="1" dirty="0" smtClean="0">
                <a:latin typeface="Californian FB" pitchFamily="18" charset="0"/>
              </a:rPr>
              <a:t>A</a:t>
            </a:r>
            <a:endParaRPr lang="en-US" sz="4400" b="1" dirty="0">
              <a:latin typeface="Californian FB" pitchFamily="18" charset="0"/>
            </a:endParaRPr>
          </a:p>
        </p:txBody>
      </p:sp>
      <p:sp>
        <p:nvSpPr>
          <p:cNvPr id="9" name="TextBox 8"/>
          <p:cNvSpPr txBox="1"/>
          <p:nvPr/>
        </p:nvSpPr>
        <p:spPr>
          <a:xfrm>
            <a:off x="6572264" y="1214422"/>
            <a:ext cx="642942" cy="769441"/>
          </a:xfrm>
          <a:prstGeom prst="rect">
            <a:avLst/>
          </a:prstGeom>
          <a:noFill/>
        </p:spPr>
        <p:txBody>
          <a:bodyPr wrap="square" rtlCol="0">
            <a:spAutoFit/>
          </a:bodyPr>
          <a:lstStyle/>
          <a:p>
            <a:pPr algn="ctr"/>
            <a:r>
              <a:rPr lang="sr-Latn-RS" sz="4400" b="1" dirty="0" smtClean="0">
                <a:latin typeface="Californian FB" pitchFamily="18" charset="0"/>
              </a:rPr>
              <a:t>B</a:t>
            </a:r>
            <a:endParaRPr lang="en-US" sz="4400" b="1" dirty="0">
              <a:latin typeface="Californian FB" pitchFamily="18" charset="0"/>
            </a:endParaRPr>
          </a:p>
        </p:txBody>
      </p:sp>
      <p:sp>
        <p:nvSpPr>
          <p:cNvPr id="10" name="TextBox 9"/>
          <p:cNvSpPr txBox="1"/>
          <p:nvPr/>
        </p:nvSpPr>
        <p:spPr>
          <a:xfrm>
            <a:off x="928662" y="6000768"/>
            <a:ext cx="714380" cy="769441"/>
          </a:xfrm>
          <a:prstGeom prst="rect">
            <a:avLst/>
          </a:prstGeom>
          <a:noFill/>
        </p:spPr>
        <p:txBody>
          <a:bodyPr wrap="square" rtlCol="0">
            <a:spAutoFit/>
          </a:bodyPr>
          <a:lstStyle/>
          <a:p>
            <a:pPr algn="ctr"/>
            <a:r>
              <a:rPr lang="sr-Latn-RS" sz="4400" dirty="0" smtClean="0">
                <a:latin typeface="Californian FB" pitchFamily="18" charset="0"/>
              </a:rPr>
              <a:t>c</a:t>
            </a:r>
            <a:endParaRPr lang="en-US" sz="4400" dirty="0">
              <a:latin typeface="Californian FB" pitchFamily="18" charset="0"/>
            </a:endParaRPr>
          </a:p>
        </p:txBody>
      </p:sp>
      <p:sp>
        <p:nvSpPr>
          <p:cNvPr id="11" name="TextBox 10"/>
          <p:cNvSpPr txBox="1"/>
          <p:nvPr/>
        </p:nvSpPr>
        <p:spPr>
          <a:xfrm>
            <a:off x="7858148" y="6072206"/>
            <a:ext cx="857256" cy="769441"/>
          </a:xfrm>
          <a:prstGeom prst="rect">
            <a:avLst/>
          </a:prstGeom>
          <a:noFill/>
        </p:spPr>
        <p:txBody>
          <a:bodyPr wrap="square" rtlCol="0">
            <a:spAutoFit/>
          </a:bodyPr>
          <a:lstStyle/>
          <a:p>
            <a:pPr algn="ctr"/>
            <a:r>
              <a:rPr lang="sr-Latn-RS" sz="4400" b="1" dirty="0" smtClean="0">
                <a:latin typeface="Californian FB" pitchFamily="18" charset="0"/>
              </a:rPr>
              <a:t>D</a:t>
            </a:r>
            <a:endParaRPr lang="en-US" sz="4400" b="1" dirty="0">
              <a:latin typeface="Californian FB" pitchFamily="18" charset="0"/>
            </a:endParaRPr>
          </a:p>
        </p:txBody>
      </p:sp>
    </p:spTree>
    <p:extLst>
      <p:ext uri="{BB962C8B-B14F-4D97-AF65-F5344CB8AC3E}">
        <p14:creationId xmlns:p14="http://schemas.microsoft.com/office/powerpoint/2010/main" xmlns="" val="8708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3"/>
                                        </p:tgtEl>
                                        <p:attrNameLst>
                                          <p:attrName>style.visibility</p:attrName>
                                        </p:attrNameLst>
                                      </p:cBhvr>
                                      <p:to>
                                        <p:strVal val="visible"/>
                                      </p:to>
                                    </p:set>
                                    <p:animEffect transition="in" filter="fade">
                                      <p:cBhvr>
                                        <p:cTn id="12" dur="2000"/>
                                        <p:tgtEl>
                                          <p:spTgt spid="20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fade">
                                      <p:cBhvr>
                                        <p:cTn id="17" dur="20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Autofit/>
          </a:bodyPr>
          <a:lstStyle/>
          <a:p>
            <a:r>
              <a:rPr lang="en-US" sz="3600" b="1" dirty="0" smtClean="0">
                <a:latin typeface="Californian FB" panose="0207040306080B030204" pitchFamily="18" charset="0"/>
              </a:rPr>
              <a:t>3</a:t>
            </a:r>
            <a:r>
              <a:rPr lang="sr-Latn-RS" sz="3600" b="1" dirty="0" smtClean="0">
                <a:latin typeface="Californian FB" panose="0207040306080B030204" pitchFamily="18" charset="0"/>
              </a:rPr>
              <a:t>. </a:t>
            </a:r>
            <a:r>
              <a:rPr lang="sr-Latn-RS" sz="3600" b="1" dirty="0" smtClean="0">
                <a:solidFill>
                  <a:srgbClr val="FF0000"/>
                </a:solidFill>
                <a:latin typeface="Californian FB" panose="0207040306080B030204" pitchFamily="18" charset="0"/>
              </a:rPr>
              <a:t>page 62</a:t>
            </a:r>
            <a:r>
              <a:rPr lang="sr-Latn-RS" sz="3600" b="1" dirty="0" smtClean="0">
                <a:latin typeface="Californian FB" panose="0207040306080B030204" pitchFamily="18" charset="0"/>
              </a:rPr>
              <a:t>,</a:t>
            </a:r>
            <a:r>
              <a:rPr lang="en-US" sz="3600" b="1" dirty="0" smtClean="0">
                <a:latin typeface="Californian FB" panose="0207040306080B030204" pitchFamily="18" charset="0"/>
              </a:rPr>
              <a:t> Look at the photos A-D (slide 4) and match them with these sentences</a:t>
            </a:r>
            <a:endParaRPr lang="en-US" sz="3600" b="1" dirty="0">
              <a:latin typeface="Californian FB" panose="0207040306080B030204" pitchFamily="18" charset="0"/>
            </a:endParaRPr>
          </a:p>
        </p:txBody>
      </p:sp>
      <p:sp>
        <p:nvSpPr>
          <p:cNvPr id="3" name="Čuvar mesta za sadržaj 2"/>
          <p:cNvSpPr>
            <a:spLocks noGrp="1"/>
          </p:cNvSpPr>
          <p:nvPr>
            <p:ph idx="1"/>
          </p:nvPr>
        </p:nvSpPr>
        <p:spPr>
          <a:xfrm>
            <a:off x="0" y="1600200"/>
            <a:ext cx="9144000" cy="4525963"/>
          </a:xfrm>
        </p:spPr>
        <p:txBody>
          <a:bodyPr>
            <a:normAutofit/>
          </a:bodyPr>
          <a:lstStyle/>
          <a:p>
            <a:endParaRPr lang="sr-Latn-RS" sz="3000" dirty="0" smtClean="0">
              <a:latin typeface="Californian FB" pitchFamily="18" charset="0"/>
            </a:endParaRPr>
          </a:p>
          <a:p>
            <a:r>
              <a:rPr lang="sr-Latn-RS" sz="3000" dirty="0" smtClean="0">
                <a:latin typeface="Californian FB" pitchFamily="18" charset="0"/>
              </a:rPr>
              <a:t>1. In this place there are many stalls  (open-air shops).</a:t>
            </a:r>
          </a:p>
          <a:p>
            <a:r>
              <a:rPr lang="sr-Latn-RS" sz="3000" dirty="0" smtClean="0">
                <a:latin typeface="Californian FB" pitchFamily="18" charset="0"/>
              </a:rPr>
              <a:t>2. This is the tradional place for shopping.</a:t>
            </a:r>
          </a:p>
          <a:p>
            <a:r>
              <a:rPr lang="sr-Latn-RS" sz="3000" dirty="0" smtClean="0">
                <a:latin typeface="Californian FB" pitchFamily="18" charset="0"/>
              </a:rPr>
              <a:t>3. This place has very large car parks and large, often famous stores.</a:t>
            </a:r>
          </a:p>
          <a:p>
            <a:r>
              <a:rPr lang="sr-Latn-RS" sz="3000" dirty="0" smtClean="0">
                <a:latin typeface="Californian FB" pitchFamily="18" charset="0"/>
              </a:rPr>
              <a:t>4. There are often motels and petrol stations here. </a:t>
            </a:r>
            <a:endParaRPr lang="en-US" sz="3000" dirty="0">
              <a:latin typeface="Californian FB" pitchFamily="18" charset="0"/>
            </a:endParaRPr>
          </a:p>
        </p:txBody>
      </p:sp>
    </p:spTree>
    <p:extLst>
      <p:ext uri="{BB962C8B-B14F-4D97-AF65-F5344CB8AC3E}">
        <p14:creationId xmlns:p14="http://schemas.microsoft.com/office/powerpoint/2010/main" xmlns="" val="280563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2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20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928694"/>
          </a:xfrm>
        </p:spPr>
        <p:txBody>
          <a:bodyPr>
            <a:normAutofit fontScale="90000"/>
          </a:bodyPr>
          <a:lstStyle/>
          <a:p>
            <a:r>
              <a:rPr lang="sr-Latn-RS" dirty="0" smtClean="0">
                <a:latin typeface="Californian FB" pitchFamily="18" charset="0"/>
              </a:rPr>
              <a:t>stalls</a:t>
            </a:r>
            <a:r>
              <a:rPr lang="en-US" dirty="0" smtClean="0">
                <a:latin typeface="Californian FB" pitchFamily="18" charset="0"/>
              </a:rPr>
              <a:t>/</a:t>
            </a:r>
            <a:r>
              <a:rPr lang="en-US" dirty="0" err="1" smtClean="0">
                <a:latin typeface="Californian FB" pitchFamily="18" charset="0"/>
              </a:rPr>
              <a:t>stɔːl</a:t>
            </a:r>
            <a:r>
              <a:rPr lang="sr-Latn-RS" dirty="0" smtClean="0">
                <a:latin typeface="Californian FB" pitchFamily="18" charset="0"/>
              </a:rPr>
              <a:t>z</a:t>
            </a:r>
            <a:r>
              <a:rPr lang="en-US" dirty="0" smtClean="0">
                <a:latin typeface="Californian FB" pitchFamily="18" charset="0"/>
              </a:rPr>
              <a:t>/</a:t>
            </a:r>
            <a:r>
              <a:rPr lang="sr-Latn-RS" dirty="0" smtClean="0">
                <a:latin typeface="Californian FB" pitchFamily="18" charset="0"/>
              </a:rPr>
              <a:t> - stands, </a:t>
            </a:r>
            <a:br>
              <a:rPr lang="sr-Latn-RS" dirty="0" smtClean="0">
                <a:latin typeface="Californian FB" pitchFamily="18" charset="0"/>
              </a:rPr>
            </a:br>
            <a:r>
              <a:rPr lang="sr-Latn-RS" dirty="0" smtClean="0">
                <a:latin typeface="Californian FB" pitchFamily="18" charset="0"/>
              </a:rPr>
              <a:t>tezge</a:t>
            </a:r>
            <a:endParaRPr lang="en-US" dirty="0">
              <a:latin typeface="Californian FB" pitchFamily="18" charset="0"/>
            </a:endParaRPr>
          </a:p>
        </p:txBody>
      </p:sp>
      <p:pic>
        <p:nvPicPr>
          <p:cNvPr id="1026" name="Picture 2" descr="C:\Users\User\Desktop\index.jpg"/>
          <p:cNvPicPr>
            <a:picLocks noGrp="1" noChangeAspect="1" noChangeArrowheads="1"/>
          </p:cNvPicPr>
          <p:nvPr>
            <p:ph idx="1"/>
          </p:nvPr>
        </p:nvPicPr>
        <p:blipFill>
          <a:blip r:embed="rId2" cstate="print"/>
          <a:srcRect/>
          <a:stretch>
            <a:fillRect/>
          </a:stretch>
        </p:blipFill>
        <p:spPr bwMode="auto">
          <a:xfrm>
            <a:off x="1357290" y="1428736"/>
            <a:ext cx="6715172" cy="48577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Autofit/>
          </a:bodyPr>
          <a:lstStyle/>
          <a:p>
            <a:r>
              <a:rPr lang="en-US" sz="3600" b="1" dirty="0" smtClean="0">
                <a:latin typeface="Californian FB" panose="0207040306080B030204" pitchFamily="18" charset="0"/>
              </a:rPr>
              <a:t>3</a:t>
            </a:r>
            <a:r>
              <a:rPr lang="sr-Latn-RS" sz="3600" b="1" dirty="0" smtClean="0">
                <a:latin typeface="Californian FB" panose="0207040306080B030204" pitchFamily="18" charset="0"/>
              </a:rPr>
              <a:t>. </a:t>
            </a:r>
            <a:r>
              <a:rPr lang="sr-Latn-RS" sz="3600" b="1" dirty="0" smtClean="0">
                <a:solidFill>
                  <a:srgbClr val="FF0000"/>
                </a:solidFill>
                <a:latin typeface="Californian FB" panose="0207040306080B030204" pitchFamily="18" charset="0"/>
              </a:rPr>
              <a:t>page 62</a:t>
            </a:r>
            <a:r>
              <a:rPr lang="sr-Latn-RS" sz="3600" b="1" dirty="0" smtClean="0">
                <a:latin typeface="Californian FB" panose="0207040306080B030204" pitchFamily="18" charset="0"/>
              </a:rPr>
              <a:t>,</a:t>
            </a:r>
            <a:r>
              <a:rPr lang="en-US" sz="3600" b="1" dirty="0" smtClean="0">
                <a:latin typeface="Californian FB" panose="0207040306080B030204" pitchFamily="18" charset="0"/>
              </a:rPr>
              <a:t> Look at the photos A-D (slide 4) and match them with these sentences</a:t>
            </a:r>
            <a:endParaRPr lang="en-US" sz="3600" b="1" dirty="0">
              <a:latin typeface="Californian FB" panose="0207040306080B030204" pitchFamily="18" charset="0"/>
            </a:endParaRPr>
          </a:p>
        </p:txBody>
      </p:sp>
      <p:sp>
        <p:nvSpPr>
          <p:cNvPr id="3" name="Čuvar mesta za sadržaj 2"/>
          <p:cNvSpPr>
            <a:spLocks noGrp="1"/>
          </p:cNvSpPr>
          <p:nvPr>
            <p:ph idx="1"/>
          </p:nvPr>
        </p:nvSpPr>
        <p:spPr>
          <a:xfrm>
            <a:off x="0" y="1600200"/>
            <a:ext cx="9144000" cy="4525963"/>
          </a:xfrm>
        </p:spPr>
        <p:txBody>
          <a:bodyPr>
            <a:normAutofit/>
          </a:bodyPr>
          <a:lstStyle/>
          <a:p>
            <a:endParaRPr lang="sr-Latn-RS" sz="3000" dirty="0" smtClean="0">
              <a:latin typeface="Californian FB" pitchFamily="18" charset="0"/>
            </a:endParaRPr>
          </a:p>
          <a:p>
            <a:r>
              <a:rPr lang="sr-Latn-RS" sz="3000" dirty="0" smtClean="0">
                <a:latin typeface="Californian FB" pitchFamily="18" charset="0"/>
              </a:rPr>
              <a:t>1. In this place there are many stalls  (open-air shops). </a:t>
            </a:r>
            <a:r>
              <a:rPr lang="sr-Latn-RS" sz="3000" b="1" dirty="0" smtClean="0">
                <a:solidFill>
                  <a:srgbClr val="FF0000"/>
                </a:solidFill>
                <a:latin typeface="Californian FB" pitchFamily="18" charset="0"/>
              </a:rPr>
              <a:t>A</a:t>
            </a:r>
          </a:p>
          <a:p>
            <a:r>
              <a:rPr lang="sr-Latn-RS" sz="3000" dirty="0" smtClean="0">
                <a:latin typeface="Californian FB" pitchFamily="18" charset="0"/>
              </a:rPr>
              <a:t>2. This is the tradional place for shopping. </a:t>
            </a:r>
            <a:r>
              <a:rPr lang="sr-Latn-RS" sz="3000" b="1" dirty="0" smtClean="0">
                <a:solidFill>
                  <a:srgbClr val="FF0000"/>
                </a:solidFill>
                <a:latin typeface="Californian FB" pitchFamily="18" charset="0"/>
              </a:rPr>
              <a:t>B</a:t>
            </a:r>
          </a:p>
          <a:p>
            <a:r>
              <a:rPr lang="sr-Latn-RS" sz="3000" dirty="0" smtClean="0">
                <a:latin typeface="Californian FB" pitchFamily="18" charset="0"/>
              </a:rPr>
              <a:t>3. This place has very large car parks and large, often famous stores. </a:t>
            </a:r>
            <a:r>
              <a:rPr lang="sr-Latn-RS" sz="3000" b="1" dirty="0" smtClean="0">
                <a:solidFill>
                  <a:srgbClr val="FF0000"/>
                </a:solidFill>
                <a:latin typeface="Californian FB" pitchFamily="18" charset="0"/>
              </a:rPr>
              <a:t>C</a:t>
            </a:r>
          </a:p>
          <a:p>
            <a:r>
              <a:rPr lang="sr-Latn-RS" sz="3000" dirty="0" smtClean="0">
                <a:latin typeface="Californian FB" pitchFamily="18" charset="0"/>
              </a:rPr>
              <a:t>4. There are often motels and petrol stations here. </a:t>
            </a:r>
            <a:r>
              <a:rPr lang="sr-Latn-RS" sz="3000" b="1" dirty="0" smtClean="0">
                <a:solidFill>
                  <a:srgbClr val="FF0000"/>
                </a:solidFill>
                <a:latin typeface="Californian FB" pitchFamily="18" charset="0"/>
              </a:rPr>
              <a:t>D</a:t>
            </a:r>
            <a:endParaRPr lang="en-US" sz="3000" b="1" dirty="0">
              <a:solidFill>
                <a:srgbClr val="FF0000"/>
              </a:solidFill>
              <a:latin typeface="Californian FB" pitchFamily="18" charset="0"/>
            </a:endParaRPr>
          </a:p>
        </p:txBody>
      </p:sp>
    </p:spTree>
    <p:extLst>
      <p:ext uri="{BB962C8B-B14F-4D97-AF65-F5344CB8AC3E}">
        <p14:creationId xmlns:p14="http://schemas.microsoft.com/office/powerpoint/2010/main" xmlns="" val="280563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6200" y="274638"/>
            <a:ext cx="8915400" cy="2654296"/>
          </a:xfrm>
        </p:spPr>
        <p:txBody>
          <a:bodyPr>
            <a:noAutofit/>
          </a:bodyPr>
          <a:lstStyle/>
          <a:p>
            <a:r>
              <a:rPr lang="en-US" sz="3600" dirty="0" smtClean="0">
                <a:latin typeface="Californian FB" panose="0207040306080B030204" pitchFamily="18" charset="0"/>
              </a:rPr>
              <a:t>4</a:t>
            </a:r>
            <a:r>
              <a:rPr lang="sr-Latn-RS" sz="3600" dirty="0" smtClean="0">
                <a:latin typeface="Californian FB" panose="0207040306080B030204" pitchFamily="18" charset="0"/>
              </a:rPr>
              <a:t>. </a:t>
            </a:r>
            <a:r>
              <a:rPr lang="sr-Latn-RS" sz="3600" b="1" dirty="0" smtClean="0">
                <a:solidFill>
                  <a:srgbClr val="FF0000"/>
                </a:solidFill>
                <a:latin typeface="Californian FB" panose="0207040306080B030204" pitchFamily="18" charset="0"/>
              </a:rPr>
              <a:t>page 62</a:t>
            </a:r>
            <a:r>
              <a:rPr lang="sr-Latn-RS" sz="3600" b="1" dirty="0" smtClean="0">
                <a:latin typeface="Californian FB" panose="0207040306080B030204" pitchFamily="18" charset="0"/>
              </a:rPr>
              <a:t>,</a:t>
            </a:r>
            <a:r>
              <a:rPr lang="en-US" sz="3600" b="1" dirty="0" smtClean="0">
                <a:latin typeface="Californian FB" panose="0207040306080B030204" pitchFamily="18" charset="0"/>
              </a:rPr>
              <a:t> </a:t>
            </a:r>
            <a:r>
              <a:rPr lang="en-US" sz="3600" dirty="0" smtClean="0">
                <a:latin typeface="Californian FB" panose="0207040306080B030204" pitchFamily="18" charset="0"/>
              </a:rPr>
              <a:t>Brad and Zara want to start a small bookshop in Charleston. They want to sell books about film, TV and music. Read the information in </a:t>
            </a:r>
            <a:r>
              <a:rPr lang="en-US" sz="3600" b="1" dirty="0" smtClean="0">
                <a:solidFill>
                  <a:srgbClr val="FF0000"/>
                </a:solidFill>
                <a:latin typeface="Californian FB" panose="0207040306080B030204" pitchFamily="18" charset="0"/>
              </a:rPr>
              <a:t>Exercise 5 </a:t>
            </a:r>
            <a:r>
              <a:rPr lang="en-US" sz="3600" dirty="0" smtClean="0">
                <a:latin typeface="Californian FB" panose="0207040306080B030204" pitchFamily="18" charset="0"/>
              </a:rPr>
              <a:t>about downtown Charleston and answer the questions. </a:t>
            </a:r>
            <a:endParaRPr lang="en-US" sz="3600" dirty="0">
              <a:latin typeface="Californian FB" panose="0207040306080B030204" pitchFamily="18" charset="0"/>
            </a:endParaRPr>
          </a:p>
        </p:txBody>
      </p:sp>
      <p:sp>
        <p:nvSpPr>
          <p:cNvPr id="3" name="Čuvar mesta za sadržaj 2"/>
          <p:cNvSpPr>
            <a:spLocks noGrp="1"/>
          </p:cNvSpPr>
          <p:nvPr>
            <p:ph idx="1"/>
          </p:nvPr>
        </p:nvSpPr>
        <p:spPr>
          <a:xfrm>
            <a:off x="0" y="3286124"/>
            <a:ext cx="9144000" cy="2840039"/>
          </a:xfrm>
        </p:spPr>
        <p:txBody>
          <a:bodyPr>
            <a:normAutofit/>
          </a:bodyPr>
          <a:lstStyle/>
          <a:p>
            <a:pPr algn="just"/>
            <a:r>
              <a:rPr lang="sr-Latn-RS" sz="2900" dirty="0" smtClean="0">
                <a:latin typeface="Californian FB" pitchFamily="18" charset="0"/>
              </a:rPr>
              <a:t>1. What are the disadvantages of this area for their shop?</a:t>
            </a:r>
          </a:p>
          <a:p>
            <a:pPr algn="just"/>
            <a:r>
              <a:rPr lang="sr-Latn-RS" sz="2900" dirty="0" smtClean="0">
                <a:latin typeface="Californian FB" pitchFamily="18" charset="0"/>
              </a:rPr>
              <a:t>2.  What are the disadvantages?</a:t>
            </a:r>
          </a:p>
          <a:p>
            <a:pPr algn="just"/>
            <a:r>
              <a:rPr lang="sr-Latn-RS" sz="2900" dirty="0" smtClean="0">
                <a:latin typeface="Californian FB" pitchFamily="18" charset="0"/>
              </a:rPr>
              <a:t>3. Do you think it is a good place for the shop?</a:t>
            </a:r>
            <a:endParaRPr lang="en-US" sz="2900" dirty="0">
              <a:latin typeface="Californian FB" pitchFamily="18" charset="0"/>
            </a:endParaRPr>
          </a:p>
        </p:txBody>
      </p:sp>
    </p:spTree>
    <p:extLst>
      <p:ext uri="{BB962C8B-B14F-4D97-AF65-F5344CB8AC3E}">
        <p14:creationId xmlns:p14="http://schemas.microsoft.com/office/powerpoint/2010/main" xmlns="" val="158624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14290"/>
            <a:ext cx="9144000" cy="2286016"/>
          </a:xfrm>
        </p:spPr>
        <p:txBody>
          <a:bodyPr>
            <a:normAutofit fontScale="90000"/>
          </a:bodyPr>
          <a:lstStyle/>
          <a:p>
            <a:r>
              <a:rPr lang="en-US" sz="4000" dirty="0" smtClean="0">
                <a:latin typeface="Californian FB" panose="0207040306080B030204" pitchFamily="18" charset="0"/>
              </a:rPr>
              <a:t>5. </a:t>
            </a:r>
            <a:r>
              <a:rPr lang="en-US" sz="4000" b="1" dirty="0" smtClean="0">
                <a:solidFill>
                  <a:srgbClr val="FF0000"/>
                </a:solidFill>
                <a:latin typeface="Californian FB" panose="0207040306080B030204" pitchFamily="18" charset="0"/>
              </a:rPr>
              <a:t>page</a:t>
            </a:r>
            <a:r>
              <a:rPr lang="sr-Latn-RS" sz="4000" b="1" dirty="0" smtClean="0">
                <a:solidFill>
                  <a:srgbClr val="FF0000"/>
                </a:solidFill>
                <a:latin typeface="Californian FB" panose="0207040306080B030204" pitchFamily="18" charset="0"/>
              </a:rPr>
              <a:t> 62,</a:t>
            </a:r>
            <a:r>
              <a:rPr lang="en-US" sz="4000" b="1" dirty="0" smtClean="0">
                <a:solidFill>
                  <a:srgbClr val="FF0000"/>
                </a:solidFill>
                <a:latin typeface="Californian FB" panose="0207040306080B030204" pitchFamily="18" charset="0"/>
              </a:rPr>
              <a:t> Track 2.5</a:t>
            </a:r>
            <a:r>
              <a:rPr lang="sr-Latn-RS" sz="4000" b="1" dirty="0" smtClean="0">
                <a:solidFill>
                  <a:srgbClr val="FF0000"/>
                </a:solidFill>
                <a:latin typeface="Californian FB" panose="0207040306080B030204" pitchFamily="18" charset="0"/>
              </a:rPr>
              <a:t>, page 151</a:t>
            </a:r>
            <a:br>
              <a:rPr lang="sr-Latn-RS" sz="4000" b="1" dirty="0" smtClean="0">
                <a:solidFill>
                  <a:srgbClr val="FF0000"/>
                </a:solidFill>
                <a:latin typeface="Californian FB" panose="0207040306080B030204" pitchFamily="18" charset="0"/>
              </a:rPr>
            </a:br>
            <a:r>
              <a:rPr lang="en-US" sz="4000" b="1" dirty="0" smtClean="0">
                <a:solidFill>
                  <a:srgbClr val="FF0000"/>
                </a:solidFill>
                <a:latin typeface="Californian FB" panose="0207040306080B030204" pitchFamily="18" charset="0"/>
              </a:rPr>
              <a:t> </a:t>
            </a:r>
            <a:r>
              <a:rPr lang="en-US" sz="4000" b="1" dirty="0" smtClean="0">
                <a:latin typeface="Californian FB" panose="0207040306080B030204" pitchFamily="18" charset="0"/>
              </a:rPr>
              <a:t>Listen to Brad and Zara talking about their plans for the shops. Tick the advantages and disadvantages of downtown that they discuss</a:t>
            </a:r>
            <a:r>
              <a:rPr lang="en-US" dirty="0" smtClean="0"/>
              <a:t>. </a:t>
            </a:r>
            <a:endParaRPr lang="en-US" dirty="0"/>
          </a:p>
        </p:txBody>
      </p:sp>
      <p:sp>
        <p:nvSpPr>
          <p:cNvPr id="3" name="Čuvar mesta za sadržaj 2"/>
          <p:cNvSpPr>
            <a:spLocks noGrp="1"/>
          </p:cNvSpPr>
          <p:nvPr>
            <p:ph idx="1"/>
          </p:nvPr>
        </p:nvSpPr>
        <p:spPr>
          <a:xfrm>
            <a:off x="0" y="2500306"/>
            <a:ext cx="9144000" cy="4357694"/>
          </a:xfrm>
        </p:spPr>
        <p:txBody>
          <a:bodyPr>
            <a:normAutofit fontScale="92500" lnSpcReduction="10000"/>
          </a:bodyPr>
          <a:lstStyle/>
          <a:p>
            <a:pPr algn="just"/>
            <a:r>
              <a:rPr lang="sr-Latn-RS" dirty="0" smtClean="0">
                <a:latin typeface="Californian FB" pitchFamily="18" charset="0"/>
              </a:rPr>
              <a:t>1. It’s a nice place. People like to come here.</a:t>
            </a:r>
          </a:p>
          <a:p>
            <a:pPr algn="just"/>
            <a:r>
              <a:rPr lang="sr-Latn-RS" dirty="0" smtClean="0">
                <a:latin typeface="Californian FB" pitchFamily="18" charset="0"/>
              </a:rPr>
              <a:t>2. There are interesting local shops: some </a:t>
            </a:r>
            <a:r>
              <a:rPr lang="en-US" dirty="0" smtClean="0">
                <a:latin typeface="Californian FB" pitchFamily="18" charset="0"/>
              </a:rPr>
              <a:t>cafés, an art shop, a music shop.</a:t>
            </a:r>
          </a:p>
          <a:p>
            <a:pPr algn="just"/>
            <a:r>
              <a:rPr lang="en-US" dirty="0" smtClean="0">
                <a:latin typeface="Californian FB" pitchFamily="18" charset="0"/>
              </a:rPr>
              <a:t>3. The area is safe – there’s not much crime.</a:t>
            </a:r>
          </a:p>
          <a:p>
            <a:pPr algn="just"/>
            <a:r>
              <a:rPr lang="en-US" dirty="0" smtClean="0">
                <a:latin typeface="Californian FB" pitchFamily="18" charset="0"/>
              </a:rPr>
              <a:t>4. There aren’t any bookshops in the area. </a:t>
            </a:r>
          </a:p>
          <a:p>
            <a:pPr algn="just"/>
            <a:r>
              <a:rPr lang="en-US" dirty="0" smtClean="0">
                <a:latin typeface="Californian FB" pitchFamily="18" charset="0"/>
              </a:rPr>
              <a:t>5. It’s near the bus station.</a:t>
            </a:r>
          </a:p>
          <a:p>
            <a:pPr algn="just"/>
            <a:r>
              <a:rPr lang="en-US" dirty="0" smtClean="0">
                <a:latin typeface="Californian FB" pitchFamily="18" charset="0"/>
              </a:rPr>
              <a:t>6. The rent is high ($500 a month).</a:t>
            </a:r>
          </a:p>
          <a:p>
            <a:pPr algn="just"/>
            <a:r>
              <a:rPr lang="en-US" dirty="0" smtClean="0">
                <a:latin typeface="Californian FB" pitchFamily="18" charset="0"/>
              </a:rPr>
              <a:t>7. Many people go to the shopping mall outside the town</a:t>
            </a:r>
          </a:p>
          <a:p>
            <a:pPr algn="just"/>
            <a:endParaRPr lang="en-US" dirty="0">
              <a:latin typeface="Californian FB" pitchFamily="18" charset="0"/>
            </a:endParaRPr>
          </a:p>
        </p:txBody>
      </p:sp>
    </p:spTree>
    <p:extLst>
      <p:ext uri="{BB962C8B-B14F-4D97-AF65-F5344CB8AC3E}">
        <p14:creationId xmlns:p14="http://schemas.microsoft.com/office/powerpoint/2010/main" xmlns="" val="234374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1" nodeType="click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1"/>
                                          </p:val>
                                        </p:tav>
                                        <p:tav tm="100000">
                                          <p:val>
                                            <p:strVal val="#ppt_x"/>
                                          </p:val>
                                        </p:tav>
                                      </p:tavLst>
                                    </p:anim>
                                    <p:anim calcmode="lin" valueType="num">
                                      <p:cBhvr>
                                        <p:cTn id="16"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2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2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20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20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fade">
                                      <p:cBhvr>
                                        <p:cTn id="46" dur="2000"/>
                                        <p:tgtEl>
                                          <p:spTgt spid="3">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Effect transition="in" filter="fade">
                                      <p:cBhvr>
                                        <p:cTn id="5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14290"/>
            <a:ext cx="9144000" cy="1928826"/>
          </a:xfrm>
        </p:spPr>
        <p:txBody>
          <a:bodyPr>
            <a:normAutofit fontScale="90000"/>
          </a:bodyPr>
          <a:lstStyle/>
          <a:p>
            <a:r>
              <a:rPr lang="en-US" sz="4000" dirty="0" smtClean="0">
                <a:latin typeface="Californian FB" panose="0207040306080B030204" pitchFamily="18" charset="0"/>
              </a:rPr>
              <a:t>5. </a:t>
            </a:r>
            <a:r>
              <a:rPr lang="en-US" sz="4000" b="1" dirty="0" smtClean="0">
                <a:solidFill>
                  <a:srgbClr val="FF0000"/>
                </a:solidFill>
                <a:latin typeface="Californian FB" panose="0207040306080B030204" pitchFamily="18" charset="0"/>
              </a:rPr>
              <a:t>page</a:t>
            </a:r>
            <a:r>
              <a:rPr lang="sr-Latn-RS" sz="4000" b="1" dirty="0" smtClean="0">
                <a:solidFill>
                  <a:srgbClr val="FF0000"/>
                </a:solidFill>
                <a:latin typeface="Californian FB" panose="0207040306080B030204" pitchFamily="18" charset="0"/>
              </a:rPr>
              <a:t> 62,</a:t>
            </a:r>
            <a:r>
              <a:rPr lang="en-US" sz="4000" b="1" dirty="0" smtClean="0">
                <a:solidFill>
                  <a:srgbClr val="FF0000"/>
                </a:solidFill>
                <a:latin typeface="Californian FB" panose="0207040306080B030204" pitchFamily="18" charset="0"/>
              </a:rPr>
              <a:t> Track 2.5</a:t>
            </a:r>
            <a:r>
              <a:rPr lang="sr-Latn-RS" sz="4000" b="1" dirty="0" smtClean="0">
                <a:solidFill>
                  <a:srgbClr val="FF0000"/>
                </a:solidFill>
                <a:latin typeface="Californian FB" panose="0207040306080B030204" pitchFamily="18" charset="0"/>
              </a:rPr>
              <a:t>, page 151</a:t>
            </a:r>
            <a:br>
              <a:rPr lang="sr-Latn-RS" sz="4000" b="1" dirty="0" smtClean="0">
                <a:solidFill>
                  <a:srgbClr val="FF0000"/>
                </a:solidFill>
                <a:latin typeface="Californian FB" panose="0207040306080B030204" pitchFamily="18" charset="0"/>
              </a:rPr>
            </a:br>
            <a:r>
              <a:rPr lang="en-US" sz="4000" b="1" dirty="0" smtClean="0">
                <a:solidFill>
                  <a:srgbClr val="FF0000"/>
                </a:solidFill>
                <a:latin typeface="Californian FB" panose="0207040306080B030204" pitchFamily="18" charset="0"/>
              </a:rPr>
              <a:t> </a:t>
            </a:r>
            <a:r>
              <a:rPr lang="en-US" sz="3600" b="1" dirty="0" smtClean="0">
                <a:latin typeface="Californian FB" pitchFamily="18" charset="0"/>
              </a:rPr>
              <a:t>Listen to Brad and Zara talking about their plans for the shops. Tick the advantages and disadvantages of downtown that they discuss.</a:t>
            </a:r>
            <a:r>
              <a:rPr lang="en-US" dirty="0" smtClean="0"/>
              <a:t> </a:t>
            </a:r>
            <a:endParaRPr lang="en-US" dirty="0"/>
          </a:p>
        </p:txBody>
      </p:sp>
      <p:sp>
        <p:nvSpPr>
          <p:cNvPr id="3" name="Čuvar mesta za sadržaj 2"/>
          <p:cNvSpPr>
            <a:spLocks noGrp="1"/>
          </p:cNvSpPr>
          <p:nvPr>
            <p:ph idx="1"/>
          </p:nvPr>
        </p:nvSpPr>
        <p:spPr>
          <a:xfrm>
            <a:off x="0" y="2214554"/>
            <a:ext cx="9144000" cy="4643446"/>
          </a:xfrm>
        </p:spPr>
        <p:txBody>
          <a:bodyPr>
            <a:normAutofit fontScale="92500" lnSpcReduction="10000"/>
          </a:bodyPr>
          <a:lstStyle/>
          <a:p>
            <a:pPr algn="just"/>
            <a:r>
              <a:rPr lang="sr-Latn-RS" dirty="0" smtClean="0">
                <a:latin typeface="Californian FB" pitchFamily="18" charset="0"/>
              </a:rPr>
              <a:t>1. It’s a nice place. People like to come here.</a:t>
            </a:r>
            <a:r>
              <a:rPr lang="sr-Latn-RS" b="1" dirty="0" smtClean="0">
                <a:solidFill>
                  <a:srgbClr val="0070C0"/>
                </a:solidFill>
                <a:latin typeface="Californian FB" pitchFamily="18" charset="0"/>
              </a:rPr>
              <a:t>√</a:t>
            </a:r>
          </a:p>
          <a:p>
            <a:pPr algn="just"/>
            <a:r>
              <a:rPr lang="sr-Latn-RS" dirty="0" smtClean="0">
                <a:latin typeface="Californian FB" pitchFamily="18" charset="0"/>
              </a:rPr>
              <a:t>2. There are interesting local shops: some </a:t>
            </a:r>
            <a:r>
              <a:rPr lang="en-US" dirty="0" smtClean="0">
                <a:latin typeface="Californian FB" pitchFamily="18" charset="0"/>
              </a:rPr>
              <a:t>cafés, an art shop, a music shop.</a:t>
            </a:r>
            <a:r>
              <a:rPr lang="sr-Latn-RS" b="1" dirty="0" smtClean="0">
                <a:solidFill>
                  <a:srgbClr val="0070C0"/>
                </a:solidFill>
                <a:latin typeface="Californian FB" pitchFamily="18" charset="0"/>
              </a:rPr>
              <a:t> √</a:t>
            </a:r>
            <a:endParaRPr lang="en-US" dirty="0" smtClean="0">
              <a:latin typeface="Californian FB" pitchFamily="18" charset="0"/>
            </a:endParaRPr>
          </a:p>
          <a:p>
            <a:pPr algn="just"/>
            <a:r>
              <a:rPr lang="en-US" dirty="0" smtClean="0">
                <a:latin typeface="Californian FB" pitchFamily="18" charset="0"/>
              </a:rPr>
              <a:t>3. The area is safe – there’s not much crime.</a:t>
            </a:r>
            <a:r>
              <a:rPr lang="sr-Latn-RS" b="1" dirty="0" smtClean="0">
                <a:solidFill>
                  <a:srgbClr val="0070C0"/>
                </a:solidFill>
                <a:latin typeface="Californian FB" pitchFamily="18" charset="0"/>
              </a:rPr>
              <a:t> √</a:t>
            </a:r>
            <a:endParaRPr lang="en-US" dirty="0" smtClean="0">
              <a:latin typeface="Californian FB" pitchFamily="18" charset="0"/>
            </a:endParaRPr>
          </a:p>
          <a:p>
            <a:pPr algn="just"/>
            <a:r>
              <a:rPr lang="en-US" dirty="0" smtClean="0">
                <a:latin typeface="Californian FB" pitchFamily="18" charset="0"/>
              </a:rPr>
              <a:t>4. There aren’t any bookshops in the area. </a:t>
            </a:r>
            <a:r>
              <a:rPr lang="sr-Latn-RS" sz="3600" b="1" i="1" dirty="0" smtClean="0">
                <a:solidFill>
                  <a:srgbClr val="FF0000"/>
                </a:solidFill>
                <a:latin typeface="Californian FB" pitchFamily="18" charset="0"/>
              </a:rPr>
              <a:t>x</a:t>
            </a:r>
            <a:endParaRPr lang="en-US" sz="3600" b="1" i="1" dirty="0" smtClean="0">
              <a:solidFill>
                <a:srgbClr val="FF0000"/>
              </a:solidFill>
              <a:latin typeface="Californian FB" pitchFamily="18" charset="0"/>
            </a:endParaRPr>
          </a:p>
          <a:p>
            <a:pPr algn="just"/>
            <a:r>
              <a:rPr lang="en-US" dirty="0" smtClean="0">
                <a:latin typeface="Californian FB" pitchFamily="18" charset="0"/>
              </a:rPr>
              <a:t>5. It’s near the bus station.</a:t>
            </a:r>
            <a:r>
              <a:rPr lang="sr-Latn-RS" b="1" dirty="0" smtClean="0">
                <a:solidFill>
                  <a:srgbClr val="0070C0"/>
                </a:solidFill>
                <a:latin typeface="Californian FB" pitchFamily="18" charset="0"/>
              </a:rPr>
              <a:t> √</a:t>
            </a:r>
            <a:endParaRPr lang="en-US" dirty="0" smtClean="0">
              <a:latin typeface="Californian FB" pitchFamily="18" charset="0"/>
            </a:endParaRPr>
          </a:p>
          <a:p>
            <a:pPr algn="just"/>
            <a:r>
              <a:rPr lang="en-US" dirty="0" smtClean="0">
                <a:latin typeface="Californian FB" pitchFamily="18" charset="0"/>
              </a:rPr>
              <a:t>6. The rent is high ($500 a month).</a:t>
            </a:r>
            <a:r>
              <a:rPr lang="sr-Latn-RS" b="1" i="1" dirty="0" smtClean="0">
                <a:solidFill>
                  <a:srgbClr val="FF0000"/>
                </a:solidFill>
                <a:latin typeface="Californian FB" pitchFamily="18" charset="0"/>
              </a:rPr>
              <a:t> x</a:t>
            </a:r>
            <a:endParaRPr lang="en-US" dirty="0" smtClean="0">
              <a:latin typeface="Californian FB" pitchFamily="18" charset="0"/>
            </a:endParaRPr>
          </a:p>
          <a:p>
            <a:pPr algn="just"/>
            <a:r>
              <a:rPr lang="en-US" dirty="0" smtClean="0">
                <a:latin typeface="Californian FB" pitchFamily="18" charset="0"/>
              </a:rPr>
              <a:t>7. Many people go to the shopping mall outside the town</a:t>
            </a:r>
            <a:r>
              <a:rPr lang="sr-Latn-RS" b="1" i="1" dirty="0" smtClean="0">
                <a:solidFill>
                  <a:srgbClr val="FF0000"/>
                </a:solidFill>
                <a:latin typeface="Californian FB" pitchFamily="18" charset="0"/>
              </a:rPr>
              <a:t> x</a:t>
            </a:r>
            <a:endParaRPr lang="en-US" dirty="0" smtClean="0">
              <a:latin typeface="Californian FB" pitchFamily="18" charset="0"/>
            </a:endParaRPr>
          </a:p>
          <a:p>
            <a:pPr algn="just"/>
            <a:endParaRPr lang="en-US" dirty="0">
              <a:latin typeface="Californian FB" pitchFamily="18" charset="0"/>
            </a:endParaRPr>
          </a:p>
        </p:txBody>
      </p:sp>
    </p:spTree>
    <p:extLst>
      <p:ext uri="{BB962C8B-B14F-4D97-AF65-F5344CB8AC3E}">
        <p14:creationId xmlns:p14="http://schemas.microsoft.com/office/powerpoint/2010/main" xmlns="" val="234374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1" nodeType="click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1"/>
                                          </p:val>
                                        </p:tav>
                                        <p:tav tm="100000">
                                          <p:val>
                                            <p:strVal val="#ppt_x"/>
                                          </p:val>
                                        </p:tav>
                                      </p:tavLst>
                                    </p:anim>
                                    <p:anim calcmode="lin" valueType="num">
                                      <p:cBhvr>
                                        <p:cTn id="16"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2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2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20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20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fade">
                                      <p:cBhvr>
                                        <p:cTn id="46" dur="2000"/>
                                        <p:tgtEl>
                                          <p:spTgt spid="3">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Effect transition="in" filter="fade">
                                      <p:cBhvr>
                                        <p:cTn id="5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latin typeface="Californian FB" panose="0207040306080B030204" pitchFamily="18" charset="0"/>
              </a:rPr>
              <a:t>GIVING ADVANTAGES AND DISADVANTAGES</a:t>
            </a:r>
            <a:endParaRPr lang="en-US" dirty="0">
              <a:latin typeface="Californian FB" panose="0207040306080B030204" pitchFamily="18" charset="0"/>
            </a:endParaRPr>
          </a:p>
        </p:txBody>
      </p:sp>
      <p:sp>
        <p:nvSpPr>
          <p:cNvPr id="3" name="Čuvar mesta za tekst 2"/>
          <p:cNvSpPr>
            <a:spLocks noGrp="1"/>
          </p:cNvSpPr>
          <p:nvPr>
            <p:ph type="body" idx="1"/>
          </p:nvPr>
        </p:nvSpPr>
        <p:spPr/>
        <p:txBody>
          <a:bodyPr/>
          <a:lstStyle/>
          <a:p>
            <a:r>
              <a:rPr lang="en-US" dirty="0" smtClean="0">
                <a:latin typeface="Californian FB" pitchFamily="18" charset="0"/>
              </a:rPr>
              <a:t>KEY LANGUAGE:</a:t>
            </a:r>
            <a:endParaRPr lang="en-US" dirty="0">
              <a:latin typeface="Californian FB" pitchFamily="18" charset="0"/>
            </a:endParaRPr>
          </a:p>
        </p:txBody>
      </p:sp>
    </p:spTree>
    <p:extLst>
      <p:ext uri="{BB962C8B-B14F-4D97-AF65-F5344CB8AC3E}">
        <p14:creationId xmlns:p14="http://schemas.microsoft.com/office/powerpoint/2010/main" xmlns="" val="116377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0"/>
            <a:ext cx="9144000" cy="857232"/>
          </a:xfrm>
        </p:spPr>
        <p:txBody>
          <a:bodyPr>
            <a:normAutofit fontScale="90000"/>
          </a:bodyPr>
          <a:lstStyle/>
          <a:p>
            <a:r>
              <a:rPr lang="en-US" sz="3600" dirty="0" err="1" smtClean="0">
                <a:latin typeface="Californian FB" panose="0207040306080B030204" pitchFamily="18" charset="0"/>
              </a:rPr>
              <a:t>6a</a:t>
            </a:r>
            <a:r>
              <a:rPr lang="sr-Latn-RS" sz="3600" dirty="0" smtClean="0">
                <a:latin typeface="Californian FB" panose="0207040306080B030204" pitchFamily="18" charset="0"/>
              </a:rPr>
              <a:t>.</a:t>
            </a:r>
            <a:r>
              <a:rPr lang="en-US" sz="3600" dirty="0" smtClean="0">
                <a:latin typeface="Californian FB" panose="0207040306080B030204" pitchFamily="18" charset="0"/>
              </a:rPr>
              <a:t> </a:t>
            </a:r>
            <a:r>
              <a:rPr lang="en-US" sz="3600" b="1" dirty="0" smtClean="0">
                <a:solidFill>
                  <a:srgbClr val="FF0000"/>
                </a:solidFill>
                <a:latin typeface="Californian FB" panose="0207040306080B030204" pitchFamily="18" charset="0"/>
              </a:rPr>
              <a:t>page 62</a:t>
            </a:r>
            <a:r>
              <a:rPr lang="sr-Latn-RS" sz="3600" b="1" dirty="0" smtClean="0">
                <a:solidFill>
                  <a:srgbClr val="FF0000"/>
                </a:solidFill>
                <a:latin typeface="Californian FB" panose="0207040306080B030204" pitchFamily="18" charset="0"/>
              </a:rPr>
              <a:t>,</a:t>
            </a:r>
            <a:r>
              <a:rPr lang="en-US" sz="3600" b="1" dirty="0" smtClean="0">
                <a:solidFill>
                  <a:srgbClr val="FF0000"/>
                </a:solidFill>
                <a:latin typeface="Californian FB" panose="0207040306080B030204" pitchFamily="18" charset="0"/>
              </a:rPr>
              <a:t> Track 2.5</a:t>
            </a:r>
            <a:r>
              <a:rPr lang="sr-Latn-RS" sz="3600" b="1" dirty="0" smtClean="0">
                <a:solidFill>
                  <a:srgbClr val="FF0000"/>
                </a:solidFill>
                <a:latin typeface="Californian FB" panose="0207040306080B030204" pitchFamily="18" charset="0"/>
              </a:rPr>
              <a:t>, page, 151</a:t>
            </a:r>
            <a:br>
              <a:rPr lang="sr-Latn-RS" sz="3600" b="1" dirty="0" smtClean="0">
                <a:solidFill>
                  <a:srgbClr val="FF0000"/>
                </a:solidFill>
                <a:latin typeface="Californian FB" panose="0207040306080B030204" pitchFamily="18" charset="0"/>
              </a:rPr>
            </a:br>
            <a:r>
              <a:rPr lang="en-US" sz="3600" b="1" dirty="0" smtClean="0">
                <a:latin typeface="Californian FB" panose="0207040306080B030204" pitchFamily="18" charset="0"/>
              </a:rPr>
              <a:t> Listen again and complete the sentences.</a:t>
            </a:r>
            <a:endParaRPr lang="en-US" sz="3600" b="1" dirty="0">
              <a:latin typeface="Californian FB" panose="0207040306080B030204" pitchFamily="18" charset="0"/>
            </a:endParaRPr>
          </a:p>
        </p:txBody>
      </p:sp>
      <p:sp>
        <p:nvSpPr>
          <p:cNvPr id="3" name="Čuvar mesta za sadržaj 2"/>
          <p:cNvSpPr>
            <a:spLocks noGrp="1"/>
          </p:cNvSpPr>
          <p:nvPr>
            <p:ph idx="1"/>
          </p:nvPr>
        </p:nvSpPr>
        <p:spPr>
          <a:xfrm>
            <a:off x="0" y="857232"/>
            <a:ext cx="9144000" cy="6000768"/>
          </a:xfrm>
        </p:spPr>
        <p:txBody>
          <a:bodyPr>
            <a:normAutofit lnSpcReduction="10000"/>
          </a:bodyPr>
          <a:lstStyle/>
          <a:p>
            <a:pPr algn="just">
              <a:buNone/>
            </a:pPr>
            <a:r>
              <a:rPr lang="en-US" sz="2800" b="1" dirty="0" smtClean="0">
                <a:latin typeface="Californian FB" pitchFamily="18" charset="0"/>
              </a:rPr>
              <a:t>BRAD</a:t>
            </a:r>
            <a:r>
              <a:rPr lang="en-US" sz="2800" dirty="0" smtClean="0">
                <a:latin typeface="Californian FB" pitchFamily="18" charset="0"/>
              </a:rPr>
              <a:t>: So what advantages does downtown </a:t>
            </a:r>
            <a:r>
              <a:rPr lang="en-US" sz="2400" dirty="0" smtClean="0">
                <a:latin typeface="Californian FB" pitchFamily="18" charset="0"/>
              </a:rPr>
              <a:t>(1)</a:t>
            </a:r>
            <a:r>
              <a:rPr lang="en-US" sz="2600" dirty="0" smtClean="0">
                <a:latin typeface="Californian FB" pitchFamily="18" charset="0"/>
              </a:rPr>
              <a:t> </a:t>
            </a:r>
            <a:r>
              <a:rPr lang="en-US" sz="2800" dirty="0" smtClean="0">
                <a:latin typeface="Californian FB" pitchFamily="18" charset="0"/>
              </a:rPr>
              <a:t>_____________?</a:t>
            </a:r>
          </a:p>
          <a:p>
            <a:pPr algn="just">
              <a:buNone/>
            </a:pPr>
            <a:r>
              <a:rPr lang="en-US" sz="2800" b="1" dirty="0" smtClean="0">
                <a:latin typeface="Californian FB" pitchFamily="18" charset="0"/>
              </a:rPr>
              <a:t>ZARA</a:t>
            </a:r>
            <a:r>
              <a:rPr lang="en-US" sz="2800" dirty="0" smtClean="0">
                <a:latin typeface="Californian FB" pitchFamily="18" charset="0"/>
              </a:rPr>
              <a:t>: Well, </a:t>
            </a:r>
            <a:r>
              <a:rPr lang="en-US" sz="2400" dirty="0" smtClean="0">
                <a:latin typeface="Californian FB" pitchFamily="18" charset="0"/>
              </a:rPr>
              <a:t>(2)</a:t>
            </a:r>
            <a:r>
              <a:rPr lang="en-US" sz="2800" dirty="0" smtClean="0">
                <a:latin typeface="Californian FB" pitchFamily="18" charset="0"/>
              </a:rPr>
              <a:t> ______________ of all, I </a:t>
            </a:r>
            <a:r>
              <a:rPr lang="en-US" sz="2400" dirty="0" smtClean="0">
                <a:latin typeface="Californian FB" pitchFamily="18" charset="0"/>
              </a:rPr>
              <a:t>(3)</a:t>
            </a:r>
            <a:r>
              <a:rPr lang="en-US" sz="2800" dirty="0" smtClean="0">
                <a:latin typeface="Californian FB" pitchFamily="18" charset="0"/>
              </a:rPr>
              <a:t> ___________ it’s a nice place for people to visit.</a:t>
            </a:r>
          </a:p>
          <a:p>
            <a:pPr algn="just">
              <a:buNone/>
            </a:pPr>
            <a:r>
              <a:rPr lang="en-US" sz="2800" b="1" dirty="0" smtClean="0">
                <a:latin typeface="Californian FB" pitchFamily="18" charset="0"/>
              </a:rPr>
              <a:t>BRAD</a:t>
            </a:r>
            <a:r>
              <a:rPr lang="en-US" sz="2800" dirty="0" smtClean="0">
                <a:latin typeface="Californian FB" pitchFamily="18" charset="0"/>
              </a:rPr>
              <a:t>: OK. Are there any </a:t>
            </a:r>
            <a:r>
              <a:rPr lang="en-US" sz="2400" dirty="0" smtClean="0">
                <a:latin typeface="Californian FB" pitchFamily="18" charset="0"/>
              </a:rPr>
              <a:t>(4)</a:t>
            </a:r>
            <a:r>
              <a:rPr lang="en-US" sz="2800" dirty="0" smtClean="0">
                <a:latin typeface="Californian FB" pitchFamily="18" charset="0"/>
              </a:rPr>
              <a:t> ________________ advantages?</a:t>
            </a:r>
          </a:p>
          <a:p>
            <a:pPr algn="just">
              <a:buNone/>
            </a:pPr>
            <a:r>
              <a:rPr lang="en-US" sz="2800" b="1" dirty="0" smtClean="0">
                <a:latin typeface="Californian FB" pitchFamily="18" charset="0"/>
              </a:rPr>
              <a:t>ZARA</a:t>
            </a:r>
            <a:r>
              <a:rPr lang="en-US" sz="2800" dirty="0" smtClean="0">
                <a:latin typeface="Californian FB" pitchFamily="18" charset="0"/>
              </a:rPr>
              <a:t>: Yes, </a:t>
            </a:r>
            <a:r>
              <a:rPr lang="en-US" sz="2400" dirty="0" smtClean="0">
                <a:latin typeface="Californian FB" pitchFamily="18" charset="0"/>
              </a:rPr>
              <a:t>(5)</a:t>
            </a:r>
            <a:r>
              <a:rPr lang="en-US" sz="2800" dirty="0" smtClean="0">
                <a:latin typeface="Californian FB" pitchFamily="18" charset="0"/>
              </a:rPr>
              <a:t> _________ advantage is that the area is safe.</a:t>
            </a:r>
          </a:p>
          <a:p>
            <a:pPr algn="just">
              <a:buNone/>
            </a:pPr>
            <a:r>
              <a:rPr lang="en-US" sz="2800" b="1" dirty="0" smtClean="0">
                <a:latin typeface="Californian FB" pitchFamily="18" charset="0"/>
              </a:rPr>
              <a:t>BRAD</a:t>
            </a:r>
            <a:r>
              <a:rPr lang="en-US" sz="2800" dirty="0" smtClean="0">
                <a:latin typeface="Californian FB" pitchFamily="18" charset="0"/>
              </a:rPr>
              <a:t>: Right. What </a:t>
            </a:r>
            <a:r>
              <a:rPr lang="en-US" sz="2400" dirty="0" smtClean="0">
                <a:latin typeface="Californian FB" pitchFamily="18" charset="0"/>
              </a:rPr>
              <a:t>(6)</a:t>
            </a:r>
            <a:r>
              <a:rPr lang="en-US" sz="2800" dirty="0" smtClean="0">
                <a:latin typeface="Californian FB" pitchFamily="18" charset="0"/>
              </a:rPr>
              <a:t> _______________ the disadvantages?</a:t>
            </a:r>
          </a:p>
          <a:p>
            <a:pPr algn="just">
              <a:buNone/>
            </a:pPr>
            <a:r>
              <a:rPr lang="en-US" sz="2800" b="1" dirty="0" smtClean="0">
                <a:latin typeface="Californian FB" pitchFamily="18" charset="0"/>
              </a:rPr>
              <a:t>ZARA</a:t>
            </a:r>
            <a:r>
              <a:rPr lang="en-US" sz="2800" dirty="0" smtClean="0">
                <a:latin typeface="Californian FB" pitchFamily="18" charset="0"/>
              </a:rPr>
              <a:t>: I think there are two </a:t>
            </a:r>
            <a:r>
              <a:rPr lang="en-US" sz="2400" dirty="0" smtClean="0">
                <a:latin typeface="Californian FB" pitchFamily="18" charset="0"/>
              </a:rPr>
              <a:t>(7) __________________</a:t>
            </a:r>
            <a:r>
              <a:rPr lang="en-US" sz="2800" dirty="0" smtClean="0">
                <a:latin typeface="Californian FB" pitchFamily="18" charset="0"/>
              </a:rPr>
              <a:t> disadvantages.</a:t>
            </a:r>
          </a:p>
          <a:p>
            <a:pPr algn="just">
              <a:buNone/>
            </a:pPr>
            <a:r>
              <a:rPr lang="en-US" sz="2800" b="1" dirty="0" smtClean="0">
                <a:latin typeface="Californian FB" pitchFamily="18" charset="0"/>
              </a:rPr>
              <a:t>ZARA</a:t>
            </a:r>
            <a:r>
              <a:rPr lang="en-US" sz="2800" dirty="0" smtClean="0">
                <a:latin typeface="Californian FB" pitchFamily="18" charset="0"/>
              </a:rPr>
              <a:t>: One </a:t>
            </a:r>
            <a:r>
              <a:rPr lang="en-US" sz="2400" dirty="0" smtClean="0">
                <a:latin typeface="Californian FB" pitchFamily="18" charset="0"/>
              </a:rPr>
              <a:t>(8) </a:t>
            </a:r>
            <a:r>
              <a:rPr lang="en-US" sz="2800" dirty="0" smtClean="0">
                <a:latin typeface="Californian FB" pitchFamily="18" charset="0"/>
              </a:rPr>
              <a:t>_______________ is that a lot of people go to the shopping mall outside the town.</a:t>
            </a:r>
          </a:p>
          <a:p>
            <a:pPr algn="just">
              <a:buNone/>
            </a:pPr>
            <a:r>
              <a:rPr lang="en-US" sz="2800" b="1" dirty="0" smtClean="0">
                <a:latin typeface="Californian FB" pitchFamily="18" charset="0"/>
              </a:rPr>
              <a:t>ZARA</a:t>
            </a:r>
            <a:r>
              <a:rPr lang="en-US" sz="2800" dirty="0" smtClean="0">
                <a:latin typeface="Californian FB" pitchFamily="18" charset="0"/>
              </a:rPr>
              <a:t>: … and the (9) _________ is that a lot of people go to the shopping mall outside the town.</a:t>
            </a:r>
          </a:p>
          <a:p>
            <a:pPr algn="just">
              <a:buNone/>
            </a:pPr>
            <a:r>
              <a:rPr lang="en-US" sz="2800" b="1" dirty="0" smtClean="0">
                <a:latin typeface="Californian FB" pitchFamily="18" charset="0"/>
              </a:rPr>
              <a:t>ZARA</a:t>
            </a:r>
            <a:r>
              <a:rPr lang="en-US" sz="2800" dirty="0" smtClean="0">
                <a:latin typeface="Californian FB" pitchFamily="18" charset="0"/>
              </a:rPr>
              <a:t>: This (10) ___________ that sometimes there aren’t very many customers downtown.</a:t>
            </a:r>
          </a:p>
          <a:p>
            <a:pPr algn="just">
              <a:buNone/>
            </a:pPr>
            <a:endParaRPr lang="en-US" sz="2800" dirty="0" smtClean="0">
              <a:latin typeface="Californian FB" pitchFamily="18" charset="0"/>
            </a:endParaRPr>
          </a:p>
          <a:p>
            <a:pPr algn="just">
              <a:buNone/>
            </a:pPr>
            <a:endParaRPr lang="en-US" sz="2800" dirty="0">
              <a:latin typeface="Californian FB" pitchFamily="18" charset="0"/>
            </a:endParaRPr>
          </a:p>
        </p:txBody>
      </p:sp>
    </p:spTree>
    <p:extLst>
      <p:ext uri="{BB962C8B-B14F-4D97-AF65-F5344CB8AC3E}">
        <p14:creationId xmlns:p14="http://schemas.microsoft.com/office/powerpoint/2010/main" xmlns="" val="25285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2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20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0"/>
            <a:ext cx="9144000" cy="857232"/>
          </a:xfrm>
        </p:spPr>
        <p:txBody>
          <a:bodyPr>
            <a:normAutofit fontScale="90000"/>
          </a:bodyPr>
          <a:lstStyle/>
          <a:p>
            <a:r>
              <a:rPr lang="en-US" sz="3600" dirty="0" err="1" smtClean="0">
                <a:latin typeface="Californian FB" panose="0207040306080B030204" pitchFamily="18" charset="0"/>
              </a:rPr>
              <a:t>6a</a:t>
            </a:r>
            <a:r>
              <a:rPr lang="en-US" sz="3600" dirty="0" smtClean="0">
                <a:latin typeface="Californian FB" panose="0207040306080B030204" pitchFamily="18" charset="0"/>
              </a:rPr>
              <a:t> </a:t>
            </a:r>
            <a:r>
              <a:rPr lang="en-US" sz="3600" b="1" dirty="0" smtClean="0">
                <a:solidFill>
                  <a:srgbClr val="FF0000"/>
                </a:solidFill>
                <a:latin typeface="Californian FB" panose="0207040306080B030204" pitchFamily="18" charset="0"/>
              </a:rPr>
              <a:t>page 62</a:t>
            </a:r>
            <a:r>
              <a:rPr lang="en-US" sz="3600" dirty="0" smtClean="0">
                <a:latin typeface="Californian FB" panose="0207040306080B030204" pitchFamily="18" charset="0"/>
              </a:rPr>
              <a:t>,</a:t>
            </a:r>
            <a:r>
              <a:rPr lang="en-US" sz="3600" b="1" dirty="0" smtClean="0">
                <a:solidFill>
                  <a:srgbClr val="FF0000"/>
                </a:solidFill>
                <a:latin typeface="Californian FB" panose="0207040306080B030204" pitchFamily="18" charset="0"/>
              </a:rPr>
              <a:t> Track 2.5</a:t>
            </a:r>
            <a:r>
              <a:rPr lang="sr-Latn-RS" sz="3600" b="1" dirty="0" smtClean="0">
                <a:solidFill>
                  <a:srgbClr val="FF0000"/>
                </a:solidFill>
                <a:latin typeface="Californian FB" panose="0207040306080B030204" pitchFamily="18" charset="0"/>
              </a:rPr>
              <a:t>, page 151</a:t>
            </a:r>
            <a:r>
              <a:rPr lang="en-US" sz="3600" dirty="0" smtClean="0">
                <a:latin typeface="Californian FB" panose="0207040306080B030204" pitchFamily="18" charset="0"/>
              </a:rPr>
              <a:t> </a:t>
            </a:r>
            <a:r>
              <a:rPr lang="sr-Latn-RS" sz="3600" dirty="0" smtClean="0">
                <a:latin typeface="Californian FB" panose="0207040306080B030204" pitchFamily="18" charset="0"/>
              </a:rPr>
              <a:t/>
            </a:r>
            <a:br>
              <a:rPr lang="sr-Latn-RS" sz="3600" dirty="0" smtClean="0">
                <a:latin typeface="Californian FB" panose="0207040306080B030204" pitchFamily="18" charset="0"/>
              </a:rPr>
            </a:br>
            <a:r>
              <a:rPr lang="en-US" sz="3600" dirty="0" smtClean="0">
                <a:latin typeface="Californian FB" panose="0207040306080B030204" pitchFamily="18" charset="0"/>
              </a:rPr>
              <a:t>Listen again and complete the sentences.</a:t>
            </a:r>
            <a:endParaRPr lang="en-US" sz="3600" dirty="0">
              <a:latin typeface="Californian FB" panose="0207040306080B030204" pitchFamily="18" charset="0"/>
            </a:endParaRPr>
          </a:p>
        </p:txBody>
      </p:sp>
      <p:sp>
        <p:nvSpPr>
          <p:cNvPr id="3" name="Čuvar mesta za sadržaj 2"/>
          <p:cNvSpPr>
            <a:spLocks noGrp="1"/>
          </p:cNvSpPr>
          <p:nvPr>
            <p:ph idx="1"/>
          </p:nvPr>
        </p:nvSpPr>
        <p:spPr>
          <a:xfrm>
            <a:off x="0" y="857232"/>
            <a:ext cx="9144000" cy="6000768"/>
          </a:xfrm>
        </p:spPr>
        <p:txBody>
          <a:bodyPr>
            <a:normAutofit/>
          </a:bodyPr>
          <a:lstStyle/>
          <a:p>
            <a:pPr algn="just">
              <a:buNone/>
            </a:pPr>
            <a:r>
              <a:rPr lang="en-US" sz="2800" b="1" dirty="0" smtClean="0">
                <a:latin typeface="Californian FB" pitchFamily="18" charset="0"/>
              </a:rPr>
              <a:t>BRAD:</a:t>
            </a:r>
            <a:r>
              <a:rPr lang="en-US" sz="2800" dirty="0" smtClean="0">
                <a:latin typeface="Californian FB" pitchFamily="18" charset="0"/>
              </a:rPr>
              <a:t> So what advantages does downtown </a:t>
            </a:r>
            <a:r>
              <a:rPr lang="en-US" sz="2400" dirty="0" smtClean="0">
                <a:latin typeface="Californian FB" pitchFamily="18" charset="0"/>
              </a:rPr>
              <a:t>(1)</a:t>
            </a:r>
            <a:r>
              <a:rPr lang="en-US" sz="2600" dirty="0" smtClean="0">
                <a:latin typeface="Californian FB" pitchFamily="18" charset="0"/>
              </a:rPr>
              <a:t> </a:t>
            </a:r>
            <a:r>
              <a:rPr lang="sr-Latn-RS" sz="2800" b="1" dirty="0" smtClean="0">
                <a:solidFill>
                  <a:srgbClr val="FF0000"/>
                </a:solidFill>
                <a:latin typeface="Californian FB" pitchFamily="18" charset="0"/>
              </a:rPr>
              <a:t>HAVE</a:t>
            </a:r>
            <a:r>
              <a:rPr lang="en-US" sz="2800" dirty="0" smtClean="0">
                <a:latin typeface="Californian FB" pitchFamily="18" charset="0"/>
              </a:rPr>
              <a:t>?</a:t>
            </a:r>
          </a:p>
          <a:p>
            <a:pPr algn="just">
              <a:buNone/>
            </a:pPr>
            <a:r>
              <a:rPr lang="en-US" sz="2800" b="1" dirty="0" smtClean="0">
                <a:latin typeface="Californian FB" pitchFamily="18" charset="0"/>
              </a:rPr>
              <a:t>ZARA</a:t>
            </a:r>
            <a:r>
              <a:rPr lang="en-US" sz="2800" dirty="0" smtClean="0">
                <a:latin typeface="Californian FB" pitchFamily="18" charset="0"/>
              </a:rPr>
              <a:t>: Well, </a:t>
            </a:r>
            <a:r>
              <a:rPr lang="en-US" sz="2400" dirty="0" smtClean="0">
                <a:latin typeface="Californian FB" pitchFamily="18" charset="0"/>
              </a:rPr>
              <a:t>(2)</a:t>
            </a:r>
            <a:r>
              <a:rPr lang="en-US" sz="2800" dirty="0" smtClean="0">
                <a:latin typeface="Californian FB" pitchFamily="18" charset="0"/>
              </a:rPr>
              <a:t> </a:t>
            </a:r>
            <a:r>
              <a:rPr lang="sr-Latn-RS" sz="2800" b="1" dirty="0" smtClean="0">
                <a:solidFill>
                  <a:srgbClr val="FF0000"/>
                </a:solidFill>
                <a:latin typeface="Californian FB" pitchFamily="18" charset="0"/>
              </a:rPr>
              <a:t>FIRST</a:t>
            </a:r>
            <a:r>
              <a:rPr lang="sr-Latn-RS" sz="2800" dirty="0" smtClean="0">
                <a:latin typeface="Californian FB" pitchFamily="18" charset="0"/>
              </a:rPr>
              <a:t> </a:t>
            </a:r>
            <a:r>
              <a:rPr lang="en-US" sz="2800" dirty="0" smtClean="0">
                <a:latin typeface="Californian FB" pitchFamily="18" charset="0"/>
              </a:rPr>
              <a:t>of all, I </a:t>
            </a:r>
            <a:r>
              <a:rPr lang="en-US" sz="2400" dirty="0" smtClean="0">
                <a:latin typeface="Californian FB" pitchFamily="18" charset="0"/>
              </a:rPr>
              <a:t>(3)</a:t>
            </a:r>
            <a:r>
              <a:rPr lang="en-US" sz="2800" dirty="0" smtClean="0">
                <a:latin typeface="Californian FB" pitchFamily="18" charset="0"/>
              </a:rPr>
              <a:t> </a:t>
            </a:r>
            <a:r>
              <a:rPr lang="sr-Latn-RS" sz="2800" b="1" dirty="0" smtClean="0">
                <a:solidFill>
                  <a:srgbClr val="FF0000"/>
                </a:solidFill>
                <a:latin typeface="Californian FB" pitchFamily="18" charset="0"/>
              </a:rPr>
              <a:t>THINK</a:t>
            </a:r>
            <a:r>
              <a:rPr lang="en-US" sz="2800" dirty="0" smtClean="0">
                <a:latin typeface="Californian FB" pitchFamily="18" charset="0"/>
              </a:rPr>
              <a:t> it’s a nice place for people to visit.</a:t>
            </a:r>
          </a:p>
          <a:p>
            <a:pPr algn="just">
              <a:buNone/>
            </a:pPr>
            <a:r>
              <a:rPr lang="en-US" sz="2800" b="1" dirty="0" smtClean="0">
                <a:latin typeface="Californian FB" pitchFamily="18" charset="0"/>
              </a:rPr>
              <a:t>BRAD</a:t>
            </a:r>
            <a:r>
              <a:rPr lang="en-US" sz="2800" dirty="0" smtClean="0">
                <a:latin typeface="Californian FB" pitchFamily="18" charset="0"/>
              </a:rPr>
              <a:t>: OK. Are there any </a:t>
            </a:r>
            <a:r>
              <a:rPr lang="en-US" sz="2400" dirty="0" smtClean="0">
                <a:latin typeface="Californian FB" pitchFamily="18" charset="0"/>
              </a:rPr>
              <a:t>(4)</a:t>
            </a:r>
            <a:r>
              <a:rPr lang="en-US" sz="2800" dirty="0" smtClean="0">
                <a:latin typeface="Californian FB" pitchFamily="18" charset="0"/>
              </a:rPr>
              <a:t> </a:t>
            </a:r>
            <a:r>
              <a:rPr lang="sr-Latn-RS" sz="2800" b="1" dirty="0" smtClean="0">
                <a:solidFill>
                  <a:srgbClr val="FF0000"/>
                </a:solidFill>
                <a:latin typeface="Californian FB" pitchFamily="18" charset="0"/>
              </a:rPr>
              <a:t>MORE</a:t>
            </a:r>
            <a:r>
              <a:rPr lang="en-US" sz="2800" dirty="0" smtClean="0">
                <a:latin typeface="Californian FB" pitchFamily="18" charset="0"/>
              </a:rPr>
              <a:t> advantages?</a:t>
            </a:r>
          </a:p>
          <a:p>
            <a:pPr algn="just">
              <a:buNone/>
            </a:pPr>
            <a:r>
              <a:rPr lang="en-US" sz="2800" b="1" dirty="0" smtClean="0">
                <a:latin typeface="Californian FB" pitchFamily="18" charset="0"/>
              </a:rPr>
              <a:t>ZARA</a:t>
            </a:r>
            <a:r>
              <a:rPr lang="en-US" sz="2800" dirty="0" smtClean="0">
                <a:latin typeface="Californian FB" pitchFamily="18" charset="0"/>
              </a:rPr>
              <a:t>: Yes, </a:t>
            </a:r>
            <a:r>
              <a:rPr lang="en-US" sz="2400" dirty="0" smtClean="0">
                <a:latin typeface="Californian FB" pitchFamily="18" charset="0"/>
              </a:rPr>
              <a:t>(5)</a:t>
            </a:r>
            <a:r>
              <a:rPr lang="en-US" sz="2800" dirty="0" smtClean="0">
                <a:latin typeface="Californian FB" pitchFamily="18" charset="0"/>
              </a:rPr>
              <a:t> </a:t>
            </a:r>
            <a:r>
              <a:rPr lang="sr-Latn-RS" sz="2800" b="1" dirty="0" smtClean="0">
                <a:solidFill>
                  <a:srgbClr val="FF0000"/>
                </a:solidFill>
                <a:latin typeface="Californian FB" pitchFamily="18" charset="0"/>
              </a:rPr>
              <a:t>ANOTHE</a:t>
            </a:r>
            <a:r>
              <a:rPr lang="sr-Latn-RS" sz="2800" dirty="0" smtClean="0">
                <a:solidFill>
                  <a:srgbClr val="FF0000"/>
                </a:solidFill>
                <a:latin typeface="Californian FB" pitchFamily="18" charset="0"/>
              </a:rPr>
              <a:t>R</a:t>
            </a:r>
            <a:r>
              <a:rPr lang="en-US" sz="2800" dirty="0" smtClean="0">
                <a:latin typeface="Californian FB" pitchFamily="18" charset="0"/>
              </a:rPr>
              <a:t> advantage is that the area is safe.</a:t>
            </a:r>
          </a:p>
          <a:p>
            <a:pPr algn="just">
              <a:buNone/>
            </a:pPr>
            <a:r>
              <a:rPr lang="en-US" sz="2800" b="1" dirty="0" smtClean="0">
                <a:latin typeface="Californian FB" pitchFamily="18" charset="0"/>
              </a:rPr>
              <a:t>BRAD</a:t>
            </a:r>
            <a:r>
              <a:rPr lang="en-US" sz="2800" dirty="0" smtClean="0">
                <a:latin typeface="Californian FB" pitchFamily="18" charset="0"/>
              </a:rPr>
              <a:t>: Right. What </a:t>
            </a:r>
            <a:r>
              <a:rPr lang="en-US" sz="2400" dirty="0" smtClean="0">
                <a:latin typeface="Californian FB" pitchFamily="18" charset="0"/>
              </a:rPr>
              <a:t>(6)</a:t>
            </a:r>
            <a:r>
              <a:rPr lang="en-US" sz="2800" dirty="0" smtClean="0">
                <a:latin typeface="Californian FB" pitchFamily="18" charset="0"/>
              </a:rPr>
              <a:t> </a:t>
            </a:r>
            <a:r>
              <a:rPr lang="sr-Latn-RS" sz="2800" b="1" dirty="0" smtClean="0">
                <a:solidFill>
                  <a:srgbClr val="FF0000"/>
                </a:solidFill>
                <a:latin typeface="Californian FB" pitchFamily="18" charset="0"/>
              </a:rPr>
              <a:t>ARE</a:t>
            </a:r>
            <a:r>
              <a:rPr lang="en-US" sz="2800" dirty="0" smtClean="0">
                <a:latin typeface="Californian FB" pitchFamily="18" charset="0"/>
              </a:rPr>
              <a:t> the disadvantages?</a:t>
            </a:r>
          </a:p>
          <a:p>
            <a:pPr algn="just">
              <a:buNone/>
            </a:pPr>
            <a:r>
              <a:rPr lang="en-US" sz="2800" b="1" dirty="0" smtClean="0">
                <a:latin typeface="Californian FB" pitchFamily="18" charset="0"/>
              </a:rPr>
              <a:t>ZARA</a:t>
            </a:r>
            <a:r>
              <a:rPr lang="en-US" sz="2800" dirty="0" smtClean="0">
                <a:latin typeface="Californian FB" pitchFamily="18" charset="0"/>
              </a:rPr>
              <a:t>: I think there are two </a:t>
            </a:r>
            <a:r>
              <a:rPr lang="en-US" sz="2400" dirty="0" smtClean="0">
                <a:latin typeface="Californian FB" pitchFamily="18" charset="0"/>
              </a:rPr>
              <a:t>(7) </a:t>
            </a:r>
            <a:r>
              <a:rPr lang="sr-Latn-RS" sz="2800" b="1" dirty="0" smtClean="0">
                <a:solidFill>
                  <a:srgbClr val="FF0000"/>
                </a:solidFill>
                <a:latin typeface="Californian FB" pitchFamily="18" charset="0"/>
              </a:rPr>
              <a:t>MAIN</a:t>
            </a:r>
            <a:r>
              <a:rPr lang="en-US" sz="2800" dirty="0" smtClean="0">
                <a:latin typeface="Californian FB" pitchFamily="18" charset="0"/>
              </a:rPr>
              <a:t> disadvantages.</a:t>
            </a:r>
          </a:p>
          <a:p>
            <a:pPr algn="just">
              <a:buNone/>
            </a:pPr>
            <a:r>
              <a:rPr lang="en-US" sz="2800" b="1" dirty="0" smtClean="0">
                <a:latin typeface="Californian FB" pitchFamily="18" charset="0"/>
              </a:rPr>
              <a:t>ZARA</a:t>
            </a:r>
            <a:r>
              <a:rPr lang="en-US" sz="2800" dirty="0" smtClean="0">
                <a:latin typeface="Californian FB" pitchFamily="18" charset="0"/>
              </a:rPr>
              <a:t>: One </a:t>
            </a:r>
            <a:r>
              <a:rPr lang="en-US" sz="2400" dirty="0" smtClean="0">
                <a:latin typeface="Californian FB" pitchFamily="18" charset="0"/>
              </a:rPr>
              <a:t>(8) </a:t>
            </a:r>
            <a:r>
              <a:rPr lang="sr-Latn-RS" sz="2800" b="1" dirty="0" smtClean="0">
                <a:solidFill>
                  <a:srgbClr val="FF0000"/>
                </a:solidFill>
                <a:latin typeface="Californian FB" pitchFamily="18" charset="0"/>
              </a:rPr>
              <a:t>DISADVANTAGE</a:t>
            </a:r>
            <a:r>
              <a:rPr lang="en-US" sz="2800" dirty="0" smtClean="0">
                <a:latin typeface="Californian FB" pitchFamily="18" charset="0"/>
              </a:rPr>
              <a:t> is that </a:t>
            </a:r>
            <a:r>
              <a:rPr lang="sr-Latn-RS" sz="2800" dirty="0" smtClean="0">
                <a:latin typeface="Californian FB" pitchFamily="18" charset="0"/>
              </a:rPr>
              <a:t>the rent is high</a:t>
            </a:r>
            <a:endParaRPr lang="en-US" sz="2800" dirty="0" smtClean="0">
              <a:latin typeface="Californian FB" pitchFamily="18" charset="0"/>
            </a:endParaRPr>
          </a:p>
          <a:p>
            <a:pPr algn="just">
              <a:buNone/>
            </a:pPr>
            <a:r>
              <a:rPr lang="en-US" sz="2800" b="1" dirty="0" smtClean="0">
                <a:latin typeface="Californian FB" pitchFamily="18" charset="0"/>
              </a:rPr>
              <a:t>ZARA</a:t>
            </a:r>
            <a:r>
              <a:rPr lang="en-US" sz="2800" dirty="0" smtClean="0">
                <a:latin typeface="Californian FB" pitchFamily="18" charset="0"/>
              </a:rPr>
              <a:t>: … and the (9) </a:t>
            </a:r>
            <a:r>
              <a:rPr lang="sr-Latn-RS" sz="2800" b="1" dirty="0" smtClean="0">
                <a:solidFill>
                  <a:srgbClr val="FF0000"/>
                </a:solidFill>
                <a:latin typeface="Californian FB" pitchFamily="18" charset="0"/>
              </a:rPr>
              <a:t>OTHER</a:t>
            </a:r>
            <a:r>
              <a:rPr lang="en-US" sz="2800" dirty="0" smtClean="0">
                <a:latin typeface="Californian FB" pitchFamily="18" charset="0"/>
              </a:rPr>
              <a:t> is that a lot of people go to the shopping mall outside the town.</a:t>
            </a:r>
          </a:p>
          <a:p>
            <a:pPr algn="just">
              <a:buNone/>
            </a:pPr>
            <a:r>
              <a:rPr lang="en-US" sz="2800" b="1" dirty="0" smtClean="0">
                <a:latin typeface="Californian FB" pitchFamily="18" charset="0"/>
              </a:rPr>
              <a:t>ZARA</a:t>
            </a:r>
            <a:r>
              <a:rPr lang="en-US" sz="2800" dirty="0" smtClean="0">
                <a:latin typeface="Californian FB" pitchFamily="18" charset="0"/>
              </a:rPr>
              <a:t>: This (10) </a:t>
            </a:r>
            <a:r>
              <a:rPr lang="sr-Latn-RS" sz="2800" b="1" dirty="0" smtClean="0">
                <a:solidFill>
                  <a:srgbClr val="FF0000"/>
                </a:solidFill>
                <a:latin typeface="Californian FB" pitchFamily="18" charset="0"/>
              </a:rPr>
              <a:t>MEANS</a:t>
            </a:r>
            <a:r>
              <a:rPr lang="en-US" sz="2800" dirty="0" smtClean="0">
                <a:latin typeface="Californian FB" pitchFamily="18" charset="0"/>
              </a:rPr>
              <a:t> that sometimes there aren’t very many customers downtown.</a:t>
            </a:r>
          </a:p>
          <a:p>
            <a:pPr algn="just">
              <a:buNone/>
            </a:pPr>
            <a:endParaRPr lang="en-US" sz="2800" dirty="0" smtClean="0">
              <a:latin typeface="Californian FB" pitchFamily="18" charset="0"/>
            </a:endParaRPr>
          </a:p>
          <a:p>
            <a:pPr algn="just">
              <a:buNone/>
            </a:pPr>
            <a:endParaRPr lang="en-US" sz="2800" dirty="0">
              <a:latin typeface="Californian FB" pitchFamily="18" charset="0"/>
            </a:endParaRPr>
          </a:p>
        </p:txBody>
      </p:sp>
    </p:spTree>
    <p:extLst>
      <p:ext uri="{BB962C8B-B14F-4D97-AF65-F5344CB8AC3E}">
        <p14:creationId xmlns:p14="http://schemas.microsoft.com/office/powerpoint/2010/main" xmlns="" val="25285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2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20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14290"/>
            <a:ext cx="9144000" cy="1203348"/>
          </a:xfrm>
        </p:spPr>
        <p:txBody>
          <a:bodyPr>
            <a:noAutofit/>
          </a:bodyPr>
          <a:lstStyle/>
          <a:p>
            <a:r>
              <a:rPr lang="en-US" sz="3600" dirty="0" err="1" smtClean="0">
                <a:latin typeface="Californian FB" pitchFamily="18" charset="0"/>
              </a:rPr>
              <a:t>6b</a:t>
            </a:r>
            <a:r>
              <a:rPr lang="en-US" sz="3600" dirty="0" smtClean="0">
                <a:latin typeface="Californian FB" pitchFamily="18" charset="0"/>
              </a:rPr>
              <a:t> </a:t>
            </a:r>
            <a:r>
              <a:rPr lang="sr-Latn-RS" sz="3600" b="1" dirty="0" smtClean="0">
                <a:solidFill>
                  <a:srgbClr val="FF0000"/>
                </a:solidFill>
                <a:latin typeface="Californian FB" pitchFamily="18" charset="0"/>
              </a:rPr>
              <a:t>page 62, </a:t>
            </a:r>
            <a:r>
              <a:rPr lang="en-US" sz="3600" dirty="0" smtClean="0">
                <a:latin typeface="Californian FB" pitchFamily="18" charset="0"/>
              </a:rPr>
              <a:t>Match the sentences in </a:t>
            </a:r>
            <a:r>
              <a:rPr lang="en-US" sz="3600" b="1" dirty="0" smtClean="0">
                <a:latin typeface="Californian FB" pitchFamily="18" charset="0"/>
              </a:rPr>
              <a:t>Exercise 6a </a:t>
            </a:r>
            <a:r>
              <a:rPr lang="en-US" sz="3600" dirty="0" smtClean="0">
                <a:latin typeface="Californian FB" pitchFamily="18" charset="0"/>
              </a:rPr>
              <a:t>with the description below</a:t>
            </a:r>
            <a:endParaRPr lang="en-US" sz="3600" dirty="0">
              <a:latin typeface="Californian FB" pitchFamily="18" charset="0"/>
            </a:endParaRPr>
          </a:p>
        </p:txBody>
      </p:sp>
      <p:sp>
        <p:nvSpPr>
          <p:cNvPr id="3" name="Čuvar mesta za sadržaj 2"/>
          <p:cNvSpPr>
            <a:spLocks noGrp="1"/>
          </p:cNvSpPr>
          <p:nvPr>
            <p:ph idx="1"/>
          </p:nvPr>
        </p:nvSpPr>
        <p:spPr/>
        <p:txBody>
          <a:bodyPr/>
          <a:lstStyle/>
          <a:p>
            <a:pPr algn="just">
              <a:buNone/>
            </a:pPr>
            <a:r>
              <a:rPr lang="en-US" dirty="0" smtClean="0">
                <a:latin typeface="Californian FB" pitchFamily="18" charset="0"/>
              </a:rPr>
              <a:t>1. asking about advantages/disadvantages</a:t>
            </a:r>
          </a:p>
          <a:p>
            <a:pPr algn="just">
              <a:buNone/>
            </a:pPr>
            <a:r>
              <a:rPr lang="en-US" dirty="0" smtClean="0">
                <a:latin typeface="Californian FB" pitchFamily="18" charset="0"/>
              </a:rPr>
              <a:t>_________ __________ _______________</a:t>
            </a:r>
          </a:p>
          <a:p>
            <a:pPr algn="just">
              <a:buNone/>
            </a:pPr>
            <a:r>
              <a:rPr lang="en-US" dirty="0" smtClean="0">
                <a:latin typeface="Californian FB" pitchFamily="18" charset="0"/>
              </a:rPr>
              <a:t>2. giving advantages/disadvantages</a:t>
            </a:r>
          </a:p>
          <a:p>
            <a:pPr algn="just">
              <a:buNone/>
            </a:pPr>
            <a:r>
              <a:rPr lang="en-US" dirty="0" smtClean="0">
                <a:latin typeface="Californian FB" pitchFamily="18" charset="0"/>
              </a:rPr>
              <a:t>_________ __________ ______________</a:t>
            </a:r>
          </a:p>
          <a:p>
            <a:pPr algn="just">
              <a:buNone/>
            </a:pPr>
            <a:r>
              <a:rPr lang="en-US" dirty="0" smtClean="0">
                <a:latin typeface="Californian FB" pitchFamily="18" charset="0"/>
              </a:rPr>
              <a:t>3. explaining why something is a disadvantage</a:t>
            </a:r>
          </a:p>
          <a:p>
            <a:pPr algn="just">
              <a:buNone/>
            </a:pPr>
            <a:r>
              <a:rPr lang="en-US" dirty="0" smtClean="0">
                <a:latin typeface="Californian FB" pitchFamily="18" charset="0"/>
              </a:rPr>
              <a:t>__________</a:t>
            </a:r>
            <a:endParaRPr lang="en-US" dirty="0">
              <a:latin typeface="Californian FB" pitchFamily="18" charset="0"/>
            </a:endParaRPr>
          </a:p>
        </p:txBody>
      </p:sp>
    </p:spTree>
    <p:extLst>
      <p:ext uri="{BB962C8B-B14F-4D97-AF65-F5344CB8AC3E}">
        <p14:creationId xmlns:p14="http://schemas.microsoft.com/office/powerpoint/2010/main" xmlns="" val="76947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0"/>
            <a:ext cx="9144000" cy="642918"/>
          </a:xfrm>
        </p:spPr>
        <p:txBody>
          <a:bodyPr>
            <a:normAutofit fontScale="90000"/>
          </a:bodyPr>
          <a:lstStyle/>
          <a:p>
            <a:r>
              <a:rPr lang="sr-Latn-RS" sz="3600" dirty="0" smtClean="0">
                <a:latin typeface="Palatino Linotype" pitchFamily="18" charset="0"/>
              </a:rPr>
              <a:t/>
            </a:r>
            <a:br>
              <a:rPr lang="sr-Latn-RS" sz="3600" dirty="0" smtClean="0">
                <a:latin typeface="Palatino Linotype" pitchFamily="18" charset="0"/>
              </a:rPr>
            </a:br>
            <a:r>
              <a:rPr lang="sr-Latn-RS" sz="3600" dirty="0" smtClean="0">
                <a:latin typeface="Palatino Linotype" pitchFamily="18" charset="0"/>
              </a:rPr>
              <a:t>Giving </a:t>
            </a:r>
            <a:r>
              <a:rPr lang="en-US" sz="3600" dirty="0" smtClean="0">
                <a:latin typeface="Palatino Linotype" pitchFamily="18" charset="0"/>
              </a:rPr>
              <a:t>Advantages</a:t>
            </a:r>
            <a:r>
              <a:rPr lang="sr-Latn-RS" sz="3600" dirty="0" smtClean="0">
                <a:latin typeface="Palatino Linotype" pitchFamily="18" charset="0"/>
              </a:rPr>
              <a:t> </a:t>
            </a:r>
            <a:r>
              <a:rPr lang="sr-Latn-RS" sz="3600" dirty="0" smtClean="0">
                <a:latin typeface="Palatino Linotype" pitchFamily="18" charset="0"/>
                <a:sym typeface="Wingdings" pitchFamily="2" charset="2"/>
              </a:rPr>
              <a:t></a:t>
            </a:r>
            <a:r>
              <a:rPr lang="sr-Latn-RS" sz="3600" dirty="0" smtClean="0">
                <a:latin typeface="Palatino Linotype" pitchFamily="18" charset="0"/>
              </a:rPr>
              <a:t> and Disadvantages </a:t>
            </a:r>
            <a:r>
              <a:rPr lang="sr-Latn-RS" sz="3600" dirty="0" smtClean="0">
                <a:latin typeface="Palatino Linotype" pitchFamily="18" charset="0"/>
                <a:sym typeface="Wingdings" pitchFamily="2" charset="2"/>
              </a:rPr>
              <a:t></a:t>
            </a:r>
            <a:r>
              <a:rPr lang="sr-Latn-RS" sz="3600" dirty="0" smtClean="0">
                <a:latin typeface="Palatino Linotype" pitchFamily="18" charset="0"/>
              </a:rPr>
              <a:t/>
            </a:r>
            <a:br>
              <a:rPr lang="sr-Latn-RS" sz="3600" dirty="0" smtClean="0">
                <a:latin typeface="Palatino Linotype" pitchFamily="18" charset="0"/>
              </a:rPr>
            </a:br>
            <a:r>
              <a:rPr lang="en-US" sz="3600" dirty="0" smtClean="0">
                <a:latin typeface="Palatino Linotype" pitchFamily="18" charset="0"/>
              </a:rPr>
              <a:t> </a:t>
            </a:r>
            <a:r>
              <a:rPr lang="en-US" sz="3600" b="1" dirty="0" smtClean="0">
                <a:solidFill>
                  <a:srgbClr val="FF0000"/>
                </a:solidFill>
                <a:latin typeface="Palatino Linotype" pitchFamily="18" charset="0"/>
              </a:rPr>
              <a:t>p</a:t>
            </a:r>
            <a:r>
              <a:rPr lang="sr-Latn-RS" sz="3600" b="1" dirty="0" smtClean="0">
                <a:solidFill>
                  <a:srgbClr val="FF0000"/>
                </a:solidFill>
                <a:latin typeface="Palatino Linotype" pitchFamily="18" charset="0"/>
              </a:rPr>
              <a:t>age</a:t>
            </a:r>
            <a:r>
              <a:rPr lang="en-US" sz="3600" b="1" dirty="0" smtClean="0">
                <a:solidFill>
                  <a:srgbClr val="FF0000"/>
                </a:solidFill>
                <a:latin typeface="Palatino Linotype" pitchFamily="18" charset="0"/>
              </a:rPr>
              <a:t>134</a:t>
            </a:r>
            <a:endParaRPr lang="en-US" sz="3600" b="1" dirty="0">
              <a:solidFill>
                <a:srgbClr val="FF0000"/>
              </a:solidFill>
              <a:latin typeface="Palatino Linotype" pitchFamily="18" charset="0"/>
            </a:endParaRPr>
          </a:p>
        </p:txBody>
      </p:sp>
      <p:sp>
        <p:nvSpPr>
          <p:cNvPr id="3" name="Čuvar mesta za sadržaj 2"/>
          <p:cNvSpPr>
            <a:spLocks noGrp="1"/>
          </p:cNvSpPr>
          <p:nvPr>
            <p:ph idx="1"/>
          </p:nvPr>
        </p:nvSpPr>
        <p:spPr>
          <a:xfrm>
            <a:off x="0" y="928670"/>
            <a:ext cx="8858280" cy="5643602"/>
          </a:xfrm>
        </p:spPr>
        <p:txBody>
          <a:bodyPr>
            <a:noAutofit/>
          </a:bodyPr>
          <a:lstStyle/>
          <a:p>
            <a:pPr algn="just"/>
            <a:r>
              <a:rPr lang="sr-Latn-RS" sz="2800" i="1" dirty="0" smtClean="0">
                <a:latin typeface="Palatino Linotype" pitchFamily="18" charset="0"/>
              </a:rPr>
              <a:t>What are advantages/ disadvantages?</a:t>
            </a:r>
          </a:p>
          <a:p>
            <a:pPr algn="just"/>
            <a:r>
              <a:rPr lang="sr-Latn-RS" sz="2800" i="1" dirty="0" smtClean="0">
                <a:latin typeface="Palatino Linotype" pitchFamily="18" charset="0"/>
              </a:rPr>
              <a:t>What are the pros and cons?</a:t>
            </a:r>
          </a:p>
          <a:p>
            <a:pPr algn="just"/>
            <a:r>
              <a:rPr lang="sr-Latn-RS" sz="2800" i="1" dirty="0" smtClean="0">
                <a:latin typeface="Palatino Linotype" pitchFamily="18" charset="0"/>
              </a:rPr>
              <a:t>What are positive and negative sides/aspects?</a:t>
            </a:r>
          </a:p>
          <a:p>
            <a:pPr algn="just"/>
            <a:r>
              <a:rPr lang="sr-Latn-RS" sz="2800" i="1" dirty="0" smtClean="0">
                <a:latin typeface="Palatino Linotype" pitchFamily="18" charset="0"/>
              </a:rPr>
              <a:t>Are there any advantages/ disadvantages?</a:t>
            </a:r>
          </a:p>
          <a:p>
            <a:pPr algn="just"/>
            <a:r>
              <a:rPr lang="sr-Latn-RS" sz="2800" i="1" dirty="0" smtClean="0">
                <a:latin typeface="Palatino Linotype" pitchFamily="18" charset="0"/>
              </a:rPr>
              <a:t>There are two main advantages/ disadvantages?</a:t>
            </a:r>
          </a:p>
          <a:p>
            <a:pPr algn="just"/>
            <a:r>
              <a:rPr lang="sr-Latn-RS" sz="2800" i="1" dirty="0" smtClean="0">
                <a:latin typeface="Palatino Linotype" pitchFamily="18" charset="0"/>
              </a:rPr>
              <a:t>The first/the second is that...</a:t>
            </a:r>
          </a:p>
          <a:p>
            <a:pPr algn="just"/>
            <a:r>
              <a:rPr lang="sr-Latn-RS" sz="2800" i="1" dirty="0" smtClean="0">
                <a:latin typeface="Palatino Linotype" pitchFamily="18" charset="0"/>
              </a:rPr>
              <a:t>One/Another advantage is that...</a:t>
            </a:r>
          </a:p>
          <a:p>
            <a:pPr algn="just"/>
            <a:r>
              <a:rPr lang="sr-Latn-RS" sz="2800" i="1" dirty="0" smtClean="0">
                <a:latin typeface="Palatino Linotype" pitchFamily="18" charset="0"/>
              </a:rPr>
              <a:t>The disadvantage is that...</a:t>
            </a:r>
          </a:p>
          <a:p>
            <a:pPr algn="just"/>
            <a:r>
              <a:rPr lang="sr-Latn-RS" sz="2800" i="1" dirty="0" smtClean="0">
                <a:latin typeface="Palatino Linotype" pitchFamily="18" charset="0"/>
              </a:rPr>
              <a:t>I think/don’t think (it’s a nice place).</a:t>
            </a:r>
          </a:p>
          <a:p>
            <a:pPr algn="just"/>
            <a:r>
              <a:rPr lang="sr-Latn-RS" sz="2800" i="1" dirty="0" smtClean="0">
                <a:latin typeface="Palatino Linotype" pitchFamily="18" charset="0"/>
              </a:rPr>
              <a:t>This means that...</a:t>
            </a:r>
          </a:p>
          <a:p>
            <a:pPr algn="just"/>
            <a:r>
              <a:rPr lang="sr-Latn-RS" sz="2800" i="1" dirty="0" smtClean="0">
                <a:latin typeface="Palatino Linotype" pitchFamily="18" charset="0"/>
              </a:rPr>
              <a:t>This is more...</a:t>
            </a:r>
          </a:p>
          <a:p>
            <a:pPr algn="just"/>
            <a:r>
              <a:rPr lang="sr-Latn-RS" sz="2800" i="1" dirty="0" smtClean="0">
                <a:latin typeface="Palatino Linotype" pitchFamily="18" charset="0"/>
              </a:rPr>
              <a:t>I think X is better because...</a:t>
            </a:r>
            <a:endParaRPr lang="en-US" sz="2800" i="1" dirty="0">
              <a:latin typeface="Palatino Linotype" pitchFamily="18" charset="0"/>
            </a:endParaRPr>
          </a:p>
        </p:txBody>
      </p:sp>
    </p:spTree>
    <p:extLst>
      <p:ext uri="{BB962C8B-B14F-4D97-AF65-F5344CB8AC3E}">
        <p14:creationId xmlns:p14="http://schemas.microsoft.com/office/powerpoint/2010/main" xmlns="" val="19392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2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20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2000"/>
                                        <p:tgtEl>
                                          <p:spTgt spid="3">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fade">
                                      <p:cBhvr>
                                        <p:cTn id="59" dur="2000"/>
                                        <p:tgtEl>
                                          <p:spTgt spid="3">
                                            <p:txEl>
                                              <p:pRg st="9" end="9"/>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Effect transition="in" filter="fade">
                                      <p:cBhvr>
                                        <p:cTn id="64" dur="2000"/>
                                        <p:tgtEl>
                                          <p:spTgt spid="3">
                                            <p:txEl>
                                              <p:pRg st="10" end="1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animEffect transition="in" filter="fade">
                                      <p:cBhvr>
                                        <p:cTn id="69"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en-US" dirty="0" smtClean="0">
                <a:latin typeface="Palatino Linotype" pitchFamily="18" charset="0"/>
              </a:rPr>
              <a:t>Task: describing places</a:t>
            </a:r>
            <a:endParaRPr lang="en-US" dirty="0">
              <a:latin typeface="Palatino Linotype" pitchFamily="18" charset="0"/>
            </a:endParaRPr>
          </a:p>
        </p:txBody>
      </p:sp>
      <p:sp>
        <p:nvSpPr>
          <p:cNvPr id="3" name="Čuvar mesta za tekst 2"/>
          <p:cNvSpPr>
            <a:spLocks noGrp="1"/>
          </p:cNvSpPr>
          <p:nvPr>
            <p:ph type="body" idx="1"/>
          </p:nvPr>
        </p:nvSpPr>
        <p:spPr/>
        <p:txBody>
          <a:bodyPr/>
          <a:lstStyle/>
          <a:p>
            <a:r>
              <a:rPr lang="sr-Latn-RS" dirty="0" smtClean="0">
                <a:latin typeface="Palatino Linotype" pitchFamily="18" charset="0"/>
              </a:rPr>
              <a:t>Advantages and disadvantages</a:t>
            </a:r>
            <a:endParaRPr lang="en-US" dirty="0">
              <a:latin typeface="Palatino Linotype" pitchFamily="18" charset="0"/>
            </a:endParaRPr>
          </a:p>
        </p:txBody>
      </p:sp>
    </p:spTree>
    <p:extLst>
      <p:ext uri="{BB962C8B-B14F-4D97-AF65-F5344CB8AC3E}">
        <p14:creationId xmlns:p14="http://schemas.microsoft.com/office/powerpoint/2010/main" xmlns="" val="86766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1"/>
                                          </p:val>
                                        </p:tav>
                                        <p:tav tm="100000">
                                          <p:val>
                                            <p:strVal val="#ppt_x"/>
                                          </p:val>
                                        </p:tav>
                                      </p:tavLst>
                                    </p:anim>
                                    <p:anim calcmode="lin" valueType="num">
                                      <p:cBhvr>
                                        <p:cTn id="16"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2087562"/>
          </a:xfrm>
        </p:spPr>
        <p:txBody>
          <a:bodyPr>
            <a:noAutofit/>
          </a:bodyPr>
          <a:lstStyle/>
          <a:p>
            <a:r>
              <a:rPr lang="en-US" sz="3600" b="1" dirty="0" err="1" smtClean="0">
                <a:latin typeface="Californian FB" panose="0207040306080B030204" pitchFamily="18" charset="0"/>
              </a:rPr>
              <a:t>9a</a:t>
            </a:r>
            <a:r>
              <a:rPr lang="sr-Latn-RS" sz="3600" b="1" dirty="0" smtClean="0">
                <a:latin typeface="Californian FB" panose="0207040306080B030204" pitchFamily="18" charset="0"/>
              </a:rPr>
              <a:t>. </a:t>
            </a:r>
            <a:r>
              <a:rPr lang="sr-Latn-RS" sz="3600" b="1" dirty="0" smtClean="0">
                <a:solidFill>
                  <a:srgbClr val="FF0000"/>
                </a:solidFill>
                <a:latin typeface="Californian FB" panose="0207040306080B030204" pitchFamily="18" charset="0"/>
              </a:rPr>
              <a:t>page</a:t>
            </a:r>
            <a:r>
              <a:rPr lang="en-US" sz="3600" b="1" dirty="0" smtClean="0">
                <a:solidFill>
                  <a:srgbClr val="FF0000"/>
                </a:solidFill>
                <a:latin typeface="Californian FB" panose="0207040306080B030204" pitchFamily="18" charset="0"/>
              </a:rPr>
              <a:t> </a:t>
            </a:r>
            <a:r>
              <a:rPr lang="sr-Latn-RS" sz="3600" b="1" dirty="0" smtClean="0">
                <a:solidFill>
                  <a:srgbClr val="FF0000"/>
                </a:solidFill>
                <a:latin typeface="Californian FB" panose="0207040306080B030204" pitchFamily="18" charset="0"/>
              </a:rPr>
              <a:t>63</a:t>
            </a:r>
            <a:r>
              <a:rPr lang="sr-Latn-RS" sz="3600" b="1" dirty="0" smtClean="0">
                <a:latin typeface="Californian FB" panose="0207040306080B030204" pitchFamily="18" charset="0"/>
              </a:rPr>
              <a:t>, </a:t>
            </a:r>
            <a:r>
              <a:rPr lang="en-US" sz="3600" b="1" dirty="0" smtClean="0">
                <a:latin typeface="Californian FB" panose="0207040306080B030204" pitchFamily="18" charset="0"/>
              </a:rPr>
              <a:t>Work in groups of three. You are helping Brad and Zara with the bookshop plans. You are looking at information about different shopping areas</a:t>
            </a:r>
            <a:endParaRPr lang="en-US" sz="3600" b="1" dirty="0">
              <a:latin typeface="Californian FB" panose="0207040306080B030204" pitchFamily="18" charset="0"/>
            </a:endParaRPr>
          </a:p>
        </p:txBody>
      </p:sp>
      <p:sp>
        <p:nvSpPr>
          <p:cNvPr id="3" name="Čuvar mesta za sadržaj 2"/>
          <p:cNvSpPr>
            <a:spLocks noGrp="1"/>
          </p:cNvSpPr>
          <p:nvPr>
            <p:ph idx="1"/>
          </p:nvPr>
        </p:nvSpPr>
        <p:spPr>
          <a:xfrm>
            <a:off x="0" y="2500306"/>
            <a:ext cx="9144000" cy="3929090"/>
          </a:xfrm>
        </p:spPr>
        <p:txBody>
          <a:bodyPr>
            <a:normAutofit/>
          </a:bodyPr>
          <a:lstStyle/>
          <a:p>
            <a:pPr algn="just"/>
            <a:r>
              <a:rPr lang="en-US" dirty="0" smtClean="0">
                <a:latin typeface="Californian FB" pitchFamily="18" charset="0"/>
              </a:rPr>
              <a:t>student A: Read about the market </a:t>
            </a:r>
            <a:r>
              <a:rPr lang="en-US" b="1" dirty="0" smtClean="0">
                <a:latin typeface="Californian FB" pitchFamily="18" charset="0"/>
              </a:rPr>
              <a:t>on page 111 </a:t>
            </a:r>
            <a:r>
              <a:rPr lang="en-US" dirty="0" smtClean="0">
                <a:latin typeface="Californian FB" pitchFamily="18" charset="0"/>
              </a:rPr>
              <a:t>and make notes.</a:t>
            </a:r>
          </a:p>
          <a:p>
            <a:pPr algn="just"/>
            <a:r>
              <a:rPr lang="en-US" dirty="0" smtClean="0">
                <a:latin typeface="Californian FB" pitchFamily="18" charset="0"/>
              </a:rPr>
              <a:t>student B: Read about the highway shopping area </a:t>
            </a:r>
            <a:r>
              <a:rPr lang="en-US" b="1" dirty="0" smtClean="0">
                <a:latin typeface="Californian FB" pitchFamily="18" charset="0"/>
              </a:rPr>
              <a:t>on page 117 </a:t>
            </a:r>
            <a:r>
              <a:rPr lang="en-US" dirty="0" smtClean="0">
                <a:latin typeface="Californian FB" pitchFamily="18" charset="0"/>
              </a:rPr>
              <a:t>and make notes.</a:t>
            </a:r>
          </a:p>
          <a:p>
            <a:pPr algn="just"/>
            <a:r>
              <a:rPr lang="en-US" dirty="0" smtClean="0">
                <a:latin typeface="Californian FB" pitchFamily="18" charset="0"/>
              </a:rPr>
              <a:t>student C: read about the shopping mall on </a:t>
            </a:r>
            <a:r>
              <a:rPr lang="en-US" b="1" dirty="0" smtClean="0">
                <a:latin typeface="Californian FB" pitchFamily="18" charset="0"/>
              </a:rPr>
              <a:t>page 120 </a:t>
            </a:r>
            <a:r>
              <a:rPr lang="en-US" dirty="0" smtClean="0">
                <a:latin typeface="Californian FB" pitchFamily="18" charset="0"/>
              </a:rPr>
              <a:t>and make notes.</a:t>
            </a:r>
            <a:endParaRPr lang="en-US" dirty="0">
              <a:latin typeface="Californian FB" pitchFamily="18" charset="0"/>
            </a:endParaRPr>
          </a:p>
        </p:txBody>
      </p:sp>
    </p:spTree>
    <p:extLst>
      <p:ext uri="{BB962C8B-B14F-4D97-AF65-F5344CB8AC3E}">
        <p14:creationId xmlns:p14="http://schemas.microsoft.com/office/powerpoint/2010/main" xmlns="" val="372467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par>
                                <p:cTn id="17" presetID="40" presetClass="entr" presetSubtype="0" fill="hold" nodeType="with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childTnLst>
                                </p:cTn>
                              </p:par>
                              <p:par>
                                <p:cTn id="22" presetID="40" presetClass="entr" presetSubtype="0" fill="hold" nodeType="withEffect">
                                  <p:stCondLst>
                                    <p:cond delay="0"/>
                                  </p:stCondLst>
                                  <p:iterate type="lt">
                                    <p:tmPct val="10000"/>
                                  </p:iterate>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725470"/>
          </a:xfrm>
        </p:spPr>
        <p:txBody>
          <a:bodyPr>
            <a:normAutofit fontScale="90000"/>
          </a:bodyPr>
          <a:lstStyle/>
          <a:p>
            <a:r>
              <a:rPr lang="en-US" dirty="0" smtClean="0">
                <a:latin typeface="Californian FB" pitchFamily="18" charset="0"/>
              </a:rPr>
              <a:t>Describing Places</a:t>
            </a:r>
            <a:endParaRPr lang="en-US" dirty="0">
              <a:latin typeface="Californian FB" pitchFamily="18" charset="0"/>
            </a:endParaRPr>
          </a:p>
        </p:txBody>
      </p:sp>
      <p:graphicFrame>
        <p:nvGraphicFramePr>
          <p:cNvPr id="4" name="Čuvar mesta za sadržaj 3"/>
          <p:cNvGraphicFramePr>
            <a:graphicFrameLocks noGrp="1"/>
          </p:cNvGraphicFramePr>
          <p:nvPr>
            <p:ph idx="1"/>
            <p:extLst>
              <p:ext uri="{D42A27DB-BD31-4B8C-83A1-F6EECF244321}">
                <p14:modId xmlns:p14="http://schemas.microsoft.com/office/powerpoint/2010/main" xmlns="" val="1732417915"/>
              </p:ext>
            </p:extLst>
          </p:nvPr>
        </p:nvGraphicFramePr>
        <p:xfrm>
          <a:off x="214281" y="1071544"/>
          <a:ext cx="8715438" cy="5572166"/>
        </p:xfrm>
        <a:graphic>
          <a:graphicData uri="http://schemas.openxmlformats.org/drawingml/2006/table">
            <a:tbl>
              <a:tblPr firstRow="1" bandRow="1">
                <a:tableStyleId>{5940675A-B579-460E-94D1-54222C63F5DA}</a:tableStyleId>
              </a:tblPr>
              <a:tblGrid>
                <a:gridCol w="2905146"/>
                <a:gridCol w="2905146"/>
                <a:gridCol w="2905146"/>
              </a:tblGrid>
              <a:tr h="670337">
                <a:tc>
                  <a:txBody>
                    <a:bodyPr/>
                    <a:lstStyle/>
                    <a:p>
                      <a:r>
                        <a:rPr lang="en-US" sz="2800" b="1" dirty="0" smtClean="0">
                          <a:latin typeface="Californian FB" pitchFamily="18" charset="0"/>
                        </a:rPr>
                        <a:t>Shopping Area</a:t>
                      </a:r>
                      <a:endParaRPr lang="en-US" sz="2800" b="1" dirty="0">
                        <a:latin typeface="Californian FB" pitchFamily="18" charset="0"/>
                      </a:endParaRPr>
                    </a:p>
                  </a:txBody>
                  <a:tcPr/>
                </a:tc>
                <a:tc>
                  <a:txBody>
                    <a:bodyPr/>
                    <a:lstStyle/>
                    <a:p>
                      <a:pPr algn="ctr"/>
                      <a:r>
                        <a:rPr lang="en-US" sz="2800" b="1" dirty="0" smtClean="0">
                          <a:latin typeface="Californian FB" pitchFamily="18" charset="0"/>
                        </a:rPr>
                        <a:t>Advantages</a:t>
                      </a:r>
                      <a:r>
                        <a:rPr lang="sr-Latn-RS" sz="2800" b="1" dirty="0" smtClean="0">
                          <a:latin typeface="Californian FB" pitchFamily="18" charset="0"/>
                        </a:rPr>
                        <a:t> </a:t>
                      </a:r>
                    </a:p>
                  </a:txBody>
                  <a:tcPr/>
                </a:tc>
                <a:tc>
                  <a:txBody>
                    <a:bodyPr/>
                    <a:lstStyle/>
                    <a:p>
                      <a:pPr algn="ctr"/>
                      <a:r>
                        <a:rPr lang="en-US" sz="2800" b="1" dirty="0" smtClean="0">
                          <a:latin typeface="Californian FB" pitchFamily="18" charset="0"/>
                        </a:rPr>
                        <a:t>Disadvantages</a:t>
                      </a:r>
                      <a:endParaRPr lang="sr-Latn-RS" sz="2800" b="1" dirty="0" smtClean="0">
                        <a:latin typeface="Californian FB" pitchFamily="18" charset="0"/>
                      </a:endParaRPr>
                    </a:p>
                  </a:txBody>
                  <a:tcPr/>
                </a:tc>
              </a:tr>
              <a:tr h="1633943">
                <a:tc>
                  <a:txBody>
                    <a:bodyPr/>
                    <a:lstStyle/>
                    <a:p>
                      <a:r>
                        <a:rPr lang="en-US" sz="2800" b="1" dirty="0" smtClean="0">
                          <a:latin typeface="Californian FB" pitchFamily="18" charset="0"/>
                        </a:rPr>
                        <a:t>The market</a:t>
                      </a:r>
                      <a:endParaRPr lang="en-US" sz="2800" b="1" dirty="0">
                        <a:latin typeface="Californian FB" pitchFamily="18" charset="0"/>
                      </a:endParaRPr>
                    </a:p>
                  </a:txBody>
                  <a:tcPr/>
                </a:tc>
                <a:tc>
                  <a:txBody>
                    <a:bodyPr/>
                    <a:lstStyle/>
                    <a:p>
                      <a:endParaRPr lang="en-US" sz="2800" dirty="0">
                        <a:latin typeface="Californian FB" pitchFamily="18" charset="0"/>
                      </a:endParaRPr>
                    </a:p>
                  </a:txBody>
                  <a:tcPr/>
                </a:tc>
                <a:tc>
                  <a:txBody>
                    <a:bodyPr/>
                    <a:lstStyle/>
                    <a:p>
                      <a:endParaRPr lang="en-US" sz="2800" dirty="0">
                        <a:latin typeface="Californian FB" pitchFamily="18" charset="0"/>
                      </a:endParaRPr>
                    </a:p>
                  </a:txBody>
                  <a:tcPr/>
                </a:tc>
              </a:tr>
              <a:tr h="1633943">
                <a:tc>
                  <a:txBody>
                    <a:bodyPr/>
                    <a:lstStyle/>
                    <a:p>
                      <a:r>
                        <a:rPr lang="en-US" sz="2800" b="1" dirty="0" smtClean="0">
                          <a:latin typeface="Californian FB" pitchFamily="18" charset="0"/>
                        </a:rPr>
                        <a:t>The highway shopping area</a:t>
                      </a:r>
                      <a:endParaRPr lang="en-US" sz="2800" b="1" dirty="0">
                        <a:latin typeface="Californian FB" pitchFamily="18" charset="0"/>
                      </a:endParaRPr>
                    </a:p>
                  </a:txBody>
                  <a:tcPr/>
                </a:tc>
                <a:tc>
                  <a:txBody>
                    <a:bodyPr/>
                    <a:lstStyle/>
                    <a:p>
                      <a:pPr algn="ctr"/>
                      <a:endParaRPr lang="en-US" sz="2800" dirty="0">
                        <a:latin typeface="Californian FB" pitchFamily="18" charset="0"/>
                      </a:endParaRPr>
                    </a:p>
                  </a:txBody>
                  <a:tcPr/>
                </a:tc>
                <a:tc>
                  <a:txBody>
                    <a:bodyPr/>
                    <a:lstStyle/>
                    <a:p>
                      <a:pPr algn="ctr"/>
                      <a:endParaRPr lang="en-US" sz="2800" dirty="0">
                        <a:latin typeface="Californian FB" pitchFamily="18" charset="0"/>
                      </a:endParaRPr>
                    </a:p>
                  </a:txBody>
                  <a:tcPr/>
                </a:tc>
              </a:tr>
              <a:tr h="1633943">
                <a:tc>
                  <a:txBody>
                    <a:bodyPr/>
                    <a:lstStyle/>
                    <a:p>
                      <a:r>
                        <a:rPr lang="en-US" sz="2800" b="1" dirty="0" smtClean="0">
                          <a:latin typeface="Californian FB" pitchFamily="18" charset="0"/>
                        </a:rPr>
                        <a:t>The shopping mall</a:t>
                      </a:r>
                      <a:endParaRPr lang="en-US" sz="2800" b="1" dirty="0">
                        <a:latin typeface="Californian FB" pitchFamily="18" charset="0"/>
                      </a:endParaRPr>
                    </a:p>
                  </a:txBody>
                  <a:tcPr/>
                </a:tc>
                <a:tc>
                  <a:txBody>
                    <a:bodyPr/>
                    <a:lstStyle/>
                    <a:p>
                      <a:endParaRPr lang="en-US" sz="2800" dirty="0">
                        <a:latin typeface="Californian FB" pitchFamily="18" charset="0"/>
                      </a:endParaRPr>
                    </a:p>
                  </a:txBody>
                  <a:tcPr/>
                </a:tc>
                <a:tc>
                  <a:txBody>
                    <a:bodyPr/>
                    <a:lstStyle/>
                    <a:p>
                      <a:pPr algn="ctr"/>
                      <a:endParaRPr lang="en-US" sz="2800" b="0" dirty="0">
                        <a:latin typeface="Californian FB" pitchFamily="18" charset="0"/>
                      </a:endParaRPr>
                    </a:p>
                  </a:txBody>
                  <a:tcPr/>
                </a:tc>
              </a:tr>
            </a:tbl>
          </a:graphicData>
        </a:graphic>
      </p:graphicFrame>
    </p:spTree>
    <p:extLst>
      <p:ext uri="{BB962C8B-B14F-4D97-AF65-F5344CB8AC3E}">
        <p14:creationId xmlns:p14="http://schemas.microsoft.com/office/powerpoint/2010/main" xmlns="" val="8359325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rmAutofit fontScale="90000"/>
          </a:bodyPr>
          <a:lstStyle/>
          <a:p>
            <a:r>
              <a:rPr lang="en-US" sz="4000" dirty="0" err="1" smtClean="0">
                <a:latin typeface="Californian FB" pitchFamily="18" charset="0"/>
              </a:rPr>
              <a:t>9b</a:t>
            </a:r>
            <a:r>
              <a:rPr lang="sr-Latn-RS" sz="4000" dirty="0" smtClean="0">
                <a:latin typeface="Californian FB" pitchFamily="18" charset="0"/>
              </a:rPr>
              <a:t>, page</a:t>
            </a:r>
            <a:r>
              <a:rPr lang="en-US" sz="4000" dirty="0" smtClean="0">
                <a:latin typeface="Californian FB" pitchFamily="18" charset="0"/>
              </a:rPr>
              <a:t> Tell your group your information. Make notes about their information in the table</a:t>
            </a:r>
            <a:r>
              <a:rPr lang="en-US" dirty="0" smtClean="0"/>
              <a:t>.</a:t>
            </a:r>
            <a:endParaRPr lang="en-US" dirty="0"/>
          </a:p>
        </p:txBody>
      </p:sp>
      <p:sp>
        <p:nvSpPr>
          <p:cNvPr id="3" name="Čuvar mesta za sadržaj 2"/>
          <p:cNvSpPr>
            <a:spLocks noGrp="1"/>
          </p:cNvSpPr>
          <p:nvPr>
            <p:ph idx="1"/>
          </p:nvPr>
        </p:nvSpPr>
        <p:spPr/>
        <p:txBody>
          <a:bodyPr/>
          <a:lstStyle/>
          <a:p>
            <a:pPr algn="just"/>
            <a:r>
              <a:rPr lang="en-US" dirty="0" err="1" smtClean="0">
                <a:latin typeface="Californian FB" pitchFamily="18" charset="0"/>
              </a:rPr>
              <a:t>9c</a:t>
            </a:r>
            <a:r>
              <a:rPr lang="en-US" dirty="0" smtClean="0">
                <a:latin typeface="Californian FB" pitchFamily="18" charset="0"/>
              </a:rPr>
              <a:t> Discuss the information in your group, using the Key language and the Other useful phrases. Decide which is the best shopping area for the bookshop.</a:t>
            </a:r>
          </a:p>
          <a:p>
            <a:pPr algn="just"/>
            <a:r>
              <a:rPr lang="en-US" dirty="0" smtClean="0">
                <a:latin typeface="Californian FB" pitchFamily="18" charset="0"/>
              </a:rPr>
              <a:t>WRITING</a:t>
            </a:r>
          </a:p>
          <a:p>
            <a:pPr algn="just"/>
            <a:r>
              <a:rPr lang="en-US" dirty="0" smtClean="0">
                <a:latin typeface="Californian FB" pitchFamily="18" charset="0"/>
              </a:rPr>
              <a:t>10. Write a short paragraph (</a:t>
            </a:r>
            <a:r>
              <a:rPr lang="en-US" i="1" dirty="0" smtClean="0">
                <a:latin typeface="Californian FB" pitchFamily="18" charset="0"/>
              </a:rPr>
              <a:t>app 100 words</a:t>
            </a:r>
            <a:r>
              <a:rPr lang="en-US" dirty="0" smtClean="0">
                <a:latin typeface="Californian FB" pitchFamily="18" charset="0"/>
              </a:rPr>
              <a:t>) to explain your choice of the best shopping area for the bookshop.</a:t>
            </a:r>
            <a:endParaRPr lang="en-US" dirty="0">
              <a:latin typeface="Californian FB" pitchFamily="18" charset="0"/>
            </a:endParaRPr>
          </a:p>
        </p:txBody>
      </p:sp>
    </p:spTree>
    <p:extLst>
      <p:ext uri="{BB962C8B-B14F-4D97-AF65-F5344CB8AC3E}">
        <p14:creationId xmlns:p14="http://schemas.microsoft.com/office/powerpoint/2010/main" xmlns="" val="160621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
                                          </p:val>
                                        </p:tav>
                                        <p:tav tm="100000">
                                          <p:val>
                                            <p:strVal val="#ppt_y"/>
                                          </p:val>
                                        </p:tav>
                                      </p:tavLst>
                                    </p:anim>
                                  </p:childTnLst>
                                </p:cTn>
                              </p:par>
                              <p:par>
                                <p:cTn id="24" presetID="40" presetClass="entr" presetSubtype="0" fill="hold" nodeType="withEffect">
                                  <p:stCondLst>
                                    <p:cond delay="0"/>
                                  </p:stCondLst>
                                  <p:iterate type="lt">
                                    <p:tmPct val="10000"/>
                                  </p:iterate>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HW</a:t>
            </a:r>
            <a:endParaRPr lang="en-US" dirty="0">
              <a:latin typeface="Californian FB" pitchFamily="18" charset="0"/>
            </a:endParaRPr>
          </a:p>
        </p:txBody>
      </p:sp>
      <p:sp>
        <p:nvSpPr>
          <p:cNvPr id="3" name="Content Placeholder 2"/>
          <p:cNvSpPr>
            <a:spLocks noGrp="1"/>
          </p:cNvSpPr>
          <p:nvPr>
            <p:ph idx="1"/>
          </p:nvPr>
        </p:nvSpPr>
        <p:spPr>
          <a:xfrm>
            <a:off x="0" y="1600200"/>
            <a:ext cx="9144000" cy="4525963"/>
          </a:xfrm>
        </p:spPr>
        <p:txBody>
          <a:bodyPr/>
          <a:lstStyle/>
          <a:p>
            <a:pPr algn="just"/>
            <a:r>
              <a:rPr lang="sr-Latn-RS" b="1" dirty="0" smtClean="0">
                <a:solidFill>
                  <a:srgbClr val="FF0000"/>
                </a:solidFill>
                <a:latin typeface="Californian FB" pitchFamily="18" charset="0"/>
              </a:rPr>
              <a:t>page 135</a:t>
            </a:r>
            <a:r>
              <a:rPr lang="sr-Latn-RS" dirty="0" smtClean="0">
                <a:latin typeface="Californian FB" pitchFamily="18" charset="0"/>
              </a:rPr>
              <a:t>, V1,2 </a:t>
            </a:r>
            <a:r>
              <a:rPr lang="sr-Latn-RS" b="1" dirty="0" smtClean="0">
                <a:solidFill>
                  <a:srgbClr val="FF0000"/>
                </a:solidFill>
                <a:latin typeface="Californian FB" pitchFamily="18" charset="0"/>
              </a:rPr>
              <a:t>exercise 6</a:t>
            </a:r>
            <a:r>
              <a:rPr lang="sr-Latn-RS" dirty="0" smtClean="0">
                <a:latin typeface="Californian FB" pitchFamily="18" charset="0"/>
              </a:rPr>
              <a:t>, Choose the correct verb</a:t>
            </a:r>
          </a:p>
          <a:p>
            <a:pPr algn="just"/>
            <a:r>
              <a:rPr lang="sr-Latn-RS" b="1" dirty="0" smtClean="0">
                <a:solidFill>
                  <a:srgbClr val="FF0000"/>
                </a:solidFill>
                <a:latin typeface="Californian FB" pitchFamily="18" charset="0"/>
              </a:rPr>
              <a:t>page 135</a:t>
            </a:r>
            <a:r>
              <a:rPr lang="sr-Latn-RS" dirty="0" smtClean="0">
                <a:latin typeface="Californian FB" pitchFamily="18" charset="0"/>
              </a:rPr>
              <a:t>, </a:t>
            </a:r>
            <a:r>
              <a:rPr lang="sr-Latn-RS" b="1" dirty="0" smtClean="0">
                <a:solidFill>
                  <a:srgbClr val="FF0000"/>
                </a:solidFill>
                <a:latin typeface="Californian FB" pitchFamily="18" charset="0"/>
              </a:rPr>
              <a:t>exercise 7,</a:t>
            </a:r>
            <a:r>
              <a:rPr lang="sr-Latn-RS" dirty="0" smtClean="0">
                <a:latin typeface="Californian FB" pitchFamily="18" charset="0"/>
              </a:rPr>
              <a:t> Read these definitions and write the word</a:t>
            </a:r>
          </a:p>
          <a:p>
            <a:pPr algn="just"/>
            <a:r>
              <a:rPr lang="sr-Latn-RS" b="1" dirty="0" smtClean="0">
                <a:solidFill>
                  <a:srgbClr val="FF0000"/>
                </a:solidFill>
                <a:latin typeface="Californian FB" pitchFamily="18" charset="0"/>
              </a:rPr>
              <a:t>page 135</a:t>
            </a:r>
            <a:r>
              <a:rPr lang="sr-Latn-RS" dirty="0" smtClean="0">
                <a:latin typeface="Californian FB" pitchFamily="18" charset="0"/>
              </a:rPr>
              <a:t>, V3 </a:t>
            </a:r>
            <a:r>
              <a:rPr lang="sr-Latn-RS" b="1" dirty="0" smtClean="0">
                <a:solidFill>
                  <a:srgbClr val="FF0000"/>
                </a:solidFill>
                <a:latin typeface="Californian FB" pitchFamily="18" charset="0"/>
              </a:rPr>
              <a:t>exercise 8</a:t>
            </a:r>
            <a:r>
              <a:rPr lang="sr-Latn-RS" dirty="0" smtClean="0">
                <a:latin typeface="Californian FB" pitchFamily="18" charset="0"/>
              </a:rPr>
              <a:t>, Complete the table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582726"/>
          </a:xfrm>
        </p:spPr>
        <p:txBody>
          <a:bodyPr>
            <a:noAutofit/>
          </a:bodyPr>
          <a:lstStyle/>
          <a:p>
            <a:r>
              <a:rPr lang="sr-Latn-RS" sz="3600" dirty="0" smtClean="0">
                <a:latin typeface="Palatino Linotype" pitchFamily="18" charset="0"/>
              </a:rPr>
              <a:t>HW – answers</a:t>
            </a:r>
            <a:br>
              <a:rPr lang="sr-Latn-RS" sz="3600" dirty="0" smtClean="0">
                <a:latin typeface="Palatino Linotype" pitchFamily="18" charset="0"/>
              </a:rPr>
            </a:br>
            <a:r>
              <a:rPr lang="sr-Latn-RS" sz="3600" dirty="0" smtClean="0">
                <a:solidFill>
                  <a:srgbClr val="FF0000"/>
                </a:solidFill>
                <a:latin typeface="Palatino Linotype" pitchFamily="18" charset="0"/>
              </a:rPr>
              <a:t>G3 3. page 135</a:t>
            </a:r>
            <a:r>
              <a:rPr lang="sr-Latn-RS" sz="3600" dirty="0" smtClean="0">
                <a:latin typeface="Palatino Linotype" pitchFamily="18" charset="0"/>
              </a:rPr>
              <a:t>, </a:t>
            </a:r>
            <a:br>
              <a:rPr lang="sr-Latn-RS" sz="3600" dirty="0" smtClean="0">
                <a:latin typeface="Palatino Linotype" pitchFamily="18" charset="0"/>
              </a:rPr>
            </a:br>
            <a:r>
              <a:rPr lang="sr-Latn-RS" sz="3600" dirty="0" smtClean="0">
                <a:latin typeface="Palatino Linotype" pitchFamily="18" charset="0"/>
              </a:rPr>
              <a:t>Write the words in the correct order to make questions.</a:t>
            </a:r>
            <a:endParaRPr lang="en-US" sz="3600" dirty="0">
              <a:latin typeface="Palatino Linotype" pitchFamily="18" charset="0"/>
            </a:endParaRPr>
          </a:p>
        </p:txBody>
      </p:sp>
      <p:sp>
        <p:nvSpPr>
          <p:cNvPr id="3" name="Content Placeholder 2"/>
          <p:cNvSpPr>
            <a:spLocks noGrp="1"/>
          </p:cNvSpPr>
          <p:nvPr>
            <p:ph idx="1"/>
          </p:nvPr>
        </p:nvSpPr>
        <p:spPr>
          <a:xfrm>
            <a:off x="457200" y="2428868"/>
            <a:ext cx="8229600" cy="3697295"/>
          </a:xfrm>
        </p:spPr>
        <p:txBody>
          <a:bodyPr/>
          <a:lstStyle/>
          <a:p>
            <a:pPr algn="just"/>
            <a:r>
              <a:rPr lang="sr-Latn-RS" i="1" dirty="0" smtClean="0">
                <a:latin typeface="Palatino Linotype" pitchFamily="18" charset="0"/>
              </a:rPr>
              <a:t>1. Is your friend driving?</a:t>
            </a:r>
          </a:p>
          <a:p>
            <a:pPr algn="just"/>
            <a:r>
              <a:rPr lang="sr-Latn-RS" i="1" dirty="0" smtClean="0">
                <a:latin typeface="Palatino Linotype" pitchFamily="18" charset="0"/>
              </a:rPr>
              <a:t>2. What are you doing?</a:t>
            </a:r>
          </a:p>
          <a:p>
            <a:pPr algn="just"/>
            <a:r>
              <a:rPr lang="sr-Latn-RS" i="1" dirty="0" smtClean="0">
                <a:latin typeface="Palatino Linotype" pitchFamily="18" charset="0"/>
              </a:rPr>
              <a:t>3. Who are you phoning?</a:t>
            </a:r>
          </a:p>
          <a:p>
            <a:pPr algn="just"/>
            <a:r>
              <a:rPr lang="sr-Latn-RS" i="1" dirty="0" smtClean="0">
                <a:latin typeface="Palatino Linotype" pitchFamily="18" charset="0"/>
              </a:rPr>
              <a:t>4. Where are they going?</a:t>
            </a:r>
            <a:endParaRPr lang="en-US" i="1"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Autofit/>
          </a:bodyPr>
          <a:lstStyle/>
          <a:p>
            <a:r>
              <a:rPr lang="sr-Latn-RS" sz="3600" b="1" dirty="0" smtClean="0">
                <a:latin typeface="Californian FB" pitchFamily="18" charset="0"/>
              </a:rPr>
              <a:t>HW answers</a:t>
            </a:r>
            <a:br>
              <a:rPr lang="sr-Latn-RS" sz="3600" b="1" dirty="0" smtClean="0">
                <a:latin typeface="Californian FB" pitchFamily="18" charset="0"/>
              </a:rPr>
            </a:br>
            <a:r>
              <a:rPr lang="sr-Latn-RS" sz="3600" b="1" dirty="0" smtClean="0">
                <a:solidFill>
                  <a:srgbClr val="FF0000"/>
                </a:solidFill>
                <a:latin typeface="Californian FB" pitchFamily="18" charset="0"/>
              </a:rPr>
              <a:t>G2,3 page 135</a:t>
            </a:r>
            <a:r>
              <a:rPr lang="sr-Latn-RS" sz="3600" b="1" dirty="0" smtClean="0">
                <a:latin typeface="Californian FB" pitchFamily="18" charset="0"/>
              </a:rPr>
              <a:t/>
            </a:r>
            <a:br>
              <a:rPr lang="sr-Latn-RS" sz="3600" b="1" dirty="0" smtClean="0">
                <a:latin typeface="Californian FB" pitchFamily="18" charset="0"/>
              </a:rPr>
            </a:br>
            <a:r>
              <a:rPr lang="sr-Latn-RS" sz="3600" b="1" dirty="0" smtClean="0">
                <a:latin typeface="Californian FB" pitchFamily="18" charset="0"/>
              </a:rPr>
              <a:t> 4Match questions 1-6 with responses </a:t>
            </a:r>
            <a:r>
              <a:rPr lang="sr-Latn-RS" sz="3600" dirty="0" smtClean="0">
                <a:latin typeface="Californian FB" pitchFamily="18" charset="0"/>
              </a:rPr>
              <a:t>a-f.</a:t>
            </a:r>
            <a:endParaRPr lang="en-US" sz="3600" dirty="0">
              <a:latin typeface="Californian FB" pitchFamily="18" charset="0"/>
            </a:endParaRPr>
          </a:p>
        </p:txBody>
      </p:sp>
      <p:sp>
        <p:nvSpPr>
          <p:cNvPr id="3" name="Content Placeholder 2"/>
          <p:cNvSpPr>
            <a:spLocks noGrp="1"/>
          </p:cNvSpPr>
          <p:nvPr>
            <p:ph idx="1"/>
          </p:nvPr>
        </p:nvSpPr>
        <p:spPr>
          <a:xfrm>
            <a:off x="457200" y="2214554"/>
            <a:ext cx="8229600" cy="3911609"/>
          </a:xfrm>
        </p:spPr>
        <p:txBody>
          <a:bodyPr/>
          <a:lstStyle/>
          <a:p>
            <a:pPr algn="just"/>
            <a:r>
              <a:rPr lang="sr-Latn-RS" b="1" dirty="0" smtClean="0">
                <a:latin typeface="Californian FB" pitchFamily="18" charset="0"/>
              </a:rPr>
              <a:t>1. Do you often come here? </a:t>
            </a:r>
            <a:r>
              <a:rPr lang="sr-Latn-RS" b="1" dirty="0" smtClean="0">
                <a:solidFill>
                  <a:srgbClr val="FF0000"/>
                </a:solidFill>
                <a:latin typeface="Californian FB" pitchFamily="18" charset="0"/>
              </a:rPr>
              <a:t>d</a:t>
            </a:r>
          </a:p>
          <a:p>
            <a:pPr algn="just"/>
            <a:r>
              <a:rPr lang="sr-Latn-RS" b="1" dirty="0" smtClean="0">
                <a:latin typeface="Californian FB" pitchFamily="18" charset="0"/>
              </a:rPr>
              <a:t>2. Are you always busy? </a:t>
            </a:r>
            <a:r>
              <a:rPr lang="sr-Latn-RS" b="1" dirty="0" smtClean="0">
                <a:solidFill>
                  <a:srgbClr val="FF0000"/>
                </a:solidFill>
                <a:latin typeface="Californian FB" pitchFamily="18" charset="0"/>
              </a:rPr>
              <a:t>b</a:t>
            </a:r>
          </a:p>
          <a:p>
            <a:pPr algn="just"/>
            <a:r>
              <a:rPr lang="sr-Latn-RS" b="1" dirty="0" smtClean="0">
                <a:latin typeface="Californian FB" pitchFamily="18" charset="0"/>
              </a:rPr>
              <a:t>3 Is </a:t>
            </a:r>
            <a:r>
              <a:rPr lang="en-US" b="1" dirty="0" smtClean="0">
                <a:latin typeface="Californian FB" pitchFamily="18" charset="0"/>
              </a:rPr>
              <a:t>h</a:t>
            </a:r>
            <a:r>
              <a:rPr lang="sr-Latn-RS" b="1" dirty="0" smtClean="0">
                <a:latin typeface="Californian FB" pitchFamily="18" charset="0"/>
              </a:rPr>
              <a:t>e </a:t>
            </a:r>
            <a:r>
              <a:rPr lang="sr-Latn-RS" b="1" dirty="0" smtClean="0">
                <a:latin typeface="Californian FB" pitchFamily="18" charset="0"/>
              </a:rPr>
              <a:t>studying? </a:t>
            </a:r>
            <a:r>
              <a:rPr lang="sr-Latn-RS" b="1" dirty="0" smtClean="0">
                <a:solidFill>
                  <a:srgbClr val="FF0000"/>
                </a:solidFill>
                <a:latin typeface="Californian FB" pitchFamily="18" charset="0"/>
              </a:rPr>
              <a:t>a</a:t>
            </a:r>
          </a:p>
          <a:p>
            <a:pPr algn="just"/>
            <a:r>
              <a:rPr lang="sr-Latn-RS" b="1" dirty="0" smtClean="0">
                <a:latin typeface="Californian FB" pitchFamily="18" charset="0"/>
              </a:rPr>
              <a:t>4 Where’s he studying? </a:t>
            </a:r>
            <a:r>
              <a:rPr lang="sr-Latn-RS" b="1" dirty="0" smtClean="0">
                <a:solidFill>
                  <a:srgbClr val="FF0000"/>
                </a:solidFill>
                <a:latin typeface="Californian FB" pitchFamily="18" charset="0"/>
              </a:rPr>
              <a:t>f</a:t>
            </a:r>
          </a:p>
          <a:p>
            <a:pPr algn="just"/>
            <a:r>
              <a:rPr lang="sr-Latn-RS" b="1" dirty="0" smtClean="0">
                <a:latin typeface="Californian FB" pitchFamily="18" charset="0"/>
              </a:rPr>
              <a:t>5 Are people buying online these days? </a:t>
            </a:r>
            <a:r>
              <a:rPr lang="sr-Latn-RS" b="1" dirty="0" smtClean="0">
                <a:solidFill>
                  <a:srgbClr val="FF0000"/>
                </a:solidFill>
                <a:latin typeface="Californian FB" pitchFamily="18" charset="0"/>
              </a:rPr>
              <a:t>c</a:t>
            </a:r>
          </a:p>
          <a:p>
            <a:pPr algn="just"/>
            <a:r>
              <a:rPr lang="sr-Latn-RS" b="1" dirty="0" smtClean="0">
                <a:latin typeface="Californian FB" pitchFamily="18" charset="0"/>
              </a:rPr>
              <a:t>6 What do you want? </a:t>
            </a:r>
            <a:r>
              <a:rPr lang="sr-Latn-RS" b="1" dirty="0" smtClean="0">
                <a:solidFill>
                  <a:srgbClr val="FF0000"/>
                </a:solidFill>
                <a:latin typeface="Californian FB" pitchFamily="18" charset="0"/>
              </a:rPr>
              <a:t>e</a:t>
            </a:r>
            <a:endParaRPr lang="en-US" b="1"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Autofit/>
          </a:bodyPr>
          <a:lstStyle/>
          <a:p>
            <a:r>
              <a:rPr lang="sr-Latn-RS" sz="3600" dirty="0" smtClean="0">
                <a:latin typeface="Californian FB" pitchFamily="18" charset="0"/>
              </a:rPr>
              <a:t>HW – answers</a:t>
            </a:r>
            <a:br>
              <a:rPr lang="sr-Latn-RS" sz="3600" dirty="0" smtClean="0">
                <a:latin typeface="Californian FB" pitchFamily="18" charset="0"/>
              </a:rPr>
            </a:br>
            <a:r>
              <a:rPr lang="sr-Latn-RS" sz="3300" dirty="0" smtClean="0">
                <a:latin typeface="Californian FB" pitchFamily="18" charset="0"/>
              </a:rPr>
              <a:t>KL 5 </a:t>
            </a:r>
            <a:br>
              <a:rPr lang="sr-Latn-RS" sz="3300" dirty="0" smtClean="0">
                <a:latin typeface="Californian FB" pitchFamily="18" charset="0"/>
              </a:rPr>
            </a:br>
            <a:r>
              <a:rPr lang="sr-Latn-RS" sz="3300" dirty="0" smtClean="0">
                <a:latin typeface="Californian FB" pitchFamily="18" charset="0"/>
              </a:rPr>
              <a:t>Complete the conversation with sentences a-g</a:t>
            </a:r>
            <a:endParaRPr lang="en-US" sz="3300" dirty="0">
              <a:latin typeface="Californian FB" pitchFamily="18" charset="0"/>
            </a:endParaRPr>
          </a:p>
        </p:txBody>
      </p:sp>
      <p:sp>
        <p:nvSpPr>
          <p:cNvPr id="3" name="Content Placeholder 2"/>
          <p:cNvSpPr>
            <a:spLocks noGrp="1"/>
          </p:cNvSpPr>
          <p:nvPr>
            <p:ph idx="1"/>
          </p:nvPr>
        </p:nvSpPr>
        <p:spPr>
          <a:xfrm>
            <a:off x="0" y="2143116"/>
            <a:ext cx="9144000" cy="4714884"/>
          </a:xfrm>
        </p:spPr>
        <p:txBody>
          <a:bodyPr>
            <a:normAutofit fontScale="85000" lnSpcReduction="10000"/>
          </a:bodyPr>
          <a:lstStyle/>
          <a:p>
            <a:pPr algn="just"/>
            <a:r>
              <a:rPr lang="sr-Latn-RS" sz="3300" dirty="0" smtClean="0">
                <a:latin typeface="Californian FB" pitchFamily="18" charset="0"/>
              </a:rPr>
              <a:t>A: I’m bored with the city. I’d like to move nearer to the sea.</a:t>
            </a:r>
          </a:p>
          <a:p>
            <a:pPr algn="just"/>
            <a:r>
              <a:rPr lang="sr-Latn-RS" sz="3300" dirty="0" smtClean="0">
                <a:latin typeface="Californian FB" pitchFamily="18" charset="0"/>
              </a:rPr>
              <a:t>B: The sea...I don’t know. (1) </a:t>
            </a:r>
            <a:r>
              <a:rPr lang="sr-Latn-RS" sz="3300" b="1" dirty="0" smtClean="0">
                <a:solidFill>
                  <a:srgbClr val="FF0000"/>
                </a:solidFill>
                <a:latin typeface="Californian FB" pitchFamily="18" charset="0"/>
              </a:rPr>
              <a:t>b</a:t>
            </a:r>
          </a:p>
          <a:p>
            <a:pPr algn="just"/>
            <a:r>
              <a:rPr lang="sr-Latn-RS" sz="3300" dirty="0" smtClean="0">
                <a:latin typeface="Californian FB" pitchFamily="18" charset="0"/>
              </a:rPr>
              <a:t>A: Really? What are they?</a:t>
            </a:r>
          </a:p>
          <a:p>
            <a:pPr algn="just"/>
            <a:r>
              <a:rPr lang="sr-Latn-RS" sz="3300" dirty="0" smtClean="0">
                <a:latin typeface="Californian FB" pitchFamily="18" charset="0"/>
              </a:rPr>
              <a:t>B: The first is that it’s often cold. (2) </a:t>
            </a:r>
            <a:r>
              <a:rPr lang="sr-Latn-RS" sz="3300" b="1" dirty="0" smtClean="0">
                <a:solidFill>
                  <a:srgbClr val="FF0000"/>
                </a:solidFill>
                <a:latin typeface="Californian FB" pitchFamily="18" charset="0"/>
              </a:rPr>
              <a:t>a</a:t>
            </a:r>
          </a:p>
          <a:p>
            <a:pPr algn="just"/>
            <a:r>
              <a:rPr lang="sr-Latn-RS" sz="3300" dirty="0" smtClean="0">
                <a:latin typeface="Californian FB" pitchFamily="18" charset="0"/>
              </a:rPr>
              <a:t>A: (3) </a:t>
            </a:r>
            <a:r>
              <a:rPr lang="en-US" sz="3300" b="1" dirty="0" smtClean="0">
                <a:solidFill>
                  <a:srgbClr val="FF0000"/>
                </a:solidFill>
                <a:latin typeface="Californian FB" pitchFamily="18" charset="0"/>
              </a:rPr>
              <a:t>g</a:t>
            </a:r>
            <a:r>
              <a:rPr lang="sr-Latn-RS" sz="3300" dirty="0" smtClean="0">
                <a:latin typeface="Californian FB" pitchFamily="18" charset="0"/>
              </a:rPr>
              <a:t> </a:t>
            </a:r>
            <a:r>
              <a:rPr lang="sr-Latn-RS" sz="3300" dirty="0" smtClean="0">
                <a:latin typeface="Californian FB" pitchFamily="18" charset="0"/>
              </a:rPr>
              <a:t>Houses here are more expensive.</a:t>
            </a:r>
          </a:p>
          <a:p>
            <a:pPr algn="just"/>
            <a:r>
              <a:rPr lang="sr-Latn-RS" sz="2800" dirty="0" smtClean="0">
                <a:latin typeface="Californian FB" pitchFamily="18" charset="0"/>
              </a:rPr>
              <a:t>B: Not these days. A lot of people want a house near the beach. (4</a:t>
            </a:r>
            <a:r>
              <a:rPr lang="sr-Latn-RS" sz="2800" dirty="0" smtClean="0">
                <a:latin typeface="Californian FB" pitchFamily="18" charset="0"/>
              </a:rPr>
              <a:t>) </a:t>
            </a:r>
            <a:r>
              <a:rPr lang="en-US" sz="2800" b="1" dirty="0" smtClean="0">
                <a:solidFill>
                  <a:srgbClr val="FF0000"/>
                </a:solidFill>
                <a:latin typeface="Californian FB" pitchFamily="18" charset="0"/>
              </a:rPr>
              <a:t>c</a:t>
            </a:r>
            <a:endParaRPr lang="sr-Latn-RS" sz="2800" b="1" dirty="0" smtClean="0">
              <a:solidFill>
                <a:srgbClr val="FF0000"/>
              </a:solidFill>
              <a:latin typeface="Californian FB" pitchFamily="18" charset="0"/>
            </a:endParaRPr>
          </a:p>
          <a:p>
            <a:pPr algn="just"/>
            <a:r>
              <a:rPr lang="sr-Latn-RS" dirty="0" smtClean="0">
                <a:latin typeface="Californian FB" pitchFamily="18" charset="0"/>
              </a:rPr>
              <a:t>A: Well, OK, not the sea. (5) </a:t>
            </a:r>
            <a:r>
              <a:rPr lang="en-US" b="1" dirty="0" smtClean="0">
                <a:solidFill>
                  <a:srgbClr val="FF0000"/>
                </a:solidFill>
                <a:latin typeface="Californian FB" pitchFamily="18" charset="0"/>
              </a:rPr>
              <a:t>e</a:t>
            </a:r>
            <a:endParaRPr lang="sr-Latn-RS" b="1" dirty="0" smtClean="0">
              <a:solidFill>
                <a:srgbClr val="FF0000"/>
              </a:solidFill>
              <a:latin typeface="Californian FB" pitchFamily="18" charset="0"/>
            </a:endParaRPr>
          </a:p>
          <a:p>
            <a:pPr algn="just"/>
            <a:r>
              <a:rPr lang="sr-Latn-RS" dirty="0" smtClean="0">
                <a:latin typeface="Californian FB" pitchFamily="18" charset="0"/>
              </a:rPr>
              <a:t>B: Let’s move to the mountains. </a:t>
            </a:r>
          </a:p>
          <a:p>
            <a:pPr algn="just"/>
            <a:r>
              <a:rPr lang="sr-Latn-RS" dirty="0" smtClean="0">
                <a:latin typeface="Californian FB" pitchFamily="18" charset="0"/>
              </a:rPr>
              <a:t>A: (6) </a:t>
            </a:r>
            <a:r>
              <a:rPr lang="en-US" b="1" dirty="0" smtClean="0">
                <a:solidFill>
                  <a:srgbClr val="FF0000"/>
                </a:solidFill>
                <a:latin typeface="Californian FB" pitchFamily="18" charset="0"/>
              </a:rPr>
              <a:t>f</a:t>
            </a:r>
            <a:endParaRPr lang="sr-Latn-RS" b="1" dirty="0" smtClean="0">
              <a:solidFill>
                <a:srgbClr val="FF0000"/>
              </a:solidFill>
              <a:latin typeface="Californian FB" pitchFamily="18" charset="0"/>
            </a:endParaRPr>
          </a:p>
          <a:p>
            <a:pPr algn="just"/>
            <a:r>
              <a:rPr lang="sr-Latn-RS" dirty="0" smtClean="0">
                <a:latin typeface="Californian FB" pitchFamily="18" charset="0"/>
              </a:rPr>
              <a:t>B: One advantage is that it’s cheaper. (7</a:t>
            </a:r>
            <a:r>
              <a:rPr lang="sr-Latn-RS" dirty="0" smtClean="0">
                <a:latin typeface="Californian FB" pitchFamily="18" charset="0"/>
              </a:rPr>
              <a:t>)</a:t>
            </a:r>
            <a:r>
              <a:rPr lang="en-US" dirty="0" smtClean="0">
                <a:latin typeface="Californian FB" pitchFamily="18" charset="0"/>
              </a:rPr>
              <a:t> </a:t>
            </a:r>
            <a:r>
              <a:rPr lang="en-US" b="1" dirty="0" smtClean="0">
                <a:solidFill>
                  <a:srgbClr val="FF0000"/>
                </a:solidFill>
                <a:latin typeface="Californian FB" pitchFamily="18" charset="0"/>
              </a:rPr>
              <a:t>d</a:t>
            </a:r>
            <a:endParaRPr lang="sr-Latn-RS" b="1" dirty="0" smtClean="0">
              <a:solidFill>
                <a:srgbClr val="FF0000"/>
              </a:solidFill>
              <a:latin typeface="Californian FB" pitchFamily="18" charset="0"/>
            </a:endParaRPr>
          </a:p>
          <a:p>
            <a:pPr algn="just"/>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Thank you for your Attention!</a:t>
            </a:r>
            <a:endParaRPr lang="en-US" dirty="0">
              <a:latin typeface="Californian FB" pitchFamily="18" charset="0"/>
            </a:endParaRPr>
          </a:p>
        </p:txBody>
      </p:sp>
      <p:pic>
        <p:nvPicPr>
          <p:cNvPr id="11266" name="Picture 2" descr="C:\Users\User\Desktop\Retreats_Blog-which-plantation-should-visit-in-charleston-sc.jpg"/>
          <p:cNvPicPr>
            <a:picLocks noGrp="1" noChangeAspect="1" noChangeArrowheads="1"/>
          </p:cNvPicPr>
          <p:nvPr>
            <p:ph idx="1"/>
          </p:nvPr>
        </p:nvPicPr>
        <p:blipFill>
          <a:blip r:embed="rId2" cstate="print"/>
          <a:srcRect/>
          <a:stretch>
            <a:fillRect/>
          </a:stretch>
        </p:blipFill>
        <p:spPr bwMode="auto">
          <a:xfrm>
            <a:off x="1142976" y="1500174"/>
            <a:ext cx="6929486" cy="500066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Kancelarij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arij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arij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565</TotalTime>
  <Words>1713</Words>
  <Application>Microsoft Office PowerPoint</Application>
  <PresentationFormat>On-screen Show (4:3)</PresentationFormat>
  <Paragraphs>183</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tema</vt:lpstr>
      <vt:lpstr>7.3. Charleston City Guide</vt:lpstr>
      <vt:lpstr>Preparation 1. page 62, Read about Charleston, a city in the USA. Would you like to visit it, or live there?</vt:lpstr>
      <vt:lpstr>Map Charleston, South Carolina</vt:lpstr>
      <vt:lpstr>Charlston  CITY GUIDE page 62</vt:lpstr>
      <vt:lpstr>seaside town near the sea e.g. I’ll go to the seaside for the summer vacation (na more)</vt:lpstr>
      <vt:lpstr>on foot = walking</vt:lpstr>
      <vt:lpstr>relaxed relaxing, calm, peaceful opušteno</vt:lpstr>
      <vt:lpstr>Charlston  CITY GUIDE page 62</vt:lpstr>
      <vt:lpstr>rice dish Jambalaya similar to Paella</vt:lpstr>
      <vt:lpstr>Dixieland Jazz https://www.youtube.com/watch?v=WN_PIWkKO5s</vt:lpstr>
      <vt:lpstr>Dock Street Theater = a hotel that became a theater date back from = has beginnings/origins from </vt:lpstr>
      <vt:lpstr>theatre - theater</vt:lpstr>
      <vt:lpstr>BrE vs. AmE spelling</vt:lpstr>
      <vt:lpstr>  Charlston  CITY GUIDE page 62 </vt:lpstr>
      <vt:lpstr>City Market</vt:lpstr>
      <vt:lpstr>Northwoods Shopping Mall</vt:lpstr>
      <vt:lpstr> variety /vəˈrʌɪəti/ - raznovrsnost, raznolikost                   a variety of stores different kinds of stores  </vt:lpstr>
      <vt:lpstr>parking lot = car park</vt:lpstr>
      <vt:lpstr>highway shopping areas = freeway (Serb. autoput) (Serb. šoping zona oko autoputa)</vt:lpstr>
      <vt:lpstr>gas station = petrol station gas = fuel, petrol (Serb.benzin)</vt:lpstr>
      <vt:lpstr>WATCH https://www.youtube.com/watch?v=shn96I-Js1k https://www.youtube.com/watch?v=UtcKgiINiY0  </vt:lpstr>
      <vt:lpstr>2. page 62,  The words on the left are American English. Find them in the text, then match them with these sentences. Can you say anything else about these types of shopping place?</vt:lpstr>
      <vt:lpstr>2. page 62, The words on the left are American English. Find them in the text, then match them with these sentences. Can you say anything else about these types of shopping place?</vt:lpstr>
      <vt:lpstr>Slide 24</vt:lpstr>
      <vt:lpstr>3. page 62, Look at the photos A-D (slide 4) and match them with these sentences</vt:lpstr>
      <vt:lpstr>stalls/stɔːlz/ - stands,  tezge</vt:lpstr>
      <vt:lpstr>3. page 62, Look at the photos A-D (slide 4) and match them with these sentences</vt:lpstr>
      <vt:lpstr>4. page 62, Brad and Zara want to start a small bookshop in Charleston. They want to sell books about film, TV and music. Read the information in Exercise 5 about downtown Charleston and answer the questions. </vt:lpstr>
      <vt:lpstr>5. page 62, Track 2.5, page 151  Listen to Brad and Zara talking about their plans for the shops. Tick the advantages and disadvantages of downtown that they discuss. </vt:lpstr>
      <vt:lpstr>5. page 62, Track 2.5, page 151  Listen to Brad and Zara talking about their plans for the shops. Tick the advantages and disadvantages of downtown that they discuss. </vt:lpstr>
      <vt:lpstr>GIVING ADVANTAGES AND DISADVANTAGES</vt:lpstr>
      <vt:lpstr>6a. page 62, Track 2.5, page, 151  Listen again and complete the sentences.</vt:lpstr>
      <vt:lpstr>6a page 62, Track 2.5, page 151  Listen again and complete the sentences.</vt:lpstr>
      <vt:lpstr>6b page 62, Match the sentences in Exercise 6a with the description below</vt:lpstr>
      <vt:lpstr> Giving Advantages  and Disadvantages   page134</vt:lpstr>
      <vt:lpstr>Task: describing places</vt:lpstr>
      <vt:lpstr>9a. page 63, Work in groups of three. You are helping Brad and Zara with the bookshop plans. You are looking at information about different shopping areas</vt:lpstr>
      <vt:lpstr>Describing Places</vt:lpstr>
      <vt:lpstr>9b, page Tell your group your information. Make notes about their information in the table.</vt:lpstr>
      <vt:lpstr>HW</vt:lpstr>
      <vt:lpstr>HW – answers G3 3. page 135,  Write the words in the correct order to make questions.</vt:lpstr>
      <vt:lpstr>HW answers G2,3 page 135  4Match questions 1-6 with responses a-f.</vt:lpstr>
      <vt:lpstr>HW – answers KL 5  Complete the conversation with sentences a-g</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7.3. Charleston City Guide</dc:title>
  <dc:creator>Smiljka Kesic</dc:creator>
  <cp:lastModifiedBy>User</cp:lastModifiedBy>
  <cp:revision>56</cp:revision>
  <dcterms:created xsi:type="dcterms:W3CDTF">2020-11-04T09:09:54Z</dcterms:created>
  <dcterms:modified xsi:type="dcterms:W3CDTF">2020-11-09T20:26:28Z</dcterms:modified>
</cp:coreProperties>
</file>