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77" r:id="rId6"/>
    <p:sldId id="279" r:id="rId7"/>
    <p:sldId id="281" r:id="rId8"/>
    <p:sldId id="280" r:id="rId9"/>
    <p:sldId id="306" r:id="rId10"/>
    <p:sldId id="302" r:id="rId11"/>
    <p:sldId id="303" r:id="rId12"/>
    <p:sldId id="304" r:id="rId13"/>
    <p:sldId id="305" r:id="rId14"/>
    <p:sldId id="278" r:id="rId15"/>
    <p:sldId id="260" r:id="rId16"/>
    <p:sldId id="288" r:id="rId17"/>
    <p:sldId id="293" r:id="rId18"/>
    <p:sldId id="261" r:id="rId19"/>
    <p:sldId id="282" r:id="rId20"/>
    <p:sldId id="283" r:id="rId21"/>
    <p:sldId id="295" r:id="rId22"/>
    <p:sldId id="263" r:id="rId23"/>
    <p:sldId id="264" r:id="rId24"/>
    <p:sldId id="284" r:id="rId25"/>
    <p:sldId id="265" r:id="rId26"/>
    <p:sldId id="290" r:id="rId27"/>
    <p:sldId id="301" r:id="rId28"/>
    <p:sldId id="266" r:id="rId29"/>
    <p:sldId id="297" r:id="rId30"/>
    <p:sldId id="267" r:id="rId31"/>
    <p:sldId id="268" r:id="rId32"/>
    <p:sldId id="269" r:id="rId33"/>
    <p:sldId id="299" r:id="rId34"/>
    <p:sldId id="270" r:id="rId35"/>
    <p:sldId id="300" r:id="rId36"/>
    <p:sldId id="271" r:id="rId37"/>
    <p:sldId id="292" r:id="rId38"/>
    <p:sldId id="272" r:id="rId39"/>
    <p:sldId id="273" r:id="rId40"/>
    <p:sldId id="298" r:id="rId41"/>
    <p:sldId id="274" r:id="rId42"/>
    <p:sldId id="286" r:id="rId43"/>
    <p:sldId id="275" r:id="rId44"/>
    <p:sldId id="276" r:id="rId45"/>
    <p:sldId id="307" r:id="rId46"/>
    <p:sldId id="287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87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68E14-0354-403A-AC44-F5A8B0739E45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2B6EC-81C8-4ECF-84C0-B99433C652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Voyw0L0DCI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2040" y="2130425"/>
            <a:ext cx="3888432" cy="1470025"/>
          </a:xfrm>
        </p:spPr>
        <p:txBody>
          <a:bodyPr/>
          <a:lstStyle/>
          <a:p>
            <a:r>
              <a:rPr lang="en-US" i="1" dirty="0" smtClean="0">
                <a:latin typeface="Californian FB" pitchFamily="18" charset="0"/>
              </a:rPr>
              <a:t>All </a:t>
            </a:r>
            <a:r>
              <a:rPr lang="sr-Latn-RS" i="1" dirty="0" smtClean="0">
                <a:latin typeface="Californian FB" pitchFamily="18" charset="0"/>
              </a:rPr>
              <a:t>C</a:t>
            </a:r>
            <a:r>
              <a:rPr lang="en-US" i="1" dirty="0" err="1" smtClean="0">
                <a:latin typeface="Californian FB" pitchFamily="18" charset="0"/>
              </a:rPr>
              <a:t>hange</a:t>
            </a:r>
            <a:endParaRPr lang="en-US" i="1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9992" y="3886200"/>
            <a:ext cx="4320480" cy="1752600"/>
          </a:xfrm>
        </p:spPr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8.2.</a:t>
            </a:r>
            <a:r>
              <a:rPr lang="sr-Latn-RS" dirty="0" smtClean="0">
                <a:latin typeface="Californian FB" pitchFamily="18" charset="0"/>
              </a:rPr>
              <a:t> pages 68-69</a:t>
            </a:r>
            <a:r>
              <a:rPr lang="en-US" dirty="0" smtClean="0">
                <a:latin typeface="Californian FB" pitchFamily="18" charset="0"/>
              </a:rPr>
              <a:t>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ze-thursday-tip-20171123-1024x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4932040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reading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page 68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df6e51bfff825e32713b67969e8f-can-education-change-socie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620688"/>
            <a:ext cx="5184576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892480" cy="144016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1.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68</a:t>
            </a:r>
            <a:r>
              <a:rPr lang="sr-Latn-R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Which of these changes are true for your country? Can you think of any other changes?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9"/>
            <a:ext cx="9144000" cy="338437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1 Families are smaller now than they were 50 years ago.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2. People work shorter hours than in the past.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3 </a:t>
            </a:r>
            <a:r>
              <a:rPr lang="en-US" b="1" dirty="0" smtClean="0">
                <a:solidFill>
                  <a:srgbClr val="002060"/>
                </a:solidFill>
                <a:latin typeface="Californian FB" pitchFamily="18" charset="0"/>
              </a:rPr>
              <a:t>Nowadays</a:t>
            </a:r>
            <a:r>
              <a:rPr lang="en-US" dirty="0" smtClean="0">
                <a:latin typeface="Californian FB" pitchFamily="18" charset="0"/>
              </a:rPr>
              <a:t>, many people cook food from other countries.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4. Religion is more important now than in the past.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5. United States’ culture (films, food, music) is popular.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6. These days, people usually go abroad on holiday.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5589240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i="1" dirty="0" smtClean="0">
                <a:solidFill>
                  <a:srgbClr val="002060"/>
                </a:solidFill>
                <a:latin typeface="Californian FB" pitchFamily="18" charset="0"/>
              </a:rPr>
              <a:t>n</a:t>
            </a:r>
            <a:r>
              <a:rPr lang="en-US" sz="2800" i="1" dirty="0" err="1" smtClean="0">
                <a:solidFill>
                  <a:srgbClr val="002060"/>
                </a:solidFill>
                <a:latin typeface="Californian FB" pitchFamily="18" charset="0"/>
              </a:rPr>
              <a:t>owadays</a:t>
            </a:r>
            <a:r>
              <a:rPr lang="en-US" sz="2800" i="1" dirty="0" smtClean="0">
                <a:solidFill>
                  <a:srgbClr val="002060"/>
                </a:solidFill>
                <a:latin typeface="Californian FB" pitchFamily="18" charset="0"/>
              </a:rPr>
              <a:t>, adv. </a:t>
            </a:r>
            <a:r>
              <a:rPr lang="sr-Latn-RS" sz="2800" i="1" dirty="0" smtClean="0">
                <a:solidFill>
                  <a:srgbClr val="002060"/>
                </a:solidFill>
                <a:latin typeface="Californian FB" pitchFamily="18" charset="0"/>
              </a:rPr>
              <a:t>= these days, in our time</a:t>
            </a:r>
            <a:endParaRPr lang="en-US" sz="2800" i="1" dirty="0">
              <a:solidFill>
                <a:srgbClr val="00206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700808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2a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68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en-US" sz="3600" dirty="0" smtClean="0">
                <a:latin typeface="Californian FB" pitchFamily="18" charset="0"/>
              </a:rPr>
              <a:t>Read the article about changes quickly. Which countries or cultures does the reporter write about?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" y="1772817"/>
          <a:ext cx="9144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1296144">
                <a:tc>
                  <a:txBody>
                    <a:bodyPr/>
                    <a:lstStyle/>
                    <a:p>
                      <a:r>
                        <a:rPr lang="sr-Latn-RS" sz="2800" dirty="0" smtClean="0">
                          <a:latin typeface="Californian FB" pitchFamily="18" charset="0"/>
                        </a:rPr>
                        <a:t>ALL CHANGE! Countries and cultures for many different reasons. Our reporter, Sara Stephens, talks to people about changes in their countries.</a:t>
                      </a:r>
                      <a:endParaRPr lang="en-US" sz="2800" dirty="0">
                        <a:latin typeface="Californian FB" pitchFamily="18" charset="0"/>
                      </a:endParaRPr>
                    </a:p>
                  </a:txBody>
                  <a:tcPr>
                    <a:solidFill>
                      <a:srgbClr val="5C287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3068960"/>
            <a:ext cx="6372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400" dirty="0" smtClean="0">
                <a:latin typeface="Californian FB" pitchFamily="18" charset="0"/>
              </a:rPr>
              <a:t>Changes because of _______________</a:t>
            </a:r>
          </a:p>
          <a:p>
            <a:pPr marL="342900" indent="-342900" algn="just"/>
            <a:r>
              <a:rPr lang="sr-Latn-RS" sz="2400" dirty="0" smtClean="0">
                <a:latin typeface="Californian FB" pitchFamily="18" charset="0"/>
              </a:rPr>
              <a:t>The Chinese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economy</a:t>
            </a:r>
            <a:r>
              <a:rPr lang="sr-Latn-RS" sz="2400" dirty="0" smtClean="0">
                <a:latin typeface="Californian FB" pitchFamily="18" charset="0"/>
              </a:rPr>
              <a:t> is one of the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fastest –growing</a:t>
            </a:r>
            <a:r>
              <a:rPr lang="sr-Latn-RS" sz="2400" dirty="0" smtClean="0">
                <a:latin typeface="Californian FB" pitchFamily="18" charset="0"/>
              </a:rPr>
              <a:t> economies in the world. Han Li’s life is completely different from her grandparents’ life. ‘They </a:t>
            </a:r>
            <a:r>
              <a:rPr lang="sr-Latn-RS" sz="2400" b="1" dirty="0" smtClean="0">
                <a:latin typeface="Californian FB" pitchFamily="18" charset="0"/>
              </a:rPr>
              <a:t>couldn’t travel </a:t>
            </a:r>
            <a:r>
              <a:rPr lang="sr-Latn-RS" sz="2400" dirty="0" smtClean="0">
                <a:latin typeface="Californian FB" pitchFamily="18" charset="0"/>
              </a:rPr>
              <a:t>to other countries, but I can. I </a:t>
            </a:r>
            <a:r>
              <a:rPr lang="sr-Latn-RS" sz="2400" b="1" dirty="0" smtClean="0">
                <a:latin typeface="Californian FB" pitchFamily="18" charset="0"/>
              </a:rPr>
              <a:t>can drive a car</a:t>
            </a:r>
            <a:r>
              <a:rPr lang="sr-Latn-RS" sz="2400" dirty="0" smtClean="0">
                <a:latin typeface="Californian FB" pitchFamily="18" charset="0"/>
              </a:rPr>
              <a:t>, but my grandfather </a:t>
            </a:r>
            <a:r>
              <a:rPr lang="sr-Latn-RS" sz="2400" b="1" dirty="0" smtClean="0">
                <a:latin typeface="Californian FB" pitchFamily="18" charset="0"/>
              </a:rPr>
              <a:t>could </a:t>
            </a:r>
            <a:r>
              <a:rPr lang="sr-Latn-RS" sz="2400" dirty="0" smtClean="0">
                <a:latin typeface="Californian FB" pitchFamily="18" charset="0"/>
              </a:rPr>
              <a:t>only </a:t>
            </a:r>
            <a:r>
              <a:rPr lang="sr-Latn-RS" sz="2400" b="1" dirty="0" smtClean="0">
                <a:latin typeface="Californian FB" pitchFamily="18" charset="0"/>
              </a:rPr>
              <a:t>ride</a:t>
            </a:r>
            <a:r>
              <a:rPr lang="sr-Latn-RS" sz="2400" dirty="0" smtClean="0">
                <a:latin typeface="Californian FB" pitchFamily="18" charset="0"/>
              </a:rPr>
              <a:t> a bicycle.’ Bo Li, Han’s grandfather, smiles and says, ‘We </a:t>
            </a:r>
            <a:r>
              <a:rPr lang="sr-Latn-RS" sz="2400" b="1" dirty="0" smtClean="0">
                <a:latin typeface="Californian FB" pitchFamily="18" charset="0"/>
              </a:rPr>
              <a:t>can afford </a:t>
            </a:r>
            <a:r>
              <a:rPr lang="sr-Latn-RS" sz="2400" dirty="0" smtClean="0">
                <a:latin typeface="Californian FB" pitchFamily="18" charset="0"/>
              </a:rPr>
              <a:t>to buy an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air</a:t>
            </a:r>
            <a:r>
              <a:rPr lang="en-US" sz="2400" b="1" dirty="0" smtClean="0">
                <a:solidFill>
                  <a:srgbClr val="002060"/>
                </a:solidFill>
                <a:latin typeface="Californian FB" pitchFamily="18" charset="0"/>
              </a:rPr>
              <a:t>-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conditioner</a:t>
            </a:r>
            <a:r>
              <a:rPr lang="sr-Latn-RS" sz="2400" dirty="0" smtClean="0">
                <a:latin typeface="Californian FB" pitchFamily="18" charset="0"/>
              </a:rPr>
              <a:t>. Before, we </a:t>
            </a:r>
            <a:r>
              <a:rPr lang="sr-Latn-RS" sz="2400" b="1" dirty="0" smtClean="0">
                <a:latin typeface="Californian FB" pitchFamily="18" charset="0"/>
              </a:rPr>
              <a:t>couldn’t</a:t>
            </a:r>
            <a:r>
              <a:rPr lang="sr-Latn-RS" sz="2400" dirty="0" smtClean="0">
                <a:latin typeface="Californian FB" pitchFamily="18" charset="0"/>
              </a:rPr>
              <a:t> </a:t>
            </a:r>
            <a:r>
              <a:rPr lang="sr-Latn-RS" sz="2400" b="1" dirty="0" smtClean="0">
                <a:latin typeface="Californian FB" pitchFamily="18" charset="0"/>
              </a:rPr>
              <a:t>relax</a:t>
            </a:r>
            <a:r>
              <a:rPr lang="sr-Latn-RS" sz="2400" dirty="0" smtClean="0">
                <a:latin typeface="Californian FB" pitchFamily="18" charset="0"/>
              </a:rPr>
              <a:t> in the house during the hot summer.</a:t>
            </a:r>
            <a:endParaRPr lang="en-US" sz="24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25386137-yao-village-dazhai-longsheng-guangxi-province-china-april-3-2010-one-unidentified-man-in-asian-ch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91839">
            <a:off x="6660232" y="3212976"/>
            <a:ext cx="2274887" cy="3395663"/>
          </a:xfrm>
          <a:prstGeom prst="rect">
            <a:avLst/>
          </a:prstGeom>
          <a:noFill/>
        </p:spPr>
      </p:pic>
      <p:pic>
        <p:nvPicPr>
          <p:cNvPr id="1027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33811">
            <a:off x="6588156" y="3404202"/>
            <a:ext cx="2609850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996952"/>
          </a:xfrm>
        </p:spPr>
        <p:txBody>
          <a:bodyPr>
            <a:noAutofit/>
          </a:bodyPr>
          <a:lstStyle/>
          <a:p>
            <a:r>
              <a:rPr lang="en-US" sz="3500" dirty="0" smtClean="0">
                <a:latin typeface="Californian FB" pitchFamily="18" charset="0"/>
              </a:rPr>
              <a:t>f</a:t>
            </a:r>
            <a:r>
              <a:rPr lang="sr-Latn-RS" sz="3500" dirty="0" smtClean="0">
                <a:latin typeface="Californian FB" pitchFamily="18" charset="0"/>
              </a:rPr>
              <a:t>astest-growing, adj. = it grows very fast</a:t>
            </a:r>
            <a:r>
              <a:rPr lang="en-US" sz="3500" dirty="0" smtClean="0">
                <a:latin typeface="Californian FB" pitchFamily="18" charset="0"/>
              </a:rPr>
              <a:t/>
            </a:r>
            <a:br>
              <a:rPr lang="en-US" sz="3500" dirty="0" smtClean="0">
                <a:latin typeface="Californian FB" pitchFamily="18" charset="0"/>
              </a:rPr>
            </a:br>
            <a:r>
              <a:rPr lang="en-US" sz="3500" i="1" dirty="0" err="1" smtClean="0">
                <a:latin typeface="Californian FB" pitchFamily="18" charset="0"/>
              </a:rPr>
              <a:t>najbr</a:t>
            </a:r>
            <a:r>
              <a:rPr lang="sr-Latn-RS" sz="3500" i="1" dirty="0" smtClean="0">
                <a:latin typeface="Californian FB" pitchFamily="18" charset="0"/>
              </a:rPr>
              <a:t>že rastuća</a:t>
            </a:r>
            <a:r>
              <a:rPr lang="sr-Latn-RS" sz="3500" dirty="0" smtClean="0">
                <a:latin typeface="Californian FB" pitchFamily="18" charset="0"/>
              </a:rPr>
              <a:t/>
            </a:r>
            <a:br>
              <a:rPr lang="sr-Latn-RS" sz="3500" dirty="0" smtClean="0">
                <a:latin typeface="Californian FB" pitchFamily="18" charset="0"/>
              </a:rPr>
            </a:br>
            <a:r>
              <a:rPr lang="sr-Latn-RS" sz="3500" dirty="0" smtClean="0">
                <a:latin typeface="Californian FB" pitchFamily="18" charset="0"/>
              </a:rPr>
              <a:t>economy, n. = </a:t>
            </a:r>
            <a:r>
              <a:rPr lang="sr-Latn-RS" sz="3500" i="1" dirty="0" smtClean="0">
                <a:latin typeface="Californian FB" pitchFamily="18" charset="0"/>
              </a:rPr>
              <a:t>privreda</a:t>
            </a:r>
            <a:r>
              <a:rPr lang="sr-Latn-RS" sz="3500" dirty="0" smtClean="0">
                <a:latin typeface="Californian FB" pitchFamily="18" charset="0"/>
              </a:rPr>
              <a:t> (</a:t>
            </a:r>
            <a:r>
              <a:rPr lang="sr-Latn-RS" sz="3500" i="1" dirty="0" smtClean="0">
                <a:latin typeface="Californian FB" pitchFamily="18" charset="0"/>
              </a:rPr>
              <a:t>ekonomija neke države</a:t>
            </a:r>
            <a:r>
              <a:rPr lang="sr-Latn-RS" sz="3500" dirty="0" smtClean="0">
                <a:latin typeface="Californian FB" pitchFamily="18" charset="0"/>
              </a:rPr>
              <a:t>)</a:t>
            </a:r>
            <a:br>
              <a:rPr lang="sr-Latn-RS" sz="3500" dirty="0" smtClean="0">
                <a:latin typeface="Californian FB" pitchFamily="18" charset="0"/>
              </a:rPr>
            </a:br>
            <a:r>
              <a:rPr lang="sr-Latn-RS" sz="3500" dirty="0" smtClean="0">
                <a:latin typeface="Californian FB" pitchFamily="18" charset="0"/>
              </a:rPr>
              <a:t>economies, </a:t>
            </a:r>
            <a:r>
              <a:rPr lang="sr-Latn-RS" sz="3500" dirty="0" smtClean="0">
                <a:solidFill>
                  <a:srgbClr val="FF0000"/>
                </a:solidFill>
                <a:latin typeface="Californian FB" pitchFamily="18" charset="0"/>
              </a:rPr>
              <a:t>pl</a:t>
            </a:r>
            <a:r>
              <a:rPr lang="sr-Latn-RS" sz="3500" dirty="0" smtClean="0">
                <a:latin typeface="Californian FB" pitchFamily="18" charset="0"/>
              </a:rPr>
              <a:t>.</a:t>
            </a:r>
            <a:r>
              <a:rPr lang="en-US" sz="3500" dirty="0" smtClean="0">
                <a:latin typeface="Californian FB" pitchFamily="18" charset="0"/>
              </a:rPr>
              <a:t> –</a:t>
            </a:r>
            <a:r>
              <a:rPr lang="en-US" sz="3500" i="1" dirty="0" err="1" smtClean="0">
                <a:latin typeface="Californian FB" pitchFamily="18" charset="0"/>
              </a:rPr>
              <a:t>privrede</a:t>
            </a:r>
            <a:r>
              <a:rPr lang="en-US" sz="3500" i="1" dirty="0" smtClean="0">
                <a:latin typeface="Californian FB" pitchFamily="18" charset="0"/>
              </a:rPr>
              <a:t> </a:t>
            </a:r>
            <a:r>
              <a:rPr lang="en-US" sz="3500" i="1" dirty="0" err="1" smtClean="0">
                <a:latin typeface="Californian FB" pitchFamily="18" charset="0"/>
              </a:rPr>
              <a:t>odre</a:t>
            </a:r>
            <a:r>
              <a:rPr lang="sr-Latn-RS" sz="3500" i="1" dirty="0" smtClean="0">
                <a:latin typeface="Californian FB" pitchFamily="18" charset="0"/>
              </a:rPr>
              <a:t>đenih zemalja</a:t>
            </a:r>
            <a:br>
              <a:rPr lang="sr-Latn-RS" sz="3500" i="1" dirty="0" smtClean="0">
                <a:latin typeface="Californian FB" pitchFamily="18" charset="0"/>
              </a:rPr>
            </a:br>
            <a:r>
              <a:rPr lang="sr-Latn-RS" sz="3500" dirty="0" smtClean="0">
                <a:latin typeface="Californian FB" pitchFamily="18" charset="0"/>
              </a:rPr>
              <a:t>economics, n. </a:t>
            </a:r>
            <a:r>
              <a:rPr lang="sr-Latn-RS" sz="3500" i="1" dirty="0" smtClean="0">
                <a:latin typeface="Californian FB" pitchFamily="18" charset="0"/>
              </a:rPr>
              <a:t>= ekonomija, ekonomika </a:t>
            </a:r>
            <a:r>
              <a:rPr lang="sr-Latn-RS" sz="3500" dirty="0" smtClean="0">
                <a:latin typeface="Californian FB" pitchFamily="18" charset="0"/>
              </a:rPr>
              <a:t>(</a:t>
            </a:r>
            <a:r>
              <a:rPr lang="sr-Latn-RS" sz="3500" i="1" dirty="0" smtClean="0">
                <a:latin typeface="Californian FB" pitchFamily="18" charset="0"/>
              </a:rPr>
              <a:t>predmet izučavanja)</a:t>
            </a:r>
            <a:endParaRPr lang="en-US" sz="3500" i="1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85257296-ed88-45f3-8bb2-b93cf64ade2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96952"/>
            <a:ext cx="4176464" cy="3705920"/>
          </a:xfrm>
          <a:prstGeom prst="rect">
            <a:avLst/>
          </a:prstGeom>
          <a:noFill/>
        </p:spPr>
      </p:pic>
      <p:pic>
        <p:nvPicPr>
          <p:cNvPr id="1027" name="Picture 3" descr="C:\Users\User\Desktop\plant-growth-stages-sprout-tree-white-background-408834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140968"/>
            <a:ext cx="4211960" cy="3496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2a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68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en-US" sz="3600" dirty="0" smtClean="0">
                <a:latin typeface="Californian FB" pitchFamily="18" charset="0"/>
              </a:rPr>
              <a:t>Read the article about changes quickly. Which countries or cultures does the reporter write about?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" y="1772817"/>
          <a:ext cx="9144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1296144">
                <a:tc>
                  <a:txBody>
                    <a:bodyPr/>
                    <a:lstStyle/>
                    <a:p>
                      <a:r>
                        <a:rPr lang="sr-Latn-RS" sz="2800" dirty="0" smtClean="0">
                          <a:latin typeface="Californian FB" pitchFamily="18" charset="0"/>
                        </a:rPr>
                        <a:t>ALL CHANGE! Countries and cultures for many different reasons. Our reporter, Sara Stephens, talks to people about changes in their countries.</a:t>
                      </a:r>
                      <a:endParaRPr lang="en-US" sz="2800" dirty="0">
                        <a:latin typeface="Californian FB" pitchFamily="18" charset="0"/>
                      </a:endParaRPr>
                    </a:p>
                  </a:txBody>
                  <a:tcPr>
                    <a:solidFill>
                      <a:srgbClr val="5C287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3140968"/>
            <a:ext cx="57241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r>
              <a:rPr lang="sr-Latn-RS" sz="2400" dirty="0" smtClean="0">
                <a:latin typeface="Californian FB" pitchFamily="18" charset="0"/>
              </a:rPr>
              <a:t>2. Changes because of _______________</a:t>
            </a:r>
          </a:p>
          <a:p>
            <a:pPr marL="342900" indent="-342900" algn="just"/>
            <a:r>
              <a:rPr lang="sr-Latn-RS" sz="2400" dirty="0" smtClean="0">
                <a:latin typeface="Californian FB" pitchFamily="18" charset="0"/>
              </a:rPr>
              <a:t>Under the old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government</a:t>
            </a:r>
            <a:r>
              <a:rPr lang="sr-Latn-RS" sz="2400" dirty="0" smtClean="0">
                <a:latin typeface="Californian FB" pitchFamily="18" charset="0"/>
              </a:rPr>
              <a:t> of Afghanistan, there were many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strict laws</a:t>
            </a:r>
            <a:r>
              <a:rPr lang="sr-Latn-RS" sz="2400" dirty="0" smtClean="0">
                <a:solidFill>
                  <a:srgbClr val="002060"/>
                </a:solidFill>
                <a:latin typeface="Californian FB" pitchFamily="18" charset="0"/>
              </a:rPr>
              <a:t>. </a:t>
            </a:r>
            <a:r>
              <a:rPr lang="sr-Latn-RS" sz="2400" dirty="0" smtClean="0">
                <a:latin typeface="Californian FB" pitchFamily="18" charset="0"/>
              </a:rPr>
              <a:t>For example, people </a:t>
            </a:r>
            <a:r>
              <a:rPr lang="sr-Latn-RS" sz="2400" b="1" dirty="0" smtClean="0">
                <a:latin typeface="Californian FB" pitchFamily="18" charset="0"/>
              </a:rPr>
              <a:t>couldn’t listen to</a:t>
            </a:r>
            <a:r>
              <a:rPr lang="sr-Latn-RS" sz="2400" dirty="0" smtClean="0">
                <a:latin typeface="Californian FB" pitchFamily="18" charset="0"/>
              </a:rPr>
              <a:t> music or watch TV.</a:t>
            </a:r>
          </a:p>
          <a:p>
            <a:pPr marL="342900" indent="-342900" algn="just"/>
            <a:r>
              <a:rPr lang="sr-Latn-RS" sz="2400" dirty="0" smtClean="0">
                <a:latin typeface="Californian FB" pitchFamily="18" charset="0"/>
              </a:rPr>
              <a:t>Farida, a mother of two children, says, ‘Life is much better now. Boys and girls </a:t>
            </a:r>
            <a:r>
              <a:rPr lang="sr-Latn-RS" sz="2400" b="1" dirty="0" smtClean="0">
                <a:latin typeface="Californian FB" pitchFamily="18" charset="0"/>
              </a:rPr>
              <a:t>can play</a:t>
            </a:r>
            <a:r>
              <a:rPr lang="sr-Latn-RS" sz="2400" dirty="0" smtClean="0">
                <a:latin typeface="Californian FB" pitchFamily="18" charset="0"/>
              </a:rPr>
              <a:t> together, and I </a:t>
            </a:r>
            <a:r>
              <a:rPr lang="sr-Latn-RS" sz="2400" b="1" dirty="0" smtClean="0">
                <a:latin typeface="Californian FB" pitchFamily="18" charset="0"/>
              </a:rPr>
              <a:t>can go out </a:t>
            </a:r>
            <a:r>
              <a:rPr lang="sr-Latn-RS" sz="2400" dirty="0" smtClean="0">
                <a:latin typeface="Californian FB" pitchFamily="18" charset="0"/>
              </a:rPr>
              <a:t>on my own. But, best of all, teenage girls </a:t>
            </a:r>
            <a:r>
              <a:rPr lang="sr-Latn-RS" sz="2400" b="1" dirty="0" smtClean="0">
                <a:latin typeface="Californian FB" pitchFamily="18" charset="0"/>
              </a:rPr>
              <a:t>can go </a:t>
            </a:r>
            <a:r>
              <a:rPr lang="sr-Latn-RS" sz="2400" dirty="0" smtClean="0">
                <a:latin typeface="Californian FB" pitchFamily="18" charset="0"/>
              </a:rPr>
              <a:t>to school.</a:t>
            </a:r>
          </a:p>
        </p:txBody>
      </p:sp>
      <p:pic>
        <p:nvPicPr>
          <p:cNvPr id="2050" name="Picture 2" descr="C:\Users\User\Desktop\1397031219494555143056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212976"/>
            <a:ext cx="3168352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2492896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to govern, v.</a:t>
            </a:r>
            <a:r>
              <a:rPr lang="en-US" sz="3600" dirty="0" smtClean="0">
                <a:latin typeface="Californian FB" pitchFamily="18" charset="0"/>
              </a:rPr>
              <a:t>- to rule, to control (</a:t>
            </a:r>
            <a:r>
              <a:rPr lang="en-US" sz="3600" i="1" dirty="0" err="1" smtClean="0">
                <a:latin typeface="Californian FB" pitchFamily="18" charset="0"/>
              </a:rPr>
              <a:t>upravljati</a:t>
            </a:r>
            <a:r>
              <a:rPr lang="en-US" sz="3600" i="1" dirty="0" smtClean="0">
                <a:latin typeface="Californian FB" pitchFamily="18" charset="0"/>
              </a:rPr>
              <a:t>, </a:t>
            </a:r>
            <a:r>
              <a:rPr lang="en-US" sz="3600" i="1" dirty="0" err="1" smtClean="0">
                <a:latin typeface="Californian FB" pitchFamily="18" charset="0"/>
              </a:rPr>
              <a:t>vladati</a:t>
            </a:r>
            <a:r>
              <a:rPr lang="en-US" sz="3600" dirty="0" smtClean="0">
                <a:latin typeface="Californian FB" pitchFamily="18" charset="0"/>
              </a:rPr>
              <a:t>)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government, n.</a:t>
            </a:r>
            <a:r>
              <a:rPr lang="en-US" sz="3600" dirty="0" smtClean="0">
                <a:latin typeface="Californian FB" pitchFamily="18" charset="0"/>
              </a:rPr>
              <a:t> – governing body(</a:t>
            </a:r>
            <a:r>
              <a:rPr lang="en-US" sz="3600" i="1" dirty="0" err="1" smtClean="0">
                <a:latin typeface="Californian FB" pitchFamily="18" charset="0"/>
              </a:rPr>
              <a:t>vlada</a:t>
            </a:r>
            <a:r>
              <a:rPr lang="en-US" sz="3600" dirty="0" smtClean="0">
                <a:latin typeface="Californian FB" pitchFamily="18" charset="0"/>
              </a:rPr>
              <a:t>)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law, n.</a:t>
            </a:r>
            <a:r>
              <a:rPr lang="en-US" sz="3600" dirty="0" smtClean="0">
                <a:latin typeface="Californian FB" pitchFamily="18" charset="0"/>
              </a:rPr>
              <a:t>- rules, regulations (</a:t>
            </a:r>
            <a:r>
              <a:rPr lang="en-US" sz="3600" i="1" dirty="0" err="1" smtClean="0">
                <a:latin typeface="Californian FB" pitchFamily="18" charset="0"/>
              </a:rPr>
              <a:t>zakon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strict, </a:t>
            </a:r>
            <a:r>
              <a:rPr lang="en-US" sz="3600" dirty="0" smtClean="0">
                <a:latin typeface="Californian FB" pitchFamily="18" charset="0"/>
              </a:rPr>
              <a:t>a</a:t>
            </a:r>
            <a:r>
              <a:rPr lang="sr-Latn-RS" sz="3600" dirty="0" smtClean="0">
                <a:latin typeface="Californian FB" pitchFamily="18" charset="0"/>
              </a:rPr>
              <a:t>dj.</a:t>
            </a:r>
            <a:r>
              <a:rPr lang="en-US" sz="3600" dirty="0" smtClean="0">
                <a:latin typeface="Californian FB" pitchFamily="18" charset="0"/>
              </a:rPr>
              <a:t>- severe (</a:t>
            </a:r>
            <a:r>
              <a:rPr lang="en-US" sz="3600" i="1" dirty="0" err="1" smtClean="0">
                <a:latin typeface="Californian FB" pitchFamily="18" charset="0"/>
              </a:rPr>
              <a:t>strog</a:t>
            </a:r>
            <a:r>
              <a:rPr lang="en-US" sz="3600" dirty="0" smtClean="0">
                <a:latin typeface="Californian FB" pitchFamily="18" charset="0"/>
              </a:rPr>
              <a:t>)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cabinet-reshuffl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24944"/>
            <a:ext cx="5016291" cy="3344863"/>
          </a:xfrm>
          <a:prstGeom prst="rect">
            <a:avLst/>
          </a:prstGeom>
          <a:noFill/>
        </p:spPr>
      </p:pic>
      <p:pic>
        <p:nvPicPr>
          <p:cNvPr id="1027" name="Picture 3" descr="C:\Users\User\Desktop\justice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87503">
            <a:off x="5391729" y="2736748"/>
            <a:ext cx="3528392" cy="3278138"/>
          </a:xfrm>
          <a:prstGeom prst="rect">
            <a:avLst/>
          </a:prstGeom>
          <a:noFill/>
        </p:spPr>
      </p:pic>
      <p:pic>
        <p:nvPicPr>
          <p:cNvPr id="1028" name="Picture 4" descr="C:\Users\User\Desktop\judge-clipart-stric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2750" y="1916832"/>
            <a:ext cx="2381250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2a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68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en-US" sz="3600" dirty="0" smtClean="0">
                <a:latin typeface="Californian FB" pitchFamily="18" charset="0"/>
              </a:rPr>
              <a:t>Read the article about changes quickly. Which countries or cultures does the reporter write about?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" y="1628800"/>
          <a:ext cx="9144000" cy="1515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1515617">
                <a:tc>
                  <a:txBody>
                    <a:bodyPr/>
                    <a:lstStyle/>
                    <a:p>
                      <a:r>
                        <a:rPr lang="sr-Latn-RS" sz="2800" dirty="0" smtClean="0">
                          <a:latin typeface="Californian FB" pitchFamily="18" charset="0"/>
                        </a:rPr>
                        <a:t>ALL CHANGE! Countries and cultures for many different reasons. Our reporter, Sara Stephens, talks to people about changes in their countries.</a:t>
                      </a:r>
                      <a:endParaRPr lang="en-US" sz="2800" dirty="0">
                        <a:latin typeface="Californian FB" pitchFamily="18" charset="0"/>
                      </a:endParaRPr>
                    </a:p>
                  </a:txBody>
                  <a:tcPr>
                    <a:solidFill>
                      <a:srgbClr val="5C287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996952"/>
            <a:ext cx="68762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sr-Latn-RS" sz="2400" b="1" dirty="0" smtClean="0">
                <a:latin typeface="Californian FB" pitchFamily="18" charset="0"/>
              </a:rPr>
              <a:t>3. Changes because of _______________</a:t>
            </a:r>
          </a:p>
          <a:p>
            <a:pPr marL="342900" indent="-342900"/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The Inuits </a:t>
            </a:r>
            <a:r>
              <a:rPr lang="sr-Latn-RS" sz="2400" b="1" dirty="0" smtClean="0">
                <a:latin typeface="Californian FB" pitchFamily="18" charset="0"/>
              </a:rPr>
              <a:t>of Northern Canada are losing their old way of life because the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environment</a:t>
            </a:r>
            <a:r>
              <a:rPr lang="sr-Latn-RS" sz="2400" b="1" dirty="0" smtClean="0">
                <a:latin typeface="Californian FB" pitchFamily="18" charset="0"/>
              </a:rPr>
              <a:t> is changing. ‘The ice is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disappearing</a:t>
            </a:r>
            <a:r>
              <a:rPr lang="sr-Latn-RS" sz="2400" b="1" dirty="0" smtClean="0">
                <a:latin typeface="Californian FB" pitchFamily="18" charset="0"/>
              </a:rPr>
              <a:t> now, so we can’t get food in the old way,’ says Tootega. ‘When I was young, I could travel on the ice for days, and find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seals</a:t>
            </a:r>
            <a:r>
              <a:rPr lang="sr-Latn-RS" sz="2400" b="1" dirty="0" smtClean="0">
                <a:latin typeface="Californian FB" pitchFamily="18" charset="0"/>
              </a:rPr>
              <a:t>. Now, there is almost, no ice. Our children can’t learn the old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skills</a:t>
            </a:r>
            <a:r>
              <a:rPr lang="sr-Latn-RS" sz="2400" b="1" dirty="0" smtClean="0">
                <a:latin typeface="Californian FB" pitchFamily="18" charset="0"/>
              </a:rPr>
              <a:t> and they are leaving our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villages</a:t>
            </a:r>
            <a:r>
              <a:rPr lang="sr-Latn-RS" sz="2400" b="1" dirty="0" smtClean="0">
                <a:latin typeface="Californian FB" pitchFamily="18" charset="0"/>
              </a:rPr>
              <a:t> to find work in the cities, it makes me </a:t>
            </a:r>
            <a:r>
              <a:rPr lang="sr-Latn-RS" sz="2400" b="1" dirty="0" smtClean="0">
                <a:solidFill>
                  <a:srgbClr val="002060"/>
                </a:solidFill>
                <a:latin typeface="Californian FB" pitchFamily="18" charset="0"/>
              </a:rPr>
              <a:t>sad</a:t>
            </a:r>
            <a:r>
              <a:rPr lang="sr-Latn-RS" sz="2400" b="1" dirty="0" smtClean="0">
                <a:latin typeface="Californian FB" pitchFamily="18" charset="0"/>
              </a:rPr>
              <a:t>.’</a:t>
            </a:r>
          </a:p>
          <a:p>
            <a:pPr marL="342900" indent="-342900" algn="just"/>
            <a:endParaRPr lang="sr-Latn-RS" sz="2400" b="1" dirty="0" smtClean="0">
              <a:latin typeface="Californian FB" pitchFamily="18" charset="0"/>
            </a:endParaRPr>
          </a:p>
        </p:txBody>
      </p:sp>
      <p:pic>
        <p:nvPicPr>
          <p:cNvPr id="3074" name="Picture 2" descr="C:\Users\User\Desktop\SS21318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09433">
            <a:off x="6986627" y="2862446"/>
            <a:ext cx="3657600" cy="3586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Eskimo /ˈ</a:t>
            </a:r>
            <a:r>
              <a:rPr lang="en-US" dirty="0" err="1" smtClean="0">
                <a:latin typeface="Californian FB" pitchFamily="18" charset="0"/>
              </a:rPr>
              <a:t>ɛskɪməʊ</a:t>
            </a:r>
            <a:r>
              <a:rPr lang="en-US" dirty="0" smtClean="0">
                <a:latin typeface="Californian FB" pitchFamily="18" charset="0"/>
              </a:rPr>
              <a:t>/</a:t>
            </a:r>
            <a:br>
              <a:rPr lang="en-U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Inuit/ˈ</a:t>
            </a:r>
            <a:r>
              <a:rPr lang="en-US" dirty="0" err="1" smtClean="0">
                <a:latin typeface="Californian FB" pitchFamily="18" charset="0"/>
              </a:rPr>
              <a:t>ɪnjʊɪt,ˈɪnʊɪt</a:t>
            </a:r>
            <a:r>
              <a:rPr lang="en-US" dirty="0" smtClean="0">
                <a:latin typeface="Californian FB" pitchFamily="18" charset="0"/>
              </a:rPr>
              <a:t>/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c792b7a2198ace317ad885938145dd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48880"/>
            <a:ext cx="4509069" cy="3389317"/>
          </a:xfrm>
          <a:prstGeom prst="rect">
            <a:avLst/>
          </a:prstGeom>
          <a:noFill/>
        </p:spPr>
      </p:pic>
      <p:pic>
        <p:nvPicPr>
          <p:cNvPr id="6147" name="Picture 3" descr="C:\Users\User\Desktop\Inuits-sled-hunt-Cape-Dorset-Canada-Nunavu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988840"/>
            <a:ext cx="3672408" cy="431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Californian FB" pitchFamily="18" charset="0"/>
              </a:rPr>
              <a:t>disappear/</a:t>
            </a:r>
            <a:r>
              <a:rPr lang="en-US" sz="3600" dirty="0" err="1" smtClean="0">
                <a:latin typeface="Californian FB" pitchFamily="18" charset="0"/>
              </a:rPr>
              <a:t>dɪsəˈpɪə</a:t>
            </a:r>
            <a:r>
              <a:rPr lang="en-US" sz="3600" dirty="0" smtClean="0">
                <a:latin typeface="Californian FB" pitchFamily="18" charset="0"/>
              </a:rPr>
              <a:t>/  vanish</a:t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(</a:t>
            </a:r>
            <a:r>
              <a:rPr lang="en-US" sz="3600" i="1" dirty="0" err="1" smtClean="0">
                <a:latin typeface="Californian FB" pitchFamily="18" charset="0"/>
              </a:rPr>
              <a:t>nestati</a:t>
            </a:r>
            <a:r>
              <a:rPr lang="sr-Latn-RS" sz="3600" i="1" dirty="0" smtClean="0">
                <a:latin typeface="Californian FB" pitchFamily="18" charset="0"/>
              </a:rPr>
              <a:t>, nestajanje</a:t>
            </a:r>
            <a:r>
              <a:rPr lang="en-US" sz="3600" dirty="0" smtClean="0">
                <a:latin typeface="Californian FB" pitchFamily="18" charset="0"/>
              </a:rPr>
              <a:t>)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830a5e907b420591a843d40d420e63b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5148064" cy="250629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e</a:t>
            </a:r>
            <a:r>
              <a:rPr lang="en-US" sz="3600" dirty="0" err="1" smtClean="0">
                <a:latin typeface="Californian FB" pitchFamily="18" charset="0"/>
              </a:rPr>
              <a:t>nvironment</a:t>
            </a:r>
            <a:r>
              <a:rPr lang="sr-Latn-RS" sz="3600" dirty="0" smtClean="0">
                <a:latin typeface="Californian FB" pitchFamily="18" charset="0"/>
              </a:rPr>
              <a:t>=</a:t>
            </a:r>
            <a:r>
              <a:rPr lang="en-US" sz="3600" dirty="0" smtClean="0">
                <a:latin typeface="Californian FB" pitchFamily="18" charset="0"/>
              </a:rPr>
              <a:t> nature</a:t>
            </a:r>
            <a:r>
              <a:rPr lang="sr-Latn-RS" sz="3600" dirty="0" smtClean="0">
                <a:latin typeface="Californian FB" pitchFamily="18" charset="0"/>
              </a:rPr>
              <a:t>, habitat (=</a:t>
            </a:r>
            <a:r>
              <a:rPr lang="sr-Latn-RS" sz="3600" i="1" dirty="0" smtClean="0">
                <a:latin typeface="Californian FB" pitchFamily="18" charset="0"/>
              </a:rPr>
              <a:t>životna sredina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i="1" dirty="0" smtClean="0">
                <a:latin typeface="Californian FB" pitchFamily="18" charset="0"/>
              </a:rPr>
              <a:t>okolina</a:t>
            </a:r>
            <a:r>
              <a:rPr lang="sr-Latn-RS" sz="3600" dirty="0" smtClean="0">
                <a:latin typeface="Californian FB" pitchFamily="18" charset="0"/>
              </a:rPr>
              <a:t>)</a:t>
            </a:r>
            <a:r>
              <a:rPr lang="en-US" sz="3600" dirty="0" smtClean="0">
                <a:latin typeface="Californian FB" pitchFamily="18" charset="0"/>
              </a:rPr>
              <a:t/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i="1" dirty="0" smtClean="0">
                <a:latin typeface="Californian FB" pitchFamily="18" charset="0"/>
              </a:rPr>
              <a:t>/</a:t>
            </a:r>
            <a:r>
              <a:rPr lang="en-US" sz="3600" i="1" dirty="0" err="1" smtClean="0">
                <a:latin typeface="Californian FB" pitchFamily="18" charset="0"/>
              </a:rPr>
              <a:t>ɛn</a:t>
            </a:r>
            <a:r>
              <a:rPr lang="en-US" sz="3600" i="1" dirty="0" err="1" smtClean="0">
                <a:latin typeface="Californian FB" pitchFamily="18" charset="0"/>
              </a:rPr>
              <a:t>ˈvʌɪrənm</a:t>
            </a:r>
            <a:r>
              <a:rPr lang="en-US" sz="3600" i="1" dirty="0" smtClean="0">
                <a:latin typeface="Californian FB" pitchFamily="18" charset="0"/>
              </a:rPr>
              <a:t>(ə)</a:t>
            </a:r>
            <a:r>
              <a:rPr lang="en-US" sz="3600" i="1" dirty="0" err="1" smtClean="0">
                <a:latin typeface="Californian FB" pitchFamily="18" charset="0"/>
              </a:rPr>
              <a:t>nt</a:t>
            </a:r>
            <a:r>
              <a:rPr lang="en-US" sz="3600" i="1" dirty="0" smtClean="0">
                <a:latin typeface="Californian FB" pitchFamily="18" charset="0"/>
              </a:rPr>
              <a:t>/</a:t>
            </a:r>
            <a:r>
              <a:rPr lang="en-US" sz="3600" dirty="0" smtClean="0">
                <a:latin typeface="Californian FB" pitchFamily="18" charset="0"/>
              </a:rPr>
              <a:t/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environmental</a:t>
            </a:r>
            <a:r>
              <a:rPr lang="sr-Latn-RS" sz="3600" dirty="0" smtClean="0">
                <a:latin typeface="Californian FB" pitchFamily="18" charset="0"/>
              </a:rPr>
              <a:t> = </a:t>
            </a:r>
            <a:r>
              <a:rPr lang="sr-Latn-RS" sz="3600" i="1" dirty="0" smtClean="0">
                <a:latin typeface="Californian FB" pitchFamily="18" charset="0"/>
              </a:rPr>
              <a:t>ekološki</a:t>
            </a:r>
            <a:r>
              <a:rPr lang="en-US" sz="3600" i="1" dirty="0" smtClean="0">
                <a:latin typeface="Californian FB" pitchFamily="18" charset="0"/>
              </a:rPr>
              <a:t> </a:t>
            </a:r>
            <a:r>
              <a:rPr lang="en-US" sz="3600" dirty="0" smtClean="0">
                <a:latin typeface="Californian FB" pitchFamily="18" charset="0"/>
              </a:rPr>
              <a:t> 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6096" y="54868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600" dirty="0" smtClean="0">
                <a:latin typeface="Californian FB" pitchFamily="18" charset="0"/>
              </a:rPr>
              <a:t>s</a:t>
            </a:r>
            <a:r>
              <a:rPr lang="sr-Latn-RS" sz="3600" dirty="0" smtClean="0">
                <a:latin typeface="Californian FB" pitchFamily="18" charset="0"/>
              </a:rPr>
              <a:t>eal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siːl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tJD73jb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628800"/>
            <a:ext cx="3810000" cy="3810000"/>
          </a:xfrm>
          <a:prstGeom prst="rect">
            <a:avLst/>
          </a:prstGeom>
          <a:noFill/>
        </p:spPr>
      </p:pic>
      <p:pic>
        <p:nvPicPr>
          <p:cNvPr id="8195" name="Picture 3" descr="C:\Users\User\Desktop\Hopetoun_fall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" y="3357563"/>
            <a:ext cx="4152900" cy="276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v</a:t>
            </a:r>
            <a:r>
              <a:rPr lang="en-US" dirty="0" smtClean="0">
                <a:latin typeface="Californian FB" pitchFamily="18" charset="0"/>
              </a:rPr>
              <a:t>illage </a:t>
            </a:r>
            <a:r>
              <a:rPr lang="en-US" dirty="0" smtClean="0">
                <a:latin typeface="Californian FB" pitchFamily="18" charset="0"/>
              </a:rPr>
              <a:t>/ˈ</a:t>
            </a:r>
            <a:r>
              <a:rPr lang="en-US" dirty="0" err="1" smtClean="0">
                <a:latin typeface="Californian FB" pitchFamily="18" charset="0"/>
              </a:rPr>
              <a:t>vɪlɪdʒ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countryside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site_0401_0003-1200-630-201406231505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5083" y="2204864"/>
            <a:ext cx="4833833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</a:t>
            </a:r>
            <a:r>
              <a:rPr lang="en-US" sz="3600" dirty="0" smtClean="0">
                <a:latin typeface="Californian FB" pitchFamily="18" charset="0"/>
              </a:rPr>
              <a:t>kills</a:t>
            </a:r>
            <a:r>
              <a:rPr lang="sr-Latn-RS" sz="3600" dirty="0" smtClean="0">
                <a:latin typeface="Californian FB" pitchFamily="18" charset="0"/>
              </a:rPr>
              <a:t> - </a:t>
            </a:r>
            <a:r>
              <a:rPr lang="sr-Latn-RS" sz="3600" i="1" dirty="0" smtClean="0">
                <a:latin typeface="Californian FB" pitchFamily="18" charset="0"/>
              </a:rPr>
              <a:t>veštine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the </a:t>
            </a:r>
            <a:r>
              <a:rPr lang="en-US" sz="3600" dirty="0" smtClean="0">
                <a:latin typeface="Californian FB" pitchFamily="18" charset="0"/>
              </a:rPr>
              <a:t>ability to do something well; </a:t>
            </a:r>
            <a:r>
              <a:rPr lang="en-US" sz="3600" dirty="0" smtClean="0">
                <a:latin typeface="Californian FB" pitchFamily="18" charset="0"/>
              </a:rPr>
              <a:t>expertise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204864"/>
            <a:ext cx="5184576" cy="3921299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c</a:t>
            </a:r>
            <a:r>
              <a:rPr lang="sr-Latn-RS" dirty="0" smtClean="0">
                <a:latin typeface="Californian FB" pitchFamily="18" charset="0"/>
              </a:rPr>
              <a:t>ommunication skills</a:t>
            </a:r>
          </a:p>
          <a:p>
            <a:r>
              <a:rPr lang="sr-Latn-RS" dirty="0" smtClean="0">
                <a:latin typeface="Californian FB" pitchFamily="18" charset="0"/>
              </a:rPr>
              <a:t>w</a:t>
            </a:r>
            <a:r>
              <a:rPr lang="sr-Latn-RS" dirty="0" smtClean="0">
                <a:latin typeface="Californian FB" pitchFamily="18" charset="0"/>
              </a:rPr>
              <a:t>riting skills</a:t>
            </a:r>
          </a:p>
          <a:p>
            <a:r>
              <a:rPr lang="sr-Latn-RS" dirty="0" smtClean="0">
                <a:latin typeface="Californian FB" pitchFamily="18" charset="0"/>
              </a:rPr>
              <a:t>l</a:t>
            </a:r>
            <a:r>
              <a:rPr lang="sr-Latn-RS" dirty="0" smtClean="0">
                <a:latin typeface="Californian FB" pitchFamily="18" charset="0"/>
              </a:rPr>
              <a:t>anguage skills</a:t>
            </a:r>
          </a:p>
          <a:p>
            <a:r>
              <a:rPr lang="sr-Latn-RS" dirty="0" smtClean="0">
                <a:latin typeface="Californian FB" pitchFamily="18" charset="0"/>
              </a:rPr>
              <a:t>l</a:t>
            </a:r>
            <a:r>
              <a:rPr lang="sr-Latn-RS" dirty="0" smtClean="0">
                <a:latin typeface="Californian FB" pitchFamily="18" charset="0"/>
              </a:rPr>
              <a:t>istening skills</a:t>
            </a:r>
          </a:p>
          <a:p>
            <a:r>
              <a:rPr lang="sr-Latn-RS" dirty="0" smtClean="0">
                <a:latin typeface="Californian FB" pitchFamily="18" charset="0"/>
              </a:rPr>
              <a:t>p</a:t>
            </a:r>
            <a:r>
              <a:rPr lang="sr-Latn-RS" dirty="0" smtClean="0">
                <a:latin typeface="Californian FB" pitchFamily="18" charset="0"/>
              </a:rPr>
              <a:t>eople skills</a:t>
            </a:r>
          </a:p>
          <a:p>
            <a:endParaRPr lang="sr-Latn-RS" dirty="0" smtClean="0">
              <a:latin typeface="Californian FB" pitchFamily="18" charset="0"/>
            </a:endParaRPr>
          </a:p>
          <a:p>
            <a:endParaRPr lang="en-US" dirty="0">
              <a:latin typeface="Californian FB" pitchFamily="18" charset="0"/>
            </a:endParaRPr>
          </a:p>
        </p:txBody>
      </p:sp>
      <p:pic>
        <p:nvPicPr>
          <p:cNvPr id="10242" name="Picture 2" descr="C:\Users\User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04864"/>
            <a:ext cx="4320480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2204864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A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ir conditioner!</a:t>
            </a:r>
            <a:b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It is not air –condition !!!</a:t>
            </a:r>
            <a:b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sr-Latn-RS" sz="3600" b="1" i="1" dirty="0" smtClean="0">
                <a:latin typeface="Californian FB" pitchFamily="18" charset="0"/>
              </a:rPr>
              <a:t>klima ure</a:t>
            </a:r>
            <a:r>
              <a:rPr lang="sr-Latn-RS" sz="3600" i="1" dirty="0" smtClean="0">
                <a:latin typeface="Californian FB" pitchFamily="18" charset="0"/>
              </a:rPr>
              <a:t>đ</a:t>
            </a:r>
            <a:r>
              <a:rPr lang="sr-Latn-RS" sz="3600" b="1" i="1" dirty="0" smtClean="0">
                <a:latin typeface="Californian FB" pitchFamily="18" charset="0"/>
              </a:rPr>
              <a:t>aj</a:t>
            </a:r>
            <a:endParaRPr lang="en-US" sz="3600" b="1" i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pic>
        <p:nvPicPr>
          <p:cNvPr id="2050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276872"/>
            <a:ext cx="6480720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42617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2b</a:t>
            </a:r>
            <a:r>
              <a:rPr lang="sr-Latn-RS" sz="3600" dirty="0" smtClean="0">
                <a:latin typeface="Californian FB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68</a:t>
            </a:r>
            <a:r>
              <a:rPr lang="sr-Latn-R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Complete the headings in the article with these words. There is one word that you do not need.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2133600"/>
          <a:ext cx="8784976" cy="50331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784976"/>
              </a:tblGrid>
              <a:tr h="503312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CLIMATE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  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ECONOMICS   GOVERNMENT   TECHONOLOGY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2996952"/>
            <a:ext cx="66247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800" b="1" dirty="0" smtClean="0">
                <a:latin typeface="Californian FB" pitchFamily="18" charset="0"/>
              </a:rPr>
              <a:t>Changes because of _______________</a:t>
            </a:r>
          </a:p>
          <a:p>
            <a:pPr marL="342900" indent="-342900" algn="just">
              <a:buAutoNum type="arabicPeriod" startAt="2"/>
            </a:pPr>
            <a:r>
              <a:rPr lang="sr-Latn-RS" sz="2800" b="1" dirty="0" smtClean="0">
                <a:latin typeface="Californian FB" pitchFamily="18" charset="0"/>
              </a:rPr>
              <a:t>Changes because of _______________</a:t>
            </a:r>
          </a:p>
          <a:p>
            <a:pPr marL="342900" indent="-342900" algn="just"/>
            <a:r>
              <a:rPr lang="sr-Latn-RS" sz="2800" b="1" dirty="0" smtClean="0">
                <a:latin typeface="Californian FB" pitchFamily="18" charset="0"/>
              </a:rPr>
              <a:t>3.  Changes because of _______________</a:t>
            </a:r>
          </a:p>
          <a:p>
            <a:pPr marL="342900" indent="-342900"/>
            <a:endParaRPr lang="sr-Latn-RS" b="1" dirty="0" smtClean="0">
              <a:latin typeface="Californian FB" pitchFamily="18" charset="0"/>
            </a:endParaRPr>
          </a:p>
          <a:p>
            <a:pPr marL="342900" indent="-342900">
              <a:buAutoNum type="arabicPeriod"/>
            </a:pPr>
            <a:endParaRPr lang="sr-Latn-RS" b="1" dirty="0" smtClean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42617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2b</a:t>
            </a:r>
            <a:r>
              <a:rPr lang="sr-Latn-RS" sz="3600" dirty="0" smtClean="0">
                <a:latin typeface="Californian FB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68</a:t>
            </a:r>
            <a:r>
              <a:rPr lang="sr-Latn-R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Complete the headings in the article with these words. There is one word that you do not need.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2133600"/>
          <a:ext cx="8784976" cy="50331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784976"/>
              </a:tblGrid>
              <a:tr h="503312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CLIMATE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  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ECONOMICS   GOVERNMENT   TECHONOLOGY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2996952"/>
            <a:ext cx="66247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800" b="1" dirty="0" smtClean="0">
                <a:latin typeface="Californian FB" pitchFamily="18" charset="0"/>
              </a:rPr>
              <a:t>Changes because of _______________</a:t>
            </a:r>
          </a:p>
          <a:p>
            <a:pPr marL="342900" indent="-342900" algn="just">
              <a:buAutoNum type="arabicPeriod" startAt="2"/>
            </a:pPr>
            <a:r>
              <a:rPr lang="sr-Latn-RS" sz="2800" b="1" dirty="0" smtClean="0">
                <a:latin typeface="Californian FB" pitchFamily="18" charset="0"/>
              </a:rPr>
              <a:t>Changes because of _______________</a:t>
            </a:r>
          </a:p>
          <a:p>
            <a:pPr marL="342900" indent="-342900" algn="just"/>
            <a:r>
              <a:rPr lang="sr-Latn-RS" sz="2800" b="1" dirty="0" smtClean="0">
                <a:latin typeface="Californian FB" pitchFamily="18" charset="0"/>
              </a:rPr>
              <a:t>3.  Changes because of _______________</a:t>
            </a:r>
          </a:p>
          <a:p>
            <a:pPr marL="342900" indent="-342900"/>
            <a:endParaRPr lang="sr-Latn-RS" b="1" dirty="0" smtClean="0">
              <a:latin typeface="Californian FB" pitchFamily="18" charset="0"/>
            </a:endParaRPr>
          </a:p>
          <a:p>
            <a:pPr marL="342900" indent="-342900">
              <a:buAutoNum type="arabicPeriod"/>
            </a:pPr>
            <a:endParaRPr lang="sr-Latn-RS" b="1" dirty="0" smtClean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42617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2b</a:t>
            </a:r>
            <a:r>
              <a:rPr lang="sr-Latn-RS" sz="3600" dirty="0" smtClean="0">
                <a:latin typeface="Californian FB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68</a:t>
            </a:r>
            <a:r>
              <a:rPr lang="sr-Latn-R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>answers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2133600"/>
          <a:ext cx="8784976" cy="50331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784976"/>
              </a:tblGrid>
              <a:tr h="503312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CLIMATE</a:t>
                      </a:r>
                      <a:r>
                        <a:rPr lang="sr-Latn-RS" sz="2400" baseline="0" dirty="0" smtClean="0">
                          <a:latin typeface="Californian FB" pitchFamily="18" charset="0"/>
                        </a:rPr>
                        <a:t>     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ECONOMICS   GOVERNMENT   TECHONOLOGY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2996952"/>
            <a:ext cx="66247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2800" b="1" dirty="0" smtClean="0">
                <a:latin typeface="Californian FB" pitchFamily="18" charset="0"/>
              </a:rPr>
              <a:t>Changes because of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TECHONOLOGY.</a:t>
            </a:r>
          </a:p>
          <a:p>
            <a:pPr marL="342900" indent="-342900" algn="just">
              <a:buAutoNum type="arabicPeriod" startAt="2"/>
            </a:pPr>
            <a:r>
              <a:rPr lang="sr-Latn-RS" sz="2800" b="1" dirty="0" smtClean="0">
                <a:latin typeface="Californian FB" pitchFamily="18" charset="0"/>
              </a:rPr>
              <a:t>Changes because of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GOVERNMENT.</a:t>
            </a:r>
          </a:p>
          <a:p>
            <a:pPr marL="342900" indent="-342900" algn="just"/>
            <a:r>
              <a:rPr lang="sr-Latn-RS" sz="2800" b="1" dirty="0" smtClean="0">
                <a:latin typeface="Californian FB" pitchFamily="18" charset="0"/>
              </a:rPr>
              <a:t>3.  Changes because of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CLIMATE. </a:t>
            </a:r>
          </a:p>
          <a:p>
            <a:pPr marL="342900" indent="-342900"/>
            <a:endParaRPr lang="sr-Latn-RS" b="1" dirty="0" smtClean="0">
              <a:latin typeface="Californian FB" pitchFamily="18" charset="0"/>
            </a:endParaRPr>
          </a:p>
          <a:p>
            <a:pPr marL="342900" indent="-342900">
              <a:buAutoNum type="arabicPeriod"/>
            </a:pPr>
            <a:endParaRPr lang="sr-Latn-RS" b="1" dirty="0" smtClean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3</a:t>
            </a:r>
            <a:r>
              <a:rPr lang="sr-Latn-RS" sz="3600" dirty="0" smtClean="0">
                <a:latin typeface="Californian FB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68</a:t>
            </a:r>
            <a:r>
              <a:rPr lang="sr-Latn-R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Read the article again. Who thinks the changes are positive and who thinks they are </a:t>
            </a:r>
            <a:r>
              <a:rPr lang="en-US" sz="3600" dirty="0" err="1" smtClean="0">
                <a:latin typeface="Californian FB" pitchFamily="18" charset="0"/>
              </a:rPr>
              <a:t>negative?Write</a:t>
            </a:r>
            <a:r>
              <a:rPr lang="en-US" sz="3600" dirty="0" smtClean="0">
                <a:latin typeface="Californian FB" pitchFamily="18" charset="0"/>
              </a:rPr>
              <a:t> P (positive) N (negative)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 Han Li</a:t>
            </a:r>
          </a:p>
          <a:p>
            <a:r>
              <a:rPr lang="sr-Latn-RS" dirty="0" smtClean="0">
                <a:latin typeface="Californian FB" pitchFamily="18" charset="0"/>
              </a:rPr>
              <a:t>2 Bo Li</a:t>
            </a:r>
          </a:p>
          <a:p>
            <a:r>
              <a:rPr lang="sr-Latn-RS" dirty="0" smtClean="0">
                <a:latin typeface="Californian FB" pitchFamily="18" charset="0"/>
              </a:rPr>
              <a:t>3 Farida</a:t>
            </a:r>
          </a:p>
          <a:p>
            <a:r>
              <a:rPr lang="sr-Latn-RS" dirty="0" smtClean="0">
                <a:latin typeface="Californian FB" pitchFamily="18" charset="0"/>
              </a:rPr>
              <a:t>4 Tootega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 Han Li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P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2 Bo Li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P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3 Farida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P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4 Tootega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N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answers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Californian FB" pitchFamily="18" charset="0"/>
              </a:rPr>
              <a:t>4</a:t>
            </a:r>
            <a:r>
              <a:rPr lang="sr-Latn-RS" sz="4000" dirty="0" smtClean="0">
                <a:latin typeface="Californian FB" pitchFamily="18" charset="0"/>
              </a:rPr>
              <a:t>.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page 68</a:t>
            </a:r>
            <a:r>
              <a:rPr lang="sr-Latn-RS" sz="4000" dirty="0" smtClean="0">
                <a:latin typeface="Californian FB" pitchFamily="18" charset="0"/>
              </a:rPr>
              <a:t>,</a:t>
            </a:r>
            <a:r>
              <a:rPr lang="en-US" sz="4000" dirty="0" smtClean="0">
                <a:latin typeface="Californian FB" pitchFamily="18" charset="0"/>
              </a:rPr>
              <a:t>  Who says these things? Match the sentences with the names</a:t>
            </a:r>
            <a:r>
              <a:rPr lang="en-US" dirty="0" smtClean="0">
                <a:latin typeface="Californian FB" pitchFamily="18" charset="0"/>
              </a:rPr>
              <a:t>.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‘Be a good boy and play with your sister’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‘Go to Toronto, son. There’s no work here.’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‘I need to buy some petrol’.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‘I like school. I want to study medicine at university.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056" y="1772816"/>
            <a:ext cx="38884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RS" sz="3000" dirty="0" smtClean="0">
                <a:latin typeface="Californian FB" pitchFamily="18" charset="0"/>
              </a:rPr>
              <a:t> a) Tootega</a:t>
            </a:r>
          </a:p>
          <a:p>
            <a:endParaRPr lang="sr-Latn-RS" sz="30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000" dirty="0" smtClean="0">
                <a:latin typeface="Californian FB" pitchFamily="18" charset="0"/>
              </a:rPr>
              <a:t> b) Bo Li</a:t>
            </a:r>
          </a:p>
          <a:p>
            <a:endParaRPr lang="sr-Latn-RS" sz="30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000" dirty="0" smtClean="0">
                <a:latin typeface="Californian FB" pitchFamily="18" charset="0"/>
              </a:rPr>
              <a:t> c) Farida’s daughter</a:t>
            </a:r>
          </a:p>
          <a:p>
            <a:endParaRPr lang="sr-Latn-RS" sz="30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000" dirty="0" smtClean="0">
                <a:latin typeface="Californian FB" pitchFamily="18" charset="0"/>
              </a:rPr>
              <a:t> d) Farida</a:t>
            </a:r>
          </a:p>
          <a:p>
            <a:endParaRPr lang="sr-Latn-RS" sz="30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000" dirty="0" smtClean="0">
                <a:latin typeface="Californian FB" pitchFamily="18" charset="0"/>
              </a:rPr>
              <a:t> e) Han Li</a:t>
            </a:r>
            <a:endParaRPr lang="en-US" sz="30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alifornian FB" pitchFamily="18" charset="0"/>
              </a:rPr>
              <a:t>4</a:t>
            </a:r>
            <a:r>
              <a:rPr lang="sr-Latn-RS" sz="4000" dirty="0" smtClean="0">
                <a:latin typeface="Californian FB" pitchFamily="18" charset="0"/>
              </a:rPr>
              <a:t>.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page 68</a:t>
            </a:r>
            <a:r>
              <a:rPr lang="sr-Latn-RS" sz="4000" dirty="0" smtClean="0">
                <a:latin typeface="Californian FB" pitchFamily="18" charset="0"/>
              </a:rPr>
              <a:t>,</a:t>
            </a:r>
            <a:r>
              <a:rPr lang="en-US" sz="4000" dirty="0" smtClean="0">
                <a:latin typeface="Californian FB" pitchFamily="18" charset="0"/>
              </a:rPr>
              <a:t>  </a:t>
            </a:r>
            <a:r>
              <a:rPr lang="sr-Latn-RS" sz="4000" dirty="0" smtClean="0">
                <a:latin typeface="Californian FB" pitchFamily="18" charset="0"/>
              </a:rPr>
              <a:t>answers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‘Be a good boy and play with your sister’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‘Go to Toronto, son. There’s no work here.’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‘I need to buy some petrol’.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‘I like school. I want to study medicine at university.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056" y="1772816"/>
            <a:ext cx="38884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RS" sz="3000" dirty="0" smtClean="0">
                <a:latin typeface="Californian FB" pitchFamily="18" charset="0"/>
              </a:rPr>
              <a:t> a) Tootega</a:t>
            </a:r>
          </a:p>
          <a:p>
            <a:endParaRPr lang="sr-Latn-RS" sz="30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000" dirty="0" smtClean="0">
                <a:latin typeface="Californian FB" pitchFamily="18" charset="0"/>
              </a:rPr>
              <a:t> b) Bo Li</a:t>
            </a:r>
          </a:p>
          <a:p>
            <a:endParaRPr lang="sr-Latn-RS" sz="30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000" dirty="0" smtClean="0">
                <a:latin typeface="Californian FB" pitchFamily="18" charset="0"/>
              </a:rPr>
              <a:t> c) Farida’s daughter</a:t>
            </a:r>
          </a:p>
          <a:p>
            <a:endParaRPr lang="sr-Latn-RS" sz="30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000" dirty="0" smtClean="0">
                <a:latin typeface="Californian FB" pitchFamily="18" charset="0"/>
              </a:rPr>
              <a:t> d) Farida</a:t>
            </a:r>
          </a:p>
          <a:p>
            <a:endParaRPr lang="sr-Latn-RS" sz="30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000" dirty="0" smtClean="0">
                <a:latin typeface="Californian FB" pitchFamily="18" charset="0"/>
              </a:rPr>
              <a:t> e) Han Li</a:t>
            </a:r>
            <a:endParaRPr lang="en-US" sz="3000" dirty="0">
              <a:latin typeface="Californian FB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995936" y="2204864"/>
            <a:ext cx="1728192" cy="2664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211960" y="2132856"/>
            <a:ext cx="180020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843808" y="4005064"/>
            <a:ext cx="3240360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31840" y="3933056"/>
            <a:ext cx="2952328" cy="1872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Grammar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COULD, COULDN’T, page 69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642194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5a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 69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en-US" sz="3600" dirty="0" smtClean="0">
                <a:latin typeface="Californian FB" pitchFamily="18" charset="0"/>
              </a:rPr>
              <a:t>Complete these sentences from the article with the correct verb. Which sentences are about the present and which are about the past?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4864"/>
            <a:ext cx="8964488" cy="3921299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I can _________ a car.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I could ________ on the ice for days.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They couldn’t ________ to other countries.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Our children can’t __________ the old skills.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642194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latin typeface="Californian FB" pitchFamily="18" charset="0"/>
              </a:rPr>
              <a:t>5a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</a:t>
            </a:r>
            <a:r>
              <a:rPr lang="sr-Latn-RS" sz="3600" dirty="0" smtClean="0">
                <a:latin typeface="Californian FB" pitchFamily="18" charset="0"/>
              </a:rPr>
              <a:t>, answers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4864"/>
            <a:ext cx="8964488" cy="3921299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I can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DRIVE</a:t>
            </a:r>
            <a:r>
              <a:rPr lang="sr-Latn-RS" dirty="0" smtClean="0">
                <a:latin typeface="Californian FB" pitchFamily="18" charset="0"/>
              </a:rPr>
              <a:t> a car.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I could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TRAVEL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on </a:t>
            </a:r>
            <a:r>
              <a:rPr lang="sr-Latn-RS" dirty="0" smtClean="0">
                <a:latin typeface="Californian FB" pitchFamily="18" charset="0"/>
              </a:rPr>
              <a:t>the ice for days.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They couldn’t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TRAVEL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to other countries.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Our children can’t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LEARN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the </a:t>
            </a:r>
            <a:r>
              <a:rPr lang="sr-Latn-RS" dirty="0" smtClean="0">
                <a:latin typeface="Californian FB" pitchFamily="18" charset="0"/>
              </a:rPr>
              <a:t>old skills.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5b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,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en-US" sz="3600" dirty="0" smtClean="0">
                <a:latin typeface="Californian FB" pitchFamily="18" charset="0"/>
              </a:rPr>
              <a:t>Find more exam</a:t>
            </a:r>
            <a:r>
              <a:rPr lang="sr-Latn-RS" sz="3600" dirty="0" smtClean="0">
                <a:latin typeface="Californian FB" pitchFamily="18" charset="0"/>
              </a:rPr>
              <a:t>p</a:t>
            </a:r>
            <a:r>
              <a:rPr lang="en-US" sz="3600" dirty="0" smtClean="0">
                <a:latin typeface="Californian FB" pitchFamily="18" charset="0"/>
              </a:rPr>
              <a:t>les of </a:t>
            </a:r>
            <a:r>
              <a:rPr lang="en-US" sz="3600" i="1" dirty="0" smtClean="0">
                <a:latin typeface="Californian FB" pitchFamily="18" charset="0"/>
              </a:rPr>
              <a:t>could</a:t>
            </a:r>
            <a:r>
              <a:rPr lang="en-US" sz="3600" dirty="0" smtClean="0">
                <a:latin typeface="Californian FB" pitchFamily="18" charset="0"/>
              </a:rPr>
              <a:t> and </a:t>
            </a:r>
            <a:r>
              <a:rPr lang="en-US" sz="3600" i="1" dirty="0" smtClean="0">
                <a:latin typeface="Californian FB" pitchFamily="18" charset="0"/>
              </a:rPr>
              <a:t>couldn’t</a:t>
            </a:r>
            <a:r>
              <a:rPr lang="en-US" sz="3600" dirty="0" smtClean="0">
                <a:latin typeface="Californian FB" pitchFamily="18" charset="0"/>
              </a:rPr>
              <a:t> in the </a:t>
            </a:r>
            <a:r>
              <a:rPr lang="sr-Latn-RS" sz="3600" dirty="0" smtClean="0">
                <a:latin typeface="Californian FB" pitchFamily="18" charset="0"/>
              </a:rPr>
              <a:t>text</a:t>
            </a:r>
            <a:r>
              <a:rPr lang="en-US" sz="3600" dirty="0" smtClean="0">
                <a:latin typeface="Californian FB" pitchFamily="18" charset="0"/>
              </a:rPr>
              <a:t>. Which form of the main verb do we use after could couldn’t?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a) to+infinitive (e.g. to read)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b) Present Simple Tense (e.g. read/reads)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c) infinitive without </a:t>
            </a:r>
            <a:r>
              <a:rPr lang="sr-Latn-RS" i="1" dirty="0" smtClean="0">
                <a:latin typeface="Californian FB" pitchFamily="18" charset="0"/>
              </a:rPr>
              <a:t>to</a:t>
            </a:r>
            <a:r>
              <a:rPr lang="sr-Latn-RS" dirty="0" smtClean="0">
                <a:latin typeface="Californian FB" pitchFamily="18" charset="0"/>
              </a:rPr>
              <a:t> (</a:t>
            </a:r>
            <a:r>
              <a:rPr lang="sr-Latn-RS" i="1" dirty="0" smtClean="0">
                <a:latin typeface="Californian FB" pitchFamily="18" charset="0"/>
              </a:rPr>
              <a:t>bare infinitive, </a:t>
            </a:r>
            <a:r>
              <a:rPr lang="sr-Latn-RS" dirty="0" smtClean="0">
                <a:latin typeface="Californian FB" pitchFamily="18" charset="0"/>
              </a:rPr>
              <a:t>e.g. read)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/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5b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,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en-US" sz="3600" dirty="0" smtClean="0">
                <a:latin typeface="Californian FB" pitchFamily="18" charset="0"/>
              </a:rPr>
              <a:t>answers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We use:</a:t>
            </a:r>
          </a:p>
          <a:p>
            <a:pPr algn="just"/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) infinitive without 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to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 (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bare infinitive,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e.g. read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)</a:t>
            </a:r>
            <a:endParaRPr lang="en-U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en-US" b="1" u="sng" dirty="0" smtClean="0">
                <a:latin typeface="Californian FB" pitchFamily="18" charset="0"/>
              </a:rPr>
              <a:t>examples: 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Before</a:t>
            </a:r>
            <a:r>
              <a:rPr lang="sr-Latn-RS" i="1" dirty="0" smtClean="0">
                <a:latin typeface="Californian FB" pitchFamily="18" charset="0"/>
              </a:rPr>
              <a:t>, we couldn’t relax in the house during the hot summer</a:t>
            </a:r>
            <a:r>
              <a:rPr lang="sr-Latn-RS" i="1" dirty="0" smtClean="0">
                <a:latin typeface="Californian FB" pitchFamily="18" charset="0"/>
              </a:rPr>
              <a:t>.</a:t>
            </a:r>
            <a:r>
              <a:rPr lang="sr-Latn-RS" b="1" dirty="0" smtClean="0">
                <a:latin typeface="Californian FB" pitchFamily="18" charset="0"/>
              </a:rPr>
              <a:t> </a:t>
            </a:r>
            <a:endParaRPr lang="en-US" b="1" dirty="0" smtClean="0">
              <a:latin typeface="Californian FB" pitchFamily="18" charset="0"/>
            </a:endParaRP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I could </a:t>
            </a:r>
            <a:r>
              <a:rPr lang="sr-Latn-RS" i="1" dirty="0" smtClean="0">
                <a:latin typeface="Californian FB" pitchFamily="18" charset="0"/>
              </a:rPr>
              <a:t>find </a:t>
            </a:r>
            <a:r>
              <a:rPr lang="sr-Latn-RS" i="1" dirty="0" smtClean="0">
                <a:latin typeface="Californian FB" pitchFamily="18" charset="0"/>
              </a:rPr>
              <a:t>seals</a:t>
            </a:r>
            <a:endParaRPr lang="en-US" i="1" dirty="0" smtClean="0">
              <a:latin typeface="Californian FB" pitchFamily="18" charset="0"/>
            </a:endParaRPr>
          </a:p>
          <a:p>
            <a:pPr algn="just"/>
            <a:r>
              <a:rPr lang="en-US" i="1" dirty="0" smtClean="0">
                <a:latin typeface="Californian FB" pitchFamily="18" charset="0"/>
              </a:rPr>
              <a:t>P</a:t>
            </a:r>
            <a:r>
              <a:rPr lang="sr-Latn-RS" i="1" dirty="0" smtClean="0">
                <a:latin typeface="Californian FB" pitchFamily="18" charset="0"/>
              </a:rPr>
              <a:t>eople </a:t>
            </a:r>
            <a:r>
              <a:rPr lang="sr-Latn-RS" i="1" dirty="0" smtClean="0">
                <a:latin typeface="Californian FB" pitchFamily="18" charset="0"/>
              </a:rPr>
              <a:t>couldn’t listen to music or watch TV</a:t>
            </a:r>
            <a:r>
              <a:rPr lang="sr-Latn-RS" i="1" dirty="0" smtClean="0">
                <a:latin typeface="Californian FB" pitchFamily="18" charset="0"/>
              </a:rPr>
              <a:t>.</a:t>
            </a:r>
            <a:r>
              <a:rPr lang="sr-Latn-RS" dirty="0" smtClean="0">
                <a:latin typeface="Californian FB" pitchFamily="18" charset="0"/>
              </a:rPr>
              <a:t> </a:t>
            </a:r>
            <a:endParaRPr lang="en-US" dirty="0" smtClean="0">
              <a:latin typeface="Californian FB" pitchFamily="18" charset="0"/>
            </a:endParaRPr>
          </a:p>
          <a:p>
            <a:pPr algn="just"/>
            <a:r>
              <a:rPr lang="en-US" i="1" dirty="0" smtClean="0">
                <a:latin typeface="Californian FB" pitchFamily="18" charset="0"/>
              </a:rPr>
              <a:t>M</a:t>
            </a:r>
            <a:r>
              <a:rPr lang="sr-Latn-RS" i="1" dirty="0" smtClean="0">
                <a:latin typeface="Californian FB" pitchFamily="18" charset="0"/>
              </a:rPr>
              <a:t>y </a:t>
            </a:r>
            <a:r>
              <a:rPr lang="sr-Latn-RS" i="1" dirty="0" smtClean="0">
                <a:latin typeface="Californian FB" pitchFamily="18" charset="0"/>
              </a:rPr>
              <a:t>grandfather could</a:t>
            </a:r>
            <a:r>
              <a:rPr lang="sr-Latn-RS" b="1" i="1" dirty="0" smtClean="0">
                <a:latin typeface="Californian FB" pitchFamily="18" charset="0"/>
              </a:rPr>
              <a:t> </a:t>
            </a:r>
            <a:r>
              <a:rPr lang="sr-Latn-RS" i="1" dirty="0" smtClean="0">
                <a:latin typeface="Californian FB" pitchFamily="18" charset="0"/>
              </a:rPr>
              <a:t>only ride a bicycle.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Modal </a:t>
            </a:r>
            <a:r>
              <a:rPr lang="en-US" sz="3600" dirty="0" err="1" smtClean="0">
                <a:latin typeface="Californian FB" pitchFamily="18" charset="0"/>
              </a:rPr>
              <a:t>verbs+bare</a:t>
            </a:r>
            <a:r>
              <a:rPr lang="en-US" sz="3600" dirty="0" smtClean="0">
                <a:latin typeface="Californian FB" pitchFamily="18" charset="0"/>
              </a:rPr>
              <a:t> infinitive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6</a:t>
            </a:r>
            <a:r>
              <a:rPr lang="sr-Latn-RS" sz="3600" dirty="0" smtClean="0">
                <a:latin typeface="Californian FB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sr-Latn-R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Complete the sentences with </a:t>
            </a:r>
            <a:r>
              <a:rPr lang="en-US" sz="3600" i="1" dirty="0" smtClean="0">
                <a:latin typeface="Californian FB" pitchFamily="18" charset="0"/>
              </a:rPr>
              <a:t>can, can’t, could or couldn’t</a:t>
            </a:r>
            <a:endParaRPr lang="en-US" sz="3600" i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08512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He _________ find seals on the ice when he was young.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 We ______ take photos at the museum yesterday – you can’t take cameras with you.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We ______ fly to other countries today. Our grandparents______fly.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I _________ run far now, but I _______ run ten kilometres when I was younger.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6</a:t>
            </a:r>
            <a:r>
              <a:rPr lang="sr-Latn-RS" sz="3600" dirty="0" smtClean="0">
                <a:latin typeface="Californian FB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sr-Latn-R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>answers</a:t>
            </a:r>
            <a:endParaRPr lang="en-US" sz="3600" i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08512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He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COULD</a:t>
            </a:r>
            <a:r>
              <a:rPr lang="sr-Latn-RS" dirty="0" smtClean="0">
                <a:latin typeface="Californian FB" pitchFamily="18" charset="0"/>
              </a:rPr>
              <a:t> find seals on the ice when he was young.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 We 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COULDN’T </a:t>
            </a:r>
            <a:r>
              <a:rPr lang="sr-Latn-RS" dirty="0" smtClean="0">
                <a:latin typeface="Californian FB" pitchFamily="18" charset="0"/>
              </a:rPr>
              <a:t>take photos at the museum yesterday – you can’t take cameras with you.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We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CAN/CAN’T</a:t>
            </a:r>
            <a:r>
              <a:rPr lang="sr-Latn-RS" dirty="0" smtClean="0">
                <a:latin typeface="Californian FB" pitchFamily="18" charset="0"/>
              </a:rPr>
              <a:t> fly to other countries today. Our grandparents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COULDN’T/COULD</a:t>
            </a:r>
            <a:r>
              <a:rPr lang="sr-Latn-RS" dirty="0" smtClean="0">
                <a:latin typeface="Californian FB" pitchFamily="18" charset="0"/>
              </a:rPr>
              <a:t> fly.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I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CAN’T</a:t>
            </a:r>
            <a:r>
              <a:rPr lang="sr-Latn-RS" dirty="0" smtClean="0">
                <a:latin typeface="Californian FB" pitchFamily="18" charset="0"/>
              </a:rPr>
              <a:t> run far now, but I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COULD </a:t>
            </a:r>
            <a:r>
              <a:rPr lang="sr-Latn-RS" dirty="0" smtClean="0">
                <a:latin typeface="Californian FB" pitchFamily="18" charset="0"/>
              </a:rPr>
              <a:t>run ten kilometres when I was younger.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42617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7</a:t>
            </a:r>
            <a:r>
              <a:rPr lang="sr-Latn-RS" sz="3600" dirty="0" smtClean="0">
                <a:latin typeface="Californian FB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sr-Latn-R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Ask a partner what he/she could do at the ages of five, ten and 15. Use these ideas.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16832"/>
            <a:ext cx="3528392" cy="420933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Californian FB" pitchFamily="18" charset="0"/>
              </a:rPr>
              <a:t>C</a:t>
            </a:r>
            <a:r>
              <a:rPr lang="sr-Latn-RS" dirty="0" smtClean="0">
                <a:latin typeface="Californian FB" pitchFamily="18" charset="0"/>
              </a:rPr>
              <a:t>ook</a:t>
            </a:r>
          </a:p>
          <a:p>
            <a:r>
              <a:rPr lang="en-US" dirty="0" smtClean="0">
                <a:latin typeface="Californian FB" pitchFamily="18" charset="0"/>
              </a:rPr>
              <a:t>D</a:t>
            </a:r>
            <a:r>
              <a:rPr lang="sr-Latn-RS" dirty="0" smtClean="0">
                <a:latin typeface="Californian FB" pitchFamily="18" charset="0"/>
              </a:rPr>
              <a:t>rive</a:t>
            </a:r>
          </a:p>
          <a:p>
            <a:r>
              <a:rPr lang="en-US" dirty="0" smtClean="0">
                <a:latin typeface="Californian FB" pitchFamily="18" charset="0"/>
              </a:rPr>
              <a:t>R</a:t>
            </a:r>
            <a:r>
              <a:rPr lang="sr-Latn-RS" dirty="0" smtClean="0">
                <a:latin typeface="Californian FB" pitchFamily="18" charset="0"/>
              </a:rPr>
              <a:t>ide a bicycle</a:t>
            </a:r>
          </a:p>
          <a:p>
            <a:r>
              <a:rPr lang="en-US" dirty="0" smtClean="0">
                <a:latin typeface="Californian FB" pitchFamily="18" charset="0"/>
              </a:rPr>
              <a:t>W</a:t>
            </a:r>
            <a:r>
              <a:rPr lang="sr-Latn-RS" dirty="0" smtClean="0">
                <a:latin typeface="Californian FB" pitchFamily="18" charset="0"/>
              </a:rPr>
              <a:t>rite</a:t>
            </a:r>
          </a:p>
          <a:p>
            <a:r>
              <a:rPr lang="en-US" dirty="0" smtClean="0">
                <a:latin typeface="Californian FB" pitchFamily="18" charset="0"/>
              </a:rPr>
              <a:t>S</a:t>
            </a:r>
            <a:r>
              <a:rPr lang="sr-Latn-RS" dirty="0" smtClean="0">
                <a:latin typeface="Californian FB" pitchFamily="18" charset="0"/>
              </a:rPr>
              <a:t>peak a little English</a:t>
            </a:r>
          </a:p>
          <a:p>
            <a:r>
              <a:rPr lang="en-US" dirty="0" smtClean="0">
                <a:latin typeface="Californian FB" pitchFamily="18" charset="0"/>
              </a:rPr>
              <a:t>S</a:t>
            </a:r>
            <a:r>
              <a:rPr lang="sr-Latn-RS" dirty="0" smtClean="0">
                <a:latin typeface="Californian FB" pitchFamily="18" charset="0"/>
              </a:rPr>
              <a:t>wim</a:t>
            </a:r>
          </a:p>
          <a:p>
            <a:r>
              <a:rPr lang="en-US" dirty="0" smtClean="0">
                <a:latin typeface="Californian FB" pitchFamily="18" charset="0"/>
              </a:rPr>
              <a:t>U</a:t>
            </a:r>
            <a:r>
              <a:rPr lang="sr-Latn-RS" dirty="0" smtClean="0">
                <a:latin typeface="Californian FB" pitchFamily="18" charset="0"/>
              </a:rPr>
              <a:t>se a computer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3968" y="2204864"/>
            <a:ext cx="4680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sz="3200" i="1" dirty="0" smtClean="0">
                <a:latin typeface="Californian FB" pitchFamily="18" charset="0"/>
              </a:rPr>
              <a:t>When you were five, could you ride a bicycle?</a:t>
            </a:r>
          </a:p>
          <a:p>
            <a:pPr algn="just"/>
            <a:r>
              <a:rPr lang="sr-Latn-RS" sz="3200" i="1" dirty="0" smtClean="0">
                <a:latin typeface="Californian FB" pitchFamily="18" charset="0"/>
              </a:rPr>
              <a:t>- Yes, I could./No, I couldn’t.</a:t>
            </a:r>
            <a:endParaRPr lang="en-US" sz="3200" i="1" dirty="0">
              <a:latin typeface="Californian FB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1880" y="5229200"/>
            <a:ext cx="54726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sz="2400" dirty="0" smtClean="0">
              <a:latin typeface="Californian FB" pitchFamily="18" charset="0"/>
              <a:hlinkClick r:id="rId2"/>
            </a:endParaRPr>
          </a:p>
          <a:p>
            <a:r>
              <a:rPr lang="en-US" sz="2400" dirty="0" smtClean="0">
                <a:latin typeface="Californian FB" pitchFamily="18" charset="0"/>
                <a:hlinkClick r:id="rId2"/>
              </a:rPr>
              <a:t>https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://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www.youtube.com/watch?v=OVoyw0L0DCI</a:t>
            </a:r>
            <a:endParaRPr lang="sr-Latn-RS" sz="2400" dirty="0" smtClean="0">
              <a:latin typeface="Californian FB" pitchFamily="18" charset="0"/>
            </a:endParaRPr>
          </a:p>
          <a:p>
            <a:endParaRPr lang="en-US" sz="2800" dirty="0">
              <a:latin typeface="Californian FB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0072" y="50131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WATCH!</a:t>
            </a:r>
            <a:endParaRPr lang="en-US" sz="28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listening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P</a:t>
            </a:r>
            <a:r>
              <a:rPr lang="sr-Latn-RS" dirty="0" smtClean="0">
                <a:latin typeface="Californian FB" pitchFamily="18" charset="0"/>
              </a:rPr>
              <a:t>age 69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1266" name="Picture 2" descr="C:\Users\User\Desktop\future-technolog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619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44016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8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69,</a:t>
            </a:r>
            <a:r>
              <a:rPr lang="en-US" sz="3600" b="1" dirty="0" smtClean="0">
                <a:latin typeface="Californian FB" pitchFamily="18" charset="0"/>
              </a:rPr>
              <a:t>t</a:t>
            </a:r>
            <a:r>
              <a:rPr lang="en-US" sz="3600" b="1" dirty="0" smtClean="0">
                <a:latin typeface="Californian FB" pitchFamily="18" charset="0"/>
              </a:rPr>
              <a:t>rack </a:t>
            </a:r>
            <a:r>
              <a:rPr lang="en-US" sz="3600" b="1" dirty="0" smtClean="0">
                <a:latin typeface="Californian FB" pitchFamily="18" charset="0"/>
              </a:rPr>
              <a:t>2.10 </a:t>
            </a:r>
            <a:r>
              <a:rPr lang="en-US" sz="3600" dirty="0" smtClean="0">
                <a:latin typeface="Californian FB" pitchFamily="18" charset="0"/>
              </a:rPr>
              <a:t>Listen to a short presentation by two students about technology and cultural changes.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132856"/>
            <a:ext cx="4320480" cy="4209331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1. What is the title of their talk?</a:t>
            </a:r>
          </a:p>
          <a:p>
            <a:r>
              <a:rPr lang="sr-Latn-RS" dirty="0" smtClean="0">
                <a:latin typeface="Californian FB" pitchFamily="18" charset="0"/>
              </a:rPr>
              <a:t>2 Which four inventions do they talk about?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9defc19889244e0d910713e1aa7a14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132856"/>
            <a:ext cx="4176464" cy="409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Californian FB" pitchFamily="18" charset="0"/>
              </a:rPr>
              <a:t>Technology</a:t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tɛkˈnɒlədʒi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smtClean="0">
                <a:latin typeface="Californian FB" pitchFamily="18" charset="0"/>
              </a:rPr>
              <a:t> 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evolution-of-communica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844824"/>
            <a:ext cx="4572000" cy="4464496"/>
          </a:xfrm>
          <a:prstGeom prst="rect">
            <a:avLst/>
          </a:prstGeom>
          <a:noFill/>
        </p:spPr>
      </p:pic>
      <p:pic>
        <p:nvPicPr>
          <p:cNvPr id="3075" name="Picture 3" descr="C:\Users\User\Desktop\evolution-of-transportation-2-6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16832"/>
            <a:ext cx="4355976" cy="4562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9a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, 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Track 2.11 </a:t>
            </a:r>
            <a:r>
              <a:rPr lang="en-US" sz="3600" dirty="0" smtClean="0">
                <a:latin typeface="Californian FB" pitchFamily="18" charset="0"/>
              </a:rPr>
              <a:t>Listen again to Marjorie’s part of the talk. Tick the things she says.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16832"/>
            <a:ext cx="8964488" cy="4209331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People can travel longer distances.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People can live and work in different places.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Travelling is more comfortable.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Modern transport is not safe sometimes.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Modern transport is bad for the environment.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9a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, 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Track 2.11 </a:t>
            </a:r>
            <a:r>
              <a:rPr lang="en-US" sz="3600" dirty="0" smtClean="0">
                <a:latin typeface="Californian FB" pitchFamily="18" charset="0"/>
              </a:rPr>
              <a:t>Listen again to Marjorie’s part of the talk. Tick the things she says.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16832"/>
            <a:ext cx="8964488" cy="4209331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People can travel longer distances</a:t>
            </a:r>
            <a:r>
              <a:rPr lang="sr-Latn-RS" dirty="0" smtClean="0">
                <a:latin typeface="Californian FB" pitchFamily="18" charset="0"/>
              </a:rPr>
              <a:t>.√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2. People can live and work in different places</a:t>
            </a:r>
            <a:r>
              <a:rPr lang="sr-Latn-RS" dirty="0" smtClean="0">
                <a:latin typeface="Californian FB" pitchFamily="18" charset="0"/>
              </a:rPr>
              <a:t>.√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3. Travelling is more comfortable</a:t>
            </a:r>
            <a:r>
              <a:rPr lang="sr-Latn-RS" dirty="0" smtClean="0">
                <a:latin typeface="Californian FB" pitchFamily="18" charset="0"/>
              </a:rPr>
              <a:t>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4. Modern transport is not safe sometimes</a:t>
            </a:r>
            <a:r>
              <a:rPr lang="sr-Latn-RS" dirty="0" smtClean="0">
                <a:latin typeface="Californian FB" pitchFamily="18" charset="0"/>
              </a:rPr>
              <a:t>.√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5. Modern transport is bad for the environment</a:t>
            </a:r>
            <a:r>
              <a:rPr lang="sr-Latn-RS" dirty="0" smtClean="0">
                <a:latin typeface="Californian FB" pitchFamily="18" charset="0"/>
              </a:rPr>
              <a:t>.√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9b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69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, Track 2.12</a:t>
            </a:r>
            <a:r>
              <a:rPr lang="en-U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en-US" sz="3600" dirty="0" smtClean="0">
                <a:latin typeface="Californian FB" pitchFamily="18" charset="0"/>
              </a:rPr>
              <a:t>Listen again to Nathan’s part of the talk and answer the questions.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4281339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What can we do because of television and the Internet?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What is the negative point about these things?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Do you agree with him?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9b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Track 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2.12</a:t>
            </a:r>
            <a:r>
              <a:rPr lang="en-US" sz="3600" dirty="0" smtClean="0">
                <a:latin typeface="Californian FB" pitchFamily="18" charset="0"/>
              </a:rPr>
              <a:t>. </a:t>
            </a:r>
            <a:r>
              <a:rPr lang="sr-Latn-RS" sz="3600" dirty="0" smtClean="0">
                <a:latin typeface="Californian FB" pitchFamily="18" charset="0"/>
              </a:rPr>
              <a:t>answers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44824"/>
            <a:ext cx="8568952" cy="4281339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W</a:t>
            </a:r>
            <a:r>
              <a:rPr lang="en-US" dirty="0" smtClean="0">
                <a:latin typeface="Californian FB" pitchFamily="18" charset="0"/>
              </a:rPr>
              <a:t>e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can</a:t>
            </a:r>
            <a:r>
              <a:rPr lang="en-US" dirty="0" smtClean="0">
                <a:latin typeface="Californian FB" pitchFamily="18" charset="0"/>
              </a:rPr>
              <a:t> see the news and shows from all round the world.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We can write and chat with people from all over the world. We can find anything we want in seconds.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2.</a:t>
            </a:r>
            <a:r>
              <a:rPr lang="en-US" dirty="0" smtClean="0">
                <a:latin typeface="Californian FB" pitchFamily="18" charset="0"/>
              </a:rPr>
              <a:t> T</a:t>
            </a:r>
            <a:r>
              <a:rPr lang="sr-Latn-RS" dirty="0" smtClean="0">
                <a:latin typeface="Californian FB" pitchFamily="18" charset="0"/>
              </a:rPr>
              <a:t>he negative point </a:t>
            </a:r>
            <a:r>
              <a:rPr lang="en-US" dirty="0" smtClean="0">
                <a:latin typeface="Californian FB" pitchFamily="18" charset="0"/>
              </a:rPr>
              <a:t>is </a:t>
            </a:r>
            <a:r>
              <a:rPr lang="en-US" dirty="0" smtClean="0">
                <a:latin typeface="Californian FB" pitchFamily="18" charset="0"/>
              </a:rPr>
              <a:t>that we spend more time talking to strangers rather than friends and family.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3. </a:t>
            </a:r>
            <a:r>
              <a:rPr lang="en-US" i="1" dirty="0" smtClean="0">
                <a:latin typeface="Californian FB" pitchFamily="18" charset="0"/>
              </a:rPr>
              <a:t>Yes, I do. I agree with him because </a:t>
            </a:r>
            <a:r>
              <a:rPr lang="en-US" i="1" dirty="0" smtClean="0">
                <a:latin typeface="Californian FB" pitchFamily="18" charset="0"/>
              </a:rPr>
              <a:t>of…</a:t>
            </a:r>
            <a:endParaRPr lang="en-US" i="1" dirty="0" smtClean="0">
              <a:latin typeface="Californian FB" pitchFamily="18" charset="0"/>
            </a:endParaRPr>
          </a:p>
          <a:p>
            <a:pPr algn="just"/>
            <a:r>
              <a:rPr lang="en-US" i="1" dirty="0" smtClean="0">
                <a:latin typeface="Californian FB" pitchFamily="18" charset="0"/>
              </a:rPr>
              <a:t>No, I don-t. I disagree because </a:t>
            </a:r>
            <a:r>
              <a:rPr lang="en-US" i="1" dirty="0" smtClean="0">
                <a:latin typeface="Californian FB" pitchFamily="18" charset="0"/>
              </a:rPr>
              <a:t>of…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vocabulary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VERBS+PREPOSITIONS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92896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10a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en-US" sz="3600" dirty="0" smtClean="0">
                <a:latin typeface="Californian FB" pitchFamily="18" charset="0"/>
              </a:rPr>
              <a:t>Listen to the whole presentation for these verbs, and underline the object you hear. Check your ideas with track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2.10</a:t>
            </a:r>
            <a:r>
              <a:rPr lang="en-US" sz="3600" dirty="0" smtClean="0">
                <a:latin typeface="Californian FB" pitchFamily="18" charset="0"/>
              </a:rPr>
              <a:t>, </a:t>
            </a:r>
            <a:r>
              <a:rPr lang="en-US" sz="3600" dirty="0" smtClean="0">
                <a:latin typeface="Californian FB" pitchFamily="18" charset="0"/>
              </a:rPr>
              <a:t>or </a:t>
            </a:r>
            <a:r>
              <a:rPr lang="en-US" sz="3600" dirty="0" smtClean="0">
                <a:latin typeface="Californian FB" pitchFamily="18" charset="0"/>
              </a:rPr>
              <a:t>go to 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page 151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, Transcript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.</a:t>
            </a:r>
            <a:endParaRPr lang="en-US" sz="3600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0888"/>
            <a:ext cx="9144000" cy="4437112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to focus on the </a:t>
            </a:r>
            <a:r>
              <a:rPr lang="sr-Latn-RS" i="1" dirty="0" smtClean="0">
                <a:latin typeface="Californian FB" pitchFamily="18" charset="0"/>
              </a:rPr>
              <a:t>topic/</a:t>
            </a:r>
            <a:r>
              <a:rPr lang="sr-Latn-RS" i="1" u="sng" dirty="0" smtClean="0">
                <a:latin typeface="Californian FB" pitchFamily="18" charset="0"/>
              </a:rPr>
              <a:t>technology</a:t>
            </a:r>
            <a:r>
              <a:rPr lang="sr-Latn-RS" i="1" dirty="0" smtClean="0">
                <a:latin typeface="Californian FB" pitchFamily="18" charset="0"/>
              </a:rPr>
              <a:t>/an idea</a:t>
            </a:r>
          </a:p>
          <a:p>
            <a:r>
              <a:rPr lang="sr-Latn-RS" dirty="0" smtClean="0">
                <a:latin typeface="Californian FB" pitchFamily="18" charset="0"/>
              </a:rPr>
              <a:t>2. to go on a </a:t>
            </a:r>
            <a:r>
              <a:rPr lang="sr-Latn-RS" i="1" dirty="0" smtClean="0">
                <a:latin typeface="Californian FB" pitchFamily="18" charset="0"/>
              </a:rPr>
              <a:t>business trip/a tour/ a holiday</a:t>
            </a:r>
          </a:p>
          <a:p>
            <a:r>
              <a:rPr lang="sr-Latn-RS" dirty="0" smtClean="0">
                <a:latin typeface="Californian FB" pitchFamily="18" charset="0"/>
              </a:rPr>
              <a:t>3. to read about </a:t>
            </a:r>
            <a:r>
              <a:rPr lang="sr-Latn-RS" i="1" dirty="0" smtClean="0">
                <a:latin typeface="Californian FB" pitchFamily="18" charset="0"/>
              </a:rPr>
              <a:t>places/subjects/people</a:t>
            </a:r>
          </a:p>
          <a:p>
            <a:r>
              <a:rPr lang="sr-Latn-RS" dirty="0" smtClean="0">
                <a:latin typeface="Californian FB" pitchFamily="18" charset="0"/>
              </a:rPr>
              <a:t>4. to move onto </a:t>
            </a:r>
            <a:r>
              <a:rPr lang="sr-Latn-RS" i="1" dirty="0" smtClean="0">
                <a:latin typeface="Californian FB" pitchFamily="18" charset="0"/>
              </a:rPr>
              <a:t>the next point/ another topic/the next type of technology</a:t>
            </a:r>
          </a:p>
          <a:p>
            <a:r>
              <a:rPr lang="sr-Latn-RS" dirty="0" smtClean="0">
                <a:latin typeface="Californian FB" pitchFamily="18" charset="0"/>
              </a:rPr>
              <a:t>5. to stay in </a:t>
            </a:r>
            <a:r>
              <a:rPr lang="sr-Latn-RS" i="1" dirty="0" smtClean="0">
                <a:latin typeface="Californian FB" pitchFamily="18" charset="0"/>
              </a:rPr>
              <a:t>one place/ our house/a group</a:t>
            </a:r>
          </a:p>
          <a:p>
            <a:r>
              <a:rPr lang="sr-Latn-RS" dirty="0" smtClean="0">
                <a:latin typeface="Californian FB" pitchFamily="18" charset="0"/>
              </a:rPr>
              <a:t>6. to chat to </a:t>
            </a:r>
            <a:r>
              <a:rPr lang="sr-Latn-RS" i="1" dirty="0" smtClean="0">
                <a:latin typeface="Californian FB" pitchFamily="18" charset="0"/>
              </a:rPr>
              <a:t>friends/people/colleagues</a:t>
            </a:r>
          </a:p>
          <a:p>
            <a:r>
              <a:rPr lang="sr-Latn-RS" dirty="0" smtClean="0">
                <a:latin typeface="Californian FB" pitchFamily="18" charset="0"/>
              </a:rPr>
              <a:t>7. to talk to </a:t>
            </a:r>
            <a:r>
              <a:rPr lang="sr-Latn-RS" i="1" dirty="0" smtClean="0">
                <a:latin typeface="Californian FB" pitchFamily="18" charset="0"/>
              </a:rPr>
              <a:t>strangers/someone/your teacher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92896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10a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sr-Latn-RS" sz="3600" dirty="0" smtClean="0">
                <a:latin typeface="Californian FB" pitchFamily="18" charset="0"/>
              </a:rPr>
              <a:t>, answers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0888"/>
            <a:ext cx="9144000" cy="4437112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to focus on the </a:t>
            </a:r>
            <a:r>
              <a:rPr lang="sr-Latn-RS" i="1" dirty="0" smtClean="0">
                <a:latin typeface="Californian FB" pitchFamily="18" charset="0"/>
              </a:rPr>
              <a:t>topic/</a:t>
            </a:r>
            <a:r>
              <a:rPr lang="sr-Latn-RS" i="1" u="sng" dirty="0" smtClean="0">
                <a:latin typeface="Californian FB" pitchFamily="18" charset="0"/>
              </a:rPr>
              <a:t>technology</a:t>
            </a:r>
            <a:r>
              <a:rPr lang="sr-Latn-RS" i="1" dirty="0" smtClean="0">
                <a:latin typeface="Californian FB" pitchFamily="18" charset="0"/>
              </a:rPr>
              <a:t>/an idea</a:t>
            </a:r>
          </a:p>
          <a:p>
            <a:r>
              <a:rPr lang="sr-Latn-RS" dirty="0" smtClean="0">
                <a:latin typeface="Californian FB" pitchFamily="18" charset="0"/>
              </a:rPr>
              <a:t>2. to go on a </a:t>
            </a:r>
            <a:r>
              <a:rPr lang="sr-Latn-RS" i="1" dirty="0" smtClean="0">
                <a:latin typeface="Californian FB" pitchFamily="18" charset="0"/>
              </a:rPr>
              <a:t>business trip/a tour/ </a:t>
            </a:r>
            <a:r>
              <a:rPr lang="sr-Latn-RS" i="1" u="sng" dirty="0" smtClean="0">
                <a:latin typeface="Californian FB" pitchFamily="18" charset="0"/>
              </a:rPr>
              <a:t>a holiday</a:t>
            </a:r>
          </a:p>
          <a:p>
            <a:r>
              <a:rPr lang="sr-Latn-RS" dirty="0" smtClean="0">
                <a:latin typeface="Californian FB" pitchFamily="18" charset="0"/>
              </a:rPr>
              <a:t>3. to read about </a:t>
            </a:r>
            <a:r>
              <a:rPr lang="sr-Latn-RS" i="1" u="sng" dirty="0" smtClean="0">
                <a:latin typeface="Californian FB" pitchFamily="18" charset="0"/>
              </a:rPr>
              <a:t>places</a:t>
            </a:r>
            <a:r>
              <a:rPr lang="sr-Latn-RS" i="1" dirty="0" smtClean="0">
                <a:latin typeface="Californian FB" pitchFamily="18" charset="0"/>
              </a:rPr>
              <a:t>/subjects/people</a:t>
            </a:r>
          </a:p>
          <a:p>
            <a:r>
              <a:rPr lang="sr-Latn-RS" dirty="0" smtClean="0">
                <a:latin typeface="Californian FB" pitchFamily="18" charset="0"/>
              </a:rPr>
              <a:t>4. to move onto </a:t>
            </a:r>
            <a:r>
              <a:rPr lang="sr-Latn-RS" i="1" dirty="0" smtClean="0">
                <a:latin typeface="Californian FB" pitchFamily="18" charset="0"/>
              </a:rPr>
              <a:t>the next point/ another </a:t>
            </a:r>
            <a:r>
              <a:rPr lang="sr-Latn-RS" i="1" u="sng" dirty="0" smtClean="0">
                <a:latin typeface="Californian FB" pitchFamily="18" charset="0"/>
              </a:rPr>
              <a:t>topic/the next type of technology</a:t>
            </a:r>
          </a:p>
          <a:p>
            <a:r>
              <a:rPr lang="sr-Latn-RS" dirty="0" smtClean="0">
                <a:latin typeface="Californian FB" pitchFamily="18" charset="0"/>
              </a:rPr>
              <a:t>5. to stay in </a:t>
            </a:r>
            <a:r>
              <a:rPr lang="sr-Latn-RS" i="1" dirty="0" smtClean="0">
                <a:latin typeface="Californian FB" pitchFamily="18" charset="0"/>
              </a:rPr>
              <a:t>one place/ </a:t>
            </a:r>
            <a:r>
              <a:rPr lang="sr-Latn-RS" i="1" u="sng" dirty="0" smtClean="0">
                <a:latin typeface="Californian FB" pitchFamily="18" charset="0"/>
              </a:rPr>
              <a:t>our house</a:t>
            </a:r>
            <a:r>
              <a:rPr lang="sr-Latn-RS" i="1" dirty="0" smtClean="0">
                <a:latin typeface="Californian FB" pitchFamily="18" charset="0"/>
              </a:rPr>
              <a:t>/a group</a:t>
            </a:r>
          </a:p>
          <a:p>
            <a:r>
              <a:rPr lang="sr-Latn-RS" dirty="0" smtClean="0">
                <a:latin typeface="Californian FB" pitchFamily="18" charset="0"/>
              </a:rPr>
              <a:t>6. to chat to </a:t>
            </a:r>
            <a:r>
              <a:rPr lang="sr-Latn-RS" i="1" dirty="0" smtClean="0">
                <a:latin typeface="Californian FB" pitchFamily="18" charset="0"/>
              </a:rPr>
              <a:t>friends/</a:t>
            </a:r>
            <a:r>
              <a:rPr lang="sr-Latn-RS" i="1" u="sng" dirty="0" smtClean="0">
                <a:latin typeface="Californian FB" pitchFamily="18" charset="0"/>
              </a:rPr>
              <a:t>people</a:t>
            </a:r>
            <a:r>
              <a:rPr lang="sr-Latn-RS" i="1" dirty="0" smtClean="0">
                <a:latin typeface="Californian FB" pitchFamily="18" charset="0"/>
              </a:rPr>
              <a:t>/colleagues</a:t>
            </a:r>
          </a:p>
          <a:p>
            <a:r>
              <a:rPr lang="sr-Latn-RS" dirty="0" smtClean="0">
                <a:latin typeface="Californian FB" pitchFamily="18" charset="0"/>
              </a:rPr>
              <a:t>7. to talk to </a:t>
            </a:r>
            <a:r>
              <a:rPr lang="sr-Latn-RS" i="1" u="sng" dirty="0" smtClean="0">
                <a:latin typeface="Californian FB" pitchFamily="18" charset="0"/>
              </a:rPr>
              <a:t>strangers</a:t>
            </a:r>
            <a:r>
              <a:rPr lang="sr-Latn-RS" i="1" dirty="0" smtClean="0">
                <a:latin typeface="Californian FB" pitchFamily="18" charset="0"/>
              </a:rPr>
              <a:t>/someone/your teacher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10b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, </a:t>
            </a:r>
            <a:r>
              <a:rPr lang="en-US" sz="3600" dirty="0" smtClean="0">
                <a:latin typeface="Californian FB" pitchFamily="18" charset="0"/>
              </a:rPr>
              <a:t>Complete these sentences with a verb and preposition from Exercise 10a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2565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This essay __________ _________ religion and cultural changes.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I’m ________ _________ the Mayan civilisation.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Before I __________ _________the next point, I want to say...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Do you </a:t>
            </a:r>
            <a:r>
              <a:rPr lang="sr-Latn-RS" dirty="0" smtClean="0">
                <a:latin typeface="Californian FB" pitchFamily="18" charset="0"/>
              </a:rPr>
              <a:t>_________ </a:t>
            </a:r>
            <a:r>
              <a:rPr lang="sr-Latn-RS" dirty="0" smtClean="0">
                <a:latin typeface="Californian FB" pitchFamily="18" charset="0"/>
              </a:rPr>
              <a:t>__________ strangers on the Internet?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We usually _______ _________ holiday in August.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We _________ __________ the garden all day in summer.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7. I </a:t>
            </a:r>
            <a:r>
              <a:rPr lang="sr-Latn-RS" dirty="0" smtClean="0">
                <a:latin typeface="Californian FB" pitchFamily="18" charset="0"/>
              </a:rPr>
              <a:t>_______ </a:t>
            </a:r>
            <a:r>
              <a:rPr lang="sr-Latn-RS" dirty="0" smtClean="0">
                <a:latin typeface="Californian FB" pitchFamily="18" charset="0"/>
              </a:rPr>
              <a:t>________ my friends on the phone every day.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10b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69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, </a:t>
            </a:r>
            <a:r>
              <a:rPr lang="en-US" sz="3600" dirty="0" smtClean="0">
                <a:latin typeface="Californian FB" pitchFamily="18" charset="0"/>
              </a:rPr>
              <a:t>answers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256584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This essay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IS ABOUT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religion and cultural changes.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I’m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INTERESTED IN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the Mayan civilisation.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Before I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MOVE ONTO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the </a:t>
            </a:r>
            <a:r>
              <a:rPr lang="sr-Latn-RS" dirty="0" smtClean="0">
                <a:latin typeface="Californian FB" pitchFamily="18" charset="0"/>
              </a:rPr>
              <a:t>next point, I want to say...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Do you 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TALK TO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strangers on the Internet?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We usually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GO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ON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 </a:t>
            </a:r>
            <a:r>
              <a:rPr lang="sr-Latn-RS" dirty="0" smtClean="0">
                <a:latin typeface="Californian FB" pitchFamily="18" charset="0"/>
              </a:rPr>
              <a:t>holiday </a:t>
            </a:r>
            <a:r>
              <a:rPr lang="sr-Latn-RS" dirty="0" smtClean="0">
                <a:latin typeface="Californian FB" pitchFamily="18" charset="0"/>
              </a:rPr>
              <a:t>in August.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We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STAY IN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the </a:t>
            </a:r>
            <a:r>
              <a:rPr lang="sr-Latn-RS" dirty="0" smtClean="0">
                <a:latin typeface="Californian FB" pitchFamily="18" charset="0"/>
              </a:rPr>
              <a:t>garden all day in summer.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7. I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CHAT TO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my </a:t>
            </a:r>
            <a:r>
              <a:rPr lang="sr-Latn-RS" dirty="0" smtClean="0">
                <a:latin typeface="Californian FB" pitchFamily="18" charset="0"/>
              </a:rPr>
              <a:t>friends on the phone every day.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speaking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latin typeface="Californian FB" pitchFamily="18" charset="0"/>
              </a:rPr>
              <a:t>P</a:t>
            </a:r>
            <a:r>
              <a:rPr lang="sr-Latn-RS" b="1" dirty="0" smtClean="0">
                <a:latin typeface="Californian FB" pitchFamily="18" charset="0"/>
              </a:rPr>
              <a:t>age 69</a:t>
            </a:r>
            <a:endParaRPr lang="en-US" b="1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Francesca-Street-Grandparents_trans_NvBQzQNjv4Bqr2pUlN_2SBxoRyVb-bz9jUFexmjhwPfrsylSr-Fc51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04664"/>
            <a:ext cx="3672408" cy="4697142"/>
          </a:xfrm>
          <a:prstGeom prst="rect">
            <a:avLst/>
          </a:prstGeom>
          <a:noFill/>
        </p:spPr>
      </p:pic>
      <p:pic>
        <p:nvPicPr>
          <p:cNvPr id="5123" name="Picture 3" descr="C:\Users\User\Desktop\20181114_Las-scooters-eléctricas-son-la-nueva-forma-de-moverse-en-las-ciudad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4176464" cy="2705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2088232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11</a:t>
            </a:r>
            <a:r>
              <a:rPr lang="sr-Latn-RS" sz="3600" dirty="0" smtClean="0">
                <a:latin typeface="Californian FB" pitchFamily="18" charset="0"/>
              </a:rPr>
              <a:t>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69</a:t>
            </a:r>
            <a:r>
              <a:rPr lang="sr-Latn-R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Compare your way of life now with your grandparents’ way of life when they were young. 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/>
          <a:lstStyle/>
          <a:p>
            <a:r>
              <a:rPr lang="sr-Latn-RS" dirty="0" smtClean="0">
                <a:latin typeface="Lucida Handwriting" pitchFamily="66" charset="0"/>
              </a:rPr>
              <a:t>e.g. My grandparents could travel to London, UK without a visa, but I can’t.</a:t>
            </a:r>
          </a:p>
          <a:p>
            <a:r>
              <a:rPr lang="sr-Latn-RS" dirty="0" smtClean="0">
                <a:latin typeface="Lucida Handwriting" pitchFamily="66" charset="0"/>
              </a:rPr>
              <a:t>My grandparents  couldn’t ride an electric scooter and I can.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HW, pp 136 - 137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1. Read about the modal verb </a:t>
            </a:r>
            <a:r>
              <a:rPr lang="sr-Latn-RS" i="1" dirty="0" smtClean="0">
                <a:latin typeface="Californian FB" pitchFamily="18" charset="0"/>
              </a:rPr>
              <a:t>could</a:t>
            </a:r>
            <a:r>
              <a:rPr lang="sr-Latn-RS" dirty="0" smtClean="0">
                <a:latin typeface="Californian FB" pitchFamily="18" charset="0"/>
              </a:rPr>
              <a:t> Language Reference, p.136.</a:t>
            </a:r>
          </a:p>
          <a:p>
            <a:r>
              <a:rPr lang="sr-Latn-RS" dirty="0" smtClean="0">
                <a:latin typeface="Californian FB" pitchFamily="18" charset="0"/>
              </a:rPr>
              <a:t>2. Do exercise G2, 4, page 137</a:t>
            </a:r>
          </a:p>
          <a:p>
            <a:pPr>
              <a:buNone/>
            </a:pP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Thank you for your Attention</a:t>
            </a:r>
            <a:r>
              <a:rPr lang="en-US" dirty="0" smtClean="0">
                <a:latin typeface="Californian FB" pitchFamily="18" charset="0"/>
              </a:rPr>
              <a:t>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772816"/>
            <a:ext cx="5544616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2144</Words>
  <Application>Microsoft Office PowerPoint</Application>
  <PresentationFormat>On-screen Show (4:3)</PresentationFormat>
  <Paragraphs>210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All Change</vt:lpstr>
      <vt:lpstr>reading</vt:lpstr>
      <vt:lpstr>1. page 68, Which of these changes are true for your country? Can you think of any other changes?</vt:lpstr>
      <vt:lpstr>2a page 68, Read the article about changes quickly. Which countries or cultures does the reporter write about?</vt:lpstr>
      <vt:lpstr>fastest-growing, adj. = it grows very fast najbrže rastuća economy, n. = privreda (ekonomija neke države) economies, pl. –privrede određenih zemalja economics, n. = ekonomija, ekonomika (predmet izučavanja)</vt:lpstr>
      <vt:lpstr>2a page 68, Read the article about changes quickly. Which countries or cultures does the reporter write about?</vt:lpstr>
      <vt:lpstr>to govern, v.- to rule, to control (upravljati, vladati) government, n. – governing body(vlada) law, n.- rules, regulations (zakon strict, adj.- severe (strog)</vt:lpstr>
      <vt:lpstr>2a page 68, Read the article about changes quickly. Which countries or cultures does the reporter write about?</vt:lpstr>
      <vt:lpstr>Eskimo /ˈɛskɪməʊ/ Inuit/ˈɪnjʊɪt,ˈɪnʊɪt/</vt:lpstr>
      <vt:lpstr>disappear/dɪsəˈpɪə/  vanish (nestati, nestajanje)</vt:lpstr>
      <vt:lpstr>environment= nature, habitat (=životna sredina, okolina) /ɛnˈvʌɪrənm(ə)nt/ environmental = ekološki  </vt:lpstr>
      <vt:lpstr>village /ˈvɪlɪdʒ/ countryside</vt:lpstr>
      <vt:lpstr>skills - veštine the ability to do something well; expertise</vt:lpstr>
      <vt:lpstr>Air conditioner! It is not air –condition !!!  klima uređaj</vt:lpstr>
      <vt:lpstr>2b. page 68, Complete the headings in the article with these words. There is one word that you do not need.</vt:lpstr>
      <vt:lpstr>2b. page 68, Complete the headings in the article with these words. There is one word that you do not need.</vt:lpstr>
      <vt:lpstr>2b. page 68, answers</vt:lpstr>
      <vt:lpstr>3. page 68, Read the article again. Who thinks the changes are positive and who thinks they are negative?Write P (positive) N (negative)</vt:lpstr>
      <vt:lpstr>answers</vt:lpstr>
      <vt:lpstr>4. page 68,  Who says these things? Match the sentences with the names.</vt:lpstr>
      <vt:lpstr>4. page 68,  answers</vt:lpstr>
      <vt:lpstr>Grammar</vt:lpstr>
      <vt:lpstr>5a page 69, Complete these sentences from the article with the correct verb. Which sentences are about the present and which are about the past?</vt:lpstr>
      <vt:lpstr>5a page, answers</vt:lpstr>
      <vt:lpstr> 5b page 69, Find more examples of could and couldn’t in the text. Which form of the main verb do we use after could couldn’t?</vt:lpstr>
      <vt:lpstr> 5b page 69, answers</vt:lpstr>
      <vt:lpstr>Modal verbs+bare infinitive</vt:lpstr>
      <vt:lpstr>6. page 69, Complete the sentences with can, can’t, could or couldn’t</vt:lpstr>
      <vt:lpstr>6. page 69, answers</vt:lpstr>
      <vt:lpstr>7. page 69, Ask a partner what he/she could do at the ages of five, ten and 15. Use these ideas.</vt:lpstr>
      <vt:lpstr>listening</vt:lpstr>
      <vt:lpstr>8. page 69,track 2.10 Listen to a short presentation by two students about technology and cultural changes.</vt:lpstr>
      <vt:lpstr>Technology /tɛkˈnɒlədʒi/ </vt:lpstr>
      <vt:lpstr>9a page 69, Track 2.11 Listen again to Marjorie’s part of the talk. Tick the things she says.</vt:lpstr>
      <vt:lpstr>9a page 69, Track 2.11 Listen again to Marjorie’s part of the talk. Tick the things she says.</vt:lpstr>
      <vt:lpstr>9b page 69, Track 2.12, Listen again to Nathan’s part of the talk and answer the questions.</vt:lpstr>
      <vt:lpstr>9b page 69 Track 2.12. answers</vt:lpstr>
      <vt:lpstr>vocabulary</vt:lpstr>
      <vt:lpstr>10a page 69, Listen to the whole presentation for these verbs, and underline the object you hear. Check your ideas with track 2.10, or go to page 151, Transcript.</vt:lpstr>
      <vt:lpstr>10a page 69, answers</vt:lpstr>
      <vt:lpstr>10b page 69, Complete these sentences with a verb and preposition from Exercise 10a</vt:lpstr>
      <vt:lpstr>10b, page 69, answers</vt:lpstr>
      <vt:lpstr>speaking</vt:lpstr>
      <vt:lpstr>11. page 69, Compare your way of life now with your grandparents’ way of life when they were young. </vt:lpstr>
      <vt:lpstr>HW, pp 136 - 137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change</dc:title>
  <dc:creator>User</dc:creator>
  <cp:lastModifiedBy>User</cp:lastModifiedBy>
  <cp:revision>85</cp:revision>
  <dcterms:created xsi:type="dcterms:W3CDTF">2020-11-26T14:06:32Z</dcterms:created>
  <dcterms:modified xsi:type="dcterms:W3CDTF">2020-12-01T23:01:34Z</dcterms:modified>
</cp:coreProperties>
</file>