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69" r:id="rId3"/>
    <p:sldId id="273" r:id="rId4"/>
    <p:sldId id="274" r:id="rId5"/>
    <p:sldId id="275" r:id="rId6"/>
    <p:sldId id="270" r:id="rId7"/>
    <p:sldId id="257" r:id="rId8"/>
    <p:sldId id="258" r:id="rId9"/>
    <p:sldId id="271" r:id="rId10"/>
    <p:sldId id="259" r:id="rId11"/>
    <p:sldId id="276" r:id="rId12"/>
    <p:sldId id="260" r:id="rId13"/>
    <p:sldId id="272" r:id="rId14"/>
    <p:sldId id="277" r:id="rId15"/>
    <p:sldId id="261" r:id="rId16"/>
    <p:sldId id="262" r:id="rId17"/>
    <p:sldId id="278" r:id="rId18"/>
    <p:sldId id="263" r:id="rId19"/>
    <p:sldId id="264" r:id="rId20"/>
    <p:sldId id="265" r:id="rId21"/>
    <p:sldId id="266" r:id="rId22"/>
    <p:sldId id="267" r:id="rId23"/>
    <p:sldId id="279" r:id="rId24"/>
    <p:sldId id="268"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709" autoAdjust="0"/>
  </p:normalViewPr>
  <p:slideViewPr>
    <p:cSldViewPr>
      <p:cViewPr varScale="1">
        <p:scale>
          <a:sx n="70" d="100"/>
          <a:sy n="70" d="100"/>
        </p:scale>
        <p:origin x="-1164"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2580"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2756A1A-15F1-47DB-943F-ABF0E9D4CE98}" type="datetimeFigureOut">
              <a:rPr lang="en-US" smtClean="0"/>
              <a:t>3/2/2021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B0112B-07B2-48F9-A2B1-59477F1795B2}"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AB0112B-07B2-48F9-A2B1-59477F1795B2}"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AB0112B-07B2-48F9-A2B1-59477F1795B2}" type="slidenum">
              <a:rPr lang="en-US" smtClean="0"/>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0"/>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CA1F008-CD8E-43B9-9524-CBFC8CCCEE7B}" type="datetimeFigureOut">
              <a:rPr lang="en-US" smtClean="0"/>
              <a:pPr/>
              <a:t>3/2/2021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1AEA3B-8617-4533-9C54-5B002566BBE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A1F008-CD8E-43B9-9524-CBFC8CCCEE7B}" type="datetimeFigureOut">
              <a:rPr lang="en-US" smtClean="0"/>
              <a:pPr/>
              <a:t>3/2/2021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1AEA3B-8617-4533-9C54-5B002566BBE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A1F008-CD8E-43B9-9524-CBFC8CCCEE7B}" type="datetimeFigureOut">
              <a:rPr lang="en-US" smtClean="0"/>
              <a:pPr/>
              <a:t>3/2/2021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1AEA3B-8617-4533-9C54-5B002566BBE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CA1F008-CD8E-43B9-9524-CBFC8CCCEE7B}" type="datetimeFigureOut">
              <a:rPr lang="en-US" smtClean="0"/>
              <a:pPr/>
              <a:t>3/2/2021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1AEA3B-8617-4533-9C54-5B002566BBE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CA1F008-CD8E-43B9-9524-CBFC8CCCEE7B}" type="datetimeFigureOut">
              <a:rPr lang="en-US" smtClean="0"/>
              <a:pPr/>
              <a:t>3/2/2021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1AEA3B-8617-4533-9C54-5B002566BBE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A1F008-CD8E-43B9-9524-CBFC8CCCEE7B}" type="datetimeFigureOut">
              <a:rPr lang="en-US" smtClean="0"/>
              <a:pPr/>
              <a:t>3/2/2021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1AEA3B-8617-4533-9C54-5B002566BBE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A1F008-CD8E-43B9-9524-CBFC8CCCEE7B}" type="datetimeFigureOut">
              <a:rPr lang="en-US" smtClean="0"/>
              <a:pPr/>
              <a:t>3/2/2021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1AEA3B-8617-4533-9C54-5B002566BBE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A1F008-CD8E-43B9-9524-CBFC8CCCEE7B}" type="datetimeFigureOut">
              <a:rPr lang="en-US" smtClean="0"/>
              <a:pPr/>
              <a:t>3/2/2021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1AEA3B-8617-4533-9C54-5B002566BBE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A1F008-CD8E-43B9-9524-CBFC8CCCEE7B}" type="datetimeFigureOut">
              <a:rPr lang="en-US" smtClean="0"/>
              <a:pPr/>
              <a:t>3/2/2021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1AEA3B-8617-4533-9C54-5B002566BBE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A1F008-CD8E-43B9-9524-CBFC8CCCEE7B}" type="datetimeFigureOut">
              <a:rPr lang="en-US" smtClean="0"/>
              <a:pPr/>
              <a:t>3/2/2021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1AEA3B-8617-4533-9C54-5B002566BBE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3"/>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3"/>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A1F008-CD8E-43B9-9524-CBFC8CCCEE7B}" type="datetimeFigureOut">
              <a:rPr lang="en-US" smtClean="0"/>
              <a:pPr/>
              <a:t>3/2/2021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1AEA3B-8617-4533-9C54-5B002566BBE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5"/>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5"/>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A1F008-CD8E-43B9-9524-CBFC8CCCEE7B}" type="datetimeFigureOut">
              <a:rPr lang="en-US" smtClean="0"/>
              <a:pPr/>
              <a:t>3/2/2021</a:t>
            </a:fld>
            <a:endParaRPr lang="en-US"/>
          </a:p>
        </p:txBody>
      </p:sp>
      <p:sp>
        <p:nvSpPr>
          <p:cNvPr id="5" name="Footer Placeholder 4"/>
          <p:cNvSpPr>
            <a:spLocks noGrp="1"/>
          </p:cNvSpPr>
          <p:nvPr>
            <p:ph type="ftr" sz="quarter" idx="3"/>
          </p:nvPr>
        </p:nvSpPr>
        <p:spPr>
          <a:xfrm>
            <a:off x="3124200" y="6356355"/>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1AEA3B-8617-4533-9C54-5B002566BBE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47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627784" y="2708920"/>
            <a:ext cx="4320480" cy="720080"/>
          </a:xfrm>
        </p:spPr>
        <p:txBody>
          <a:bodyPr>
            <a:normAutofit fontScale="90000"/>
          </a:bodyPr>
          <a:lstStyle/>
          <a:p>
            <a:r>
              <a:rPr lang="sr-Latn-RS" dirty="0" smtClean="0">
                <a:latin typeface="Californian FB" pitchFamily="18" charset="0"/>
              </a:rPr>
              <a:t>SCENARIO</a:t>
            </a:r>
            <a:endParaRPr lang="en-US" dirty="0">
              <a:latin typeface="Californian FB" pitchFamily="18" charset="0"/>
            </a:endParaRPr>
          </a:p>
        </p:txBody>
      </p:sp>
      <p:sp>
        <p:nvSpPr>
          <p:cNvPr id="3" name="Subtitle 2"/>
          <p:cNvSpPr>
            <a:spLocks noGrp="1"/>
          </p:cNvSpPr>
          <p:nvPr>
            <p:ph type="subTitle" idx="1"/>
          </p:nvPr>
        </p:nvSpPr>
        <p:spPr>
          <a:xfrm>
            <a:off x="3707904" y="4221088"/>
            <a:ext cx="3168352" cy="1417712"/>
          </a:xfrm>
        </p:spPr>
        <p:txBody>
          <a:bodyPr/>
          <a:lstStyle/>
          <a:p>
            <a:r>
              <a:rPr lang="sr-Latn-RS" dirty="0" smtClean="0">
                <a:latin typeface="Californian FB" pitchFamily="18" charset="0"/>
              </a:rPr>
              <a:t>In my Opinion</a:t>
            </a:r>
            <a:endParaRPr lang="en-US" dirty="0">
              <a:latin typeface="Californian FB"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1124744"/>
          </a:xfrm>
        </p:spPr>
        <p:txBody>
          <a:bodyPr>
            <a:noAutofit/>
          </a:bodyPr>
          <a:lstStyle/>
          <a:p>
            <a:r>
              <a:rPr lang="en-US" sz="3600" dirty="0" smtClean="0">
                <a:latin typeface="Californian FB" pitchFamily="18" charset="0"/>
              </a:rPr>
              <a:t>HW</a:t>
            </a:r>
            <a:br>
              <a:rPr lang="en-US" sz="3600" dirty="0" smtClean="0">
                <a:latin typeface="Californian FB" pitchFamily="18" charset="0"/>
              </a:rPr>
            </a:br>
            <a:r>
              <a:rPr lang="en-US" sz="3600" dirty="0" smtClean="0">
                <a:latin typeface="Californian FB" pitchFamily="18" charset="0"/>
              </a:rPr>
              <a:t>Language focus pages 140-141</a:t>
            </a:r>
            <a:endParaRPr lang="en-US" sz="3600" dirty="0">
              <a:latin typeface="Californian FB" pitchFamily="18" charset="0"/>
            </a:endParaRPr>
          </a:p>
        </p:txBody>
      </p:sp>
      <p:sp>
        <p:nvSpPr>
          <p:cNvPr id="3" name="Content Placeholder 2"/>
          <p:cNvSpPr>
            <a:spLocks noGrp="1"/>
          </p:cNvSpPr>
          <p:nvPr>
            <p:ph idx="1"/>
          </p:nvPr>
        </p:nvSpPr>
        <p:spPr>
          <a:xfrm>
            <a:off x="179512" y="1196752"/>
            <a:ext cx="8784976" cy="5400600"/>
          </a:xfrm>
        </p:spPr>
        <p:txBody>
          <a:bodyPr>
            <a:normAutofit lnSpcReduction="10000"/>
          </a:bodyPr>
          <a:lstStyle/>
          <a:p>
            <a:pPr algn="just"/>
            <a:r>
              <a:rPr lang="sr-Latn-RS" sz="2800" dirty="0" smtClean="0">
                <a:latin typeface="Californian FB" pitchFamily="18" charset="0"/>
              </a:rPr>
              <a:t>1. I </a:t>
            </a:r>
            <a:r>
              <a:rPr lang="sr-Latn-RS" sz="2800" i="1" u="sng" dirty="0" smtClean="0">
                <a:latin typeface="Californian FB" pitchFamily="18" charset="0"/>
              </a:rPr>
              <a:t>have to </a:t>
            </a:r>
            <a:r>
              <a:rPr lang="sr-Latn-RS" sz="2800" dirty="0" smtClean="0">
                <a:latin typeface="Californian FB" pitchFamily="18" charset="0"/>
              </a:rPr>
              <a:t>phone a friend. Can I use your phone?</a:t>
            </a:r>
          </a:p>
          <a:p>
            <a:pPr algn="just"/>
            <a:r>
              <a:rPr lang="sr-Latn-RS" sz="2800" dirty="0" smtClean="0">
                <a:latin typeface="Californian FB" pitchFamily="18" charset="0"/>
              </a:rPr>
              <a:t>2. The taxi is here. We ______ leave now.</a:t>
            </a:r>
          </a:p>
          <a:p>
            <a:pPr algn="just"/>
            <a:r>
              <a:rPr lang="sr-Latn-RS" sz="2800" dirty="0" smtClean="0">
                <a:latin typeface="Californian FB" pitchFamily="18" charset="0"/>
              </a:rPr>
              <a:t>3. It’s OK. You _______ pay for the meal. We can pay.</a:t>
            </a:r>
          </a:p>
          <a:p>
            <a:pPr algn="just"/>
            <a:r>
              <a:rPr lang="sr-Latn-RS" sz="2800" dirty="0" smtClean="0">
                <a:latin typeface="Californian FB" pitchFamily="18" charset="0"/>
              </a:rPr>
              <a:t>4. It’s very busy now so he _______ work long hours.</a:t>
            </a:r>
          </a:p>
          <a:p>
            <a:pPr algn="just"/>
            <a:r>
              <a:rPr lang="sr-Latn-RS" sz="2800" dirty="0" smtClean="0">
                <a:latin typeface="Californian FB" pitchFamily="18" charset="0"/>
              </a:rPr>
              <a:t>5. A birthday present ________ be expensive. It can be special and cost very little.</a:t>
            </a:r>
          </a:p>
          <a:p>
            <a:pPr algn="just"/>
            <a:r>
              <a:rPr lang="sr-Latn-RS" sz="2800" dirty="0" smtClean="0">
                <a:latin typeface="Californian FB" pitchFamily="18" charset="0"/>
              </a:rPr>
              <a:t>6. ______ we _________ decide now? I’d like time to think about the problem.</a:t>
            </a:r>
          </a:p>
          <a:p>
            <a:pPr algn="just"/>
            <a:r>
              <a:rPr lang="sr-Latn-RS" sz="2800" dirty="0" smtClean="0">
                <a:latin typeface="Californian FB" pitchFamily="18" charset="0"/>
              </a:rPr>
              <a:t>7. There isn’t a lesson today so we_______ go to school.</a:t>
            </a:r>
          </a:p>
          <a:p>
            <a:pPr algn="just"/>
            <a:r>
              <a:rPr lang="sr-Latn-RS" sz="2800" dirty="0" smtClean="0">
                <a:latin typeface="Californian FB" pitchFamily="18" charset="0"/>
              </a:rPr>
              <a:t>8. I don’t like Bill. ________ you _________ invite him?</a:t>
            </a:r>
          </a:p>
          <a:p>
            <a:pPr algn="just"/>
            <a:r>
              <a:rPr lang="sr-Latn-RS" sz="2800" dirty="0" smtClean="0">
                <a:latin typeface="Californian FB" pitchFamily="18" charset="0"/>
              </a:rPr>
              <a:t>9. How much interest _______ she ________ pay on the loan?</a:t>
            </a:r>
            <a:endParaRPr lang="en-US" sz="28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fade">
                                      <p:cBhvr>
                                        <p:cTn id="52"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1124744"/>
          </a:xfrm>
        </p:spPr>
        <p:txBody>
          <a:bodyPr>
            <a:noAutofit/>
          </a:bodyPr>
          <a:lstStyle/>
          <a:p>
            <a:r>
              <a:rPr lang="en-US" sz="3600" dirty="0" smtClean="0">
                <a:latin typeface="Californian FB" pitchFamily="18" charset="0"/>
              </a:rPr>
              <a:t>HW</a:t>
            </a:r>
            <a:br>
              <a:rPr lang="en-US" sz="3600" dirty="0" smtClean="0">
                <a:latin typeface="Californian FB" pitchFamily="18" charset="0"/>
              </a:rPr>
            </a:br>
            <a:r>
              <a:rPr lang="sr-Latn-RS" sz="3600" dirty="0" smtClean="0">
                <a:latin typeface="Californian FB" pitchFamily="18" charset="0"/>
              </a:rPr>
              <a:t>answers</a:t>
            </a:r>
            <a:endParaRPr lang="en-US" sz="3600" dirty="0">
              <a:latin typeface="Californian FB" pitchFamily="18" charset="0"/>
            </a:endParaRPr>
          </a:p>
        </p:txBody>
      </p:sp>
      <p:sp>
        <p:nvSpPr>
          <p:cNvPr id="3" name="Content Placeholder 2"/>
          <p:cNvSpPr>
            <a:spLocks noGrp="1"/>
          </p:cNvSpPr>
          <p:nvPr>
            <p:ph idx="1"/>
          </p:nvPr>
        </p:nvSpPr>
        <p:spPr>
          <a:xfrm>
            <a:off x="0" y="1196752"/>
            <a:ext cx="9144000" cy="5400600"/>
          </a:xfrm>
        </p:spPr>
        <p:txBody>
          <a:bodyPr>
            <a:normAutofit lnSpcReduction="10000"/>
          </a:bodyPr>
          <a:lstStyle/>
          <a:p>
            <a:pPr algn="just"/>
            <a:r>
              <a:rPr lang="sr-Latn-RS" sz="2800" dirty="0" smtClean="0">
                <a:latin typeface="Californian FB" pitchFamily="18" charset="0"/>
              </a:rPr>
              <a:t>1. I </a:t>
            </a:r>
            <a:r>
              <a:rPr lang="sr-Latn-RS" sz="2800" i="1" u="sng" dirty="0" smtClean="0">
                <a:latin typeface="Californian FB" pitchFamily="18" charset="0"/>
              </a:rPr>
              <a:t>have to </a:t>
            </a:r>
            <a:r>
              <a:rPr lang="sr-Latn-RS" sz="2800" dirty="0" smtClean="0">
                <a:latin typeface="Californian FB" pitchFamily="18" charset="0"/>
              </a:rPr>
              <a:t>phone a friend. Can I use your phone?</a:t>
            </a:r>
          </a:p>
          <a:p>
            <a:pPr algn="just"/>
            <a:r>
              <a:rPr lang="sr-Latn-RS" sz="2800" dirty="0" smtClean="0">
                <a:latin typeface="Californian FB" pitchFamily="18" charset="0"/>
              </a:rPr>
              <a:t>2. The taxi is here. We </a:t>
            </a:r>
            <a:r>
              <a:rPr lang="sr-Latn-RS" sz="2800" b="1" dirty="0" smtClean="0">
                <a:solidFill>
                  <a:srgbClr val="FF0000"/>
                </a:solidFill>
                <a:latin typeface="Californian FB" pitchFamily="18" charset="0"/>
              </a:rPr>
              <a:t>HAVE TO </a:t>
            </a:r>
            <a:r>
              <a:rPr lang="sr-Latn-RS" sz="2800" dirty="0" smtClean="0">
                <a:latin typeface="Californian FB" pitchFamily="18" charset="0"/>
              </a:rPr>
              <a:t>leave now.</a:t>
            </a:r>
          </a:p>
          <a:p>
            <a:pPr algn="just"/>
            <a:r>
              <a:rPr lang="sr-Latn-RS" sz="2800" dirty="0" smtClean="0">
                <a:latin typeface="Californian FB" pitchFamily="18" charset="0"/>
              </a:rPr>
              <a:t>3. </a:t>
            </a:r>
            <a:r>
              <a:rPr lang="sr-Latn-RS" sz="2600" dirty="0" smtClean="0">
                <a:latin typeface="Californian FB" pitchFamily="18" charset="0"/>
              </a:rPr>
              <a:t>It’s OK. You </a:t>
            </a:r>
            <a:r>
              <a:rPr lang="sr-Latn-RS" sz="2600" b="1" dirty="0" smtClean="0">
                <a:solidFill>
                  <a:srgbClr val="FF0000"/>
                </a:solidFill>
                <a:latin typeface="Californian FB" pitchFamily="18" charset="0"/>
              </a:rPr>
              <a:t>DON’T HAVE TO </a:t>
            </a:r>
            <a:r>
              <a:rPr lang="sr-Latn-RS" sz="2600" dirty="0" smtClean="0">
                <a:latin typeface="Californian FB" pitchFamily="18" charset="0"/>
              </a:rPr>
              <a:t>pay for the meal. We can pay.</a:t>
            </a:r>
          </a:p>
          <a:p>
            <a:pPr algn="just"/>
            <a:r>
              <a:rPr lang="sr-Latn-RS" sz="2800" dirty="0" smtClean="0">
                <a:latin typeface="Californian FB" pitchFamily="18" charset="0"/>
              </a:rPr>
              <a:t>4. It’s very busy now so he </a:t>
            </a:r>
            <a:r>
              <a:rPr lang="sr-Latn-RS" sz="2800" b="1" dirty="0" smtClean="0">
                <a:solidFill>
                  <a:srgbClr val="FF0000"/>
                </a:solidFill>
                <a:latin typeface="Californian FB" pitchFamily="18" charset="0"/>
              </a:rPr>
              <a:t>HAS TO </a:t>
            </a:r>
            <a:r>
              <a:rPr lang="sr-Latn-RS" sz="2800" dirty="0" smtClean="0">
                <a:latin typeface="Californian FB" pitchFamily="18" charset="0"/>
              </a:rPr>
              <a:t>work long hours.</a:t>
            </a:r>
          </a:p>
          <a:p>
            <a:pPr algn="just"/>
            <a:r>
              <a:rPr lang="sr-Latn-RS" sz="2800" dirty="0" smtClean="0">
                <a:latin typeface="Californian FB" pitchFamily="18" charset="0"/>
              </a:rPr>
              <a:t>5. A birthday present </a:t>
            </a:r>
            <a:r>
              <a:rPr lang="sr-Latn-RS" sz="2800" b="1" dirty="0" smtClean="0">
                <a:solidFill>
                  <a:srgbClr val="FF0000"/>
                </a:solidFill>
                <a:latin typeface="Californian FB" pitchFamily="18" charset="0"/>
              </a:rPr>
              <a:t>HAS TO </a:t>
            </a:r>
            <a:r>
              <a:rPr lang="sr-Latn-RS" sz="2800" dirty="0" smtClean="0">
                <a:latin typeface="Californian FB" pitchFamily="18" charset="0"/>
              </a:rPr>
              <a:t>be expensive. It can be special and cost very little.</a:t>
            </a:r>
          </a:p>
          <a:p>
            <a:pPr algn="just"/>
            <a:r>
              <a:rPr lang="sr-Latn-RS" sz="2800" dirty="0" smtClean="0">
                <a:latin typeface="Californian FB" pitchFamily="18" charset="0"/>
              </a:rPr>
              <a:t>6. </a:t>
            </a:r>
            <a:r>
              <a:rPr lang="sr-Latn-RS" sz="2800" b="1" dirty="0" smtClean="0">
                <a:solidFill>
                  <a:srgbClr val="FF0000"/>
                </a:solidFill>
                <a:latin typeface="Californian FB" pitchFamily="18" charset="0"/>
              </a:rPr>
              <a:t>DO</a:t>
            </a:r>
            <a:r>
              <a:rPr lang="sr-Latn-RS" sz="2800" dirty="0" smtClean="0">
                <a:latin typeface="Californian FB" pitchFamily="18" charset="0"/>
              </a:rPr>
              <a:t> we </a:t>
            </a:r>
            <a:r>
              <a:rPr lang="sr-Latn-RS" sz="2800" b="1" dirty="0" smtClean="0">
                <a:solidFill>
                  <a:srgbClr val="FF0000"/>
                </a:solidFill>
                <a:latin typeface="Californian FB" pitchFamily="18" charset="0"/>
              </a:rPr>
              <a:t>HAVE TO </a:t>
            </a:r>
            <a:r>
              <a:rPr lang="sr-Latn-RS" sz="2800" dirty="0" smtClean="0">
                <a:latin typeface="Californian FB" pitchFamily="18" charset="0"/>
              </a:rPr>
              <a:t>decide now? I’d like time to think about the problem.</a:t>
            </a:r>
          </a:p>
          <a:p>
            <a:pPr algn="just"/>
            <a:r>
              <a:rPr lang="sr-Latn-RS" sz="2800" dirty="0" smtClean="0">
                <a:latin typeface="Californian FB" pitchFamily="18" charset="0"/>
              </a:rPr>
              <a:t>7. There isn’t a lesson today so we </a:t>
            </a:r>
            <a:r>
              <a:rPr lang="sr-Latn-RS" sz="2800" b="1" dirty="0" smtClean="0">
                <a:solidFill>
                  <a:srgbClr val="FF0000"/>
                </a:solidFill>
                <a:latin typeface="Californian FB" pitchFamily="18" charset="0"/>
              </a:rPr>
              <a:t>HAVE TO </a:t>
            </a:r>
            <a:r>
              <a:rPr lang="sr-Latn-RS" sz="2800" dirty="0" smtClean="0">
                <a:latin typeface="Californian FB" pitchFamily="18" charset="0"/>
              </a:rPr>
              <a:t>go to school.</a:t>
            </a:r>
          </a:p>
          <a:p>
            <a:pPr algn="just"/>
            <a:r>
              <a:rPr lang="sr-Latn-RS" sz="2800" dirty="0" smtClean="0">
                <a:latin typeface="Californian FB" pitchFamily="18" charset="0"/>
              </a:rPr>
              <a:t>8. I don’t like Bill. </a:t>
            </a:r>
            <a:r>
              <a:rPr lang="sr-Latn-RS" sz="2800" b="1" dirty="0" smtClean="0">
                <a:solidFill>
                  <a:srgbClr val="FF0000"/>
                </a:solidFill>
                <a:latin typeface="Californian FB" pitchFamily="18" charset="0"/>
              </a:rPr>
              <a:t>DO</a:t>
            </a:r>
            <a:r>
              <a:rPr lang="sr-Latn-RS" sz="2800" dirty="0" smtClean="0">
                <a:latin typeface="Californian FB" pitchFamily="18" charset="0"/>
              </a:rPr>
              <a:t> you </a:t>
            </a:r>
            <a:r>
              <a:rPr lang="sr-Latn-RS" sz="2800" b="1" dirty="0" smtClean="0">
                <a:solidFill>
                  <a:srgbClr val="FF0000"/>
                </a:solidFill>
                <a:latin typeface="Californian FB" pitchFamily="18" charset="0"/>
              </a:rPr>
              <a:t>HAVE TO </a:t>
            </a:r>
            <a:r>
              <a:rPr lang="sr-Latn-RS" sz="2800" dirty="0" smtClean="0">
                <a:latin typeface="Californian FB" pitchFamily="18" charset="0"/>
              </a:rPr>
              <a:t>invite him?</a:t>
            </a:r>
          </a:p>
          <a:p>
            <a:pPr algn="just"/>
            <a:r>
              <a:rPr lang="sr-Latn-RS" sz="2800" dirty="0" smtClean="0">
                <a:latin typeface="Californian FB" pitchFamily="18" charset="0"/>
              </a:rPr>
              <a:t>9. </a:t>
            </a:r>
            <a:r>
              <a:rPr lang="sr-Latn-RS" sz="2700" dirty="0" smtClean="0">
                <a:latin typeface="Californian FB" pitchFamily="18" charset="0"/>
              </a:rPr>
              <a:t>How much interest </a:t>
            </a:r>
            <a:r>
              <a:rPr lang="sr-Latn-RS" sz="2700" b="1" dirty="0" smtClean="0">
                <a:solidFill>
                  <a:srgbClr val="FF0000"/>
                </a:solidFill>
                <a:latin typeface="Californian FB" pitchFamily="18" charset="0"/>
              </a:rPr>
              <a:t>DOES</a:t>
            </a:r>
            <a:r>
              <a:rPr lang="sr-Latn-RS" sz="2700" dirty="0" smtClean="0">
                <a:latin typeface="Californian FB" pitchFamily="18" charset="0"/>
              </a:rPr>
              <a:t> she </a:t>
            </a:r>
            <a:r>
              <a:rPr lang="sr-Latn-RS" sz="2700" b="1" dirty="0" smtClean="0">
                <a:solidFill>
                  <a:srgbClr val="FF0000"/>
                </a:solidFill>
                <a:latin typeface="Californian FB" pitchFamily="18" charset="0"/>
              </a:rPr>
              <a:t>HAVE TO </a:t>
            </a:r>
            <a:r>
              <a:rPr lang="sr-Latn-RS" sz="2700" dirty="0" smtClean="0">
                <a:latin typeface="Californian FB" pitchFamily="18" charset="0"/>
              </a:rPr>
              <a:t>pay </a:t>
            </a:r>
            <a:r>
              <a:rPr lang="sr-Latn-RS" sz="2700" b="1" dirty="0" smtClean="0">
                <a:latin typeface="Californian FB" pitchFamily="18" charset="0"/>
              </a:rPr>
              <a:t>on the loan</a:t>
            </a:r>
            <a:r>
              <a:rPr lang="sr-Latn-RS" sz="2700" dirty="0" smtClean="0">
                <a:latin typeface="Californian FB" pitchFamily="18" charset="0"/>
              </a:rPr>
              <a:t>?</a:t>
            </a:r>
            <a:endParaRPr lang="en-US" sz="27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fade">
                                      <p:cBhvr>
                                        <p:cTn id="52"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720"/>
          </a:xfrm>
        </p:spPr>
        <p:txBody>
          <a:bodyPr>
            <a:noAutofit/>
          </a:bodyPr>
          <a:lstStyle/>
          <a:p>
            <a:r>
              <a:rPr lang="en-US" sz="3200" dirty="0" smtClean="0">
                <a:latin typeface="Californian FB" pitchFamily="18" charset="0"/>
              </a:rPr>
              <a:t>H</a:t>
            </a:r>
            <a:r>
              <a:rPr lang="sr-Latn-RS" sz="3200" dirty="0" smtClean="0">
                <a:latin typeface="Californian FB" pitchFamily="18" charset="0"/>
              </a:rPr>
              <a:t>W</a:t>
            </a:r>
            <a:br>
              <a:rPr lang="sr-Latn-RS" sz="3200" dirty="0" smtClean="0">
                <a:latin typeface="Californian FB" pitchFamily="18" charset="0"/>
              </a:rPr>
            </a:br>
            <a:r>
              <a:rPr lang="sr-Latn-RS" sz="3200" dirty="0" smtClean="0">
                <a:latin typeface="Californian FB" pitchFamily="18" charset="0"/>
              </a:rPr>
              <a:t>V1, 2, 3 6. Complete sentences 1-9 with these pairs</a:t>
            </a:r>
            <a:endParaRPr lang="en-US" sz="3200" dirty="0">
              <a:latin typeface="Californian FB" pitchFamily="18" charset="0"/>
            </a:endParaRPr>
          </a:p>
        </p:txBody>
      </p:sp>
      <p:sp>
        <p:nvSpPr>
          <p:cNvPr id="3" name="Content Placeholder 2"/>
          <p:cNvSpPr>
            <a:spLocks noGrp="1"/>
          </p:cNvSpPr>
          <p:nvPr>
            <p:ph idx="1"/>
          </p:nvPr>
        </p:nvSpPr>
        <p:spPr>
          <a:xfrm>
            <a:off x="0" y="2564904"/>
            <a:ext cx="9144000" cy="4293096"/>
          </a:xfrm>
        </p:spPr>
        <p:txBody>
          <a:bodyPr>
            <a:normAutofit/>
          </a:bodyPr>
          <a:lstStyle/>
          <a:p>
            <a:pPr algn="just"/>
            <a:r>
              <a:rPr lang="sr-Latn-RS" sz="2600" dirty="0" smtClean="0">
                <a:latin typeface="Californian FB" pitchFamily="18" charset="0"/>
              </a:rPr>
              <a:t>1. I need to </a:t>
            </a:r>
            <a:r>
              <a:rPr lang="sr-Latn-RS" sz="2600" i="1" u="sng" dirty="0" smtClean="0">
                <a:latin typeface="Californian FB" pitchFamily="18" charset="0"/>
              </a:rPr>
              <a:t>get</a:t>
            </a:r>
            <a:r>
              <a:rPr lang="sr-Latn-RS" sz="2600" dirty="0" smtClean="0">
                <a:latin typeface="Californian FB" pitchFamily="18" charset="0"/>
              </a:rPr>
              <a:t> some </a:t>
            </a:r>
            <a:r>
              <a:rPr lang="sr-Latn-RS" sz="2600" i="1" u="sng" dirty="0" smtClean="0">
                <a:latin typeface="Californian FB" pitchFamily="18" charset="0"/>
              </a:rPr>
              <a:t>cash</a:t>
            </a:r>
            <a:r>
              <a:rPr lang="sr-Latn-RS" sz="2600" dirty="0" smtClean="0">
                <a:latin typeface="Californian FB" pitchFamily="18" charset="0"/>
              </a:rPr>
              <a:t> from the cashpoint.</a:t>
            </a:r>
          </a:p>
          <a:p>
            <a:pPr algn="just"/>
            <a:r>
              <a:rPr lang="sr-Latn-RS" sz="2600" dirty="0" smtClean="0">
                <a:latin typeface="Californian FB" pitchFamily="18" charset="0"/>
              </a:rPr>
              <a:t>2. They _____ more ______ than me but I do the same job.</a:t>
            </a:r>
          </a:p>
          <a:p>
            <a:pPr algn="just"/>
            <a:r>
              <a:rPr lang="sr-Latn-RS" sz="2600" dirty="0" smtClean="0">
                <a:latin typeface="Californian FB" pitchFamily="18" charset="0"/>
              </a:rPr>
              <a:t>3. Can I ______ by _______ card?</a:t>
            </a:r>
          </a:p>
          <a:p>
            <a:pPr algn="just"/>
            <a:r>
              <a:rPr lang="sr-Latn-RS" sz="2600" dirty="0" smtClean="0">
                <a:latin typeface="Californian FB" pitchFamily="18" charset="0"/>
              </a:rPr>
              <a:t>4. Can we ______ a _______ from the bank for a new car?</a:t>
            </a:r>
          </a:p>
          <a:p>
            <a:pPr algn="just"/>
            <a:r>
              <a:rPr lang="sr-Latn-RS" sz="2600" dirty="0" smtClean="0">
                <a:latin typeface="Californian FB" pitchFamily="18" charset="0"/>
              </a:rPr>
              <a:t>5. Can you _____ me ten _______ ? I left my wallet at home.</a:t>
            </a:r>
          </a:p>
          <a:p>
            <a:pPr algn="just"/>
            <a:r>
              <a:rPr lang="sr-Latn-RS" sz="2600" dirty="0" smtClean="0">
                <a:latin typeface="Californian FB" pitchFamily="18" charset="0"/>
              </a:rPr>
              <a:t>6. The banks ______ about 20 percent ______ on overdrafts.</a:t>
            </a:r>
          </a:p>
          <a:p>
            <a:pPr algn="just"/>
            <a:r>
              <a:rPr lang="sr-Latn-RS" sz="2600" dirty="0" smtClean="0">
                <a:latin typeface="Californian FB" pitchFamily="18" charset="0"/>
              </a:rPr>
              <a:t>7. I can’t _________ house ________. It’s too expensive.</a:t>
            </a:r>
          </a:p>
          <a:p>
            <a:pPr algn="just"/>
            <a:r>
              <a:rPr lang="sr-Latn-RS" sz="2600" dirty="0" smtClean="0">
                <a:latin typeface="Californian FB" pitchFamily="18" charset="0"/>
              </a:rPr>
              <a:t>8. Do you ___________ your PIN ___________ ?</a:t>
            </a:r>
          </a:p>
          <a:p>
            <a:pPr algn="just"/>
            <a:r>
              <a:rPr lang="sr-Latn-RS" sz="2600" dirty="0" smtClean="0">
                <a:latin typeface="Californian FB" pitchFamily="18" charset="0"/>
              </a:rPr>
              <a:t>9. You __________ a ____________ for £ 200 and send it to us.</a:t>
            </a:r>
          </a:p>
          <a:p>
            <a:pPr algn="just"/>
            <a:endParaRPr lang="en-US" sz="2800" dirty="0">
              <a:latin typeface="Californian FB" pitchFamily="18" charset="0"/>
            </a:endParaRPr>
          </a:p>
        </p:txBody>
      </p:sp>
      <p:sp>
        <p:nvSpPr>
          <p:cNvPr id="4" name="TextBox 3"/>
          <p:cNvSpPr txBox="1"/>
          <p:nvPr/>
        </p:nvSpPr>
        <p:spPr>
          <a:xfrm>
            <a:off x="179512" y="980728"/>
            <a:ext cx="3384376" cy="1569660"/>
          </a:xfrm>
          <a:prstGeom prst="rect">
            <a:avLst/>
          </a:prstGeom>
          <a:noFill/>
        </p:spPr>
        <p:txBody>
          <a:bodyPr wrap="square" rtlCol="0">
            <a:spAutoFit/>
          </a:bodyPr>
          <a:lstStyle/>
          <a:p>
            <a:pPr marL="457200" indent="-457200">
              <a:buAutoNum type="alphaLcParenR"/>
            </a:pPr>
            <a:r>
              <a:rPr lang="sr-Latn-RS" sz="2400" dirty="0" smtClean="0">
                <a:latin typeface="Californian FB" pitchFamily="18" charset="0"/>
              </a:rPr>
              <a:t>know/number</a:t>
            </a:r>
          </a:p>
          <a:p>
            <a:pPr marL="457200" indent="-457200">
              <a:buAutoNum type="alphaLcParenR"/>
            </a:pPr>
            <a:r>
              <a:rPr lang="sr-Latn-RS" sz="2400" dirty="0" smtClean="0">
                <a:latin typeface="Californian FB" pitchFamily="18" charset="0"/>
              </a:rPr>
              <a:t>pay/credit</a:t>
            </a:r>
          </a:p>
          <a:p>
            <a:pPr marL="457200" indent="-457200">
              <a:buAutoNum type="alphaLcParenR"/>
            </a:pPr>
            <a:r>
              <a:rPr lang="sr-Latn-RS" sz="2400" dirty="0" smtClean="0">
                <a:latin typeface="Californian FB" pitchFamily="18" charset="0"/>
              </a:rPr>
              <a:t>lend/dollars</a:t>
            </a:r>
          </a:p>
          <a:p>
            <a:pPr marL="457200" indent="-457200">
              <a:buAutoNum type="alphaLcParenR"/>
            </a:pPr>
            <a:r>
              <a:rPr lang="sr-Latn-RS" sz="2400" dirty="0" smtClean="0">
                <a:latin typeface="Californian FB" pitchFamily="18" charset="0"/>
              </a:rPr>
              <a:t>afford/insurance</a:t>
            </a:r>
            <a:endParaRPr lang="en-US" sz="2400" dirty="0">
              <a:latin typeface="Californian FB" pitchFamily="18" charset="0"/>
            </a:endParaRPr>
          </a:p>
        </p:txBody>
      </p:sp>
      <p:sp>
        <p:nvSpPr>
          <p:cNvPr id="6" name="TextBox 5"/>
          <p:cNvSpPr txBox="1"/>
          <p:nvPr/>
        </p:nvSpPr>
        <p:spPr>
          <a:xfrm>
            <a:off x="6300192" y="980728"/>
            <a:ext cx="2520280" cy="1938992"/>
          </a:xfrm>
          <a:prstGeom prst="rect">
            <a:avLst/>
          </a:prstGeom>
          <a:noFill/>
        </p:spPr>
        <p:txBody>
          <a:bodyPr wrap="square" rtlCol="0">
            <a:spAutoFit/>
          </a:bodyPr>
          <a:lstStyle/>
          <a:p>
            <a:r>
              <a:rPr lang="sr-Latn-RS" sz="2400" dirty="0" smtClean="0">
                <a:latin typeface="Californian FB" pitchFamily="18" charset="0"/>
              </a:rPr>
              <a:t>e) write/cheque</a:t>
            </a:r>
          </a:p>
          <a:p>
            <a:r>
              <a:rPr lang="sr-Latn-RS" sz="2400" dirty="0" smtClean="0">
                <a:latin typeface="Californian FB" pitchFamily="18" charset="0"/>
              </a:rPr>
              <a:t>f) charge/ interest</a:t>
            </a:r>
          </a:p>
          <a:p>
            <a:r>
              <a:rPr lang="sr-Latn-RS" sz="2400" dirty="0" smtClean="0">
                <a:latin typeface="Californian FB" pitchFamily="18" charset="0"/>
              </a:rPr>
              <a:t>g) earn/money</a:t>
            </a:r>
          </a:p>
          <a:p>
            <a:r>
              <a:rPr lang="sr-Latn-RS" sz="2400" dirty="0" smtClean="0">
                <a:latin typeface="Californian FB" pitchFamily="18" charset="0"/>
              </a:rPr>
              <a:t>h) get/ cash </a:t>
            </a:r>
          </a:p>
          <a:p>
            <a:r>
              <a:rPr lang="sr-Latn-RS" sz="2400" dirty="0" smtClean="0">
                <a:latin typeface="Californian FB" pitchFamily="18" charset="0"/>
              </a:rPr>
              <a:t>i) get/loan</a:t>
            </a:r>
            <a:endParaRPr lang="en-US" sz="24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20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20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20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0" end="0"/>
                                            </p:txEl>
                                          </p:spTgt>
                                        </p:tgtEl>
                                        <p:attrNameLst>
                                          <p:attrName>style.visibility</p:attrName>
                                        </p:attrNameLst>
                                      </p:cBhvr>
                                      <p:to>
                                        <p:strVal val="visible"/>
                                      </p:to>
                                    </p:set>
                                    <p:animEffect transition="in" filter="fade">
                                      <p:cBhvr>
                                        <p:cTn id="32" dur="2000"/>
                                        <p:tgtEl>
                                          <p:spTgt spid="6">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1" end="1"/>
                                            </p:txEl>
                                          </p:spTgt>
                                        </p:tgtEl>
                                        <p:attrNameLst>
                                          <p:attrName>style.visibility</p:attrName>
                                        </p:attrNameLst>
                                      </p:cBhvr>
                                      <p:to>
                                        <p:strVal val="visible"/>
                                      </p:to>
                                    </p:set>
                                    <p:animEffect transition="in" filter="fade">
                                      <p:cBhvr>
                                        <p:cTn id="37" dur="2000"/>
                                        <p:tgtEl>
                                          <p:spTgt spid="6">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xEl>
                                              <p:pRg st="2" end="2"/>
                                            </p:txEl>
                                          </p:spTgt>
                                        </p:tgtEl>
                                        <p:attrNameLst>
                                          <p:attrName>style.visibility</p:attrName>
                                        </p:attrNameLst>
                                      </p:cBhvr>
                                      <p:to>
                                        <p:strVal val="visible"/>
                                      </p:to>
                                    </p:set>
                                    <p:animEffect transition="in" filter="fade">
                                      <p:cBhvr>
                                        <p:cTn id="42" dur="2000"/>
                                        <p:tgtEl>
                                          <p:spTgt spid="6">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
                                            <p:txEl>
                                              <p:pRg st="3" end="3"/>
                                            </p:txEl>
                                          </p:spTgt>
                                        </p:tgtEl>
                                        <p:attrNameLst>
                                          <p:attrName>style.visibility</p:attrName>
                                        </p:attrNameLst>
                                      </p:cBhvr>
                                      <p:to>
                                        <p:strVal val="visible"/>
                                      </p:to>
                                    </p:set>
                                    <p:animEffect transition="in" filter="fade">
                                      <p:cBhvr>
                                        <p:cTn id="47" dur="2000"/>
                                        <p:tgtEl>
                                          <p:spTgt spid="6">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6">
                                            <p:txEl>
                                              <p:pRg st="4" end="4"/>
                                            </p:txEl>
                                          </p:spTgt>
                                        </p:tgtEl>
                                        <p:attrNameLst>
                                          <p:attrName>style.visibility</p:attrName>
                                        </p:attrNameLst>
                                      </p:cBhvr>
                                      <p:to>
                                        <p:strVal val="visible"/>
                                      </p:to>
                                    </p:set>
                                    <p:animEffect transition="in" filter="fade">
                                      <p:cBhvr>
                                        <p:cTn id="52" dur="2000"/>
                                        <p:tgtEl>
                                          <p:spTgt spid="6">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0" end="0"/>
                                            </p:txEl>
                                          </p:spTgt>
                                        </p:tgtEl>
                                        <p:attrNameLst>
                                          <p:attrName>style.visibility</p:attrName>
                                        </p:attrNameLst>
                                      </p:cBhvr>
                                      <p:to>
                                        <p:strVal val="visible"/>
                                      </p:to>
                                    </p:set>
                                    <p:animEffect transition="in" filter="fade">
                                      <p:cBhvr>
                                        <p:cTn id="57" dur="2000"/>
                                        <p:tgtEl>
                                          <p:spTgt spid="3">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 end="1"/>
                                            </p:txEl>
                                          </p:spTgt>
                                        </p:tgtEl>
                                        <p:attrNameLst>
                                          <p:attrName>style.visibility</p:attrName>
                                        </p:attrNameLst>
                                      </p:cBhvr>
                                      <p:to>
                                        <p:strVal val="visible"/>
                                      </p:to>
                                    </p:set>
                                    <p:animEffect transition="in" filter="fade">
                                      <p:cBhvr>
                                        <p:cTn id="62" dur="2000"/>
                                        <p:tgtEl>
                                          <p:spTgt spid="3">
                                            <p:txEl>
                                              <p:pRg st="1" end="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
                                            <p:txEl>
                                              <p:pRg st="2" end="2"/>
                                            </p:txEl>
                                          </p:spTgt>
                                        </p:tgtEl>
                                        <p:attrNameLst>
                                          <p:attrName>style.visibility</p:attrName>
                                        </p:attrNameLst>
                                      </p:cBhvr>
                                      <p:to>
                                        <p:strVal val="visible"/>
                                      </p:to>
                                    </p:set>
                                    <p:animEffect transition="in" filter="fade">
                                      <p:cBhvr>
                                        <p:cTn id="67" dur="2000"/>
                                        <p:tgtEl>
                                          <p:spTgt spid="3">
                                            <p:txEl>
                                              <p:pRg st="2" end="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
                                            <p:txEl>
                                              <p:pRg st="3" end="3"/>
                                            </p:txEl>
                                          </p:spTgt>
                                        </p:tgtEl>
                                        <p:attrNameLst>
                                          <p:attrName>style.visibility</p:attrName>
                                        </p:attrNameLst>
                                      </p:cBhvr>
                                      <p:to>
                                        <p:strVal val="visible"/>
                                      </p:to>
                                    </p:set>
                                    <p:animEffect transition="in" filter="fade">
                                      <p:cBhvr>
                                        <p:cTn id="72" dur="2000"/>
                                        <p:tgtEl>
                                          <p:spTgt spid="3">
                                            <p:txEl>
                                              <p:pRg st="3" end="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
                                            <p:txEl>
                                              <p:pRg st="4" end="4"/>
                                            </p:txEl>
                                          </p:spTgt>
                                        </p:tgtEl>
                                        <p:attrNameLst>
                                          <p:attrName>style.visibility</p:attrName>
                                        </p:attrNameLst>
                                      </p:cBhvr>
                                      <p:to>
                                        <p:strVal val="visible"/>
                                      </p:to>
                                    </p:set>
                                    <p:animEffect transition="in" filter="fade">
                                      <p:cBhvr>
                                        <p:cTn id="77" dur="2000"/>
                                        <p:tgtEl>
                                          <p:spTgt spid="3">
                                            <p:txEl>
                                              <p:pRg st="4" end="4"/>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3">
                                            <p:txEl>
                                              <p:pRg st="5" end="5"/>
                                            </p:txEl>
                                          </p:spTgt>
                                        </p:tgtEl>
                                        <p:attrNameLst>
                                          <p:attrName>style.visibility</p:attrName>
                                        </p:attrNameLst>
                                      </p:cBhvr>
                                      <p:to>
                                        <p:strVal val="visible"/>
                                      </p:to>
                                    </p:set>
                                    <p:animEffect transition="in" filter="fade">
                                      <p:cBhvr>
                                        <p:cTn id="82" dur="2000"/>
                                        <p:tgtEl>
                                          <p:spTgt spid="3">
                                            <p:txEl>
                                              <p:pRg st="5" end="5"/>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3">
                                            <p:txEl>
                                              <p:pRg st="6" end="6"/>
                                            </p:txEl>
                                          </p:spTgt>
                                        </p:tgtEl>
                                        <p:attrNameLst>
                                          <p:attrName>style.visibility</p:attrName>
                                        </p:attrNameLst>
                                      </p:cBhvr>
                                      <p:to>
                                        <p:strVal val="visible"/>
                                      </p:to>
                                    </p:set>
                                    <p:animEffect transition="in" filter="fade">
                                      <p:cBhvr>
                                        <p:cTn id="87" dur="2000"/>
                                        <p:tgtEl>
                                          <p:spTgt spid="3">
                                            <p:txEl>
                                              <p:pRg st="6" end="6"/>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3">
                                            <p:txEl>
                                              <p:pRg st="7" end="7"/>
                                            </p:txEl>
                                          </p:spTgt>
                                        </p:tgtEl>
                                        <p:attrNameLst>
                                          <p:attrName>style.visibility</p:attrName>
                                        </p:attrNameLst>
                                      </p:cBhvr>
                                      <p:to>
                                        <p:strVal val="visible"/>
                                      </p:to>
                                    </p:set>
                                    <p:animEffect transition="in" filter="fade">
                                      <p:cBhvr>
                                        <p:cTn id="92" dur="2000"/>
                                        <p:tgtEl>
                                          <p:spTgt spid="3">
                                            <p:txEl>
                                              <p:pRg st="7" end="7"/>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
                                            <p:txEl>
                                              <p:pRg st="8" end="8"/>
                                            </p:txEl>
                                          </p:spTgt>
                                        </p:tgtEl>
                                        <p:attrNameLst>
                                          <p:attrName>style.visibility</p:attrName>
                                        </p:attrNameLst>
                                      </p:cBhvr>
                                      <p:to>
                                        <p:strVal val="visible"/>
                                      </p:to>
                                    </p:set>
                                    <p:animEffect transition="in" filter="fade">
                                      <p:cBhvr>
                                        <p:cTn id="97"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720"/>
          </a:xfrm>
        </p:spPr>
        <p:txBody>
          <a:bodyPr>
            <a:noAutofit/>
          </a:bodyPr>
          <a:lstStyle/>
          <a:p>
            <a:r>
              <a:rPr lang="en-US" sz="3200" dirty="0" smtClean="0">
                <a:latin typeface="Californian FB" pitchFamily="18" charset="0"/>
              </a:rPr>
              <a:t>H</a:t>
            </a:r>
            <a:r>
              <a:rPr lang="sr-Latn-RS" sz="3200" dirty="0" smtClean="0">
                <a:latin typeface="Californian FB" pitchFamily="18" charset="0"/>
              </a:rPr>
              <a:t>W</a:t>
            </a:r>
            <a:br>
              <a:rPr lang="sr-Latn-RS" sz="3200" dirty="0" smtClean="0">
                <a:latin typeface="Californian FB" pitchFamily="18" charset="0"/>
              </a:rPr>
            </a:br>
            <a:r>
              <a:rPr lang="sr-Latn-RS" sz="3200" dirty="0" smtClean="0">
                <a:latin typeface="Californian FB" pitchFamily="18" charset="0"/>
              </a:rPr>
              <a:t>V1, 2, 3 6. Complete sentences 1-9 with these pairs</a:t>
            </a:r>
            <a:endParaRPr lang="en-US" sz="3200" dirty="0">
              <a:latin typeface="Californian FB" pitchFamily="18" charset="0"/>
            </a:endParaRPr>
          </a:p>
        </p:txBody>
      </p:sp>
      <p:sp>
        <p:nvSpPr>
          <p:cNvPr id="3" name="Content Placeholder 2"/>
          <p:cNvSpPr>
            <a:spLocks noGrp="1"/>
          </p:cNvSpPr>
          <p:nvPr>
            <p:ph idx="1"/>
          </p:nvPr>
        </p:nvSpPr>
        <p:spPr>
          <a:xfrm>
            <a:off x="0" y="2564904"/>
            <a:ext cx="9144000" cy="4293096"/>
          </a:xfrm>
        </p:spPr>
        <p:txBody>
          <a:bodyPr>
            <a:normAutofit/>
          </a:bodyPr>
          <a:lstStyle/>
          <a:p>
            <a:pPr algn="just"/>
            <a:r>
              <a:rPr lang="sr-Latn-RS" sz="2600" dirty="0" smtClean="0">
                <a:latin typeface="Californian FB" pitchFamily="18" charset="0"/>
              </a:rPr>
              <a:t>1. I need to </a:t>
            </a:r>
            <a:r>
              <a:rPr lang="sr-Latn-RS" sz="2600" i="1" u="sng" dirty="0" smtClean="0">
                <a:latin typeface="Californian FB" pitchFamily="18" charset="0"/>
              </a:rPr>
              <a:t>get</a:t>
            </a:r>
            <a:r>
              <a:rPr lang="sr-Latn-RS" sz="2600" dirty="0" smtClean="0">
                <a:latin typeface="Californian FB" pitchFamily="18" charset="0"/>
              </a:rPr>
              <a:t> some </a:t>
            </a:r>
            <a:r>
              <a:rPr lang="sr-Latn-RS" sz="2600" i="1" u="sng" dirty="0" smtClean="0">
                <a:latin typeface="Californian FB" pitchFamily="18" charset="0"/>
              </a:rPr>
              <a:t>cash</a:t>
            </a:r>
            <a:r>
              <a:rPr lang="sr-Latn-RS" sz="2600" dirty="0" smtClean="0">
                <a:latin typeface="Californian FB" pitchFamily="18" charset="0"/>
              </a:rPr>
              <a:t> from the cashpoint.</a:t>
            </a:r>
          </a:p>
          <a:p>
            <a:pPr algn="just"/>
            <a:r>
              <a:rPr lang="sr-Latn-RS" sz="2600" dirty="0" smtClean="0">
                <a:latin typeface="Californian FB" pitchFamily="18" charset="0"/>
              </a:rPr>
              <a:t>2. They </a:t>
            </a:r>
            <a:r>
              <a:rPr lang="sr-Latn-RS" sz="2600" b="1" dirty="0" smtClean="0">
                <a:solidFill>
                  <a:srgbClr val="FF0000"/>
                </a:solidFill>
                <a:latin typeface="Californian FB" pitchFamily="18" charset="0"/>
              </a:rPr>
              <a:t>EARN</a:t>
            </a:r>
            <a:r>
              <a:rPr lang="sr-Latn-RS" sz="2600" dirty="0" smtClean="0">
                <a:latin typeface="Californian FB" pitchFamily="18" charset="0"/>
              </a:rPr>
              <a:t> more </a:t>
            </a:r>
            <a:r>
              <a:rPr lang="sr-Latn-RS" sz="2600" b="1" dirty="0" smtClean="0">
                <a:solidFill>
                  <a:srgbClr val="FF0000"/>
                </a:solidFill>
                <a:latin typeface="Californian FB" pitchFamily="18" charset="0"/>
              </a:rPr>
              <a:t>MONEY</a:t>
            </a:r>
            <a:r>
              <a:rPr lang="sr-Latn-RS" sz="2600" dirty="0" smtClean="0">
                <a:latin typeface="Californian FB" pitchFamily="18" charset="0"/>
              </a:rPr>
              <a:t> than me but I do the same job.</a:t>
            </a:r>
          </a:p>
          <a:p>
            <a:pPr algn="just"/>
            <a:r>
              <a:rPr lang="sr-Latn-RS" sz="2600" dirty="0" smtClean="0">
                <a:latin typeface="Californian FB" pitchFamily="18" charset="0"/>
              </a:rPr>
              <a:t>3. Can I </a:t>
            </a:r>
            <a:r>
              <a:rPr lang="sr-Latn-RS" sz="2600" b="1" dirty="0" smtClean="0">
                <a:solidFill>
                  <a:srgbClr val="FF0000"/>
                </a:solidFill>
                <a:latin typeface="Californian FB" pitchFamily="18" charset="0"/>
              </a:rPr>
              <a:t>PAY </a:t>
            </a:r>
            <a:r>
              <a:rPr lang="sr-Latn-RS" sz="2600" dirty="0" smtClean="0">
                <a:latin typeface="Californian FB" pitchFamily="18" charset="0"/>
              </a:rPr>
              <a:t>by </a:t>
            </a:r>
            <a:r>
              <a:rPr lang="sr-Latn-RS" sz="2600" b="1" dirty="0" smtClean="0">
                <a:solidFill>
                  <a:srgbClr val="FF0000"/>
                </a:solidFill>
                <a:latin typeface="Californian FB" pitchFamily="18" charset="0"/>
              </a:rPr>
              <a:t>CREDIT</a:t>
            </a:r>
            <a:r>
              <a:rPr lang="sr-Latn-RS" sz="2600" dirty="0" smtClean="0">
                <a:latin typeface="Californian FB" pitchFamily="18" charset="0"/>
              </a:rPr>
              <a:t> card?</a:t>
            </a:r>
          </a:p>
          <a:p>
            <a:pPr algn="just"/>
            <a:r>
              <a:rPr lang="sr-Latn-RS" sz="2600" dirty="0" smtClean="0">
                <a:latin typeface="Californian FB" pitchFamily="18" charset="0"/>
              </a:rPr>
              <a:t>4. Can we </a:t>
            </a:r>
            <a:r>
              <a:rPr lang="sr-Latn-RS" sz="2600" b="1" dirty="0" smtClean="0">
                <a:solidFill>
                  <a:srgbClr val="FF0000"/>
                </a:solidFill>
                <a:latin typeface="Californian FB" pitchFamily="18" charset="0"/>
              </a:rPr>
              <a:t>GET</a:t>
            </a:r>
            <a:r>
              <a:rPr lang="sr-Latn-RS" sz="2600" dirty="0" smtClean="0">
                <a:latin typeface="Californian FB" pitchFamily="18" charset="0"/>
              </a:rPr>
              <a:t> a </a:t>
            </a:r>
            <a:r>
              <a:rPr lang="sr-Latn-RS" sz="2600" b="1" dirty="0" smtClean="0">
                <a:solidFill>
                  <a:srgbClr val="FF0000"/>
                </a:solidFill>
                <a:latin typeface="Californian FB" pitchFamily="18" charset="0"/>
              </a:rPr>
              <a:t>LOAN</a:t>
            </a:r>
            <a:r>
              <a:rPr lang="sr-Latn-RS" sz="2600" dirty="0" smtClean="0">
                <a:latin typeface="Californian FB" pitchFamily="18" charset="0"/>
              </a:rPr>
              <a:t> from the bank for a new car?</a:t>
            </a:r>
          </a:p>
          <a:p>
            <a:pPr algn="just"/>
            <a:r>
              <a:rPr lang="sr-Latn-RS" sz="2600" dirty="0" smtClean="0">
                <a:latin typeface="Californian FB" pitchFamily="18" charset="0"/>
              </a:rPr>
              <a:t>5. Can you </a:t>
            </a:r>
            <a:r>
              <a:rPr lang="sr-Latn-RS" sz="2600" b="1" dirty="0" smtClean="0">
                <a:solidFill>
                  <a:srgbClr val="FF0000"/>
                </a:solidFill>
                <a:latin typeface="Californian FB" pitchFamily="18" charset="0"/>
              </a:rPr>
              <a:t>LEND </a:t>
            </a:r>
            <a:r>
              <a:rPr lang="sr-Latn-RS" sz="2600" dirty="0" smtClean="0">
                <a:latin typeface="Californian FB" pitchFamily="18" charset="0"/>
              </a:rPr>
              <a:t>me ten </a:t>
            </a:r>
            <a:r>
              <a:rPr lang="sr-Latn-RS" sz="2600" b="1" dirty="0" smtClean="0">
                <a:solidFill>
                  <a:srgbClr val="FF0000"/>
                </a:solidFill>
                <a:latin typeface="Californian FB" pitchFamily="18" charset="0"/>
              </a:rPr>
              <a:t>DOLLARS</a:t>
            </a:r>
            <a:r>
              <a:rPr lang="sr-Latn-RS" sz="2600" dirty="0" smtClean="0">
                <a:latin typeface="Californian FB" pitchFamily="18" charset="0"/>
              </a:rPr>
              <a:t>? I left my wallet at home.</a:t>
            </a:r>
          </a:p>
          <a:p>
            <a:pPr algn="just"/>
            <a:r>
              <a:rPr lang="sr-Latn-RS" sz="2400" dirty="0" smtClean="0">
                <a:latin typeface="Californian FB" pitchFamily="18" charset="0"/>
              </a:rPr>
              <a:t>6. The banks </a:t>
            </a:r>
            <a:r>
              <a:rPr lang="sr-Latn-RS" sz="2400" b="1" dirty="0" smtClean="0">
                <a:solidFill>
                  <a:srgbClr val="FF0000"/>
                </a:solidFill>
                <a:latin typeface="Californian FB" pitchFamily="18" charset="0"/>
              </a:rPr>
              <a:t>CHARGE</a:t>
            </a:r>
            <a:r>
              <a:rPr lang="sr-Latn-RS" sz="2400" dirty="0" smtClean="0">
                <a:latin typeface="Californian FB" pitchFamily="18" charset="0"/>
              </a:rPr>
              <a:t> about 20 percent </a:t>
            </a:r>
            <a:r>
              <a:rPr lang="sr-Latn-RS" sz="2400" b="1" dirty="0" smtClean="0">
                <a:solidFill>
                  <a:srgbClr val="FF0000"/>
                </a:solidFill>
                <a:latin typeface="Californian FB" pitchFamily="18" charset="0"/>
              </a:rPr>
              <a:t>INTEREST</a:t>
            </a:r>
            <a:r>
              <a:rPr lang="sr-Latn-RS" sz="2400" dirty="0" smtClean="0">
                <a:latin typeface="Californian FB" pitchFamily="18" charset="0"/>
              </a:rPr>
              <a:t> on </a:t>
            </a:r>
            <a:r>
              <a:rPr lang="sr-Latn-RS" sz="2400" b="1" dirty="0" smtClean="0">
                <a:latin typeface="Californian FB" pitchFamily="18" charset="0"/>
              </a:rPr>
              <a:t>overdrafts.</a:t>
            </a:r>
          </a:p>
          <a:p>
            <a:pPr algn="just"/>
            <a:r>
              <a:rPr lang="sr-Latn-RS" sz="2600" dirty="0" smtClean="0">
                <a:latin typeface="Californian FB" pitchFamily="18" charset="0"/>
              </a:rPr>
              <a:t>7. I can’t </a:t>
            </a:r>
            <a:r>
              <a:rPr lang="sr-Latn-RS" sz="2600" b="1" dirty="0" smtClean="0">
                <a:solidFill>
                  <a:srgbClr val="FF0000"/>
                </a:solidFill>
                <a:latin typeface="Californian FB" pitchFamily="18" charset="0"/>
              </a:rPr>
              <a:t>AFFORD</a:t>
            </a:r>
            <a:r>
              <a:rPr lang="sr-Latn-RS" sz="2600" dirty="0" smtClean="0">
                <a:latin typeface="Californian FB" pitchFamily="18" charset="0"/>
              </a:rPr>
              <a:t> house </a:t>
            </a:r>
            <a:r>
              <a:rPr lang="sr-Latn-RS" sz="2600" b="1" dirty="0" smtClean="0">
                <a:solidFill>
                  <a:srgbClr val="FF0000"/>
                </a:solidFill>
                <a:latin typeface="Californian FB" pitchFamily="18" charset="0"/>
              </a:rPr>
              <a:t>INSURANCE</a:t>
            </a:r>
            <a:r>
              <a:rPr lang="sr-Latn-RS" sz="2600" dirty="0" smtClean="0">
                <a:latin typeface="Californian FB" pitchFamily="18" charset="0"/>
              </a:rPr>
              <a:t>. It’s too expensive.</a:t>
            </a:r>
          </a:p>
          <a:p>
            <a:pPr algn="just"/>
            <a:r>
              <a:rPr lang="sr-Latn-RS" sz="2600" dirty="0" smtClean="0">
                <a:latin typeface="Californian FB" pitchFamily="18" charset="0"/>
              </a:rPr>
              <a:t>8. Do you </a:t>
            </a:r>
            <a:r>
              <a:rPr lang="sr-Latn-RS" sz="2600" b="1" dirty="0" smtClean="0">
                <a:solidFill>
                  <a:srgbClr val="FF0000"/>
                </a:solidFill>
                <a:latin typeface="Californian FB" pitchFamily="18" charset="0"/>
              </a:rPr>
              <a:t>KNOW </a:t>
            </a:r>
            <a:r>
              <a:rPr lang="sr-Latn-RS" sz="2600" dirty="0" smtClean="0">
                <a:latin typeface="Californian FB" pitchFamily="18" charset="0"/>
              </a:rPr>
              <a:t>your PIN </a:t>
            </a:r>
            <a:r>
              <a:rPr lang="sr-Latn-RS" sz="2600" b="1" dirty="0" smtClean="0">
                <a:solidFill>
                  <a:srgbClr val="FF0000"/>
                </a:solidFill>
                <a:latin typeface="Californian FB" pitchFamily="18" charset="0"/>
              </a:rPr>
              <a:t>NUMBER </a:t>
            </a:r>
            <a:r>
              <a:rPr lang="sr-Latn-RS" sz="2600" dirty="0" smtClean="0">
                <a:latin typeface="Californian FB" pitchFamily="18" charset="0"/>
              </a:rPr>
              <a:t>?</a:t>
            </a:r>
          </a:p>
          <a:p>
            <a:pPr algn="just"/>
            <a:r>
              <a:rPr lang="sr-Latn-RS" sz="2600" dirty="0" smtClean="0">
                <a:latin typeface="Californian FB" pitchFamily="18" charset="0"/>
              </a:rPr>
              <a:t>9. You  </a:t>
            </a:r>
            <a:r>
              <a:rPr lang="sr-Latn-RS" sz="2600" b="1" dirty="0" smtClean="0">
                <a:solidFill>
                  <a:srgbClr val="FF0000"/>
                </a:solidFill>
                <a:latin typeface="Californian FB" pitchFamily="18" charset="0"/>
              </a:rPr>
              <a:t>WRITE</a:t>
            </a:r>
            <a:r>
              <a:rPr lang="sr-Latn-RS" sz="2600" dirty="0" smtClean="0">
                <a:latin typeface="Californian FB" pitchFamily="18" charset="0"/>
              </a:rPr>
              <a:t> a </a:t>
            </a:r>
            <a:r>
              <a:rPr lang="sr-Latn-RS" sz="2600" b="1" dirty="0" smtClean="0">
                <a:solidFill>
                  <a:srgbClr val="FF0000"/>
                </a:solidFill>
                <a:latin typeface="Californian FB" pitchFamily="18" charset="0"/>
              </a:rPr>
              <a:t>CHEQUE</a:t>
            </a:r>
            <a:r>
              <a:rPr lang="sr-Latn-RS" sz="2600" dirty="0" smtClean="0">
                <a:latin typeface="Californian FB" pitchFamily="18" charset="0"/>
              </a:rPr>
              <a:t> for £ 200 and send it to us.</a:t>
            </a:r>
          </a:p>
          <a:p>
            <a:pPr algn="just"/>
            <a:endParaRPr lang="en-US" sz="2800" dirty="0">
              <a:latin typeface="Californian FB" pitchFamily="18" charset="0"/>
            </a:endParaRPr>
          </a:p>
        </p:txBody>
      </p:sp>
      <p:sp>
        <p:nvSpPr>
          <p:cNvPr id="4" name="TextBox 3"/>
          <p:cNvSpPr txBox="1"/>
          <p:nvPr/>
        </p:nvSpPr>
        <p:spPr>
          <a:xfrm>
            <a:off x="179512" y="980728"/>
            <a:ext cx="3384376" cy="1569660"/>
          </a:xfrm>
          <a:prstGeom prst="rect">
            <a:avLst/>
          </a:prstGeom>
          <a:noFill/>
        </p:spPr>
        <p:txBody>
          <a:bodyPr wrap="square" rtlCol="0">
            <a:spAutoFit/>
          </a:bodyPr>
          <a:lstStyle/>
          <a:p>
            <a:pPr marL="457200" indent="-457200">
              <a:buAutoNum type="alphaLcParenR"/>
            </a:pPr>
            <a:r>
              <a:rPr lang="sr-Latn-RS" sz="2400" dirty="0" smtClean="0">
                <a:latin typeface="Californian FB" pitchFamily="18" charset="0"/>
              </a:rPr>
              <a:t>know/number</a:t>
            </a:r>
          </a:p>
          <a:p>
            <a:pPr marL="457200" indent="-457200">
              <a:buAutoNum type="alphaLcParenR"/>
            </a:pPr>
            <a:r>
              <a:rPr lang="sr-Latn-RS" sz="2400" dirty="0" smtClean="0">
                <a:latin typeface="Californian FB" pitchFamily="18" charset="0"/>
              </a:rPr>
              <a:t>pay/credit</a:t>
            </a:r>
          </a:p>
          <a:p>
            <a:pPr marL="457200" indent="-457200">
              <a:buAutoNum type="alphaLcParenR"/>
            </a:pPr>
            <a:r>
              <a:rPr lang="sr-Latn-RS" sz="2400" dirty="0" smtClean="0">
                <a:latin typeface="Californian FB" pitchFamily="18" charset="0"/>
              </a:rPr>
              <a:t>lend/dollars</a:t>
            </a:r>
          </a:p>
          <a:p>
            <a:pPr marL="457200" indent="-457200">
              <a:buAutoNum type="alphaLcParenR"/>
            </a:pPr>
            <a:r>
              <a:rPr lang="sr-Latn-RS" sz="2400" dirty="0" smtClean="0">
                <a:latin typeface="Californian FB" pitchFamily="18" charset="0"/>
              </a:rPr>
              <a:t>afford/insurance</a:t>
            </a:r>
            <a:endParaRPr lang="en-US" sz="2400" dirty="0">
              <a:latin typeface="Californian FB" pitchFamily="18" charset="0"/>
            </a:endParaRPr>
          </a:p>
        </p:txBody>
      </p:sp>
      <p:sp>
        <p:nvSpPr>
          <p:cNvPr id="6" name="TextBox 5"/>
          <p:cNvSpPr txBox="1"/>
          <p:nvPr/>
        </p:nvSpPr>
        <p:spPr>
          <a:xfrm>
            <a:off x="6300192" y="980728"/>
            <a:ext cx="2520280" cy="1938992"/>
          </a:xfrm>
          <a:prstGeom prst="rect">
            <a:avLst/>
          </a:prstGeom>
          <a:noFill/>
        </p:spPr>
        <p:txBody>
          <a:bodyPr wrap="square" rtlCol="0">
            <a:spAutoFit/>
          </a:bodyPr>
          <a:lstStyle/>
          <a:p>
            <a:r>
              <a:rPr lang="sr-Latn-RS" sz="2400" dirty="0" smtClean="0">
                <a:latin typeface="Californian FB" pitchFamily="18" charset="0"/>
              </a:rPr>
              <a:t>e) write/cheque</a:t>
            </a:r>
          </a:p>
          <a:p>
            <a:r>
              <a:rPr lang="sr-Latn-RS" sz="2400" dirty="0" smtClean="0">
                <a:latin typeface="Californian FB" pitchFamily="18" charset="0"/>
              </a:rPr>
              <a:t>f) charge/ interest</a:t>
            </a:r>
          </a:p>
          <a:p>
            <a:r>
              <a:rPr lang="sr-Latn-RS" sz="2400" dirty="0" smtClean="0">
                <a:latin typeface="Californian FB" pitchFamily="18" charset="0"/>
              </a:rPr>
              <a:t>g) earn/money</a:t>
            </a:r>
          </a:p>
          <a:p>
            <a:r>
              <a:rPr lang="sr-Latn-RS" sz="2400" dirty="0" smtClean="0">
                <a:latin typeface="Californian FB" pitchFamily="18" charset="0"/>
              </a:rPr>
              <a:t>h) get/ cash </a:t>
            </a:r>
          </a:p>
          <a:p>
            <a:r>
              <a:rPr lang="sr-Latn-RS" sz="2400" dirty="0" smtClean="0">
                <a:latin typeface="Californian FB" pitchFamily="18" charset="0"/>
              </a:rPr>
              <a:t>i) get/loan</a:t>
            </a:r>
            <a:endParaRPr lang="en-US" sz="24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20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20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20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0" end="0"/>
                                            </p:txEl>
                                          </p:spTgt>
                                        </p:tgtEl>
                                        <p:attrNameLst>
                                          <p:attrName>style.visibility</p:attrName>
                                        </p:attrNameLst>
                                      </p:cBhvr>
                                      <p:to>
                                        <p:strVal val="visible"/>
                                      </p:to>
                                    </p:set>
                                    <p:animEffect transition="in" filter="fade">
                                      <p:cBhvr>
                                        <p:cTn id="32" dur="2000"/>
                                        <p:tgtEl>
                                          <p:spTgt spid="6">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1" end="1"/>
                                            </p:txEl>
                                          </p:spTgt>
                                        </p:tgtEl>
                                        <p:attrNameLst>
                                          <p:attrName>style.visibility</p:attrName>
                                        </p:attrNameLst>
                                      </p:cBhvr>
                                      <p:to>
                                        <p:strVal val="visible"/>
                                      </p:to>
                                    </p:set>
                                    <p:animEffect transition="in" filter="fade">
                                      <p:cBhvr>
                                        <p:cTn id="37" dur="2000"/>
                                        <p:tgtEl>
                                          <p:spTgt spid="6">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xEl>
                                              <p:pRg st="2" end="2"/>
                                            </p:txEl>
                                          </p:spTgt>
                                        </p:tgtEl>
                                        <p:attrNameLst>
                                          <p:attrName>style.visibility</p:attrName>
                                        </p:attrNameLst>
                                      </p:cBhvr>
                                      <p:to>
                                        <p:strVal val="visible"/>
                                      </p:to>
                                    </p:set>
                                    <p:animEffect transition="in" filter="fade">
                                      <p:cBhvr>
                                        <p:cTn id="42" dur="2000"/>
                                        <p:tgtEl>
                                          <p:spTgt spid="6">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
                                            <p:txEl>
                                              <p:pRg st="3" end="3"/>
                                            </p:txEl>
                                          </p:spTgt>
                                        </p:tgtEl>
                                        <p:attrNameLst>
                                          <p:attrName>style.visibility</p:attrName>
                                        </p:attrNameLst>
                                      </p:cBhvr>
                                      <p:to>
                                        <p:strVal val="visible"/>
                                      </p:to>
                                    </p:set>
                                    <p:animEffect transition="in" filter="fade">
                                      <p:cBhvr>
                                        <p:cTn id="47" dur="2000"/>
                                        <p:tgtEl>
                                          <p:spTgt spid="6">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6">
                                            <p:txEl>
                                              <p:pRg st="4" end="4"/>
                                            </p:txEl>
                                          </p:spTgt>
                                        </p:tgtEl>
                                        <p:attrNameLst>
                                          <p:attrName>style.visibility</p:attrName>
                                        </p:attrNameLst>
                                      </p:cBhvr>
                                      <p:to>
                                        <p:strVal val="visible"/>
                                      </p:to>
                                    </p:set>
                                    <p:animEffect transition="in" filter="fade">
                                      <p:cBhvr>
                                        <p:cTn id="52" dur="2000"/>
                                        <p:tgtEl>
                                          <p:spTgt spid="6">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0" end="0"/>
                                            </p:txEl>
                                          </p:spTgt>
                                        </p:tgtEl>
                                        <p:attrNameLst>
                                          <p:attrName>style.visibility</p:attrName>
                                        </p:attrNameLst>
                                      </p:cBhvr>
                                      <p:to>
                                        <p:strVal val="visible"/>
                                      </p:to>
                                    </p:set>
                                    <p:animEffect transition="in" filter="fade">
                                      <p:cBhvr>
                                        <p:cTn id="57" dur="2000"/>
                                        <p:tgtEl>
                                          <p:spTgt spid="3">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 end="1"/>
                                            </p:txEl>
                                          </p:spTgt>
                                        </p:tgtEl>
                                        <p:attrNameLst>
                                          <p:attrName>style.visibility</p:attrName>
                                        </p:attrNameLst>
                                      </p:cBhvr>
                                      <p:to>
                                        <p:strVal val="visible"/>
                                      </p:to>
                                    </p:set>
                                    <p:animEffect transition="in" filter="fade">
                                      <p:cBhvr>
                                        <p:cTn id="62" dur="2000"/>
                                        <p:tgtEl>
                                          <p:spTgt spid="3">
                                            <p:txEl>
                                              <p:pRg st="1" end="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
                                            <p:txEl>
                                              <p:pRg st="2" end="2"/>
                                            </p:txEl>
                                          </p:spTgt>
                                        </p:tgtEl>
                                        <p:attrNameLst>
                                          <p:attrName>style.visibility</p:attrName>
                                        </p:attrNameLst>
                                      </p:cBhvr>
                                      <p:to>
                                        <p:strVal val="visible"/>
                                      </p:to>
                                    </p:set>
                                    <p:animEffect transition="in" filter="fade">
                                      <p:cBhvr>
                                        <p:cTn id="67" dur="2000"/>
                                        <p:tgtEl>
                                          <p:spTgt spid="3">
                                            <p:txEl>
                                              <p:pRg st="2" end="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
                                            <p:txEl>
                                              <p:pRg st="3" end="3"/>
                                            </p:txEl>
                                          </p:spTgt>
                                        </p:tgtEl>
                                        <p:attrNameLst>
                                          <p:attrName>style.visibility</p:attrName>
                                        </p:attrNameLst>
                                      </p:cBhvr>
                                      <p:to>
                                        <p:strVal val="visible"/>
                                      </p:to>
                                    </p:set>
                                    <p:animEffect transition="in" filter="fade">
                                      <p:cBhvr>
                                        <p:cTn id="72" dur="2000"/>
                                        <p:tgtEl>
                                          <p:spTgt spid="3">
                                            <p:txEl>
                                              <p:pRg st="3" end="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
                                            <p:txEl>
                                              <p:pRg st="4" end="4"/>
                                            </p:txEl>
                                          </p:spTgt>
                                        </p:tgtEl>
                                        <p:attrNameLst>
                                          <p:attrName>style.visibility</p:attrName>
                                        </p:attrNameLst>
                                      </p:cBhvr>
                                      <p:to>
                                        <p:strVal val="visible"/>
                                      </p:to>
                                    </p:set>
                                    <p:animEffect transition="in" filter="fade">
                                      <p:cBhvr>
                                        <p:cTn id="77" dur="2000"/>
                                        <p:tgtEl>
                                          <p:spTgt spid="3">
                                            <p:txEl>
                                              <p:pRg st="4" end="4"/>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3">
                                            <p:txEl>
                                              <p:pRg st="5" end="5"/>
                                            </p:txEl>
                                          </p:spTgt>
                                        </p:tgtEl>
                                        <p:attrNameLst>
                                          <p:attrName>style.visibility</p:attrName>
                                        </p:attrNameLst>
                                      </p:cBhvr>
                                      <p:to>
                                        <p:strVal val="visible"/>
                                      </p:to>
                                    </p:set>
                                    <p:animEffect transition="in" filter="fade">
                                      <p:cBhvr>
                                        <p:cTn id="82" dur="2000"/>
                                        <p:tgtEl>
                                          <p:spTgt spid="3">
                                            <p:txEl>
                                              <p:pRg st="5" end="5"/>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3">
                                            <p:txEl>
                                              <p:pRg st="6" end="6"/>
                                            </p:txEl>
                                          </p:spTgt>
                                        </p:tgtEl>
                                        <p:attrNameLst>
                                          <p:attrName>style.visibility</p:attrName>
                                        </p:attrNameLst>
                                      </p:cBhvr>
                                      <p:to>
                                        <p:strVal val="visible"/>
                                      </p:to>
                                    </p:set>
                                    <p:animEffect transition="in" filter="fade">
                                      <p:cBhvr>
                                        <p:cTn id="87" dur="2000"/>
                                        <p:tgtEl>
                                          <p:spTgt spid="3">
                                            <p:txEl>
                                              <p:pRg st="6" end="6"/>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3">
                                            <p:txEl>
                                              <p:pRg st="7" end="7"/>
                                            </p:txEl>
                                          </p:spTgt>
                                        </p:tgtEl>
                                        <p:attrNameLst>
                                          <p:attrName>style.visibility</p:attrName>
                                        </p:attrNameLst>
                                      </p:cBhvr>
                                      <p:to>
                                        <p:strVal val="visible"/>
                                      </p:to>
                                    </p:set>
                                    <p:animEffect transition="in" filter="fade">
                                      <p:cBhvr>
                                        <p:cTn id="92" dur="2000"/>
                                        <p:tgtEl>
                                          <p:spTgt spid="3">
                                            <p:txEl>
                                              <p:pRg st="7" end="7"/>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
                                            <p:txEl>
                                              <p:pRg st="8" end="8"/>
                                            </p:txEl>
                                          </p:spTgt>
                                        </p:tgtEl>
                                        <p:attrNameLst>
                                          <p:attrName>style.visibility</p:attrName>
                                        </p:attrNameLst>
                                      </p:cBhvr>
                                      <p:to>
                                        <p:strVal val="visible"/>
                                      </p:to>
                                    </p:set>
                                    <p:animEffect transition="in" filter="fade">
                                      <p:cBhvr>
                                        <p:cTn id="97"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latin typeface="Californian FB" pitchFamily="18" charset="0"/>
              </a:rPr>
              <a:t>preparation</a:t>
            </a:r>
            <a:endParaRPr lang="en-US" dirty="0">
              <a:solidFill>
                <a:srgbClr val="002060"/>
              </a:solidFill>
              <a:latin typeface="Californian FB" pitchFamily="18" charset="0"/>
            </a:endParaRPr>
          </a:p>
        </p:txBody>
      </p:sp>
      <p:sp>
        <p:nvSpPr>
          <p:cNvPr id="3" name="Text Placeholder 2"/>
          <p:cNvSpPr>
            <a:spLocks noGrp="1"/>
          </p:cNvSpPr>
          <p:nvPr>
            <p:ph type="body" idx="1"/>
          </p:nvPr>
        </p:nvSpPr>
        <p:spPr/>
        <p:txBody>
          <a:bodyPr/>
          <a:lstStyle/>
          <a:p>
            <a:r>
              <a:rPr lang="en-US" dirty="0" smtClean="0">
                <a:latin typeface="Californian FB" pitchFamily="18" charset="0"/>
              </a:rPr>
              <a:t>Unit 10.3. page 88</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sr-Latn-RS" sz="3200" dirty="0" smtClean="0">
                <a:latin typeface="Californian FB" pitchFamily="18" charset="0"/>
              </a:rPr>
              <a:t>1. </a:t>
            </a:r>
            <a:r>
              <a:rPr lang="en-US" sz="3200" dirty="0" smtClean="0">
                <a:solidFill>
                  <a:srgbClr val="FF0000"/>
                </a:solidFill>
                <a:latin typeface="Californian FB" pitchFamily="18" charset="0"/>
              </a:rPr>
              <a:t>page 88</a:t>
            </a:r>
            <a:r>
              <a:rPr lang="en-US" sz="3200" dirty="0" smtClean="0">
                <a:latin typeface="Californian FB" pitchFamily="18" charset="0"/>
              </a:rPr>
              <a:t>, </a:t>
            </a:r>
            <a:r>
              <a:rPr lang="sr-Latn-RS" sz="3200" dirty="0" smtClean="0">
                <a:latin typeface="Californian FB" pitchFamily="18" charset="0"/>
              </a:rPr>
              <a:t>Do you agree or disagree with these quotes? How true, partly true or not at all true?</a:t>
            </a:r>
            <a:endParaRPr lang="en-US" sz="3200" dirty="0">
              <a:latin typeface="Californian FB" pitchFamily="18" charset="0"/>
            </a:endParaRPr>
          </a:p>
        </p:txBody>
      </p:sp>
      <p:sp>
        <p:nvSpPr>
          <p:cNvPr id="3" name="Content Placeholder 2"/>
          <p:cNvSpPr>
            <a:spLocks noGrp="1"/>
          </p:cNvSpPr>
          <p:nvPr>
            <p:ph idx="1"/>
          </p:nvPr>
        </p:nvSpPr>
        <p:spPr>
          <a:xfrm>
            <a:off x="0" y="1600205"/>
            <a:ext cx="8686800" cy="4525963"/>
          </a:xfrm>
        </p:spPr>
        <p:txBody>
          <a:bodyPr/>
          <a:lstStyle/>
          <a:p>
            <a:pPr algn="just"/>
            <a:r>
              <a:rPr lang="sr-Latn-RS" dirty="0" smtClean="0">
                <a:latin typeface="Californian FB" pitchFamily="18" charset="0"/>
              </a:rPr>
              <a:t>1.  “Money can buy you happiness” – Anon</a:t>
            </a:r>
          </a:p>
          <a:p>
            <a:pPr algn="just"/>
            <a:r>
              <a:rPr lang="sr-Latn-RS" dirty="0" smtClean="0">
                <a:latin typeface="Californian FB" pitchFamily="18" charset="0"/>
              </a:rPr>
              <a:t>2. “Time is more valuable than money”. Jim Rohn</a:t>
            </a:r>
          </a:p>
          <a:p>
            <a:pPr algn="just"/>
            <a:r>
              <a:rPr lang="sr-Latn-RS" dirty="0" smtClean="0">
                <a:latin typeface="Californian FB" pitchFamily="18" charset="0"/>
              </a:rPr>
              <a:t>3. “You can be young without money, but you can’t be old without it”. Tennesee Williams</a:t>
            </a:r>
          </a:p>
          <a:p>
            <a:pPr algn="just"/>
            <a:r>
              <a:rPr lang="sr-Latn-RS" dirty="0" smtClean="0">
                <a:latin typeface="Californian FB" pitchFamily="18" charset="0"/>
              </a:rPr>
              <a:t>4. “Money makes the world go round”. Kander and Ebb, from the musical </a:t>
            </a:r>
            <a:r>
              <a:rPr lang="sr-Latn-RS" i="1" dirty="0" smtClean="0">
                <a:latin typeface="Californian FB" pitchFamily="18" charset="0"/>
              </a:rPr>
              <a:t>Cabaret</a:t>
            </a:r>
            <a:endParaRPr lang="en-US" i="1"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9"/>
            <a:ext cx="9144000" cy="1498178"/>
          </a:xfrm>
        </p:spPr>
        <p:txBody>
          <a:bodyPr>
            <a:noAutofit/>
          </a:bodyPr>
          <a:lstStyle/>
          <a:p>
            <a:r>
              <a:rPr lang="sr-Latn-RS" sz="3200" dirty="0" smtClean="0">
                <a:latin typeface="Californian FB" pitchFamily="18" charset="0"/>
              </a:rPr>
              <a:t>2a, </a:t>
            </a:r>
            <a:r>
              <a:rPr lang="sr-Latn-RS" sz="3200" b="1" dirty="0" smtClean="0">
                <a:solidFill>
                  <a:srgbClr val="FF0000"/>
                </a:solidFill>
                <a:latin typeface="Californian FB" pitchFamily="18" charset="0"/>
              </a:rPr>
              <a:t>page 88</a:t>
            </a:r>
            <a:r>
              <a:rPr lang="sr-Latn-RS" sz="3200" dirty="0" smtClean="0">
                <a:latin typeface="Californian FB" pitchFamily="18" charset="0"/>
              </a:rPr>
              <a:t>, </a:t>
            </a:r>
            <a:r>
              <a:rPr lang="sr-Latn-RS" sz="3200" b="1" dirty="0" smtClean="0">
                <a:solidFill>
                  <a:srgbClr val="FF0000"/>
                </a:solidFill>
                <a:latin typeface="Californian FB" pitchFamily="18" charset="0"/>
              </a:rPr>
              <a:t>Track 2.31</a:t>
            </a:r>
            <a:r>
              <a:rPr lang="sr-Latn-RS" sz="3200" dirty="0" smtClean="0">
                <a:latin typeface="Californian FB" pitchFamily="18" charset="0"/>
              </a:rPr>
              <a:t>, </a:t>
            </a:r>
            <a:r>
              <a:rPr lang="sr-Latn-RS" sz="3200" b="1" dirty="0" smtClean="0">
                <a:latin typeface="Californian FB" pitchFamily="18" charset="0"/>
              </a:rPr>
              <a:t>transcript page 154</a:t>
            </a:r>
            <a:r>
              <a:rPr lang="sr-Latn-RS" sz="3200" dirty="0" smtClean="0">
                <a:latin typeface="Californian FB" pitchFamily="18" charset="0"/>
              </a:rPr>
              <a:t>, </a:t>
            </a:r>
            <a:br>
              <a:rPr lang="sr-Latn-RS" sz="3200" dirty="0" smtClean="0">
                <a:latin typeface="Californian FB" pitchFamily="18" charset="0"/>
              </a:rPr>
            </a:br>
            <a:r>
              <a:rPr lang="sr-Latn-RS" sz="3200" dirty="0" smtClean="0">
                <a:latin typeface="Californian FB" pitchFamily="18" charset="0"/>
              </a:rPr>
              <a:t>A bank is doing a survey about money. Listen to an interview.</a:t>
            </a:r>
            <a:endParaRPr lang="en-US" sz="3200" dirty="0">
              <a:latin typeface="Californian FB" pitchFamily="18" charset="0"/>
            </a:endParaRPr>
          </a:p>
        </p:txBody>
      </p:sp>
      <p:sp>
        <p:nvSpPr>
          <p:cNvPr id="3" name="Content Placeholder 2"/>
          <p:cNvSpPr>
            <a:spLocks noGrp="1"/>
          </p:cNvSpPr>
          <p:nvPr>
            <p:ph idx="1"/>
          </p:nvPr>
        </p:nvSpPr>
        <p:spPr>
          <a:xfrm>
            <a:off x="457200" y="1916837"/>
            <a:ext cx="8229600" cy="4209331"/>
          </a:xfrm>
        </p:spPr>
        <p:txBody>
          <a:bodyPr>
            <a:normAutofit/>
          </a:bodyPr>
          <a:lstStyle/>
          <a:p>
            <a:pPr algn="just"/>
            <a:r>
              <a:rPr lang="sr-Latn-RS" sz="2800" dirty="0" smtClean="0">
                <a:latin typeface="Californian FB" pitchFamily="18" charset="0"/>
              </a:rPr>
              <a:t>1. What is the relationship between David and Katie, do you think?</a:t>
            </a:r>
          </a:p>
          <a:p>
            <a:pPr algn="just"/>
            <a:r>
              <a:rPr lang="sr-Latn-RS" sz="2800" dirty="0" smtClean="0">
                <a:latin typeface="Californian FB" pitchFamily="18" charset="0"/>
              </a:rPr>
              <a:t>2. Which person is more careful with their money, David or Katie?</a:t>
            </a:r>
          </a:p>
          <a:p>
            <a:pPr algn="just"/>
            <a:r>
              <a:rPr lang="sr-Latn-RS" sz="2800" dirty="0" smtClean="0">
                <a:latin typeface="Californian FB" pitchFamily="18" charset="0"/>
              </a:rPr>
              <a:t>3. Which person are you most similar to?</a:t>
            </a:r>
            <a:endParaRPr lang="en-US" sz="28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1"/>
            <a:ext cx="8229600" cy="504056"/>
          </a:xfrm>
        </p:spPr>
        <p:txBody>
          <a:bodyPr>
            <a:noAutofit/>
          </a:bodyPr>
          <a:lstStyle/>
          <a:p>
            <a:r>
              <a:rPr lang="sr-Latn-RS" sz="3200" b="1" dirty="0" smtClean="0">
                <a:solidFill>
                  <a:srgbClr val="FF0000"/>
                </a:solidFill>
                <a:latin typeface="Californian FB" pitchFamily="18" charset="0"/>
              </a:rPr>
              <a:t>Track 2.31</a:t>
            </a:r>
            <a:r>
              <a:rPr lang="sr-Latn-RS" sz="3200" dirty="0" smtClean="0">
                <a:latin typeface="Californian FB" pitchFamily="18" charset="0"/>
              </a:rPr>
              <a:t>. Vocabulary</a:t>
            </a:r>
            <a:endParaRPr lang="en-US" sz="3200" dirty="0">
              <a:latin typeface="Californian FB" pitchFamily="18" charset="0"/>
            </a:endParaRPr>
          </a:p>
        </p:txBody>
      </p:sp>
      <p:sp>
        <p:nvSpPr>
          <p:cNvPr id="3" name="Content Placeholder 2"/>
          <p:cNvSpPr>
            <a:spLocks noGrp="1"/>
          </p:cNvSpPr>
          <p:nvPr>
            <p:ph idx="1"/>
          </p:nvPr>
        </p:nvSpPr>
        <p:spPr>
          <a:xfrm>
            <a:off x="0" y="836712"/>
            <a:ext cx="5940152" cy="6021288"/>
          </a:xfrm>
        </p:spPr>
        <p:txBody>
          <a:bodyPr>
            <a:normAutofit/>
          </a:bodyPr>
          <a:lstStyle/>
          <a:p>
            <a:r>
              <a:rPr lang="sr-Latn-RS" sz="2700" i="1" dirty="0" smtClean="0">
                <a:latin typeface="Californian FB" pitchFamily="18" charset="0"/>
              </a:rPr>
              <a:t>I’m working for a bank </a:t>
            </a:r>
            <a:r>
              <a:rPr lang="sr-Latn-RS" sz="2700" dirty="0" smtClean="0">
                <a:latin typeface="Californian FB" pitchFamily="18" charset="0"/>
              </a:rPr>
              <a:t>vs. </a:t>
            </a:r>
            <a:r>
              <a:rPr lang="sr-Latn-RS" sz="2700" i="1" dirty="0" smtClean="0">
                <a:latin typeface="Californian FB" pitchFamily="18" charset="0"/>
              </a:rPr>
              <a:t>I work for a bank</a:t>
            </a:r>
          </a:p>
          <a:p>
            <a:r>
              <a:rPr lang="en-US" sz="2800" dirty="0" smtClean="0">
                <a:latin typeface="Californian FB" pitchFamily="18" charset="0"/>
              </a:rPr>
              <a:t>to do a survey or to conduct a survey</a:t>
            </a:r>
          </a:p>
          <a:p>
            <a:r>
              <a:rPr lang="sr-Latn-RS" sz="2800" dirty="0" smtClean="0">
                <a:latin typeface="Californian FB" pitchFamily="18" charset="0"/>
              </a:rPr>
              <a:t>s</a:t>
            </a:r>
            <a:r>
              <a:rPr lang="en-US" sz="2800" dirty="0" err="1" smtClean="0">
                <a:latin typeface="Californian FB" pitchFamily="18" charset="0"/>
              </a:rPr>
              <a:t>urvey</a:t>
            </a:r>
            <a:r>
              <a:rPr lang="en-US" sz="2800" dirty="0" smtClean="0">
                <a:latin typeface="Californian FB" pitchFamily="18" charset="0"/>
              </a:rPr>
              <a:t> /ˈ</a:t>
            </a:r>
            <a:r>
              <a:rPr lang="en-US" sz="2800" dirty="0" err="1" smtClean="0">
                <a:latin typeface="Californian FB" pitchFamily="18" charset="0"/>
              </a:rPr>
              <a:t>sɜː.veɪ</a:t>
            </a:r>
            <a:r>
              <a:rPr lang="en-US" sz="2800" dirty="0" smtClean="0">
                <a:latin typeface="Californian FB" pitchFamily="18" charset="0"/>
              </a:rPr>
              <a:t>/</a:t>
            </a:r>
            <a:r>
              <a:rPr lang="sr-Latn-RS" sz="2800" dirty="0" smtClean="0">
                <a:latin typeface="Californian FB" pitchFamily="18" charset="0"/>
              </a:rPr>
              <a:t>= interview, </a:t>
            </a:r>
            <a:r>
              <a:rPr lang="sr-Latn-RS" sz="2800" i="1" dirty="0" smtClean="0">
                <a:latin typeface="Californian FB" pitchFamily="18" charset="0"/>
              </a:rPr>
              <a:t>anketa</a:t>
            </a:r>
          </a:p>
          <a:p>
            <a:r>
              <a:rPr lang="sr-Latn-RS" sz="2800" dirty="0" smtClean="0">
                <a:latin typeface="Californian FB" pitchFamily="18" charset="0"/>
              </a:rPr>
              <a:t>We are </a:t>
            </a:r>
            <a:r>
              <a:rPr lang="sr-Latn-RS" sz="2800" b="1" dirty="0" smtClean="0">
                <a:solidFill>
                  <a:srgbClr val="FF0000"/>
                </a:solidFill>
                <a:latin typeface="Californian FB" pitchFamily="18" charset="0"/>
              </a:rPr>
              <a:t>rather</a:t>
            </a:r>
            <a:r>
              <a:rPr lang="sr-Latn-RS" sz="2800" dirty="0" smtClean="0">
                <a:latin typeface="Californian FB" pitchFamily="18" charset="0"/>
              </a:rPr>
              <a:t> busy = We are </a:t>
            </a:r>
            <a:r>
              <a:rPr lang="sr-Latn-RS" sz="2800" b="1" dirty="0" smtClean="0">
                <a:latin typeface="Californian FB" pitchFamily="18" charset="0"/>
              </a:rPr>
              <a:t>very</a:t>
            </a:r>
            <a:r>
              <a:rPr lang="sr-Latn-RS" sz="2800" dirty="0" smtClean="0">
                <a:latin typeface="Californian FB" pitchFamily="18" charset="0"/>
              </a:rPr>
              <a:t> busy</a:t>
            </a:r>
          </a:p>
          <a:p>
            <a:r>
              <a:rPr lang="sr-Latn-RS" sz="2800" dirty="0" smtClean="0">
                <a:latin typeface="Californian FB" pitchFamily="18" charset="0"/>
              </a:rPr>
              <a:t>rather </a:t>
            </a:r>
            <a:r>
              <a:rPr lang="en-US" sz="2800" dirty="0" smtClean="0">
                <a:latin typeface="Californian FB" pitchFamily="18" charset="0"/>
              </a:rPr>
              <a:t>/ˈ</a:t>
            </a:r>
            <a:r>
              <a:rPr lang="en-US" sz="2800" dirty="0" err="1" smtClean="0">
                <a:latin typeface="Californian FB" pitchFamily="18" charset="0"/>
              </a:rPr>
              <a:t>rɑːðə</a:t>
            </a:r>
            <a:r>
              <a:rPr lang="en-US" sz="2800" dirty="0" smtClean="0">
                <a:latin typeface="Californian FB" pitchFamily="18" charset="0"/>
              </a:rPr>
              <a:t>/</a:t>
            </a:r>
            <a:r>
              <a:rPr lang="sr-Latn-RS" sz="2800" dirty="0" smtClean="0">
                <a:latin typeface="Californian FB" pitchFamily="18" charset="0"/>
              </a:rPr>
              <a:t>= </a:t>
            </a:r>
            <a:r>
              <a:rPr lang="sr-Latn-RS" sz="2800" i="1" dirty="0" smtClean="0">
                <a:latin typeface="Californian FB" pitchFamily="18" charset="0"/>
              </a:rPr>
              <a:t>prilično</a:t>
            </a:r>
          </a:p>
          <a:p>
            <a:r>
              <a:rPr lang="sr-Latn-RS" sz="2800" dirty="0" smtClean="0">
                <a:latin typeface="Californian FB" pitchFamily="18" charset="0"/>
              </a:rPr>
              <a:t>borrow, save, pay back, charity</a:t>
            </a:r>
          </a:p>
          <a:p>
            <a:r>
              <a:rPr lang="sr-Latn-RS" sz="2800" dirty="0" smtClean="0">
                <a:latin typeface="Californian FB" pitchFamily="18" charset="0"/>
              </a:rPr>
              <a:t>Things can </a:t>
            </a:r>
            <a:r>
              <a:rPr lang="sr-Latn-RS" sz="2800" b="1" dirty="0" smtClean="0">
                <a:latin typeface="Californian FB" pitchFamily="18" charset="0"/>
              </a:rPr>
              <a:t>get</a:t>
            </a:r>
            <a:r>
              <a:rPr lang="sr-Latn-RS" sz="2800" dirty="0" smtClean="0">
                <a:latin typeface="Californian FB" pitchFamily="18" charset="0"/>
              </a:rPr>
              <a:t> very difficult, </a:t>
            </a:r>
            <a:r>
              <a:rPr lang="sr-Latn-RS" sz="2800" b="1" dirty="0" smtClean="0">
                <a:latin typeface="Californian FB" pitchFamily="18" charset="0"/>
              </a:rPr>
              <a:t>can’t they</a:t>
            </a:r>
            <a:r>
              <a:rPr lang="sr-Latn-RS" sz="2800" dirty="0" smtClean="0">
                <a:latin typeface="Californian FB" pitchFamily="18" charset="0"/>
              </a:rPr>
              <a:t>?</a:t>
            </a:r>
          </a:p>
          <a:p>
            <a:r>
              <a:rPr lang="sr-Latn-RS" sz="2800" dirty="0" smtClean="0">
                <a:latin typeface="Californian FB" pitchFamily="18" charset="0"/>
              </a:rPr>
              <a:t>I </a:t>
            </a:r>
            <a:r>
              <a:rPr lang="sr-Latn-RS" sz="2800" b="1" dirty="0" smtClean="0">
                <a:latin typeface="Californian FB" pitchFamily="18" charset="0"/>
              </a:rPr>
              <a:t>guess so</a:t>
            </a:r>
            <a:r>
              <a:rPr lang="sr-Latn-RS" sz="2800" dirty="0" smtClean="0">
                <a:latin typeface="Californian FB" pitchFamily="18" charset="0"/>
              </a:rPr>
              <a:t> = I believe so, I think so.</a:t>
            </a:r>
          </a:p>
          <a:p>
            <a:r>
              <a:rPr lang="sr-Latn-RS" sz="2800" dirty="0" smtClean="0">
                <a:latin typeface="Californian FB" pitchFamily="18" charset="0"/>
              </a:rPr>
              <a:t>immediately, adv. /</a:t>
            </a:r>
            <a:r>
              <a:rPr lang="en-US" sz="2800" dirty="0" err="1" smtClean="0">
                <a:latin typeface="Californian FB" pitchFamily="18" charset="0"/>
              </a:rPr>
              <a:t>ɪˈmiːdɪətli</a:t>
            </a:r>
            <a:r>
              <a:rPr lang="sr-Latn-RS" sz="2800" dirty="0" smtClean="0">
                <a:latin typeface="Californian FB" pitchFamily="18" charset="0"/>
              </a:rPr>
              <a:t>/ = right away, </a:t>
            </a:r>
            <a:r>
              <a:rPr lang="sr-Latn-RS" sz="2800" i="1" dirty="0" smtClean="0">
                <a:latin typeface="Californian FB" pitchFamily="18" charset="0"/>
              </a:rPr>
              <a:t>istog trenutka, odmah</a:t>
            </a:r>
          </a:p>
          <a:p>
            <a:endParaRPr lang="sr-Latn-RS" sz="2800" dirty="0" smtClean="0">
              <a:latin typeface="Californian FB" pitchFamily="18" charset="0"/>
            </a:endParaRPr>
          </a:p>
        </p:txBody>
      </p:sp>
      <p:pic>
        <p:nvPicPr>
          <p:cNvPr id="1026" name="Picture 2" descr="C:\Users\User\Desktop\What-Teens-Spend-Money-On.jpg"/>
          <p:cNvPicPr>
            <a:picLocks noChangeAspect="1" noChangeArrowheads="1"/>
          </p:cNvPicPr>
          <p:nvPr/>
        </p:nvPicPr>
        <p:blipFill>
          <a:blip r:embed="rId2" cstate="print"/>
          <a:srcRect/>
          <a:stretch>
            <a:fillRect/>
          </a:stretch>
        </p:blipFill>
        <p:spPr bwMode="auto">
          <a:xfrm>
            <a:off x="5940152" y="1916837"/>
            <a:ext cx="2899589" cy="282014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20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20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20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20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20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2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2000"/>
                                        <p:tgtEl>
                                          <p:spTgt spid="3">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2000"/>
                                        <p:tgtEl>
                                          <p:spTgt spid="3">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7" end="7"/>
                                            </p:txEl>
                                          </p:spTgt>
                                        </p:tgtEl>
                                        <p:attrNameLst>
                                          <p:attrName>style.visibility</p:attrName>
                                        </p:attrNameLst>
                                      </p:cBhvr>
                                      <p:to>
                                        <p:strVal val="visible"/>
                                      </p:to>
                                    </p:set>
                                    <p:animEffect transition="in" filter="fade">
                                      <p:cBhvr>
                                        <p:cTn id="52" dur="2000"/>
                                        <p:tgtEl>
                                          <p:spTgt spid="3">
                                            <p:txEl>
                                              <p:pRg st="7" end="7"/>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8" end="8"/>
                                            </p:txEl>
                                          </p:spTgt>
                                        </p:tgtEl>
                                        <p:attrNameLst>
                                          <p:attrName>style.visibility</p:attrName>
                                        </p:attrNameLst>
                                      </p:cBhvr>
                                      <p:to>
                                        <p:strVal val="visible"/>
                                      </p:to>
                                    </p:set>
                                    <p:animEffect transition="in" filter="fade">
                                      <p:cBhvr>
                                        <p:cTn id="57"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011222"/>
          </a:xfrm>
        </p:spPr>
        <p:txBody>
          <a:bodyPr>
            <a:noAutofit/>
          </a:bodyPr>
          <a:lstStyle/>
          <a:p>
            <a:r>
              <a:rPr lang="sr-Latn-RS" sz="3600" dirty="0" smtClean="0">
                <a:latin typeface="Californian FB" pitchFamily="18" charset="0"/>
              </a:rPr>
              <a:t>2b </a:t>
            </a:r>
            <a:r>
              <a:rPr lang="sr-Latn-RS" sz="3600" b="1" dirty="0" smtClean="0">
                <a:solidFill>
                  <a:srgbClr val="FF0000"/>
                </a:solidFill>
                <a:latin typeface="Californian FB" pitchFamily="18" charset="0"/>
              </a:rPr>
              <a:t>page 88</a:t>
            </a:r>
            <a:r>
              <a:rPr lang="sr-Latn-RS" sz="3600" dirty="0" smtClean="0">
                <a:latin typeface="Californian FB" pitchFamily="18" charset="0"/>
              </a:rPr>
              <a:t>, Listen to the interview again. Are these sentences true or false?</a:t>
            </a:r>
            <a:endParaRPr lang="en-US" sz="3600" dirty="0">
              <a:latin typeface="Californian FB" pitchFamily="18" charset="0"/>
            </a:endParaRPr>
          </a:p>
        </p:txBody>
      </p:sp>
      <p:sp>
        <p:nvSpPr>
          <p:cNvPr id="3" name="Content Placeholder 2"/>
          <p:cNvSpPr>
            <a:spLocks noGrp="1"/>
          </p:cNvSpPr>
          <p:nvPr>
            <p:ph idx="1"/>
          </p:nvPr>
        </p:nvSpPr>
        <p:spPr>
          <a:xfrm>
            <a:off x="0" y="1357299"/>
            <a:ext cx="9144000" cy="5286412"/>
          </a:xfrm>
        </p:spPr>
        <p:txBody>
          <a:bodyPr>
            <a:noAutofit/>
          </a:bodyPr>
          <a:lstStyle/>
          <a:p>
            <a:pPr algn="just"/>
            <a:r>
              <a:rPr lang="sr-Latn-RS" sz="2800" dirty="0" smtClean="0">
                <a:latin typeface="Californian FB" pitchFamily="18" charset="0"/>
              </a:rPr>
              <a:t>1. David thinks that you can spend too much money with a credit card.</a:t>
            </a:r>
          </a:p>
          <a:p>
            <a:pPr algn="just"/>
            <a:r>
              <a:rPr lang="sr-Latn-RS" sz="2800" dirty="0" smtClean="0">
                <a:latin typeface="Californian FB" pitchFamily="18" charset="0"/>
              </a:rPr>
              <a:t>2. Katie likes to buy things </a:t>
            </a:r>
            <a:r>
              <a:rPr lang="sr-Latn-RS" sz="2800" b="1" dirty="0" smtClean="0">
                <a:solidFill>
                  <a:srgbClr val="FF0000"/>
                </a:solidFill>
                <a:latin typeface="Californian FB" pitchFamily="18" charset="0"/>
              </a:rPr>
              <a:t>immediately.</a:t>
            </a:r>
          </a:p>
          <a:p>
            <a:pPr algn="just"/>
            <a:r>
              <a:rPr lang="sr-Latn-RS" sz="2800" dirty="0" smtClean="0">
                <a:latin typeface="Californian FB" pitchFamily="18" charset="0"/>
              </a:rPr>
              <a:t>Katie never saves any money.</a:t>
            </a:r>
          </a:p>
          <a:p>
            <a:pPr algn="just"/>
            <a:r>
              <a:rPr lang="sr-Latn-RS" sz="2800" dirty="0" smtClean="0">
                <a:latin typeface="Californian FB" pitchFamily="18" charset="0"/>
              </a:rPr>
              <a:t>David says he is saving money for a holiday.</a:t>
            </a:r>
          </a:p>
          <a:p>
            <a:pPr algn="just"/>
            <a:r>
              <a:rPr lang="sr-Latn-RS" sz="2800" dirty="0" smtClean="0">
                <a:latin typeface="Californian FB" pitchFamily="18" charset="0"/>
              </a:rPr>
              <a:t>David thinks that borrowing money from friends is a very bad idea.</a:t>
            </a:r>
          </a:p>
          <a:p>
            <a:pPr algn="just"/>
            <a:r>
              <a:rPr lang="sr-Latn-RS" sz="2800" dirty="0" smtClean="0">
                <a:latin typeface="Californian FB" pitchFamily="18" charset="0"/>
              </a:rPr>
              <a:t>Katie thinks that it is a good idea to borrow a lot of money from friends.</a:t>
            </a:r>
          </a:p>
          <a:p>
            <a:pPr algn="just"/>
            <a:r>
              <a:rPr lang="sr-Latn-RS" sz="2800" dirty="0" smtClean="0">
                <a:latin typeface="Californian FB" pitchFamily="18" charset="0"/>
              </a:rPr>
              <a:t>Katie never gives money to charity.</a:t>
            </a:r>
          </a:p>
          <a:p>
            <a:pPr algn="just"/>
            <a:r>
              <a:rPr lang="sr-Latn-RS" sz="2800" dirty="0" smtClean="0">
                <a:latin typeface="Californian FB" pitchFamily="18" charset="0"/>
              </a:rPr>
              <a:t>David gives money to charity every month.</a:t>
            </a:r>
            <a:endParaRPr lang="en-US" sz="2800" dirty="0">
              <a:latin typeface="Californian FB"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solidFill>
                  <a:srgbClr val="002060"/>
                </a:solidFill>
                <a:latin typeface="Californian FB" pitchFamily="18" charset="0"/>
              </a:rPr>
              <a:t>KEY LANGUAGE</a:t>
            </a:r>
            <a:endParaRPr lang="en-US" dirty="0">
              <a:solidFill>
                <a:srgbClr val="002060"/>
              </a:solidFill>
              <a:latin typeface="Californian FB" pitchFamily="18" charset="0"/>
            </a:endParaRPr>
          </a:p>
        </p:txBody>
      </p:sp>
      <p:sp>
        <p:nvSpPr>
          <p:cNvPr id="3" name="Text Placeholder 2"/>
          <p:cNvSpPr>
            <a:spLocks noGrp="1"/>
          </p:cNvSpPr>
          <p:nvPr>
            <p:ph type="body" idx="1"/>
          </p:nvPr>
        </p:nvSpPr>
        <p:spPr/>
        <p:txBody>
          <a:bodyPr/>
          <a:lstStyle/>
          <a:p>
            <a:r>
              <a:rPr lang="sr-Latn-RS" dirty="0" smtClean="0">
                <a:latin typeface="Californian FB" pitchFamily="18" charset="0"/>
              </a:rPr>
              <a:t>asking for and giving opinions</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4422"/>
          </a:xfrm>
        </p:spPr>
        <p:txBody>
          <a:bodyPr>
            <a:noAutofit/>
          </a:bodyPr>
          <a:lstStyle/>
          <a:p>
            <a:r>
              <a:rPr lang="sr-Latn-RS" sz="3200" dirty="0" smtClean="0">
                <a:latin typeface="Californian FB" pitchFamily="18" charset="0"/>
              </a:rPr>
              <a:t>3. </a:t>
            </a:r>
            <a:r>
              <a:rPr lang="sr-Latn-RS" sz="3200" b="1" dirty="0" smtClean="0">
                <a:solidFill>
                  <a:srgbClr val="FF0000"/>
                </a:solidFill>
                <a:latin typeface="Californian FB" pitchFamily="18" charset="0"/>
              </a:rPr>
              <a:t>page 88</a:t>
            </a:r>
            <a:r>
              <a:rPr lang="sr-Latn-RS" sz="3200" dirty="0" smtClean="0">
                <a:latin typeface="Californian FB" pitchFamily="18" charset="0"/>
              </a:rPr>
              <a:t>, </a:t>
            </a:r>
            <a:r>
              <a:rPr lang="sr-Latn-RS" sz="3200" b="1" dirty="0" smtClean="0">
                <a:solidFill>
                  <a:srgbClr val="FF0000"/>
                </a:solidFill>
                <a:latin typeface="Californian FB" pitchFamily="18" charset="0"/>
              </a:rPr>
              <a:t>track 2.31, </a:t>
            </a:r>
            <a:r>
              <a:rPr lang="sr-Latn-RS" sz="3200" b="1" dirty="0" smtClean="0">
                <a:latin typeface="Californian FB" pitchFamily="18" charset="0"/>
              </a:rPr>
              <a:t>transcript page 154</a:t>
            </a:r>
            <a:r>
              <a:rPr lang="sr-Latn-RS" sz="3200" dirty="0" smtClean="0">
                <a:latin typeface="Californian FB" pitchFamily="18" charset="0"/>
              </a:rPr>
              <a:t>, </a:t>
            </a:r>
            <a:br>
              <a:rPr lang="sr-Latn-RS" sz="3200" dirty="0" smtClean="0">
                <a:latin typeface="Californian FB" pitchFamily="18" charset="0"/>
              </a:rPr>
            </a:br>
            <a:r>
              <a:rPr lang="sr-Latn-RS" sz="3200" dirty="0" smtClean="0">
                <a:latin typeface="Californian FB" pitchFamily="18" charset="0"/>
              </a:rPr>
              <a:t>Complete the questions and answers from the interview. Listen and check.</a:t>
            </a:r>
            <a:endParaRPr lang="en-US" sz="3200" dirty="0">
              <a:latin typeface="Californian FB" pitchFamily="18" charset="0"/>
            </a:endParaRPr>
          </a:p>
        </p:txBody>
      </p:sp>
      <p:sp>
        <p:nvSpPr>
          <p:cNvPr id="3" name="Content Placeholder 2"/>
          <p:cNvSpPr>
            <a:spLocks noGrp="1"/>
          </p:cNvSpPr>
          <p:nvPr>
            <p:ph idx="1"/>
          </p:nvPr>
        </p:nvSpPr>
        <p:spPr>
          <a:xfrm>
            <a:off x="0" y="1484784"/>
            <a:ext cx="9144000" cy="5373216"/>
          </a:xfrm>
        </p:spPr>
        <p:txBody>
          <a:bodyPr>
            <a:normAutofit/>
          </a:bodyPr>
          <a:lstStyle/>
          <a:p>
            <a:r>
              <a:rPr lang="sr-Latn-RS" sz="2800" dirty="0" smtClean="0">
                <a:latin typeface="Californian FB" pitchFamily="18" charset="0"/>
              </a:rPr>
              <a:t>1. – What’s your opinion about ________ credit cards? – Well, personally, I ______ that they’re a bad idea. – Well, in my ________, they’re great.</a:t>
            </a:r>
          </a:p>
          <a:p>
            <a:r>
              <a:rPr lang="sr-Latn-RS" sz="2800" dirty="0" smtClean="0">
                <a:latin typeface="Californian FB" pitchFamily="18" charset="0"/>
              </a:rPr>
              <a:t>2. Do you _________ _________ saving money is important? – Erm, yes, I suppose _______ _______, ... – Oh yes, _________.</a:t>
            </a:r>
          </a:p>
          <a:p>
            <a:r>
              <a:rPr lang="sr-Latn-RS" sz="2800" dirty="0" smtClean="0">
                <a:latin typeface="Californian FB" pitchFamily="18" charset="0"/>
              </a:rPr>
              <a:t>3 – Do you think that borrowing money from friends is a ___________ __________ ? – Oh, no, not at _______. – Well, I’m not _________.</a:t>
            </a:r>
          </a:p>
          <a:p>
            <a:r>
              <a:rPr lang="sr-Latn-RS" sz="2800" dirty="0" smtClean="0">
                <a:latin typeface="Californian FB" pitchFamily="18" charset="0"/>
              </a:rPr>
              <a:t>4. Do you agree that people ________ ______ money to charity? – No, not at all. I _______ that the government should look after everyone. – Well, yes, I _________.</a:t>
            </a:r>
            <a:endParaRPr lang="en-US" sz="28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4422"/>
          </a:xfrm>
        </p:spPr>
        <p:txBody>
          <a:bodyPr>
            <a:noAutofit/>
          </a:bodyPr>
          <a:lstStyle/>
          <a:p>
            <a:r>
              <a:rPr lang="sr-Latn-RS" sz="3300" dirty="0" smtClean="0">
                <a:latin typeface="Californian FB" pitchFamily="18" charset="0"/>
              </a:rPr>
              <a:t>3. </a:t>
            </a:r>
            <a:r>
              <a:rPr lang="sr-Latn-RS" sz="3300" b="1" dirty="0" smtClean="0">
                <a:solidFill>
                  <a:srgbClr val="FF0000"/>
                </a:solidFill>
                <a:latin typeface="Californian FB" pitchFamily="18" charset="0"/>
              </a:rPr>
              <a:t>track 2.31</a:t>
            </a:r>
            <a:r>
              <a:rPr lang="sr-Latn-RS" sz="3300" dirty="0" smtClean="0">
                <a:latin typeface="Californian FB" pitchFamily="18" charset="0"/>
              </a:rPr>
              <a:t>, answers</a:t>
            </a:r>
            <a:endParaRPr lang="en-US" sz="3600" dirty="0"/>
          </a:p>
        </p:txBody>
      </p:sp>
      <p:sp>
        <p:nvSpPr>
          <p:cNvPr id="3" name="Content Placeholder 2"/>
          <p:cNvSpPr>
            <a:spLocks noGrp="1"/>
          </p:cNvSpPr>
          <p:nvPr>
            <p:ph idx="1"/>
          </p:nvPr>
        </p:nvSpPr>
        <p:spPr>
          <a:xfrm>
            <a:off x="0" y="1142985"/>
            <a:ext cx="9144000" cy="5715016"/>
          </a:xfrm>
        </p:spPr>
        <p:txBody>
          <a:bodyPr>
            <a:normAutofit/>
          </a:bodyPr>
          <a:lstStyle/>
          <a:p>
            <a:r>
              <a:rPr lang="sr-Latn-RS" sz="2800" dirty="0" smtClean="0">
                <a:latin typeface="Californian FB" pitchFamily="18" charset="0"/>
              </a:rPr>
              <a:t>1. – What’s your opinion about </a:t>
            </a:r>
            <a:r>
              <a:rPr lang="sr-Latn-RS" sz="2800" b="1" dirty="0" smtClean="0">
                <a:solidFill>
                  <a:srgbClr val="FF0000"/>
                </a:solidFill>
                <a:latin typeface="Californian FB" pitchFamily="18" charset="0"/>
              </a:rPr>
              <a:t>HAVING</a:t>
            </a:r>
            <a:r>
              <a:rPr lang="sr-Latn-RS" sz="2800" dirty="0" smtClean="0">
                <a:latin typeface="Californian FB" pitchFamily="18" charset="0"/>
              </a:rPr>
              <a:t> credit cards? – Well, personally, I </a:t>
            </a:r>
            <a:r>
              <a:rPr lang="sr-Latn-RS" sz="2800" b="1" dirty="0" smtClean="0">
                <a:solidFill>
                  <a:srgbClr val="FF0000"/>
                </a:solidFill>
                <a:latin typeface="Californian FB" pitchFamily="18" charset="0"/>
              </a:rPr>
              <a:t>THINK</a:t>
            </a:r>
            <a:r>
              <a:rPr lang="sr-Latn-RS" sz="2800" dirty="0" smtClean="0">
                <a:latin typeface="Californian FB" pitchFamily="18" charset="0"/>
              </a:rPr>
              <a:t> that they’re a bad idea. – Well, in my </a:t>
            </a:r>
            <a:r>
              <a:rPr lang="sr-Latn-RS" sz="2800" b="1" dirty="0" smtClean="0">
                <a:solidFill>
                  <a:srgbClr val="FF0000"/>
                </a:solidFill>
                <a:latin typeface="Californian FB" pitchFamily="18" charset="0"/>
              </a:rPr>
              <a:t>OPINION</a:t>
            </a:r>
            <a:r>
              <a:rPr lang="sr-Latn-RS" sz="2800" dirty="0" smtClean="0">
                <a:latin typeface="Californian FB" pitchFamily="18" charset="0"/>
              </a:rPr>
              <a:t>, they’re great.</a:t>
            </a:r>
          </a:p>
          <a:p>
            <a:r>
              <a:rPr lang="sr-Latn-RS" sz="2800" dirty="0" smtClean="0">
                <a:latin typeface="Californian FB" pitchFamily="18" charset="0"/>
              </a:rPr>
              <a:t>2. Do you </a:t>
            </a:r>
            <a:r>
              <a:rPr lang="sr-Latn-RS" sz="2800" b="1" dirty="0" smtClean="0">
                <a:solidFill>
                  <a:srgbClr val="FF0000"/>
                </a:solidFill>
                <a:latin typeface="Californian FB" pitchFamily="18" charset="0"/>
              </a:rPr>
              <a:t>THINK THAT </a:t>
            </a:r>
            <a:r>
              <a:rPr lang="sr-Latn-RS" sz="2800" dirty="0" smtClean="0">
                <a:latin typeface="Californian FB" pitchFamily="18" charset="0"/>
              </a:rPr>
              <a:t>saving money is important? – Erm, yes, I suppose IT IS, ... – Oh yes, </a:t>
            </a:r>
            <a:r>
              <a:rPr lang="sr-Latn-RS" sz="2800" b="1" dirty="0" smtClean="0">
                <a:solidFill>
                  <a:srgbClr val="FF0000"/>
                </a:solidFill>
                <a:latin typeface="Californian FB" pitchFamily="18" charset="0"/>
              </a:rPr>
              <a:t>DEFINITELY</a:t>
            </a:r>
            <a:r>
              <a:rPr lang="sr-Latn-RS" sz="2800" dirty="0" smtClean="0">
                <a:latin typeface="Californian FB" pitchFamily="18" charset="0"/>
              </a:rPr>
              <a:t>.</a:t>
            </a:r>
          </a:p>
          <a:p>
            <a:r>
              <a:rPr lang="sr-Latn-RS" sz="2800" dirty="0" smtClean="0">
                <a:latin typeface="Californian FB" pitchFamily="18" charset="0"/>
              </a:rPr>
              <a:t>3 – Do you think that borrowing money from friends is a </a:t>
            </a:r>
            <a:r>
              <a:rPr lang="sr-Latn-RS" sz="2800" b="1" dirty="0" smtClean="0">
                <a:solidFill>
                  <a:srgbClr val="FF0000"/>
                </a:solidFill>
                <a:latin typeface="Californian FB" pitchFamily="18" charset="0"/>
              </a:rPr>
              <a:t>GOOD IDEA</a:t>
            </a:r>
            <a:r>
              <a:rPr lang="sr-Latn-RS" sz="2800" dirty="0" smtClean="0">
                <a:latin typeface="Californian FB" pitchFamily="18" charset="0"/>
              </a:rPr>
              <a:t>? – Oh, no, </a:t>
            </a:r>
            <a:r>
              <a:rPr lang="sr-Latn-RS" sz="2800" b="1" dirty="0" smtClean="0">
                <a:solidFill>
                  <a:srgbClr val="FF0000"/>
                </a:solidFill>
                <a:latin typeface="Californian FB" pitchFamily="18" charset="0"/>
              </a:rPr>
              <a:t>not at ALL</a:t>
            </a:r>
            <a:r>
              <a:rPr lang="sr-Latn-RS" sz="2800" dirty="0" smtClean="0">
                <a:latin typeface="Californian FB" pitchFamily="18" charset="0"/>
              </a:rPr>
              <a:t>. – Well, I’m not </a:t>
            </a:r>
            <a:r>
              <a:rPr lang="sr-Latn-RS" sz="2800" b="1" dirty="0" smtClean="0">
                <a:solidFill>
                  <a:srgbClr val="FF0000"/>
                </a:solidFill>
                <a:latin typeface="Californian FB" pitchFamily="18" charset="0"/>
              </a:rPr>
              <a:t>SURE</a:t>
            </a:r>
            <a:r>
              <a:rPr lang="sr-Latn-RS" sz="2800" dirty="0" smtClean="0">
                <a:latin typeface="Californian FB" pitchFamily="18" charset="0"/>
              </a:rPr>
              <a:t>.</a:t>
            </a:r>
          </a:p>
          <a:p>
            <a:r>
              <a:rPr lang="sr-Latn-RS" sz="2800" dirty="0" smtClean="0">
                <a:latin typeface="Californian FB" pitchFamily="18" charset="0"/>
              </a:rPr>
              <a:t>4. Do you agree that people </a:t>
            </a:r>
            <a:r>
              <a:rPr lang="sr-Latn-RS" sz="2800" b="1" dirty="0" smtClean="0">
                <a:solidFill>
                  <a:srgbClr val="FF0000"/>
                </a:solidFill>
                <a:latin typeface="Californian FB" pitchFamily="18" charset="0"/>
              </a:rPr>
              <a:t>SHOULD GIVE </a:t>
            </a:r>
            <a:r>
              <a:rPr lang="sr-Latn-RS" sz="2800" dirty="0" smtClean="0">
                <a:latin typeface="Californian FB" pitchFamily="18" charset="0"/>
              </a:rPr>
              <a:t>money to charity? – No, not at all. I </a:t>
            </a:r>
            <a:r>
              <a:rPr lang="sr-Latn-RS" sz="2800" b="1" dirty="0" smtClean="0">
                <a:solidFill>
                  <a:srgbClr val="FF0000"/>
                </a:solidFill>
                <a:latin typeface="Californian FB" pitchFamily="18" charset="0"/>
              </a:rPr>
              <a:t>BELIEVE</a:t>
            </a:r>
            <a:r>
              <a:rPr lang="sr-Latn-RS" sz="2800" dirty="0" smtClean="0">
                <a:latin typeface="Californian FB" pitchFamily="18" charset="0"/>
              </a:rPr>
              <a:t> that the government should look after everyone. – Well, yes, I </a:t>
            </a:r>
            <a:r>
              <a:rPr lang="sr-Latn-RS" sz="2800" b="1" dirty="0" smtClean="0">
                <a:solidFill>
                  <a:srgbClr val="FF0000"/>
                </a:solidFill>
                <a:latin typeface="Californian FB" pitchFamily="18" charset="0"/>
              </a:rPr>
              <a:t>DO</a:t>
            </a:r>
            <a:r>
              <a:rPr lang="sr-Latn-RS" sz="2800" dirty="0" smtClean="0">
                <a:latin typeface="Californian FB" pitchFamily="18" charset="0"/>
              </a:rPr>
              <a:t>.</a:t>
            </a:r>
            <a:endParaRPr lang="en-US" sz="28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r-Latn-RS" sz="3200" dirty="0" smtClean="0">
                <a:latin typeface="Californian FB" pitchFamily="18" charset="0"/>
              </a:rPr>
              <a:t>5. </a:t>
            </a:r>
            <a:r>
              <a:rPr lang="sr-Latn-RS" sz="3200" b="1" dirty="0" smtClean="0">
                <a:solidFill>
                  <a:srgbClr val="FF0000"/>
                </a:solidFill>
                <a:latin typeface="Californian FB" pitchFamily="18" charset="0"/>
              </a:rPr>
              <a:t>page 89</a:t>
            </a:r>
            <a:r>
              <a:rPr lang="sr-Latn-RS" sz="3200" dirty="0" smtClean="0">
                <a:latin typeface="Californian FB" pitchFamily="18" charset="0"/>
              </a:rPr>
              <a:t>, work with your colleagues. </a:t>
            </a:r>
            <a:br>
              <a:rPr lang="sr-Latn-RS" sz="3200" dirty="0" smtClean="0">
                <a:latin typeface="Californian FB" pitchFamily="18" charset="0"/>
              </a:rPr>
            </a:br>
            <a:r>
              <a:rPr lang="sr-Latn-RS" sz="3200" dirty="0" smtClean="0">
                <a:latin typeface="Californian FB" pitchFamily="18" charset="0"/>
              </a:rPr>
              <a:t>Ask and answer questions in Exercise 3.</a:t>
            </a:r>
            <a:endParaRPr lang="en-US" sz="3200" dirty="0">
              <a:latin typeface="Californian FB" pitchFamily="18" charset="0"/>
            </a:endParaRPr>
          </a:p>
        </p:txBody>
      </p:sp>
      <p:sp>
        <p:nvSpPr>
          <p:cNvPr id="3" name="Content Placeholder 2"/>
          <p:cNvSpPr>
            <a:spLocks noGrp="1"/>
          </p:cNvSpPr>
          <p:nvPr>
            <p:ph idx="1"/>
          </p:nvPr>
        </p:nvSpPr>
        <p:spPr>
          <a:xfrm>
            <a:off x="251520" y="1772821"/>
            <a:ext cx="8712968" cy="4353347"/>
          </a:xfrm>
        </p:spPr>
        <p:txBody>
          <a:bodyPr>
            <a:normAutofit/>
          </a:bodyPr>
          <a:lstStyle/>
          <a:p>
            <a:pPr algn="just"/>
            <a:r>
              <a:rPr lang="sr-Latn-RS" sz="2800" dirty="0" smtClean="0">
                <a:latin typeface="Californian FB" pitchFamily="18" charset="0"/>
              </a:rPr>
              <a:t>Student A: Do you think that saving money is important?</a:t>
            </a:r>
          </a:p>
          <a:p>
            <a:pPr algn="just"/>
            <a:r>
              <a:rPr lang="sr-Latn-RS" sz="2800" dirty="0" smtClean="0">
                <a:latin typeface="Californian FB" pitchFamily="18" charset="0"/>
              </a:rPr>
              <a:t>Student B: Oh yes, definitely. And do you think that it’s important?</a:t>
            </a:r>
          </a:p>
          <a:p>
            <a:pPr algn="just"/>
            <a:r>
              <a:rPr lang="sr-Latn-RS" sz="2800" dirty="0" smtClean="0">
                <a:latin typeface="Californian FB" pitchFamily="18" charset="0"/>
              </a:rPr>
              <a:t>Student A: No, not at all. I think that you should spend money while you can!</a:t>
            </a:r>
            <a:endParaRPr lang="en-US" sz="28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68760"/>
          </a:xfrm>
        </p:spPr>
        <p:txBody>
          <a:bodyPr>
            <a:noAutofit/>
          </a:bodyPr>
          <a:lstStyle/>
          <a:p>
            <a:r>
              <a:rPr lang="sr-Latn-RS" sz="2900" dirty="0" smtClean="0">
                <a:latin typeface="Californian FB" pitchFamily="18" charset="0"/>
              </a:rPr>
              <a:t>6. </a:t>
            </a:r>
            <a:r>
              <a:rPr lang="sr-Latn-RS" sz="2900" b="1" dirty="0" smtClean="0">
                <a:solidFill>
                  <a:srgbClr val="FF0000"/>
                </a:solidFill>
                <a:latin typeface="Californian FB" pitchFamily="18" charset="0"/>
              </a:rPr>
              <a:t>page 89</a:t>
            </a:r>
            <a:r>
              <a:rPr lang="sr-Latn-RS" sz="2900" dirty="0" smtClean="0">
                <a:latin typeface="Californian FB" pitchFamily="18" charset="0"/>
              </a:rPr>
              <a:t>, in exercise 3, there are three different types of questions. In each pair of questions below, complete the second question so that it means the same as the first.</a:t>
            </a:r>
            <a:endParaRPr lang="en-US" sz="2900" dirty="0">
              <a:latin typeface="Californian FB" pitchFamily="18" charset="0"/>
            </a:endParaRPr>
          </a:p>
        </p:txBody>
      </p:sp>
      <p:sp>
        <p:nvSpPr>
          <p:cNvPr id="3" name="Content Placeholder 2"/>
          <p:cNvSpPr>
            <a:spLocks noGrp="1"/>
          </p:cNvSpPr>
          <p:nvPr>
            <p:ph idx="1"/>
          </p:nvPr>
        </p:nvSpPr>
        <p:spPr>
          <a:xfrm>
            <a:off x="0" y="1196752"/>
            <a:ext cx="9144000" cy="5661248"/>
          </a:xfrm>
        </p:spPr>
        <p:txBody>
          <a:bodyPr>
            <a:noAutofit/>
          </a:bodyPr>
          <a:lstStyle/>
          <a:p>
            <a:pPr algn="just"/>
            <a:r>
              <a:rPr lang="sr-Latn-RS" sz="2600" dirty="0" smtClean="0">
                <a:latin typeface="Californian FB" pitchFamily="18" charset="0"/>
              </a:rPr>
              <a:t>1a Do you think that saving money is important?</a:t>
            </a:r>
          </a:p>
          <a:p>
            <a:pPr algn="just"/>
            <a:r>
              <a:rPr lang="sr-Latn-RS" sz="2600" dirty="0" smtClean="0">
                <a:latin typeface="Californian FB" pitchFamily="18" charset="0"/>
              </a:rPr>
              <a:t>1b Do you agree that people should _______ ______</a:t>
            </a:r>
          </a:p>
          <a:p>
            <a:pPr algn="just"/>
            <a:r>
              <a:rPr lang="sr-Latn-RS" sz="2600" dirty="0" smtClean="0">
                <a:latin typeface="Californian FB" pitchFamily="18" charset="0"/>
              </a:rPr>
              <a:t>2a Do you think that borrowing money from friends is a good idea?</a:t>
            </a:r>
          </a:p>
          <a:p>
            <a:pPr algn="just"/>
            <a:r>
              <a:rPr lang="sr-Latn-RS" sz="2600" dirty="0" smtClean="0">
                <a:latin typeface="Californian FB" pitchFamily="18" charset="0"/>
              </a:rPr>
              <a:t>2b What’s your opinion ______ _______ ______ ______?</a:t>
            </a:r>
          </a:p>
          <a:p>
            <a:pPr algn="just"/>
            <a:r>
              <a:rPr lang="sr-Latn-RS" sz="2600" dirty="0" smtClean="0">
                <a:latin typeface="Californian FB" pitchFamily="18" charset="0"/>
              </a:rPr>
              <a:t>3a Do you agree that people should give money to charity?</a:t>
            </a:r>
          </a:p>
          <a:p>
            <a:pPr algn="just"/>
            <a:r>
              <a:rPr lang="sr-Latn-RS" sz="2500" dirty="0" smtClean="0">
                <a:latin typeface="Californian FB" pitchFamily="18" charset="0"/>
              </a:rPr>
              <a:t>3b Do you think that ______ _______ ______ ______ _______ important?</a:t>
            </a:r>
          </a:p>
          <a:p>
            <a:pPr algn="just"/>
            <a:r>
              <a:rPr lang="sr-Latn-RS" sz="2600" dirty="0" smtClean="0">
                <a:latin typeface="Californian FB" pitchFamily="18" charset="0"/>
              </a:rPr>
              <a:t>4a Do you agree that students should have part-time jobs?</a:t>
            </a:r>
          </a:p>
          <a:p>
            <a:pPr algn="just"/>
            <a:r>
              <a:rPr lang="sr-Latn-RS" sz="2600" dirty="0" smtClean="0">
                <a:latin typeface="Californian FB" pitchFamily="18" charset="0"/>
              </a:rPr>
              <a:t>4b What’s your opinion about students having _______ ________?</a:t>
            </a:r>
          </a:p>
          <a:p>
            <a:pPr algn="just"/>
            <a:r>
              <a:rPr lang="sr-Latn-RS" sz="2600" dirty="0" smtClean="0">
                <a:latin typeface="Californian FB" pitchFamily="18" charset="0"/>
              </a:rPr>
              <a:t>5a What’s your opinion about children credit cards?</a:t>
            </a:r>
          </a:p>
          <a:p>
            <a:pPr algn="just"/>
            <a:r>
              <a:rPr lang="sr-Latn-RS" sz="2500" dirty="0" smtClean="0">
                <a:latin typeface="Californian FB" pitchFamily="18" charset="0"/>
              </a:rPr>
              <a:t>5b Do you think that children ______ _______ ______ ______ a good idea?</a:t>
            </a:r>
            <a:endParaRPr lang="en-US" sz="25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fade">
                                      <p:cBhvr>
                                        <p:cTn id="52" dur="2000"/>
                                        <p:tgtEl>
                                          <p:spTgt spid="3">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Effect transition="in" filter="fade">
                                      <p:cBhvr>
                                        <p:cTn id="57"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9" y="0"/>
            <a:ext cx="7858180" cy="404664"/>
          </a:xfrm>
        </p:spPr>
        <p:txBody>
          <a:bodyPr>
            <a:noAutofit/>
          </a:bodyPr>
          <a:lstStyle/>
          <a:p>
            <a:r>
              <a:rPr lang="sr-Latn-RS" sz="3600" dirty="0" smtClean="0">
                <a:latin typeface="Californian FB" pitchFamily="18" charset="0"/>
              </a:rPr>
              <a:t>6. answers</a:t>
            </a:r>
            <a:endParaRPr lang="en-US" sz="3600" dirty="0">
              <a:latin typeface="Californian FB" pitchFamily="18" charset="0"/>
            </a:endParaRPr>
          </a:p>
        </p:txBody>
      </p:sp>
      <p:sp>
        <p:nvSpPr>
          <p:cNvPr id="3" name="Content Placeholder 2"/>
          <p:cNvSpPr>
            <a:spLocks noGrp="1"/>
          </p:cNvSpPr>
          <p:nvPr>
            <p:ph idx="1"/>
          </p:nvPr>
        </p:nvSpPr>
        <p:spPr>
          <a:xfrm>
            <a:off x="0" y="404664"/>
            <a:ext cx="9144000" cy="6453336"/>
          </a:xfrm>
        </p:spPr>
        <p:txBody>
          <a:bodyPr>
            <a:noAutofit/>
          </a:bodyPr>
          <a:lstStyle/>
          <a:p>
            <a:pPr algn="just"/>
            <a:r>
              <a:rPr lang="sr-Latn-RS" sz="2600" dirty="0" smtClean="0">
                <a:latin typeface="Californian FB" pitchFamily="18" charset="0"/>
              </a:rPr>
              <a:t>1a Do you think that saving money is important?</a:t>
            </a:r>
          </a:p>
          <a:p>
            <a:pPr algn="just"/>
            <a:r>
              <a:rPr lang="sr-Latn-RS" sz="2600" dirty="0" smtClean="0">
                <a:latin typeface="Californian FB" pitchFamily="18" charset="0"/>
              </a:rPr>
              <a:t>1b Do you agree that people should </a:t>
            </a:r>
            <a:r>
              <a:rPr lang="sr-Latn-RS" sz="2600" b="1" dirty="0" smtClean="0">
                <a:solidFill>
                  <a:srgbClr val="FF0000"/>
                </a:solidFill>
                <a:latin typeface="Californian FB" pitchFamily="18" charset="0"/>
              </a:rPr>
              <a:t>SAVE MONEY </a:t>
            </a:r>
          </a:p>
          <a:p>
            <a:pPr algn="just"/>
            <a:r>
              <a:rPr lang="sr-Latn-RS" sz="2600" dirty="0" smtClean="0">
                <a:latin typeface="Californian FB" pitchFamily="18" charset="0"/>
              </a:rPr>
              <a:t>2a Do you think that borrowing money from friends is a good idea?</a:t>
            </a:r>
          </a:p>
          <a:p>
            <a:pPr algn="just"/>
            <a:r>
              <a:rPr lang="sr-Latn-RS" sz="2600" dirty="0" smtClean="0">
                <a:latin typeface="Californian FB" pitchFamily="18" charset="0"/>
              </a:rPr>
              <a:t>2b What’s your opinion </a:t>
            </a:r>
            <a:r>
              <a:rPr lang="sr-Latn-RS" sz="2600" b="1" dirty="0" smtClean="0">
                <a:solidFill>
                  <a:srgbClr val="FF0000"/>
                </a:solidFill>
                <a:latin typeface="Californian FB" pitchFamily="18" charset="0"/>
              </a:rPr>
              <a:t>ABOUT BORROWING MONEY FROM FRIENDS</a:t>
            </a:r>
            <a:r>
              <a:rPr lang="sr-Latn-RS" sz="2600" dirty="0" smtClean="0">
                <a:latin typeface="Californian FB" pitchFamily="18" charset="0"/>
              </a:rPr>
              <a:t>?</a:t>
            </a:r>
          </a:p>
          <a:p>
            <a:pPr algn="just"/>
            <a:r>
              <a:rPr lang="sr-Latn-RS" sz="2600" dirty="0" smtClean="0">
                <a:latin typeface="Californian FB" pitchFamily="18" charset="0"/>
              </a:rPr>
              <a:t>3a Do you agree that people should give money to charity?</a:t>
            </a:r>
          </a:p>
          <a:p>
            <a:pPr algn="just"/>
            <a:r>
              <a:rPr lang="sr-Latn-RS" sz="2600" dirty="0" smtClean="0">
                <a:latin typeface="Californian FB" pitchFamily="18" charset="0"/>
              </a:rPr>
              <a:t>3bDo you think that </a:t>
            </a:r>
            <a:r>
              <a:rPr lang="sr-Latn-RS" sz="2600" b="1" dirty="0" smtClean="0">
                <a:solidFill>
                  <a:srgbClr val="FF0000"/>
                </a:solidFill>
                <a:latin typeface="Californian FB" pitchFamily="18" charset="0"/>
              </a:rPr>
              <a:t>GIVING MONEY TO CHARITY IS  </a:t>
            </a:r>
            <a:r>
              <a:rPr lang="sr-Latn-RS" sz="2600" dirty="0" smtClean="0">
                <a:latin typeface="Californian FB" pitchFamily="18" charset="0"/>
              </a:rPr>
              <a:t>important?</a:t>
            </a:r>
          </a:p>
          <a:p>
            <a:pPr algn="just"/>
            <a:r>
              <a:rPr lang="sr-Latn-RS" sz="2600" dirty="0" smtClean="0">
                <a:latin typeface="Californian FB" pitchFamily="18" charset="0"/>
              </a:rPr>
              <a:t>4a Do you agree that students should have part-time jobs?</a:t>
            </a:r>
          </a:p>
          <a:p>
            <a:pPr algn="just"/>
            <a:r>
              <a:rPr lang="sr-Latn-RS" sz="2600" dirty="0" smtClean="0">
                <a:latin typeface="Californian FB" pitchFamily="18" charset="0"/>
              </a:rPr>
              <a:t>4b What’s your opinion about students having </a:t>
            </a:r>
            <a:r>
              <a:rPr lang="sr-Latn-RS" sz="2600" b="1" dirty="0" smtClean="0">
                <a:solidFill>
                  <a:srgbClr val="FF0000"/>
                </a:solidFill>
                <a:latin typeface="Californian FB" pitchFamily="18" charset="0"/>
              </a:rPr>
              <a:t>PART-TIME</a:t>
            </a:r>
            <a:r>
              <a:rPr lang="sr-Latn-RS" sz="2600" dirty="0" smtClean="0">
                <a:latin typeface="Californian FB" pitchFamily="18" charset="0"/>
              </a:rPr>
              <a:t> </a:t>
            </a:r>
            <a:r>
              <a:rPr lang="sr-Latn-RS" sz="2600" b="1" dirty="0" smtClean="0">
                <a:solidFill>
                  <a:srgbClr val="FF0000"/>
                </a:solidFill>
                <a:latin typeface="Californian FB" pitchFamily="18" charset="0"/>
              </a:rPr>
              <a:t>JOBS</a:t>
            </a:r>
            <a:r>
              <a:rPr lang="sr-Latn-RS" sz="2600" dirty="0" smtClean="0">
                <a:latin typeface="Californian FB" pitchFamily="18" charset="0"/>
              </a:rPr>
              <a:t>?</a:t>
            </a:r>
          </a:p>
          <a:p>
            <a:pPr algn="just"/>
            <a:r>
              <a:rPr lang="sr-Latn-RS" sz="2600" dirty="0" smtClean="0">
                <a:latin typeface="Californian FB" pitchFamily="18" charset="0"/>
              </a:rPr>
              <a:t>5a What’s your opinion about children credit cards?</a:t>
            </a:r>
          </a:p>
          <a:p>
            <a:pPr algn="just"/>
            <a:r>
              <a:rPr lang="sr-Latn-RS" sz="2600" dirty="0" smtClean="0">
                <a:latin typeface="Californian FB" pitchFamily="18" charset="0"/>
              </a:rPr>
              <a:t>5b </a:t>
            </a:r>
            <a:r>
              <a:rPr lang="sr-Latn-RS" sz="2200" dirty="0" smtClean="0">
                <a:latin typeface="Californian FB" pitchFamily="18" charset="0"/>
              </a:rPr>
              <a:t>Do you think that children </a:t>
            </a:r>
            <a:r>
              <a:rPr lang="sr-Latn-RS" sz="2200" b="1" dirty="0" smtClean="0">
                <a:solidFill>
                  <a:srgbClr val="FF0000"/>
                </a:solidFill>
                <a:latin typeface="Californian FB" pitchFamily="18" charset="0"/>
              </a:rPr>
              <a:t>HAVING CREDIT CARDS IS </a:t>
            </a:r>
            <a:r>
              <a:rPr lang="sr-Latn-RS" sz="2200" dirty="0" smtClean="0">
                <a:latin typeface="Californian FB" pitchFamily="18" charset="0"/>
              </a:rPr>
              <a:t>a good idea?</a:t>
            </a:r>
            <a:endParaRPr lang="en-US" sz="22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20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20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solidFill>
                  <a:srgbClr val="002060"/>
                </a:solidFill>
                <a:latin typeface="Californian FB" pitchFamily="18" charset="0"/>
              </a:rPr>
              <a:t>task</a:t>
            </a:r>
            <a:endParaRPr lang="en-US" dirty="0">
              <a:solidFill>
                <a:srgbClr val="002060"/>
              </a:solidFill>
              <a:latin typeface="Californian FB" pitchFamily="18" charset="0"/>
            </a:endParaRPr>
          </a:p>
        </p:txBody>
      </p:sp>
      <p:sp>
        <p:nvSpPr>
          <p:cNvPr id="3" name="Text Placeholder 2"/>
          <p:cNvSpPr>
            <a:spLocks noGrp="1"/>
          </p:cNvSpPr>
          <p:nvPr>
            <p:ph type="body" idx="1"/>
          </p:nvPr>
        </p:nvSpPr>
        <p:spPr/>
        <p:txBody>
          <a:bodyPr/>
          <a:lstStyle/>
          <a:p>
            <a:r>
              <a:rPr lang="sr-Latn-RS" dirty="0" smtClean="0">
                <a:latin typeface="Californian FB" pitchFamily="18" charset="0"/>
              </a:rPr>
              <a:t>expressing thoughts and opinions</a:t>
            </a:r>
            <a:endParaRPr lang="en-US"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928802"/>
          </a:xfrm>
        </p:spPr>
        <p:txBody>
          <a:bodyPr>
            <a:noAutofit/>
          </a:bodyPr>
          <a:lstStyle/>
          <a:p>
            <a:r>
              <a:rPr lang="sr-Latn-RS" sz="3000" dirty="0" smtClean="0">
                <a:latin typeface="Californian FB" pitchFamily="18" charset="0"/>
              </a:rPr>
              <a:t>7. </a:t>
            </a:r>
            <a:r>
              <a:rPr lang="sr-Latn-RS" sz="3000" b="1" dirty="0" smtClean="0">
                <a:solidFill>
                  <a:srgbClr val="FF0000"/>
                </a:solidFill>
                <a:latin typeface="Californian FB" pitchFamily="18" charset="0"/>
              </a:rPr>
              <a:t>page 89</a:t>
            </a:r>
            <a:r>
              <a:rPr lang="sr-Latn-RS" sz="3000" dirty="0" smtClean="0">
                <a:latin typeface="Californian FB" pitchFamily="18" charset="0"/>
              </a:rPr>
              <a:t>, Work with your colleagues and make a questionnaire about money. </a:t>
            </a:r>
            <a:br>
              <a:rPr lang="sr-Latn-RS" sz="3000" dirty="0" smtClean="0">
                <a:latin typeface="Californian FB" pitchFamily="18" charset="0"/>
              </a:rPr>
            </a:br>
            <a:r>
              <a:rPr lang="sr-Latn-RS" sz="3000" dirty="0" smtClean="0">
                <a:latin typeface="Californian FB" pitchFamily="18" charset="0"/>
              </a:rPr>
              <a:t>Choose from these ideas in Exercise 6 and complete the questions in the questionnaire.</a:t>
            </a:r>
            <a:endParaRPr lang="en-US" sz="3000" dirty="0">
              <a:latin typeface="Californian FB" pitchFamily="18" charset="0"/>
            </a:endParaRPr>
          </a:p>
        </p:txBody>
      </p:sp>
      <p:sp>
        <p:nvSpPr>
          <p:cNvPr id="3" name="Content Placeholder 2"/>
          <p:cNvSpPr>
            <a:spLocks noGrp="1"/>
          </p:cNvSpPr>
          <p:nvPr>
            <p:ph idx="1"/>
          </p:nvPr>
        </p:nvSpPr>
        <p:spPr>
          <a:xfrm>
            <a:off x="457200" y="1857364"/>
            <a:ext cx="8229600" cy="4714908"/>
          </a:xfrm>
        </p:spPr>
        <p:txBody>
          <a:bodyPr>
            <a:normAutofit/>
          </a:bodyPr>
          <a:lstStyle/>
          <a:p>
            <a:pPr algn="just"/>
            <a:r>
              <a:rPr lang="sr-Latn-RS" sz="2800" dirty="0" smtClean="0">
                <a:latin typeface="Californian FB" pitchFamily="18" charset="0"/>
              </a:rPr>
              <a:t>give money to homeless people</a:t>
            </a:r>
          </a:p>
          <a:p>
            <a:pPr algn="just"/>
            <a:r>
              <a:rPr lang="sr-Latn-RS" sz="2800" dirty="0" smtClean="0">
                <a:latin typeface="Californian FB" pitchFamily="18" charset="0"/>
              </a:rPr>
              <a:t>borrow money from a computer</a:t>
            </a:r>
          </a:p>
          <a:p>
            <a:pPr algn="just"/>
            <a:r>
              <a:rPr lang="sr-Latn-RS" sz="2800" dirty="0" smtClean="0">
                <a:latin typeface="Californian FB" pitchFamily="18" charset="0"/>
              </a:rPr>
              <a:t>students pay for university</a:t>
            </a:r>
          </a:p>
          <a:p>
            <a:pPr algn="just"/>
            <a:r>
              <a:rPr lang="sr-Latn-RS" sz="2800" dirty="0" smtClean="0">
                <a:latin typeface="Californian FB" pitchFamily="18" charset="0"/>
              </a:rPr>
              <a:t>directors earn a very high salary</a:t>
            </a:r>
          </a:p>
          <a:p>
            <a:pPr algn="just"/>
            <a:r>
              <a:rPr lang="sr-Latn-RS" sz="2800" dirty="0" smtClean="0">
                <a:latin typeface="Californian FB" pitchFamily="18" charset="0"/>
              </a:rPr>
              <a:t>buy expensive clothes</a:t>
            </a:r>
          </a:p>
          <a:p>
            <a:pPr algn="just"/>
            <a:r>
              <a:rPr lang="sr-Latn-RS" sz="2800" dirty="0" smtClean="0">
                <a:latin typeface="Californian FB" pitchFamily="18" charset="0"/>
              </a:rPr>
              <a:t>parents give children pocket money</a:t>
            </a:r>
          </a:p>
          <a:p>
            <a:pPr algn="just"/>
            <a:r>
              <a:rPr lang="sr-Latn-RS" sz="2800" dirty="0" smtClean="0">
                <a:latin typeface="Californian FB" pitchFamily="18" charset="0"/>
              </a:rPr>
              <a:t>children work</a:t>
            </a:r>
          </a:p>
          <a:p>
            <a:pPr algn="just"/>
            <a:r>
              <a:rPr lang="sr-Latn-RS" sz="2800" dirty="0" smtClean="0">
                <a:latin typeface="Californian FB" pitchFamily="18" charset="0"/>
              </a:rPr>
              <a:t>save money for retirement</a:t>
            </a:r>
            <a:endParaRPr lang="en-US" sz="2800"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00">
            <a:alpha val="32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600" dirty="0" smtClean="0">
                <a:latin typeface="Lucida Handwriting" pitchFamily="66" charset="0"/>
              </a:rPr>
              <a:t>Money Questionnaire</a:t>
            </a:r>
            <a:endParaRPr lang="en-US" sz="3600" dirty="0">
              <a:latin typeface="Lucida Handwriting" pitchFamily="66" charset="0"/>
            </a:endParaRPr>
          </a:p>
        </p:txBody>
      </p:sp>
      <p:graphicFrame>
        <p:nvGraphicFramePr>
          <p:cNvPr id="8" name="Content Placeholder 7"/>
          <p:cNvGraphicFramePr>
            <a:graphicFrameLocks noGrp="1"/>
          </p:cNvGraphicFramePr>
          <p:nvPr>
            <p:ph idx="1"/>
          </p:nvPr>
        </p:nvGraphicFramePr>
        <p:xfrm>
          <a:off x="5220075" y="3573023"/>
          <a:ext cx="3543300" cy="2785510"/>
        </p:xfrm>
        <a:graphic>
          <a:graphicData uri="http://schemas.openxmlformats.org/drawingml/2006/table">
            <a:tbl>
              <a:tblPr firstRow="1" bandRow="1">
                <a:tableStyleId>{5940675A-B579-460E-94D1-54222C63F5DA}</a:tableStyleId>
              </a:tblPr>
              <a:tblGrid>
                <a:gridCol w="1181100"/>
                <a:gridCol w="1181100"/>
                <a:gridCol w="1181100"/>
              </a:tblGrid>
              <a:tr h="557102">
                <a:tc>
                  <a:txBody>
                    <a:bodyPr/>
                    <a:lstStyle/>
                    <a:p>
                      <a:endParaRPr lang="en-US" sz="1800" dirty="0">
                        <a:latin typeface="Californian FB" pitchFamily="18" charset="0"/>
                      </a:endParaRPr>
                    </a:p>
                  </a:txBody>
                  <a:tcPr/>
                </a:tc>
                <a:tc>
                  <a:txBody>
                    <a:bodyPr/>
                    <a:lstStyle/>
                    <a:p>
                      <a:endParaRPr lang="en-US" sz="1800" dirty="0">
                        <a:latin typeface="Californian FB" pitchFamily="18" charset="0"/>
                      </a:endParaRPr>
                    </a:p>
                  </a:txBody>
                  <a:tcPr/>
                </a:tc>
                <a:tc>
                  <a:txBody>
                    <a:bodyPr/>
                    <a:lstStyle/>
                    <a:p>
                      <a:endParaRPr lang="en-US" sz="1800" dirty="0">
                        <a:latin typeface="Californian FB" pitchFamily="18" charset="0"/>
                      </a:endParaRPr>
                    </a:p>
                  </a:txBody>
                  <a:tcPr/>
                </a:tc>
              </a:tr>
              <a:tr h="557102">
                <a:tc>
                  <a:txBody>
                    <a:bodyPr/>
                    <a:lstStyle/>
                    <a:p>
                      <a:endParaRPr lang="en-US" sz="1800">
                        <a:latin typeface="Californian FB" pitchFamily="18" charset="0"/>
                      </a:endParaRPr>
                    </a:p>
                  </a:txBody>
                  <a:tcPr/>
                </a:tc>
                <a:tc>
                  <a:txBody>
                    <a:bodyPr/>
                    <a:lstStyle/>
                    <a:p>
                      <a:endParaRPr lang="en-US" sz="1800" dirty="0">
                        <a:latin typeface="Californian FB" pitchFamily="18" charset="0"/>
                      </a:endParaRPr>
                    </a:p>
                  </a:txBody>
                  <a:tcPr/>
                </a:tc>
                <a:tc>
                  <a:txBody>
                    <a:bodyPr/>
                    <a:lstStyle/>
                    <a:p>
                      <a:endParaRPr lang="en-US" sz="1800" dirty="0">
                        <a:latin typeface="Californian FB" pitchFamily="18" charset="0"/>
                      </a:endParaRPr>
                    </a:p>
                  </a:txBody>
                  <a:tcPr/>
                </a:tc>
              </a:tr>
              <a:tr h="557102">
                <a:tc>
                  <a:txBody>
                    <a:bodyPr/>
                    <a:lstStyle/>
                    <a:p>
                      <a:endParaRPr lang="en-US" sz="1800">
                        <a:latin typeface="Californian FB" pitchFamily="18" charset="0"/>
                      </a:endParaRPr>
                    </a:p>
                  </a:txBody>
                  <a:tcPr/>
                </a:tc>
                <a:tc>
                  <a:txBody>
                    <a:bodyPr/>
                    <a:lstStyle/>
                    <a:p>
                      <a:endParaRPr lang="en-US" sz="1800">
                        <a:latin typeface="Californian FB" pitchFamily="18" charset="0"/>
                      </a:endParaRPr>
                    </a:p>
                  </a:txBody>
                  <a:tcPr/>
                </a:tc>
                <a:tc>
                  <a:txBody>
                    <a:bodyPr/>
                    <a:lstStyle/>
                    <a:p>
                      <a:endParaRPr lang="en-US" sz="1800" dirty="0">
                        <a:latin typeface="Californian FB" pitchFamily="18" charset="0"/>
                      </a:endParaRPr>
                    </a:p>
                  </a:txBody>
                  <a:tcPr/>
                </a:tc>
              </a:tr>
              <a:tr h="557102">
                <a:tc>
                  <a:txBody>
                    <a:bodyPr/>
                    <a:lstStyle/>
                    <a:p>
                      <a:endParaRPr lang="en-US" sz="1800">
                        <a:latin typeface="Californian FB" pitchFamily="18" charset="0"/>
                      </a:endParaRPr>
                    </a:p>
                  </a:txBody>
                  <a:tcPr/>
                </a:tc>
                <a:tc>
                  <a:txBody>
                    <a:bodyPr/>
                    <a:lstStyle/>
                    <a:p>
                      <a:endParaRPr lang="en-US" sz="1800">
                        <a:latin typeface="Californian FB" pitchFamily="18" charset="0"/>
                      </a:endParaRPr>
                    </a:p>
                  </a:txBody>
                  <a:tcPr/>
                </a:tc>
                <a:tc>
                  <a:txBody>
                    <a:bodyPr/>
                    <a:lstStyle/>
                    <a:p>
                      <a:endParaRPr lang="en-US" sz="1800" dirty="0">
                        <a:latin typeface="Californian FB" pitchFamily="18" charset="0"/>
                      </a:endParaRPr>
                    </a:p>
                  </a:txBody>
                  <a:tcPr/>
                </a:tc>
              </a:tr>
              <a:tr h="557102">
                <a:tc>
                  <a:txBody>
                    <a:bodyPr/>
                    <a:lstStyle/>
                    <a:p>
                      <a:endParaRPr lang="en-US" sz="1800">
                        <a:latin typeface="Californian FB" pitchFamily="18" charset="0"/>
                      </a:endParaRPr>
                    </a:p>
                  </a:txBody>
                  <a:tcPr/>
                </a:tc>
                <a:tc>
                  <a:txBody>
                    <a:bodyPr/>
                    <a:lstStyle/>
                    <a:p>
                      <a:endParaRPr lang="en-US" sz="1800">
                        <a:latin typeface="Californian FB" pitchFamily="18" charset="0"/>
                      </a:endParaRPr>
                    </a:p>
                  </a:txBody>
                  <a:tcPr/>
                </a:tc>
                <a:tc>
                  <a:txBody>
                    <a:bodyPr/>
                    <a:lstStyle/>
                    <a:p>
                      <a:endParaRPr lang="en-US" sz="1800" dirty="0">
                        <a:latin typeface="Californian FB" pitchFamily="18" charset="0"/>
                      </a:endParaRPr>
                    </a:p>
                  </a:txBody>
                  <a:tcPr/>
                </a:tc>
              </a:tr>
            </a:tbl>
          </a:graphicData>
        </a:graphic>
      </p:graphicFrame>
      <p:sp>
        <p:nvSpPr>
          <p:cNvPr id="5" name="TextBox 4"/>
          <p:cNvSpPr txBox="1"/>
          <p:nvPr/>
        </p:nvSpPr>
        <p:spPr>
          <a:xfrm>
            <a:off x="323528" y="1428736"/>
            <a:ext cx="4534224" cy="1569660"/>
          </a:xfrm>
          <a:prstGeom prst="rect">
            <a:avLst/>
          </a:prstGeom>
          <a:noFill/>
        </p:spPr>
        <p:txBody>
          <a:bodyPr wrap="square" rtlCol="0">
            <a:spAutoFit/>
          </a:bodyPr>
          <a:lstStyle/>
          <a:p>
            <a:r>
              <a:rPr lang="sr-Latn-RS" sz="2400" u="sng" dirty="0" smtClean="0">
                <a:latin typeface="Lucida Handwriting" pitchFamily="66" charset="0"/>
              </a:rPr>
              <a:t>Section A</a:t>
            </a:r>
          </a:p>
          <a:p>
            <a:pPr marL="342900" indent="-342900">
              <a:buAutoNum type="arabicPeriod"/>
            </a:pPr>
            <a:r>
              <a:rPr lang="sr-Latn-RS" dirty="0" smtClean="0">
                <a:latin typeface="Lucida Handwriting" pitchFamily="66" charset="0"/>
              </a:rPr>
              <a:t>What’s your opinion about _________?</a:t>
            </a:r>
          </a:p>
          <a:p>
            <a:pPr marL="342900" indent="-342900">
              <a:buFontTx/>
              <a:buAutoNum type="arabicPeriod"/>
            </a:pPr>
            <a:r>
              <a:rPr lang="sr-Latn-RS" dirty="0" smtClean="0">
                <a:latin typeface="Lucida Handwriting" pitchFamily="66" charset="0"/>
              </a:rPr>
              <a:t>What’s your opinion about _________?</a:t>
            </a:r>
          </a:p>
        </p:txBody>
      </p:sp>
      <p:sp>
        <p:nvSpPr>
          <p:cNvPr id="6" name="TextBox 5"/>
          <p:cNvSpPr txBox="1"/>
          <p:nvPr/>
        </p:nvSpPr>
        <p:spPr>
          <a:xfrm>
            <a:off x="5286381" y="1285860"/>
            <a:ext cx="3643339" cy="1523494"/>
          </a:xfrm>
          <a:prstGeom prst="rect">
            <a:avLst/>
          </a:prstGeom>
          <a:noFill/>
        </p:spPr>
        <p:txBody>
          <a:bodyPr wrap="square" rtlCol="0">
            <a:spAutoFit/>
          </a:bodyPr>
          <a:lstStyle/>
          <a:p>
            <a:r>
              <a:rPr lang="sr-Latn-RS" dirty="0" smtClean="0">
                <a:latin typeface="Lucida Handwriting" pitchFamily="66" charset="0"/>
              </a:rPr>
              <a:t>Notes</a:t>
            </a:r>
          </a:p>
          <a:p>
            <a:r>
              <a:rPr lang="sr-Latn-RS" dirty="0" smtClean="0">
                <a:latin typeface="Californian FB" pitchFamily="18" charset="0"/>
              </a:rPr>
              <a:t>________________________________________________________________________________________________________________________</a:t>
            </a:r>
          </a:p>
          <a:p>
            <a:endParaRPr lang="en-US" dirty="0"/>
          </a:p>
        </p:txBody>
      </p:sp>
      <p:sp>
        <p:nvSpPr>
          <p:cNvPr id="7" name="TextBox 6"/>
          <p:cNvSpPr txBox="1"/>
          <p:nvPr/>
        </p:nvSpPr>
        <p:spPr>
          <a:xfrm>
            <a:off x="0" y="3284984"/>
            <a:ext cx="4499992" cy="3570208"/>
          </a:xfrm>
          <a:prstGeom prst="rect">
            <a:avLst/>
          </a:prstGeom>
          <a:noFill/>
        </p:spPr>
        <p:txBody>
          <a:bodyPr wrap="square" rtlCol="0">
            <a:spAutoFit/>
          </a:bodyPr>
          <a:lstStyle/>
          <a:p>
            <a:pPr algn="just"/>
            <a:r>
              <a:rPr lang="sr-Latn-RS" sz="2400" u="sng" dirty="0" smtClean="0">
                <a:latin typeface="Lucida Handwriting" pitchFamily="66" charset="0"/>
              </a:rPr>
              <a:t>Section B (tick one)</a:t>
            </a:r>
          </a:p>
          <a:p>
            <a:pPr algn="just"/>
            <a:endParaRPr lang="sr-Latn-RS" sz="2400" u="sng" dirty="0" smtClean="0">
              <a:latin typeface="Lucida Handwriting" pitchFamily="66" charset="0"/>
            </a:endParaRPr>
          </a:p>
          <a:p>
            <a:pPr algn="just"/>
            <a:r>
              <a:rPr lang="sr-Latn-RS" sz="2000" dirty="0" smtClean="0">
                <a:latin typeface="Lucida Handwriting" pitchFamily="66" charset="0"/>
              </a:rPr>
              <a:t>3. Do you think that</a:t>
            </a:r>
          </a:p>
          <a:p>
            <a:pPr algn="just"/>
            <a:r>
              <a:rPr lang="sr-Latn-RS" sz="2000" dirty="0" smtClean="0">
                <a:latin typeface="Lucida Handwriting" pitchFamily="66" charset="0"/>
              </a:rPr>
              <a:t>_______ important?</a:t>
            </a:r>
          </a:p>
          <a:p>
            <a:pPr algn="just"/>
            <a:r>
              <a:rPr lang="sr-Latn-RS" sz="2000" dirty="0" smtClean="0">
                <a:latin typeface="Lucida Handwriting" pitchFamily="66" charset="0"/>
              </a:rPr>
              <a:t>4. Do you think that</a:t>
            </a:r>
          </a:p>
          <a:p>
            <a:pPr algn="just"/>
            <a:r>
              <a:rPr lang="sr-Latn-RS" sz="2000" dirty="0" smtClean="0">
                <a:latin typeface="Lucida Handwriting" pitchFamily="66" charset="0"/>
              </a:rPr>
              <a:t>_______ ia good idea?</a:t>
            </a:r>
          </a:p>
          <a:p>
            <a:pPr algn="just"/>
            <a:r>
              <a:rPr lang="sr-Latn-RS" sz="2000" dirty="0" smtClean="0">
                <a:latin typeface="Lucida Handwriting" pitchFamily="66" charset="0"/>
              </a:rPr>
              <a:t>5. Do you agree that ____________?</a:t>
            </a:r>
          </a:p>
          <a:p>
            <a:pPr algn="just"/>
            <a:r>
              <a:rPr lang="sr-Latn-RS" sz="2000" dirty="0" smtClean="0">
                <a:latin typeface="Lucida Handwriting" pitchFamily="66" charset="0"/>
              </a:rPr>
              <a:t>6. Do you agree that ____________?</a:t>
            </a:r>
          </a:p>
          <a:p>
            <a:endParaRPr lang="en-US" dirty="0"/>
          </a:p>
        </p:txBody>
      </p:sp>
      <p:sp>
        <p:nvSpPr>
          <p:cNvPr id="9" name="TextBox 8"/>
          <p:cNvSpPr txBox="1"/>
          <p:nvPr/>
        </p:nvSpPr>
        <p:spPr>
          <a:xfrm>
            <a:off x="5004048" y="2924949"/>
            <a:ext cx="4139952" cy="646331"/>
          </a:xfrm>
          <a:prstGeom prst="rect">
            <a:avLst/>
          </a:prstGeom>
          <a:noFill/>
        </p:spPr>
        <p:txBody>
          <a:bodyPr wrap="square" rtlCol="0">
            <a:spAutoFit/>
          </a:bodyPr>
          <a:lstStyle/>
          <a:p>
            <a:pPr algn="ctr"/>
            <a:r>
              <a:rPr lang="sr-Latn-RS" dirty="0" smtClean="0">
                <a:latin typeface="Lucida Handwriting" pitchFamily="66" charset="0"/>
              </a:rPr>
              <a:t>Yes            No             Not sure/</a:t>
            </a:r>
          </a:p>
          <a:p>
            <a:pPr algn="ctr"/>
            <a:r>
              <a:rPr lang="sr-Latn-RS" dirty="0" smtClean="0">
                <a:latin typeface="Lucida Handwriting" pitchFamily="66" charset="0"/>
              </a:rPr>
              <a:t>                              Don’t know</a:t>
            </a:r>
            <a:endParaRPr lang="en-US" dirty="0">
              <a:latin typeface="Lucida Handwriting" pitchFamily="66"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RS" sz="3600" dirty="0" smtClean="0">
                <a:latin typeface="Californian FB" pitchFamily="18" charset="0"/>
              </a:rPr>
              <a:t>8a </a:t>
            </a:r>
            <a:r>
              <a:rPr lang="sr-Latn-RS" sz="3600" b="1" dirty="0" smtClean="0">
                <a:solidFill>
                  <a:srgbClr val="FF0000"/>
                </a:solidFill>
                <a:latin typeface="Californian FB" pitchFamily="18" charset="0"/>
              </a:rPr>
              <a:t>page 89 </a:t>
            </a:r>
            <a:r>
              <a:rPr lang="sr-Latn-RS" sz="3600" dirty="0" smtClean="0">
                <a:latin typeface="Californian FB" pitchFamily="18" charset="0"/>
              </a:rPr>
              <a:t>Interview as many students as you can using the </a:t>
            </a:r>
            <a:r>
              <a:rPr lang="sr-Latn-RS" sz="2700" dirty="0" smtClean="0">
                <a:latin typeface="Lucida Handwriting" pitchFamily="66" charset="0"/>
              </a:rPr>
              <a:t>Money Questionnaire</a:t>
            </a:r>
            <a:endParaRPr lang="en-US" sz="2700" dirty="0">
              <a:latin typeface="Lucida Handwriting" pitchFamily="66" charset="0"/>
            </a:endParaRPr>
          </a:p>
        </p:txBody>
      </p:sp>
      <p:graphicFrame>
        <p:nvGraphicFramePr>
          <p:cNvPr id="4" name="Content Placeholder 3"/>
          <p:cNvGraphicFramePr>
            <a:graphicFrameLocks noGrp="1"/>
          </p:cNvGraphicFramePr>
          <p:nvPr>
            <p:ph idx="1"/>
          </p:nvPr>
        </p:nvGraphicFramePr>
        <p:xfrm>
          <a:off x="827584" y="2143116"/>
          <a:ext cx="8102133" cy="4960620"/>
        </p:xfrm>
        <a:graphic>
          <a:graphicData uri="http://schemas.openxmlformats.org/drawingml/2006/table">
            <a:tbl>
              <a:tblPr firstRow="1" bandRow="1">
                <a:tableStyleId>{5C22544A-7EE6-4342-B048-85BDC9FD1C3A}</a:tableStyleId>
              </a:tblPr>
              <a:tblGrid>
                <a:gridCol w="997180"/>
                <a:gridCol w="7104953"/>
              </a:tblGrid>
              <a:tr h="4960620">
                <a:tc>
                  <a:txBody>
                    <a:bodyPr/>
                    <a:lstStyle/>
                    <a:p>
                      <a:endParaRPr lang="en-US" sz="1800" dirty="0"/>
                    </a:p>
                  </a:txBody>
                  <a:tcPr/>
                </a:tc>
                <a:tc>
                  <a:txBody>
                    <a:bodyPr/>
                    <a:lstStyle/>
                    <a:p>
                      <a:pPr algn="ctr"/>
                      <a:r>
                        <a:rPr lang="sr-Latn-RS" sz="1800" dirty="0" smtClean="0">
                          <a:latin typeface="Californian FB" pitchFamily="18" charset="0"/>
                        </a:rPr>
                        <a:t> </a:t>
                      </a:r>
                      <a:r>
                        <a:rPr lang="sr-Latn-RS" sz="2800" dirty="0" smtClean="0">
                          <a:solidFill>
                            <a:schemeClr val="tx1"/>
                          </a:solidFill>
                          <a:latin typeface="Californian FB" pitchFamily="18" charset="0"/>
                        </a:rPr>
                        <a:t>OTHER USEFUL PHRASES </a:t>
                      </a:r>
                    </a:p>
                    <a:p>
                      <a:pPr algn="l"/>
                      <a:r>
                        <a:rPr lang="sr-Latn-RS" sz="2400" b="0" dirty="0" smtClean="0">
                          <a:solidFill>
                            <a:schemeClr val="tx1"/>
                          </a:solidFill>
                          <a:latin typeface="Californian FB" pitchFamily="18" charset="0"/>
                        </a:rPr>
                        <a:t>I think that...                            I don’t know.</a:t>
                      </a:r>
                    </a:p>
                    <a:p>
                      <a:pPr algn="l"/>
                      <a:endParaRPr lang="sr-Latn-RS" sz="2400" b="0" dirty="0" smtClean="0">
                        <a:solidFill>
                          <a:schemeClr val="tx1"/>
                        </a:solidFill>
                        <a:latin typeface="Californian FB" pitchFamily="18" charset="0"/>
                      </a:endParaRPr>
                    </a:p>
                    <a:p>
                      <a:pPr algn="l"/>
                      <a:r>
                        <a:rPr lang="sr-Latn-RS" sz="2400" b="0" dirty="0" smtClean="0">
                          <a:solidFill>
                            <a:schemeClr val="tx1"/>
                          </a:solidFill>
                          <a:latin typeface="Californian FB" pitchFamily="18" charset="0"/>
                        </a:rPr>
                        <a:t>In my opinion, ... </a:t>
                      </a:r>
                      <a:r>
                        <a:rPr lang="sr-Latn-RS" sz="2400" b="0" baseline="0" dirty="0" smtClean="0">
                          <a:solidFill>
                            <a:schemeClr val="tx1"/>
                          </a:solidFill>
                          <a:latin typeface="Californian FB" pitchFamily="18" charset="0"/>
                        </a:rPr>
                        <a:t>                      Yes, definitely.</a:t>
                      </a:r>
                    </a:p>
                    <a:p>
                      <a:pPr algn="l"/>
                      <a:endParaRPr lang="sr-Latn-RS" sz="2400" b="0" baseline="0" dirty="0" smtClean="0">
                        <a:solidFill>
                          <a:schemeClr val="tx1"/>
                        </a:solidFill>
                        <a:latin typeface="Californian FB" pitchFamily="18" charset="0"/>
                      </a:endParaRPr>
                    </a:p>
                    <a:p>
                      <a:pPr algn="l"/>
                      <a:r>
                        <a:rPr lang="sr-Latn-RS" sz="2400" b="0" baseline="0" dirty="0" smtClean="0">
                          <a:solidFill>
                            <a:schemeClr val="tx1"/>
                          </a:solidFill>
                          <a:latin typeface="Californian FB" pitchFamily="18" charset="0"/>
                        </a:rPr>
                        <a:t>Personally, I think ...               Yes, I suppose it is.</a:t>
                      </a:r>
                    </a:p>
                    <a:p>
                      <a:pPr algn="l"/>
                      <a:endParaRPr lang="sr-Latn-RS" sz="2400" b="0" baseline="0" dirty="0" smtClean="0">
                        <a:solidFill>
                          <a:schemeClr val="tx1"/>
                        </a:solidFill>
                        <a:latin typeface="Californian FB" pitchFamily="18" charset="0"/>
                      </a:endParaRPr>
                    </a:p>
                    <a:p>
                      <a:pPr algn="l"/>
                      <a:r>
                        <a:rPr lang="sr-Latn-RS" sz="2400" b="0" baseline="0" dirty="0" smtClean="0">
                          <a:solidFill>
                            <a:schemeClr val="tx1"/>
                          </a:solidFill>
                          <a:latin typeface="Californian FB" pitchFamily="18" charset="0"/>
                        </a:rPr>
                        <a:t>I’m not sure.                                  No, not at all.</a:t>
                      </a:r>
                      <a:endParaRPr lang="en-US" sz="2400" b="0" dirty="0">
                        <a:solidFill>
                          <a:schemeClr val="tx1"/>
                        </a:solidFill>
                        <a:latin typeface="Californian FB" pitchFamily="18" charset="0"/>
                      </a:endParaRPr>
                    </a:p>
                  </a:txBody>
                  <a:tcPr>
                    <a:solidFill>
                      <a:schemeClr val="accent1">
                        <a:lumMod val="40000"/>
                        <a:lumOff val="60000"/>
                      </a:schemeClr>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600" dirty="0" smtClean="0">
                <a:latin typeface="Californian FB" pitchFamily="18" charset="0"/>
              </a:rPr>
              <a:t>8b </a:t>
            </a:r>
            <a:r>
              <a:rPr lang="sr-Latn-RS" sz="3600" b="1" dirty="0" smtClean="0">
                <a:solidFill>
                  <a:srgbClr val="FF0000"/>
                </a:solidFill>
                <a:latin typeface="Californian FB" pitchFamily="18" charset="0"/>
              </a:rPr>
              <a:t>page 89</a:t>
            </a:r>
            <a:r>
              <a:rPr lang="sr-Latn-RS" sz="3600" dirty="0" smtClean="0">
                <a:latin typeface="Californian FB" pitchFamily="18" charset="0"/>
              </a:rPr>
              <a:t>, Share your notes</a:t>
            </a:r>
            <a:endParaRPr lang="en-US" sz="3600" dirty="0">
              <a:latin typeface="Californian FB" pitchFamily="18" charset="0"/>
            </a:endParaRPr>
          </a:p>
        </p:txBody>
      </p:sp>
      <p:sp>
        <p:nvSpPr>
          <p:cNvPr id="3" name="Content Placeholder 2"/>
          <p:cNvSpPr>
            <a:spLocks noGrp="1"/>
          </p:cNvSpPr>
          <p:nvPr>
            <p:ph idx="1"/>
          </p:nvPr>
        </p:nvSpPr>
        <p:spPr/>
        <p:txBody>
          <a:bodyPr/>
          <a:lstStyle/>
          <a:p>
            <a:r>
              <a:rPr lang="sr-Latn-RS" i="1" dirty="0" smtClean="0">
                <a:latin typeface="Californian FB" pitchFamily="18" charset="0"/>
              </a:rPr>
              <a:t>Ten students think we should save money for our retirement. Three students think that it isn’t necessary...</a:t>
            </a:r>
            <a:endParaRPr lang="en-US" i="1" dirty="0">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582726"/>
          </a:xfrm>
        </p:spPr>
        <p:txBody>
          <a:bodyPr>
            <a:normAutofit fontScale="90000"/>
          </a:bodyPr>
          <a:lstStyle/>
          <a:p>
            <a:r>
              <a:rPr lang="sr-Latn-RS" sz="3200" dirty="0" smtClean="0">
                <a:latin typeface="Californian FB" pitchFamily="18" charset="0"/>
              </a:rPr>
              <a:t>9. </a:t>
            </a:r>
            <a:r>
              <a:rPr lang="sr-Latn-RS" sz="3200" b="1" dirty="0" smtClean="0">
                <a:solidFill>
                  <a:srgbClr val="FF0000"/>
                </a:solidFill>
                <a:latin typeface="Californian FB" pitchFamily="18" charset="0"/>
              </a:rPr>
              <a:t>page 89</a:t>
            </a:r>
            <a:r>
              <a:rPr lang="sr-Latn-RS" sz="3200" dirty="0" smtClean="0">
                <a:latin typeface="Californian FB" pitchFamily="18" charset="0"/>
              </a:rPr>
              <a:t>, Write a short parapgraph about the results of your survey. You can use tables or charts to show some of the information. Show your results to other students.</a:t>
            </a:r>
            <a:endParaRPr lang="en-US" sz="3200" dirty="0">
              <a:latin typeface="Californian FB" pitchFamily="18" charset="0"/>
            </a:endParaRPr>
          </a:p>
        </p:txBody>
      </p:sp>
      <p:sp>
        <p:nvSpPr>
          <p:cNvPr id="3" name="Content Placeholder 2"/>
          <p:cNvSpPr>
            <a:spLocks noGrp="1"/>
          </p:cNvSpPr>
          <p:nvPr>
            <p:ph idx="1"/>
          </p:nvPr>
        </p:nvSpPr>
        <p:spPr>
          <a:xfrm>
            <a:off x="457200" y="2500307"/>
            <a:ext cx="8229600" cy="3625857"/>
          </a:xfrm>
        </p:spPr>
        <p:txBody>
          <a:bodyPr/>
          <a:lstStyle/>
          <a:p>
            <a:r>
              <a:rPr lang="sr-Latn-RS" sz="2800" u="sng" dirty="0" smtClean="0">
                <a:latin typeface="Californian FB" pitchFamily="18" charset="0"/>
              </a:rPr>
              <a:t>Sample answer</a:t>
            </a:r>
          </a:p>
          <a:p>
            <a:endParaRPr lang="sr-Latn-RS" dirty="0"/>
          </a:p>
          <a:p>
            <a:pPr algn="just"/>
            <a:r>
              <a:rPr lang="sr-Latn-RS" sz="2000" dirty="0" smtClean="0">
                <a:latin typeface="Lucida Handwriting" pitchFamily="66" charset="0"/>
              </a:rPr>
              <a:t>Fifteen students think that giving money to homeless people is important. Five students think that it isn’t a good idea and ten students aren’t sure.</a:t>
            </a:r>
            <a:endParaRPr lang="en-US" sz="2000" dirty="0">
              <a:latin typeface="Lucida Handwriting"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200" dirty="0" smtClean="0">
                <a:latin typeface="Californian FB" pitchFamily="18" charset="0"/>
              </a:rPr>
              <a:t>HW </a:t>
            </a:r>
            <a:br>
              <a:rPr lang="sr-Latn-RS" sz="3200" dirty="0" smtClean="0">
                <a:latin typeface="Californian FB" pitchFamily="18" charset="0"/>
              </a:rPr>
            </a:br>
            <a:r>
              <a:rPr lang="sr-Latn-RS" sz="3200" b="1" dirty="0" smtClean="0">
                <a:latin typeface="Californian FB" pitchFamily="18" charset="0"/>
              </a:rPr>
              <a:t>Language Reference and Extra Practice</a:t>
            </a:r>
            <a:endParaRPr lang="en-US" sz="3200" b="1" dirty="0">
              <a:latin typeface="Californian FB" pitchFamily="18" charset="0"/>
            </a:endParaRPr>
          </a:p>
        </p:txBody>
      </p:sp>
      <p:sp>
        <p:nvSpPr>
          <p:cNvPr id="3" name="Content Placeholder 2"/>
          <p:cNvSpPr>
            <a:spLocks noGrp="1"/>
          </p:cNvSpPr>
          <p:nvPr>
            <p:ph idx="1"/>
          </p:nvPr>
        </p:nvSpPr>
        <p:spPr/>
        <p:txBody>
          <a:bodyPr>
            <a:normAutofit/>
          </a:bodyPr>
          <a:lstStyle/>
          <a:p>
            <a:r>
              <a:rPr lang="sr-Latn-RS" sz="2800" dirty="0" smtClean="0">
                <a:latin typeface="Californian FB" pitchFamily="18" charset="0"/>
              </a:rPr>
              <a:t>Read about the KEY LANGUAGE: Asking and giving opinions in </a:t>
            </a:r>
            <a:r>
              <a:rPr lang="sr-Latn-RS" sz="2800" b="1" dirty="0" smtClean="0">
                <a:solidFill>
                  <a:srgbClr val="FF0000"/>
                </a:solidFill>
                <a:latin typeface="Californian FB" pitchFamily="18" charset="0"/>
              </a:rPr>
              <a:t>page 140</a:t>
            </a:r>
          </a:p>
          <a:p>
            <a:r>
              <a:rPr lang="sr-Latn-RS" sz="2800" dirty="0" smtClean="0">
                <a:latin typeface="Californian FB" pitchFamily="18" charset="0"/>
              </a:rPr>
              <a:t>Do exercise KL 5 in </a:t>
            </a:r>
            <a:r>
              <a:rPr lang="sr-Latn-RS" sz="2800" b="1" dirty="0" smtClean="0">
                <a:solidFill>
                  <a:srgbClr val="FF0000"/>
                </a:solidFill>
                <a:latin typeface="Californian FB" pitchFamily="18" charset="0"/>
              </a:rPr>
              <a:t>page 141</a:t>
            </a:r>
            <a:endParaRPr lang="en-US" sz="2800" b="1" dirty="0">
              <a:solidFill>
                <a:srgbClr val="FF0000"/>
              </a:solidFill>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latin typeface="Californian FB" pitchFamily="18" charset="0"/>
              </a:rPr>
              <a:t>Thank you for your Attention</a:t>
            </a:r>
            <a:endParaRPr lang="en-US" dirty="0">
              <a:latin typeface="Californian FB" pitchFamily="18" charset="0"/>
            </a:endParaRPr>
          </a:p>
        </p:txBody>
      </p:sp>
      <p:pic>
        <p:nvPicPr>
          <p:cNvPr id="2050" name="Picture 2" descr="C:\Users\User\Desktop\politics-poll-opinion_poll-vote-public_opinion-voting-dcrn475_low.jpg"/>
          <p:cNvPicPr>
            <a:picLocks noGrp="1" noChangeAspect="1" noChangeArrowheads="1"/>
          </p:cNvPicPr>
          <p:nvPr>
            <p:ph idx="1"/>
          </p:nvPr>
        </p:nvPicPr>
        <p:blipFill>
          <a:blip r:embed="rId2" cstate="print"/>
          <a:srcRect/>
          <a:stretch>
            <a:fillRect/>
          </a:stretch>
        </p:blipFill>
        <p:spPr bwMode="auto">
          <a:xfrm>
            <a:off x="1331640" y="1600205"/>
            <a:ext cx="5472608" cy="45259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304</TotalTime>
  <Words>1793</Words>
  <Application>Microsoft Office PowerPoint</Application>
  <PresentationFormat>On-screen Show (4:3)</PresentationFormat>
  <Paragraphs>176</Paragraphs>
  <Slides>24</Slides>
  <Notes>2</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SCENARIO</vt:lpstr>
      <vt:lpstr>HW Language focus pages 140-141</vt:lpstr>
      <vt:lpstr>HW answers</vt:lpstr>
      <vt:lpstr>HW V1, 2, 3 6. Complete sentences 1-9 with these pairs</vt:lpstr>
      <vt:lpstr>HW V1, 2, 3 6. Complete sentences 1-9 with these pairs</vt:lpstr>
      <vt:lpstr>preparation</vt:lpstr>
      <vt:lpstr>1. page 88, Do you agree or disagree with these quotes? How true, partly true or not at all true?</vt:lpstr>
      <vt:lpstr>2a, page 88, Track 2.31, transcript page 154,  A bank is doing a survey about money. Listen to an interview.</vt:lpstr>
      <vt:lpstr>Track 2.31. Vocabulary</vt:lpstr>
      <vt:lpstr>2b page 88, Listen to the interview again. Are these sentences true or false?</vt:lpstr>
      <vt:lpstr>KEY LANGUAGE</vt:lpstr>
      <vt:lpstr>3. page 88, track 2.31, transcript page 154,  Complete the questions and answers from the interview. Listen and check.</vt:lpstr>
      <vt:lpstr>3. track 2.31, answers</vt:lpstr>
      <vt:lpstr>5. page 89, work with your colleagues.  Ask and answer questions in Exercise 3.</vt:lpstr>
      <vt:lpstr>6. page 89, in exercise 3, there are three different types of questions. In each pair of questions below, complete the second question so that it means the same as the first.</vt:lpstr>
      <vt:lpstr>6. answers</vt:lpstr>
      <vt:lpstr>task</vt:lpstr>
      <vt:lpstr>7. page 89, Work with your colleagues and make a questionnaire about money.  Choose from these ideas in Exercise 6 and complete the questions in the questionnaire.</vt:lpstr>
      <vt:lpstr>Money Questionnaire</vt:lpstr>
      <vt:lpstr>8a page 89 Interview as many students as you can using the Money Questionnaire</vt:lpstr>
      <vt:lpstr>8b page 89, Share your notes</vt:lpstr>
      <vt:lpstr>9. page 89, Write a short parapgraph about the results of your survey. You can use tables or charts to show some of the information. Show your results to other students.</vt:lpstr>
      <vt:lpstr>HW  Language Reference and Extra Practice</vt:lpstr>
      <vt:lpstr>Thank you for your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SCENARIO</dc:title>
  <dc:creator>User</dc:creator>
  <cp:lastModifiedBy>User</cp:lastModifiedBy>
  <cp:revision>27</cp:revision>
  <dcterms:created xsi:type="dcterms:W3CDTF">2021-02-16T20:19:22Z</dcterms:created>
  <dcterms:modified xsi:type="dcterms:W3CDTF">2021-03-02T01:37:05Z</dcterms:modified>
</cp:coreProperties>
</file>