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83" r:id="rId5"/>
    <p:sldId id="262" r:id="rId6"/>
    <p:sldId id="258" r:id="rId7"/>
    <p:sldId id="284" r:id="rId8"/>
    <p:sldId id="285" r:id="rId9"/>
    <p:sldId id="286" r:id="rId10"/>
    <p:sldId id="263" r:id="rId11"/>
    <p:sldId id="259" r:id="rId12"/>
    <p:sldId id="287" r:id="rId13"/>
    <p:sldId id="264" r:id="rId14"/>
    <p:sldId id="260" r:id="rId15"/>
    <p:sldId id="265" r:id="rId16"/>
    <p:sldId id="261" r:id="rId17"/>
    <p:sldId id="293" r:id="rId18"/>
    <p:sldId id="294" r:id="rId19"/>
    <p:sldId id="266" r:id="rId20"/>
    <p:sldId id="267" r:id="rId21"/>
    <p:sldId id="268" r:id="rId22"/>
    <p:sldId id="295" r:id="rId23"/>
    <p:sldId id="269" r:id="rId24"/>
    <p:sldId id="270" r:id="rId25"/>
    <p:sldId id="271" r:id="rId26"/>
    <p:sldId id="272" r:id="rId27"/>
    <p:sldId id="288" r:id="rId28"/>
    <p:sldId id="289" r:id="rId29"/>
    <p:sldId id="290" r:id="rId30"/>
    <p:sldId id="273" r:id="rId31"/>
    <p:sldId id="274" r:id="rId32"/>
    <p:sldId id="292" r:id="rId33"/>
    <p:sldId id="291" r:id="rId34"/>
    <p:sldId id="275" r:id="rId35"/>
    <p:sldId id="276" r:id="rId36"/>
    <p:sldId id="277" r:id="rId37"/>
    <p:sldId id="278" r:id="rId38"/>
    <p:sldId id="28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8679-98FD-4337-8FE4-868752DF0068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7B3CC-9DB0-428B-B1CB-50A9336C4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Review, pages 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Units 7-9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214942" cy="5786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Today, Malta is a popular holiday island in the Mediterranean Sea, but it 1 ________ (not/be) always an island : thousands of years ago, there 2 ______ (be) a large desert between Europe and Africa, but at that time there 3 _______ (be) no people there. Between 7000 and 5000 BC, people 4 ________ (travel) across the sea from Sicily to Malta. They 5 _________ (build) the famous temples on the island.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valletta-malta-coastal-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24" y="1285860"/>
            <a:ext cx="3714776" cy="492922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Mediterranean Sea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7" name="Picture 3" descr="C:\Users\User\Desktop\unnamed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501122" cy="564360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41148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Malta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mɔːl.tə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is an island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ʌɪlənd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near Sicily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0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600" dirty="0" smtClean="0">
                <a:latin typeface="Californian FB" pitchFamily="18" charset="0"/>
              </a:rPr>
              <a:t>temple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tɛmp</a:t>
            </a:r>
            <a:r>
              <a:rPr lang="en-US" sz="3600" dirty="0" smtClean="0">
                <a:latin typeface="Californian FB" pitchFamily="18" charset="0"/>
              </a:rPr>
              <a:t>(ə)l/</a:t>
            </a:r>
            <a:endParaRPr lang="sr-Latn-RS" sz="3600" dirty="0" smtClean="0">
              <a:latin typeface="Californian FB" pitchFamily="18" charset="0"/>
            </a:endParaRPr>
          </a:p>
          <a:p>
            <a:pPr algn="ctr"/>
            <a:r>
              <a:rPr lang="sr-Latn-RS" sz="3600" i="1" dirty="0" smtClean="0">
                <a:latin typeface="Californian FB" pitchFamily="18" charset="0"/>
              </a:rPr>
              <a:t>hram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357298"/>
            <a:ext cx="3857652" cy="4643470"/>
          </a:xfrm>
          <a:prstGeom prst="rect">
            <a:avLst/>
          </a:prstGeom>
          <a:noFill/>
        </p:spPr>
      </p:pic>
      <p:pic>
        <p:nvPicPr>
          <p:cNvPr id="5123" name="Picture 3" descr="C:\Users\User\Desktop\Strait_of_Sicily_map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71612"/>
            <a:ext cx="4114800" cy="457203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214942" cy="578645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Today, Malta is a popular holiday island in the Mediterranean Sea, but it 1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WAS NOT </a:t>
            </a:r>
            <a:r>
              <a:rPr lang="sr-Latn-RS" dirty="0" smtClean="0">
                <a:latin typeface="Californian FB" pitchFamily="18" charset="0"/>
              </a:rPr>
              <a:t>always an island : thousands of years ago, there 2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WAS </a:t>
            </a:r>
            <a:r>
              <a:rPr lang="sr-Latn-RS" dirty="0" smtClean="0">
                <a:latin typeface="Californian FB" pitchFamily="18" charset="0"/>
              </a:rPr>
              <a:t>a large desert between Europe and Africa, but at that time there 3 WERE no people there. Between 7000 and 5000 BC, people 4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TRAVELLED</a:t>
            </a:r>
            <a:r>
              <a:rPr lang="sr-Latn-RS" dirty="0" smtClean="0">
                <a:latin typeface="Californian FB" pitchFamily="18" charset="0"/>
              </a:rPr>
              <a:t> across the sea from Sicily to Malta. They 5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BUILT</a:t>
            </a:r>
            <a:r>
              <a:rPr lang="sr-Latn-RS" dirty="0" smtClean="0">
                <a:latin typeface="Californian FB" pitchFamily="18" charset="0"/>
              </a:rPr>
              <a:t> the famous temples on the island.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" name="Picture 2" descr="C:\Users\User\Desktop\valletta-malta-coastal-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24" y="1357298"/>
            <a:ext cx="3714776" cy="492922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429256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The Phoenicians 6 ________ (be) the other early visitors. They 7 ______ (use) the island’s natural harbours for their ships, and they also 8 _______ (trade) with other countries around the Mediterraean from the harbours. During the Roman Empire, Rome also 9 ________ (control) the island for seven centuries.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Alt_Phoenicia - raising the y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214422"/>
            <a:ext cx="3143272" cy="471490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The Phoenicians</a:t>
            </a:r>
            <a:r>
              <a:rPr lang="en-US" dirty="0" smtClean="0"/>
              <a:t> 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fəˈniːʃ</a:t>
            </a:r>
            <a:r>
              <a:rPr lang="en-US" sz="4000" dirty="0" smtClean="0">
                <a:latin typeface="Californian FB" pitchFamily="18" charset="0"/>
              </a:rPr>
              <a:t>(ə)n/</a:t>
            </a:r>
            <a:r>
              <a:rPr lang="sr-Latn-RS" sz="4000" dirty="0" smtClean="0">
                <a:latin typeface="Californian FB" pitchFamily="18" charset="0"/>
              </a:rPr>
              <a:t> - Feničani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580px-Phoenician_trade_routes_(eng).svg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358246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072066" cy="1143000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Book Antiqua" pitchFamily="18" charset="0"/>
              </a:rPr>
              <a:t>harbour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hɑː.bər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Book Antiqua" pitchFamily="18" charset="0"/>
              </a:rPr>
              <a:t>– port (</a:t>
            </a:r>
            <a:r>
              <a:rPr lang="sr-Latn-RS" sz="3600" i="1" dirty="0" smtClean="0">
                <a:latin typeface="Book Antiqua" pitchFamily="18" charset="0"/>
              </a:rPr>
              <a:t>luka</a:t>
            </a:r>
            <a:r>
              <a:rPr lang="sr-Latn-RS" sz="3600" dirty="0" smtClean="0">
                <a:latin typeface="Book Antiqua" pitchFamily="18" charset="0"/>
              </a:rPr>
              <a:t>)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4143404" cy="47577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14876" y="285728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600" dirty="0" smtClean="0">
                <a:latin typeface="Book Antiqua" pitchFamily="18" charset="0"/>
              </a:rPr>
              <a:t>trade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treɪd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trgovina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ceta-trade-clim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4572000" cy="4714908"/>
          </a:xfrm>
          <a:prstGeom prst="rect">
            <a:avLst/>
          </a:prstGeom>
          <a:noFill/>
        </p:spPr>
      </p:pic>
      <p:pic>
        <p:nvPicPr>
          <p:cNvPr id="2051" name="Picture 3" descr="C:\Users\User\Desktop\what-is-global-trade-definition-advantages-and-barriers_1155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643050"/>
            <a:ext cx="4214842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 Roman Empire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em.paɪər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Rimsko carstvo</a:t>
            </a:r>
            <a:r>
              <a:rPr lang="en-US" sz="3600" dirty="0" smtClean="0">
                <a:latin typeface="Californian FB" pitchFamily="18" charset="0"/>
              </a:rPr>
              <a:t>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WorldRomanEmpire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1260" y="1600200"/>
            <a:ext cx="5761480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214942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The Phoenicians 6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WERE</a:t>
            </a:r>
            <a:r>
              <a:rPr lang="sr-Latn-RS" dirty="0" smtClean="0">
                <a:latin typeface="Californian FB" pitchFamily="18" charset="0"/>
              </a:rPr>
              <a:t> the other early visitors. They 7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USED</a:t>
            </a:r>
            <a:r>
              <a:rPr lang="sr-Latn-RS" dirty="0" smtClean="0">
                <a:latin typeface="Californian FB" pitchFamily="18" charset="0"/>
              </a:rPr>
              <a:t> the island’s natural harbours for their ships, and they also 8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TRADED</a:t>
            </a:r>
            <a:r>
              <a:rPr lang="sr-Latn-RS" dirty="0" smtClean="0">
                <a:latin typeface="Californian FB" pitchFamily="18" charset="0"/>
              </a:rPr>
              <a:t> with other countries around the Mediterraean from the harbours. During the Roman Empire, Rome also 9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CONTROLLED</a:t>
            </a:r>
            <a:r>
              <a:rPr lang="sr-Latn-RS" dirty="0" smtClean="0">
                <a:latin typeface="Californian FB" pitchFamily="18" charset="0"/>
              </a:rPr>
              <a:t> the island for seven centuries.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48" y="1142984"/>
            <a:ext cx="3857652" cy="514353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214942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Like the Phoenicians, the Romans 10 ________ (not/could) control the islands any more and they 11 ______ (leave). Malta 12 _______ (have) many more visitors after that. The Arabs 13 ________ (live) there for two centuries and 14 ________ (give) the modern Maltese language many words 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istockphoto-841247310-612x6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071546"/>
            <a:ext cx="3500462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128588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Arabs – Arabic (language) Arabian (land)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Malta - Maltese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1001-arabian-nights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00240"/>
            <a:ext cx="3198516" cy="4268788"/>
          </a:xfrm>
          <a:prstGeom prst="rect">
            <a:avLst/>
          </a:prstGeom>
          <a:noFill/>
        </p:spPr>
      </p:pic>
      <p:pic>
        <p:nvPicPr>
          <p:cNvPr id="4099" name="Picture 3" descr="C:\Users\User\Desktop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071678"/>
            <a:ext cx="4429124" cy="428628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5214942" cy="5786454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Like the Phoenicians, the Romans 10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COULDN’T</a:t>
            </a:r>
            <a:r>
              <a:rPr lang="sr-Latn-RS" dirty="0" smtClean="0">
                <a:latin typeface="Californian FB" pitchFamily="18" charset="0"/>
              </a:rPr>
              <a:t> control the islands any more and they 11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LEFT</a:t>
            </a:r>
            <a:r>
              <a:rPr lang="sr-Latn-RS" dirty="0" smtClean="0">
                <a:latin typeface="Californian FB" pitchFamily="18" charset="0"/>
              </a:rPr>
              <a:t>. Malta 12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HAD</a:t>
            </a:r>
            <a:r>
              <a:rPr lang="sr-Latn-RS" dirty="0" smtClean="0">
                <a:latin typeface="Californian FB" pitchFamily="18" charset="0"/>
              </a:rPr>
              <a:t> many more visitors after that. The Arabs 13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LIVED</a:t>
            </a:r>
            <a:r>
              <a:rPr lang="sr-Latn-RS" dirty="0" smtClean="0">
                <a:latin typeface="Californian FB" pitchFamily="18" charset="0"/>
              </a:rPr>
              <a:t> there for two centuries and 14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GAVE</a:t>
            </a:r>
            <a:r>
              <a:rPr lang="sr-Latn-RS" dirty="0" smtClean="0">
                <a:latin typeface="Californian FB" pitchFamily="18" charset="0"/>
              </a:rPr>
              <a:t> the modern Maltese language many words 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View-of-Valletta-from-board-of-yacht-Mal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214422"/>
            <a:ext cx="3357586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5214942" cy="5572140"/>
          </a:xfrm>
        </p:spPr>
        <p:txBody>
          <a:bodyPr>
            <a:normAutofit/>
          </a:bodyPr>
          <a:lstStyle/>
          <a:p>
            <a:pPr algn="just"/>
            <a:r>
              <a:rPr lang="sr-Latn-RS" dirty="0">
                <a:latin typeface="Californian FB" pitchFamily="18" charset="0"/>
              </a:rPr>
              <a:t>T</a:t>
            </a:r>
            <a:r>
              <a:rPr lang="sr-Latn-RS" dirty="0" smtClean="0">
                <a:latin typeface="Californian FB" pitchFamily="18" charset="0"/>
              </a:rPr>
              <a:t>he Spanish, the French and the British all 15 ________ (come) and 16 ______ (leave) the island, and, finally, in 1964, Malta 17 _______ (become) independent and 18 ________ (can) make its own laws and protect its own people.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the-british-site-of-malta-malta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000108"/>
            <a:ext cx="3643338" cy="53578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1. 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200" dirty="0" smtClean="0">
                <a:latin typeface="Californian FB" pitchFamily="18" charset="0"/>
              </a:rPr>
              <a:t>, Write the verbs in the text in the Past Simple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omic Sans MS" pitchFamily="66" charset="0"/>
              </a:rPr>
              <a:t>MALTA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5214942" cy="5572140"/>
          </a:xfrm>
        </p:spPr>
        <p:txBody>
          <a:bodyPr>
            <a:normAutofit/>
          </a:bodyPr>
          <a:lstStyle/>
          <a:p>
            <a:pPr algn="just"/>
            <a:r>
              <a:rPr lang="sr-Latn-RS" dirty="0">
                <a:latin typeface="Californian FB" pitchFamily="18" charset="0"/>
              </a:rPr>
              <a:t>T</a:t>
            </a:r>
            <a:r>
              <a:rPr lang="sr-Latn-RS" dirty="0" smtClean="0">
                <a:latin typeface="Californian FB" pitchFamily="18" charset="0"/>
              </a:rPr>
              <a:t>he Spanish, the French and the British all 15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CAME</a:t>
            </a:r>
            <a:r>
              <a:rPr lang="sr-Latn-RS" dirty="0" smtClean="0">
                <a:latin typeface="Californian FB" pitchFamily="18" charset="0"/>
              </a:rPr>
              <a:t> and 16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LEFT</a:t>
            </a:r>
            <a:r>
              <a:rPr lang="sr-Latn-RS" dirty="0" smtClean="0">
                <a:latin typeface="Californian FB" pitchFamily="18" charset="0"/>
              </a:rPr>
              <a:t> the island, and, finally, in 1964, Malta 17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BECAME</a:t>
            </a:r>
            <a:r>
              <a:rPr lang="sr-Latn-RS" dirty="0" smtClean="0">
                <a:latin typeface="Californian FB" pitchFamily="18" charset="0"/>
              </a:rPr>
              <a:t> independent and 18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COULD</a:t>
            </a:r>
            <a:r>
              <a:rPr lang="sr-Latn-RS" dirty="0" smtClean="0">
                <a:latin typeface="Californian FB" pitchFamily="18" charset="0"/>
              </a:rPr>
              <a:t> make its own laws and protect its own people. 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indipendenz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214422"/>
            <a:ext cx="3500462" cy="49149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sr-Latn-RS" sz="2900" dirty="0" smtClean="0">
                <a:latin typeface="Californian FB" pitchFamily="18" charset="0"/>
              </a:rPr>
              <a:t>2.  </a:t>
            </a:r>
            <a:r>
              <a:rPr lang="sr-Latn-RS" sz="29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2900" dirty="0" smtClean="0">
                <a:latin typeface="Californian FB" pitchFamily="18" charset="0"/>
              </a:rPr>
              <a:t>, Complete the questions about Malta in the Past Simple</a:t>
            </a:r>
            <a:endParaRPr lang="en-US" sz="29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700" dirty="0" smtClean="0">
                <a:latin typeface="Californian FB" pitchFamily="18" charset="0"/>
              </a:rPr>
              <a:t>1. Q: How did the first visitors 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. A: They travelled by boat.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2. Q: Who __________________________________?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The Phoenicians.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3 Q: Why __________________________________?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For their ships and because they could trade with other countries.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4 Q: How long __________________________________?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For seven centuries.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5  Q: What_______________________________________?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 A: Many words.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6   Q: When______________________________________?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  A: In 1964.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sr-Latn-RS" sz="2900" dirty="0" smtClean="0">
                <a:latin typeface="Californian FB" pitchFamily="18" charset="0"/>
              </a:rPr>
              <a:t>2.  </a:t>
            </a:r>
            <a:r>
              <a:rPr lang="sr-Latn-RS" sz="29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2900" dirty="0" smtClean="0">
                <a:latin typeface="Californian FB" pitchFamily="18" charset="0"/>
              </a:rPr>
              <a:t>, Complete the questions about Malta in the Past Simple</a:t>
            </a:r>
            <a:endParaRPr lang="en-US" sz="29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sz="2700" dirty="0" smtClean="0">
                <a:latin typeface="Californian FB" pitchFamily="18" charset="0"/>
              </a:rPr>
              <a:t>1. Q: How did the first visitors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TRAVEL</a:t>
            </a:r>
            <a:r>
              <a:rPr lang="sr-Latn-RS" sz="2700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. A: They travelled by boat.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2. Q: Who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WERE THE OTHER EARLY VISITORS</a:t>
            </a:r>
            <a:r>
              <a:rPr lang="sr-Latn-RS" sz="2700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The Phoenicians.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3 Q: Why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DID THEY TRAVEL</a:t>
            </a:r>
            <a:r>
              <a:rPr lang="sr-Latn-RS" sz="2700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For their ships and because they could trade with other countries.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4 Q: How long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DID ROMANS CONTROL THE  ISLAND</a:t>
            </a:r>
            <a:r>
              <a:rPr lang="sr-Latn-RS" sz="2700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A: For seven centuries.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5  Q: What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DID  THE ARABS GIVE MODERN MALTESE LANGUAGE?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 A: Many words.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6   Q: When </a:t>
            </a:r>
            <a:r>
              <a:rPr lang="sr-Latn-RS" sz="2700" b="1" dirty="0" smtClean="0">
                <a:solidFill>
                  <a:srgbClr val="FF0000"/>
                </a:solidFill>
                <a:latin typeface="Californian FB" pitchFamily="18" charset="0"/>
              </a:rPr>
              <a:t>DID THEY BECOME AN INDEPENDENT COUNTRY</a:t>
            </a:r>
            <a:r>
              <a:rPr lang="sr-Latn-RS" sz="2700" dirty="0" smtClean="0">
                <a:latin typeface="Californian FB" pitchFamily="18" charset="0"/>
              </a:rPr>
              <a:t>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      A: In 1964.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Bookman Old Style" pitchFamily="18" charset="0"/>
              </a:rPr>
              <a:t>3.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3200" dirty="0" smtClean="0">
                <a:latin typeface="Bookman Old Style" pitchFamily="18" charset="0"/>
              </a:rPr>
              <a:t>, Work with a partner. Ask and answer questions about the past,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p.114.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7562"/>
            <a:ext cx="4186238" cy="3143272"/>
          </a:xfrm>
        </p:spPr>
        <p:txBody>
          <a:bodyPr/>
          <a:lstStyle/>
          <a:p>
            <a:r>
              <a:rPr lang="sr-Latn-RS" dirty="0" smtClean="0"/>
              <a:t>- </a:t>
            </a:r>
            <a:r>
              <a:rPr lang="sr-Latn-RS" dirty="0" smtClean="0">
                <a:latin typeface="Californian FB" pitchFamily="18" charset="0"/>
              </a:rPr>
              <a:t>When were ... ?</a:t>
            </a:r>
          </a:p>
          <a:p>
            <a:r>
              <a:rPr lang="sr-Latn-RS" dirty="0" smtClean="0">
                <a:latin typeface="Californian FB" pitchFamily="18" charset="0"/>
              </a:rPr>
              <a:t>- Why did ... ?</a:t>
            </a:r>
          </a:p>
          <a:p>
            <a:r>
              <a:rPr lang="sr-Latn-RS" dirty="0" smtClean="0">
                <a:latin typeface="Californian FB" pitchFamily="18" charset="0"/>
              </a:rPr>
              <a:t>- What did ... ?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45005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Find out information about the island of Mallorca in the Mediterrean Sea. Ask questions starting: 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1071546"/>
            <a:ext cx="47863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800" b="1" dirty="0" smtClean="0">
                <a:latin typeface="Californian FB" pitchFamily="18" charset="0"/>
              </a:rPr>
              <a:t>Answer your colleague’s questions with the words in bold. 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The first people were on the island____________. They lived </a:t>
            </a:r>
            <a:r>
              <a:rPr lang="sr-Latn-RS" sz="2800" b="1" dirty="0" smtClean="0">
                <a:latin typeface="Californian FB" pitchFamily="18" charset="0"/>
              </a:rPr>
              <a:t>in the holes. </a:t>
            </a:r>
            <a:r>
              <a:rPr lang="sr-Latn-RS" sz="2800" dirty="0" smtClean="0">
                <a:latin typeface="Californian FB" pitchFamily="18" charset="0"/>
              </a:rPr>
              <a:t>Later, the Greeks used Mallorca . It was part of the Roman Empire </a:t>
            </a:r>
            <a:r>
              <a:rPr lang="sr-Latn-RS" sz="2800" b="1" dirty="0" smtClean="0">
                <a:latin typeface="Californian FB" pitchFamily="18" charset="0"/>
              </a:rPr>
              <a:t>for 500 years </a:t>
            </a:r>
            <a:r>
              <a:rPr lang="sr-Latn-RS" sz="2800" dirty="0" smtClean="0">
                <a:latin typeface="Californian FB" pitchFamily="18" charset="0"/>
              </a:rPr>
              <a:t>and  the Romans built _______________. Finally, Mallorca became part of Spain </a:t>
            </a:r>
            <a:r>
              <a:rPr lang="sr-Latn-RS" sz="2800" b="1" dirty="0" smtClean="0">
                <a:latin typeface="Californian FB" pitchFamily="18" charset="0"/>
              </a:rPr>
              <a:t>in 1716</a:t>
            </a:r>
            <a:r>
              <a:rPr lang="sr-Latn-RS" sz="2800" dirty="0" smtClean="0">
                <a:latin typeface="Californian FB" pitchFamily="18" charset="0"/>
              </a:rPr>
              <a:t>.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Bookman Old Style" pitchFamily="18" charset="0"/>
              </a:rPr>
              <a:t>3.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3200" dirty="0" smtClean="0">
                <a:latin typeface="Bookman Old Style" pitchFamily="18" charset="0"/>
              </a:rPr>
              <a:t>, Work with a partner. Ask and answer questions about the past,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p.119.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7562"/>
            <a:ext cx="4186238" cy="3143272"/>
          </a:xfrm>
        </p:spPr>
        <p:txBody>
          <a:bodyPr/>
          <a:lstStyle/>
          <a:p>
            <a:r>
              <a:rPr lang="sr-Latn-RS" dirty="0" smtClean="0"/>
              <a:t>- </a:t>
            </a:r>
            <a:r>
              <a:rPr lang="sr-Latn-RS" dirty="0" smtClean="0">
                <a:latin typeface="Californian FB" pitchFamily="18" charset="0"/>
              </a:rPr>
              <a:t>Where did ... ?</a:t>
            </a:r>
          </a:p>
          <a:p>
            <a:r>
              <a:rPr lang="sr-Latn-RS" dirty="0" smtClean="0">
                <a:latin typeface="Californian FB" pitchFamily="18" charset="0"/>
              </a:rPr>
              <a:t>- How long was ... ?</a:t>
            </a:r>
          </a:p>
          <a:p>
            <a:r>
              <a:rPr lang="sr-Latn-RS" dirty="0" smtClean="0">
                <a:latin typeface="Californian FB" pitchFamily="18" charset="0"/>
              </a:rPr>
              <a:t>- When did ... ?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45005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Find out information about the island of Mallorca in the Mediterrean Sea. Ask questions starting: 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1071546"/>
            <a:ext cx="478631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800" b="1" dirty="0" smtClean="0">
                <a:latin typeface="Californian FB" pitchFamily="18" charset="0"/>
              </a:rPr>
              <a:t>Answer your colleague’s questions with the words in bold. 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The first people were on the island </a:t>
            </a:r>
            <a:r>
              <a:rPr lang="sr-Latn-RS" sz="2800" b="1" dirty="0" smtClean="0">
                <a:latin typeface="Californian FB" pitchFamily="18" charset="0"/>
              </a:rPr>
              <a:t>6,000 years ago</a:t>
            </a:r>
            <a:r>
              <a:rPr lang="sr-Latn-RS" sz="2800" dirty="0" smtClean="0">
                <a:latin typeface="Californian FB" pitchFamily="18" charset="0"/>
              </a:rPr>
              <a:t>. They lived _________. Later, the Greeks used Mallorca </a:t>
            </a:r>
            <a:r>
              <a:rPr lang="sr-Latn-RS" sz="2800" b="1" dirty="0" smtClean="0">
                <a:latin typeface="Californian FB" pitchFamily="18" charset="0"/>
              </a:rPr>
              <a:t>for trade</a:t>
            </a:r>
            <a:r>
              <a:rPr lang="sr-Latn-RS" sz="2800" dirty="0" smtClean="0">
                <a:latin typeface="Californian FB" pitchFamily="18" charset="0"/>
              </a:rPr>
              <a:t>. It was part of the Roman Empire ________________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and  the Romans built </a:t>
            </a:r>
            <a:r>
              <a:rPr lang="sr-Latn-RS" sz="2800" b="1" dirty="0" smtClean="0">
                <a:latin typeface="Californian FB" pitchFamily="18" charset="0"/>
              </a:rPr>
              <a:t>roads and towns</a:t>
            </a:r>
            <a:r>
              <a:rPr lang="sr-Latn-RS" sz="2800" dirty="0" smtClean="0">
                <a:latin typeface="Californian FB" pitchFamily="18" charset="0"/>
              </a:rPr>
              <a:t>. Finally, Mallorca became part of Spain _____________________.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82</a:t>
            </a:r>
            <a:r>
              <a:rPr lang="sr-Latn-RS" sz="3600" dirty="0" smtClean="0">
                <a:latin typeface="Californian FB" pitchFamily="18" charset="0"/>
              </a:rPr>
              <a:t>, Where do you normally buy food and clothes? How much do you usually spend on food shopping a week?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pPr algn="just"/>
            <a:r>
              <a:rPr lang="sr-Latn-RS" u="sng" dirty="0" smtClean="0">
                <a:latin typeface="Californian FB" pitchFamily="18" charset="0"/>
              </a:rPr>
              <a:t>Sample answers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I usually buy food in the supermarket...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I spend a lot of money on food shopping...</a:t>
            </a:r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Bookman Old Style" pitchFamily="18" charset="0"/>
              </a:rPr>
              <a:t>5.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3200" dirty="0" smtClean="0">
                <a:latin typeface="Bookman Old Style" pitchFamily="18" charset="0"/>
              </a:rPr>
              <a:t>,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track 2.27 </a:t>
            </a:r>
            <a:r>
              <a:rPr lang="sr-Latn-RS" sz="3200" dirty="0" smtClean="0">
                <a:latin typeface="Bookman Old Style" pitchFamily="18" charset="0"/>
              </a:rPr>
              <a:t>(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transcript page 153</a:t>
            </a:r>
            <a:r>
              <a:rPr lang="sr-Latn-RS" sz="3200" dirty="0" smtClean="0">
                <a:latin typeface="Bookman Old Style" pitchFamily="18" charset="0"/>
              </a:rPr>
              <a:t>) Listen to a conversation and choose the best answer.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700" dirty="0" smtClean="0">
                <a:latin typeface="Californian FB" pitchFamily="18" charset="0"/>
              </a:rPr>
              <a:t>1. Where is the woman?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in a supermarket   b) in a car park  c) in a manager’s office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2. What does she want to buy?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food            b) clothes              c) food and clothes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3. How is the woman paying for her shopping today?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by credit card        b) with cash     c) by direct debit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4. How much does she usually spend?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£100             b) under £100                c) over £100 </a:t>
            </a:r>
            <a:endParaRPr lang="en-US" sz="27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Bookman Old Style" pitchFamily="18" charset="0"/>
              </a:rPr>
              <a:t>5.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3200" dirty="0" smtClean="0">
                <a:latin typeface="Bookman Old Style" pitchFamily="18" charset="0"/>
              </a:rPr>
              <a:t>, 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track 2.27 </a:t>
            </a:r>
            <a:r>
              <a:rPr lang="sr-Latn-RS" sz="3200" dirty="0" smtClean="0">
                <a:latin typeface="Bookman Old Style" pitchFamily="18" charset="0"/>
              </a:rPr>
              <a:t>(</a:t>
            </a:r>
            <a:r>
              <a:rPr lang="sr-Latn-RS" sz="3200" dirty="0" smtClean="0">
                <a:solidFill>
                  <a:srgbClr val="FF0000"/>
                </a:solidFill>
                <a:latin typeface="Bookman Old Style" pitchFamily="18" charset="0"/>
              </a:rPr>
              <a:t>transcript page 153</a:t>
            </a:r>
            <a:r>
              <a:rPr lang="sr-Latn-RS" sz="3200" dirty="0" smtClean="0">
                <a:latin typeface="Bookman Old Style" pitchFamily="18" charset="0"/>
              </a:rPr>
              <a:t>) Listen to a conversation and choose the best answer.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700" dirty="0" smtClean="0">
                <a:latin typeface="Californian FB" pitchFamily="18" charset="0"/>
              </a:rPr>
              <a:t>1. Where is the woman?</a:t>
            </a:r>
          </a:p>
          <a:p>
            <a:pPr algn="just"/>
            <a:r>
              <a:rPr lang="sr-Latn-RS" sz="2700" b="1" dirty="0" smtClean="0">
                <a:latin typeface="Californian FB" pitchFamily="18" charset="0"/>
              </a:rPr>
              <a:t>a) in a supermarket   </a:t>
            </a:r>
            <a:r>
              <a:rPr lang="sr-Latn-RS" sz="2700" dirty="0" smtClean="0">
                <a:latin typeface="Californian FB" pitchFamily="18" charset="0"/>
              </a:rPr>
              <a:t>b) in a car park  c) in a manager’s office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2. What does she want to buy?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food            b) clothes              </a:t>
            </a:r>
            <a:r>
              <a:rPr lang="sr-Latn-RS" sz="2700" b="1" dirty="0" smtClean="0">
                <a:latin typeface="Californian FB" pitchFamily="18" charset="0"/>
              </a:rPr>
              <a:t>c) food and clothes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3. How is the woman paying for her shopping today?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by credit card        b) </a:t>
            </a:r>
            <a:r>
              <a:rPr lang="sr-Latn-RS" sz="2700" b="1" dirty="0" smtClean="0">
                <a:latin typeface="Californian FB" pitchFamily="18" charset="0"/>
              </a:rPr>
              <a:t>with cash     </a:t>
            </a:r>
            <a:r>
              <a:rPr lang="sr-Latn-RS" sz="2700" dirty="0" smtClean="0">
                <a:latin typeface="Californian FB" pitchFamily="18" charset="0"/>
              </a:rPr>
              <a:t>c) by direct debit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4. How much does she usually spend?</a:t>
            </a:r>
          </a:p>
          <a:p>
            <a:pPr algn="just"/>
            <a:r>
              <a:rPr lang="sr-Latn-RS" sz="2700" dirty="0" smtClean="0">
                <a:latin typeface="Californian FB" pitchFamily="18" charset="0"/>
              </a:rPr>
              <a:t>a) £100             b) under £100                c) </a:t>
            </a:r>
            <a:r>
              <a:rPr lang="sr-Latn-RS" sz="2700" b="1" dirty="0" smtClean="0">
                <a:latin typeface="Californian FB" pitchFamily="18" charset="0"/>
              </a:rPr>
              <a:t>over £100 </a:t>
            </a:r>
            <a:endParaRPr lang="en-US" sz="2700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Autofit/>
          </a:bodyPr>
          <a:lstStyle/>
          <a:p>
            <a:r>
              <a:rPr lang="sr-Latn-RS" sz="2400" dirty="0" smtClean="0">
                <a:latin typeface="Bookman Old Style" pitchFamily="18" charset="0"/>
              </a:rPr>
              <a:t>6a </a:t>
            </a:r>
            <a:r>
              <a:rPr lang="sr-Latn-RS" sz="24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2400" dirty="0" smtClean="0">
                <a:latin typeface="Bookman Old Style" pitchFamily="18" charset="0"/>
              </a:rPr>
              <a:t>, Choose the correct form of the verb in the conversation between a supermarket manager and a customer.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M: Hello. 1 </a:t>
            </a:r>
            <a:r>
              <a:rPr lang="sr-Latn-RS" sz="2800" i="1" dirty="0" smtClean="0">
                <a:latin typeface="Californian FB" pitchFamily="18" charset="0"/>
              </a:rPr>
              <a:t>I’m / I’m </a:t>
            </a:r>
            <a:r>
              <a:rPr lang="sr-Latn-RS" sz="2800" dirty="0" smtClean="0">
                <a:latin typeface="Californian FB" pitchFamily="18" charset="0"/>
              </a:rPr>
              <a:t>being the manager of this supermarket and today 2 we </a:t>
            </a:r>
            <a:r>
              <a:rPr lang="sr-Latn-RS" sz="2800" i="1" dirty="0" smtClean="0">
                <a:latin typeface="Californian FB" pitchFamily="18" charset="0"/>
              </a:rPr>
              <a:t>talk / we’re talking </a:t>
            </a:r>
            <a:r>
              <a:rPr lang="sr-Latn-RS" sz="2800" dirty="0" smtClean="0">
                <a:latin typeface="Californian FB" pitchFamily="18" charset="0"/>
              </a:rPr>
              <a:t>to some of our customers. 3 </a:t>
            </a:r>
            <a:r>
              <a:rPr lang="sr-Latn-RS" sz="2800" i="1" dirty="0" smtClean="0">
                <a:latin typeface="Californian FB" pitchFamily="18" charset="0"/>
              </a:rPr>
              <a:t>Do you have / Are you having </a:t>
            </a:r>
            <a:r>
              <a:rPr lang="sr-Latn-RS" sz="2800" dirty="0" smtClean="0">
                <a:latin typeface="Californian FB" pitchFamily="18" charset="0"/>
              </a:rPr>
              <a:t>five minutes?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C: Yes, OK.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M: Great. What </a:t>
            </a:r>
            <a:r>
              <a:rPr lang="sr-Latn-RS" sz="2800" i="1" dirty="0" smtClean="0">
                <a:latin typeface="Californian FB" pitchFamily="18" charset="0"/>
              </a:rPr>
              <a:t>do you buy / are you buying </a:t>
            </a:r>
            <a:r>
              <a:rPr lang="sr-Latn-RS" sz="2800" dirty="0" smtClean="0">
                <a:latin typeface="Californian FB" pitchFamily="18" charset="0"/>
              </a:rPr>
              <a:t>today? Food or clothes?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C: Food and clothes. 5 I always </a:t>
            </a:r>
            <a:r>
              <a:rPr lang="sr-Latn-RS" sz="2800" i="1" dirty="0" smtClean="0">
                <a:latin typeface="Californian FB" pitchFamily="18" charset="0"/>
              </a:rPr>
              <a:t>buy / I’m </a:t>
            </a:r>
            <a:r>
              <a:rPr lang="sr-Latn-RS" sz="2800" dirty="0" smtClean="0">
                <a:latin typeface="Californian FB" pitchFamily="18" charset="0"/>
              </a:rPr>
              <a:t>always </a:t>
            </a:r>
            <a:r>
              <a:rPr lang="sr-Latn-RS" sz="2800" i="1" dirty="0" smtClean="0">
                <a:latin typeface="Californian FB" pitchFamily="18" charset="0"/>
              </a:rPr>
              <a:t>buying</a:t>
            </a:r>
            <a:r>
              <a:rPr lang="sr-Latn-RS" sz="2800" dirty="0" smtClean="0">
                <a:latin typeface="Californian FB" pitchFamily="18" charset="0"/>
              </a:rPr>
              <a:t> food on Mondays and today 6 I also </a:t>
            </a:r>
            <a:r>
              <a:rPr lang="sr-Latn-RS" sz="2800" i="1" dirty="0" smtClean="0">
                <a:latin typeface="Californian FB" pitchFamily="18" charset="0"/>
              </a:rPr>
              <a:t>look for </a:t>
            </a:r>
            <a:r>
              <a:rPr lang="sr-Latn-RS" sz="2800" dirty="0" smtClean="0">
                <a:latin typeface="Californian FB" pitchFamily="18" charset="0"/>
              </a:rPr>
              <a:t>/ </a:t>
            </a:r>
            <a:r>
              <a:rPr lang="sr-Latn-RS" sz="2800" i="1" dirty="0" smtClean="0">
                <a:latin typeface="Californian FB" pitchFamily="18" charset="0"/>
              </a:rPr>
              <a:t>I’m looking for </a:t>
            </a:r>
            <a:r>
              <a:rPr lang="sr-Latn-RS" sz="2800" dirty="0" smtClean="0">
                <a:latin typeface="Californian FB" pitchFamily="18" charset="0"/>
              </a:rPr>
              <a:t>some clothes for my children.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M: OK. And 7 </a:t>
            </a:r>
            <a:r>
              <a:rPr lang="sr-Latn-RS" sz="2800" i="1" dirty="0" smtClean="0">
                <a:latin typeface="Californian FB" pitchFamily="18" charset="0"/>
              </a:rPr>
              <a:t>do you usually pay </a:t>
            </a:r>
            <a:r>
              <a:rPr lang="sr-Latn-RS" sz="2800" dirty="0" smtClean="0">
                <a:latin typeface="Californian FB" pitchFamily="18" charset="0"/>
              </a:rPr>
              <a:t>/ </a:t>
            </a:r>
            <a:r>
              <a:rPr lang="sr-Latn-RS" sz="2800" i="1" dirty="0" smtClean="0">
                <a:latin typeface="Californian FB" pitchFamily="18" charset="0"/>
              </a:rPr>
              <a:t>are you usually paying </a:t>
            </a:r>
            <a:r>
              <a:rPr lang="sr-Latn-RS" sz="2800" dirty="0" smtClean="0">
                <a:latin typeface="Californian FB" pitchFamily="18" charset="0"/>
              </a:rPr>
              <a:t>by credit card?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C: Yes, I do but 8 </a:t>
            </a:r>
            <a:r>
              <a:rPr lang="sr-Latn-RS" sz="2800" i="1" dirty="0" smtClean="0">
                <a:latin typeface="Californian FB" pitchFamily="18" charset="0"/>
              </a:rPr>
              <a:t>I use / I’m using </a:t>
            </a:r>
            <a:r>
              <a:rPr lang="sr-Latn-RS" sz="2800" dirty="0" smtClean="0">
                <a:latin typeface="Californian FB" pitchFamily="18" charset="0"/>
              </a:rPr>
              <a:t>cash today.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M: I see. And on average how much 9 </a:t>
            </a:r>
            <a:r>
              <a:rPr lang="sr-Latn-RS" sz="2800" i="1" dirty="0" smtClean="0">
                <a:latin typeface="Californian FB" pitchFamily="18" charset="0"/>
              </a:rPr>
              <a:t>do you spend / are you spending</a:t>
            </a:r>
            <a:r>
              <a:rPr lang="sr-Latn-RS" sz="2800" dirty="0" smtClean="0">
                <a:latin typeface="Californian FB" pitchFamily="18" charset="0"/>
              </a:rPr>
              <a:t> here every week – under or over £100?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C: Oh, probably over £100 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>
                <a:latin typeface="Bookman Old Style" pitchFamily="18" charset="0"/>
              </a:rPr>
              <a:t>6b </a:t>
            </a:r>
            <a:r>
              <a:rPr lang="sr-Latn-RS" sz="2800" dirty="0" smtClean="0">
                <a:solidFill>
                  <a:srgbClr val="FF0000"/>
                </a:solidFill>
                <a:latin typeface="Bookman Old Style" pitchFamily="18" charset="0"/>
              </a:rPr>
              <a:t>page 82</a:t>
            </a:r>
            <a:r>
              <a:rPr lang="sr-Latn-RS" sz="2800" dirty="0" smtClean="0">
                <a:latin typeface="Bookman Old Style" pitchFamily="18" charset="0"/>
              </a:rPr>
              <a:t>, Listen again</a:t>
            </a:r>
            <a:r>
              <a:rPr lang="sr-Latn-RS" sz="2800" dirty="0" smtClean="0">
                <a:solidFill>
                  <a:srgbClr val="FF0000"/>
                </a:solidFill>
                <a:latin typeface="Bookman Old Style" pitchFamily="18" charset="0"/>
              </a:rPr>
              <a:t> track 2.27 </a:t>
            </a:r>
            <a:r>
              <a:rPr lang="sr-Latn-RS" sz="2800" dirty="0" smtClean="0">
                <a:latin typeface="Bookman Old Style" pitchFamily="18" charset="0"/>
              </a:rPr>
              <a:t>(</a:t>
            </a:r>
            <a:r>
              <a:rPr lang="sr-Latn-RS" sz="2800" dirty="0" smtClean="0">
                <a:solidFill>
                  <a:srgbClr val="FF0000"/>
                </a:solidFill>
                <a:latin typeface="Bookman Old Style" pitchFamily="18" charset="0"/>
              </a:rPr>
              <a:t>transcript page 153</a:t>
            </a:r>
            <a:r>
              <a:rPr lang="sr-Latn-RS" sz="2800" dirty="0" smtClean="0">
                <a:latin typeface="Bookman Old Style" pitchFamily="18" charset="0"/>
              </a:rPr>
              <a:t>) and check your answers.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M: Hello. 1. </a:t>
            </a:r>
            <a:r>
              <a:rPr lang="sr-Latn-RS" b="1" i="1" dirty="0" smtClean="0">
                <a:latin typeface="Californian FB" pitchFamily="18" charset="0"/>
              </a:rPr>
              <a:t>I’m </a:t>
            </a:r>
            <a:r>
              <a:rPr lang="sr-Latn-RS" i="1" dirty="0" smtClean="0">
                <a:latin typeface="Californian FB" pitchFamily="18" charset="0"/>
              </a:rPr>
              <a:t>/ I’m being</a:t>
            </a:r>
            <a:r>
              <a:rPr lang="sr-Latn-RS" dirty="0" smtClean="0">
                <a:latin typeface="Californian FB" pitchFamily="18" charset="0"/>
              </a:rPr>
              <a:t> the manager of this supermarket and today 2. we </a:t>
            </a:r>
            <a:r>
              <a:rPr lang="sr-Latn-RS" i="1" dirty="0" smtClean="0">
                <a:latin typeface="Californian FB" pitchFamily="18" charset="0"/>
              </a:rPr>
              <a:t>talk / </a:t>
            </a:r>
            <a:r>
              <a:rPr lang="sr-Latn-RS" b="1" i="1" dirty="0" smtClean="0">
                <a:latin typeface="Californian FB" pitchFamily="18" charset="0"/>
              </a:rPr>
              <a:t>we’re talking </a:t>
            </a:r>
            <a:r>
              <a:rPr lang="sr-Latn-RS" dirty="0" smtClean="0">
                <a:latin typeface="Californian FB" pitchFamily="18" charset="0"/>
              </a:rPr>
              <a:t>to some of our customers. 3 </a:t>
            </a:r>
            <a:r>
              <a:rPr lang="sr-Latn-RS" b="1" i="1" dirty="0" smtClean="0">
                <a:latin typeface="Californian FB" pitchFamily="18" charset="0"/>
              </a:rPr>
              <a:t>Do you have </a:t>
            </a:r>
            <a:r>
              <a:rPr lang="sr-Latn-RS" i="1" dirty="0" smtClean="0">
                <a:latin typeface="Californian FB" pitchFamily="18" charset="0"/>
              </a:rPr>
              <a:t>/ Are you having </a:t>
            </a:r>
            <a:r>
              <a:rPr lang="sr-Latn-RS" dirty="0" smtClean="0">
                <a:latin typeface="Californian FB" pitchFamily="18" charset="0"/>
              </a:rPr>
              <a:t>five minutes?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C: Yes, OK.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M: Great. What </a:t>
            </a:r>
            <a:r>
              <a:rPr lang="sr-Latn-RS" i="1" dirty="0" smtClean="0">
                <a:latin typeface="Californian FB" pitchFamily="18" charset="0"/>
              </a:rPr>
              <a:t>do you buy / </a:t>
            </a:r>
            <a:r>
              <a:rPr lang="sr-Latn-RS" b="1" i="1" dirty="0" smtClean="0">
                <a:latin typeface="Californian FB" pitchFamily="18" charset="0"/>
              </a:rPr>
              <a:t>are you buying</a:t>
            </a:r>
            <a:r>
              <a:rPr lang="sr-Latn-RS" i="1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today? Food or clothes?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C: Food and clothes. 5 I always </a:t>
            </a:r>
            <a:r>
              <a:rPr lang="sr-Latn-RS" b="1" i="1" dirty="0" smtClean="0">
                <a:latin typeface="Californian FB" pitchFamily="18" charset="0"/>
              </a:rPr>
              <a:t>buy</a:t>
            </a:r>
            <a:r>
              <a:rPr lang="sr-Latn-RS" i="1" dirty="0" smtClean="0">
                <a:latin typeface="Californian FB" pitchFamily="18" charset="0"/>
              </a:rPr>
              <a:t> / I’m </a:t>
            </a:r>
            <a:r>
              <a:rPr lang="sr-Latn-RS" dirty="0" smtClean="0">
                <a:latin typeface="Californian FB" pitchFamily="18" charset="0"/>
              </a:rPr>
              <a:t>always </a:t>
            </a:r>
            <a:r>
              <a:rPr lang="sr-Latn-RS" i="1" dirty="0" smtClean="0">
                <a:latin typeface="Californian FB" pitchFamily="18" charset="0"/>
              </a:rPr>
              <a:t>buying</a:t>
            </a:r>
            <a:r>
              <a:rPr lang="sr-Latn-RS" dirty="0" smtClean="0">
                <a:latin typeface="Californian FB" pitchFamily="18" charset="0"/>
              </a:rPr>
              <a:t> food on Mondays and today 6 I also </a:t>
            </a:r>
            <a:r>
              <a:rPr lang="sr-Latn-RS" i="1" dirty="0" smtClean="0">
                <a:latin typeface="Californian FB" pitchFamily="18" charset="0"/>
              </a:rPr>
              <a:t>look for </a:t>
            </a:r>
            <a:r>
              <a:rPr lang="sr-Latn-RS" dirty="0" smtClean="0">
                <a:latin typeface="Californian FB" pitchFamily="18" charset="0"/>
              </a:rPr>
              <a:t>/ </a:t>
            </a:r>
            <a:r>
              <a:rPr lang="sr-Latn-RS" b="1" i="1" dirty="0" smtClean="0">
                <a:latin typeface="Californian FB" pitchFamily="18" charset="0"/>
              </a:rPr>
              <a:t>I’m looking for </a:t>
            </a:r>
            <a:r>
              <a:rPr lang="sr-Latn-RS" dirty="0" smtClean="0">
                <a:latin typeface="Californian FB" pitchFamily="18" charset="0"/>
              </a:rPr>
              <a:t>some clothes for my children.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M: OK. And 7 </a:t>
            </a:r>
            <a:r>
              <a:rPr lang="sr-Latn-RS" b="1" i="1" dirty="0" smtClean="0">
                <a:latin typeface="Californian FB" pitchFamily="18" charset="0"/>
              </a:rPr>
              <a:t>do you usually pay </a:t>
            </a:r>
            <a:r>
              <a:rPr lang="sr-Latn-RS" dirty="0" smtClean="0">
                <a:latin typeface="Californian FB" pitchFamily="18" charset="0"/>
              </a:rPr>
              <a:t>/ </a:t>
            </a:r>
            <a:r>
              <a:rPr lang="sr-Latn-RS" i="1" dirty="0" smtClean="0">
                <a:latin typeface="Californian FB" pitchFamily="18" charset="0"/>
              </a:rPr>
              <a:t>are you usually paying </a:t>
            </a:r>
            <a:r>
              <a:rPr lang="sr-Latn-RS" dirty="0" smtClean="0">
                <a:latin typeface="Californian FB" pitchFamily="18" charset="0"/>
              </a:rPr>
              <a:t>by credit card?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C: Yes, I do but 8 </a:t>
            </a:r>
            <a:r>
              <a:rPr lang="sr-Latn-RS" i="1" dirty="0" smtClean="0">
                <a:latin typeface="Californian FB" pitchFamily="18" charset="0"/>
              </a:rPr>
              <a:t>I use / </a:t>
            </a:r>
            <a:r>
              <a:rPr lang="sr-Latn-RS" b="1" i="1" dirty="0" smtClean="0">
                <a:latin typeface="Californian FB" pitchFamily="18" charset="0"/>
              </a:rPr>
              <a:t>I’m using </a:t>
            </a:r>
            <a:r>
              <a:rPr lang="sr-Latn-RS" dirty="0" smtClean="0">
                <a:latin typeface="Californian FB" pitchFamily="18" charset="0"/>
              </a:rPr>
              <a:t>cash today.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M: I see. And on average how much 9 </a:t>
            </a:r>
            <a:r>
              <a:rPr lang="sr-Latn-RS" b="1" i="1" dirty="0" smtClean="0">
                <a:latin typeface="Californian FB" pitchFamily="18" charset="0"/>
              </a:rPr>
              <a:t>do you spend </a:t>
            </a:r>
            <a:r>
              <a:rPr lang="sr-Latn-RS" i="1" dirty="0" smtClean="0">
                <a:latin typeface="Californian FB" pitchFamily="18" charset="0"/>
              </a:rPr>
              <a:t>/ are you spending</a:t>
            </a:r>
            <a:r>
              <a:rPr lang="sr-Latn-RS" dirty="0" smtClean="0">
                <a:latin typeface="Californian FB" pitchFamily="18" charset="0"/>
              </a:rPr>
              <a:t> here every week – under or over £100?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C: Oh, probably over £100 </a:t>
            </a:r>
            <a:endParaRPr lang="en-U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vocabulary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Palatino Linotype" pitchFamily="18" charset="0"/>
              </a:rPr>
              <a:t>page 83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7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2800" dirty="0" smtClean="0">
                <a:latin typeface="Californian FB" pitchFamily="18" charset="0"/>
              </a:rPr>
              <a:t>, Read the email from Camilla to her sister Susie in the UK. Choose the best word a), b) or c), for gaps 1-9.</a:t>
            </a:r>
            <a:endParaRPr lang="en-US" sz="28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60273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55728"/>
                <a:gridCol w="7588272"/>
              </a:tblGrid>
              <a:tr h="3789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4867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1100">
                <a:tc>
                  <a:txBody>
                    <a:bodyPr/>
                    <a:lstStyle/>
                    <a:p>
                      <a:r>
                        <a:rPr lang="sr-Latn-RS" dirty="0" smtClean="0"/>
                        <a:t>From...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Camilla Nichols</a:t>
                      </a:r>
                      <a:endParaRPr lang="en-US" dirty="0"/>
                    </a:p>
                  </a:txBody>
                  <a:tcPr/>
                </a:tc>
              </a:tr>
              <a:tr h="3034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To...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Susie Nichols</a:t>
                      </a:r>
                      <a:endParaRPr lang="en-US" dirty="0"/>
                    </a:p>
                  </a:txBody>
                  <a:tcPr/>
                </a:tc>
              </a:tr>
              <a:tr h="283960">
                <a:tc>
                  <a:txBody>
                    <a:bodyPr/>
                    <a:lstStyle/>
                    <a:p>
                      <a:r>
                        <a:rPr lang="sr-Latn-RS" dirty="0" smtClean="0"/>
                        <a:t>Subject: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Mum’s birthday</a:t>
                      </a:r>
                      <a:endParaRPr lang="en-US" dirty="0"/>
                    </a:p>
                  </a:txBody>
                  <a:tcPr/>
                </a:tc>
              </a:tr>
              <a:tr h="24867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014246">
                <a:tc gridSpan="2">
                  <a:txBody>
                    <a:bodyPr/>
                    <a:lstStyle/>
                    <a:p>
                      <a:pPr algn="just"/>
                      <a:r>
                        <a:rPr lang="sr-Latn-RS" sz="2000" dirty="0" smtClean="0">
                          <a:latin typeface="Californian FB" pitchFamily="18" charset="0"/>
                        </a:rPr>
                        <a:t>Dear</a:t>
                      </a:r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 Susie</a:t>
                      </a:r>
                    </a:p>
                    <a:p>
                      <a:pPr algn="just"/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1________ are things? I’m emailing you from a petrol station. The petrol, or what Americans call 2 ________ , is really cheap here. I can fill the car for about $20 and drive across California! The 3 ________ are like our motorways but a lot 4 __________ and ten times longer. I’m driving a big American car – it’s so big that yesterday, I couldn’t drive it out of the parking 5 __________ (that’s car park for you!).</a:t>
                      </a:r>
                    </a:p>
                    <a:p>
                      <a:pPr algn="just"/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It’s Mum’s birthday next week. I think she’d like a 6 __________ camera.</a:t>
                      </a:r>
                    </a:p>
                    <a:p>
                      <a:pPr algn="just"/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Are they expensive? In the United States everything is so cheap compared with the UK. I found trainers for about £5 at a shop called The Big Shoe 7 ________ , so I bought two pairs. And I also got some gold 8 ___________ heels. I can’t walk in them but they look wonderful!</a:t>
                      </a:r>
                    </a:p>
                    <a:p>
                      <a:pPr marL="457200" indent="-457200" algn="just">
                        <a:buAutoNum type="arabicPlain" startAt="9"/>
                      </a:pPr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_______________ for now.</a:t>
                      </a:r>
                    </a:p>
                    <a:p>
                      <a:pPr marL="457200" indent="-457200" algn="just">
                        <a:buNone/>
                      </a:pPr>
                      <a:r>
                        <a:rPr lang="sr-Latn-RS" sz="2000" baseline="0" dirty="0" smtClean="0">
                          <a:latin typeface="Californian FB" pitchFamily="18" charset="0"/>
                        </a:rPr>
                        <a:t>Camilla</a:t>
                      </a:r>
                      <a:endParaRPr lang="sr-Latn-RS" sz="2000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66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7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3200" dirty="0" smtClean="0">
                <a:latin typeface="Californian FB" pitchFamily="18" charset="0"/>
              </a:rPr>
              <a:t>, Read the email from Camilla to her sister Susie in the UK. Choose the best word a), b) or c), for gaps 1-9.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a) Hope                   b)   Hi                    c)  How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 a) oil                       b) gas                    c) water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a) main streets      b) highways        c) high roads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a) widen                 b) width               c) wider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 a) lot                       b) market             c) car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 a) electric               b) computer        d) digital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 a) Store                   b) Motel               c) Station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8 a) long                     b) heavy               c) high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9 a) Bye                      b) Care                  c) Love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66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7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3200" dirty="0" smtClean="0">
                <a:latin typeface="Californian FB" pitchFamily="18" charset="0"/>
              </a:rPr>
              <a:t>, Read the email from Camilla to her sister Susie in the UK. Choose the best word a), b) or c), for gaps 1-9.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 a) Hope                   b)   Hi                    c)  </a:t>
            </a:r>
            <a:r>
              <a:rPr lang="sr-Latn-RS" b="1" u="sng" dirty="0" smtClean="0">
                <a:latin typeface="Californian FB" pitchFamily="18" charset="0"/>
              </a:rPr>
              <a:t>How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  a) oil                       b) </a:t>
            </a:r>
            <a:r>
              <a:rPr lang="sr-Latn-RS" b="1" u="sng" dirty="0" smtClean="0">
                <a:latin typeface="Californian FB" pitchFamily="18" charset="0"/>
              </a:rPr>
              <a:t>gas </a:t>
            </a:r>
            <a:r>
              <a:rPr lang="sr-Latn-RS" dirty="0" smtClean="0">
                <a:latin typeface="Californian FB" pitchFamily="18" charset="0"/>
              </a:rPr>
              <a:t>                   c) water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 a) main streets     b) </a:t>
            </a:r>
            <a:r>
              <a:rPr lang="sr-Latn-RS" b="1" u="sng" dirty="0" smtClean="0">
                <a:latin typeface="Californian FB" pitchFamily="18" charset="0"/>
              </a:rPr>
              <a:t>highways  </a:t>
            </a:r>
            <a:r>
              <a:rPr lang="sr-Latn-RS" dirty="0" smtClean="0">
                <a:latin typeface="Californian FB" pitchFamily="18" charset="0"/>
              </a:rPr>
              <a:t>      c) high roads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 a) widen                 b) width               c) </a:t>
            </a:r>
            <a:r>
              <a:rPr lang="sr-Latn-RS" b="1" u="sng" dirty="0" smtClean="0">
                <a:latin typeface="Californian FB" pitchFamily="18" charset="0"/>
              </a:rPr>
              <a:t>wider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 a) </a:t>
            </a:r>
            <a:r>
              <a:rPr lang="sr-Latn-RS" b="1" u="sng" dirty="0" smtClean="0">
                <a:latin typeface="Californian FB" pitchFamily="18" charset="0"/>
              </a:rPr>
              <a:t>lot</a:t>
            </a:r>
            <a:r>
              <a:rPr lang="sr-Latn-RS" dirty="0" smtClean="0">
                <a:latin typeface="Californian FB" pitchFamily="18" charset="0"/>
              </a:rPr>
              <a:t>                       b) market              c) car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 a) electric               b) computer        c) </a:t>
            </a:r>
            <a:r>
              <a:rPr lang="sr-Latn-RS" b="1" u="sng" dirty="0" smtClean="0">
                <a:latin typeface="Californian FB" pitchFamily="18" charset="0"/>
              </a:rPr>
              <a:t>digital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7 a) </a:t>
            </a:r>
            <a:r>
              <a:rPr lang="sr-Latn-RS" b="1" u="sng" dirty="0" smtClean="0">
                <a:latin typeface="Californian FB" pitchFamily="18" charset="0"/>
              </a:rPr>
              <a:t>Store</a:t>
            </a:r>
            <a:r>
              <a:rPr lang="sr-Latn-RS" dirty="0" smtClean="0">
                <a:latin typeface="Californian FB" pitchFamily="18" charset="0"/>
              </a:rPr>
              <a:t>                   b) Motel               c) Station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8 a) long                     b) heavy               c) </a:t>
            </a:r>
            <a:r>
              <a:rPr lang="sr-Latn-RS" b="1" u="sng" dirty="0" smtClean="0">
                <a:latin typeface="Californian FB" pitchFamily="18" charset="0"/>
              </a:rPr>
              <a:t>high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9 a) </a:t>
            </a:r>
            <a:r>
              <a:rPr lang="sr-Latn-RS" b="1" u="sng" dirty="0" smtClean="0">
                <a:latin typeface="Californian FB" pitchFamily="18" charset="0"/>
              </a:rPr>
              <a:t>Bye </a:t>
            </a:r>
            <a:r>
              <a:rPr lang="sr-Latn-RS" dirty="0" smtClean="0">
                <a:latin typeface="Californian FB" pitchFamily="18" charset="0"/>
              </a:rPr>
              <a:t>                     b) Care                  c) Love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7 </a:t>
            </a:r>
            <a:r>
              <a:rPr lang="sr-Latn-RS" sz="28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2800" dirty="0" smtClean="0">
                <a:latin typeface="Californian FB" pitchFamily="18" charset="0"/>
              </a:rPr>
              <a:t>, Read the email from Camilla to her sister Susie in the UK. Choose the best word a), b) or c), for gaps 1-9.</a:t>
            </a:r>
            <a:endParaRPr lang="en-US" sz="28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60273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55728"/>
                <a:gridCol w="7588272"/>
              </a:tblGrid>
              <a:tr h="3789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4867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1100">
                <a:tc>
                  <a:txBody>
                    <a:bodyPr/>
                    <a:lstStyle/>
                    <a:p>
                      <a:r>
                        <a:rPr lang="sr-Latn-RS" dirty="0" smtClean="0"/>
                        <a:t>From...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Camilla Nichols</a:t>
                      </a:r>
                      <a:endParaRPr lang="en-US" dirty="0"/>
                    </a:p>
                  </a:txBody>
                  <a:tcPr/>
                </a:tc>
              </a:tr>
              <a:tr h="303437">
                <a:tc>
                  <a:txBody>
                    <a:bodyPr/>
                    <a:lstStyle/>
                    <a:p>
                      <a:r>
                        <a:rPr lang="sr-Latn-RS" dirty="0" smtClean="0"/>
                        <a:t>To...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Susie Nichols</a:t>
                      </a:r>
                      <a:endParaRPr lang="en-US" dirty="0"/>
                    </a:p>
                  </a:txBody>
                  <a:tcPr/>
                </a:tc>
              </a:tr>
              <a:tr h="283960">
                <a:tc>
                  <a:txBody>
                    <a:bodyPr/>
                    <a:lstStyle/>
                    <a:p>
                      <a:r>
                        <a:rPr lang="sr-Latn-RS" dirty="0" smtClean="0"/>
                        <a:t>Subject: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Mum’s birthday</a:t>
                      </a:r>
                      <a:endParaRPr lang="en-US" dirty="0"/>
                    </a:p>
                  </a:txBody>
                  <a:tcPr/>
                </a:tc>
              </a:tr>
              <a:tr h="24867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014246">
                <a:tc gridSpan="2">
                  <a:txBody>
                    <a:bodyPr/>
                    <a:lstStyle/>
                    <a:p>
                      <a:pPr algn="just"/>
                      <a:r>
                        <a:rPr lang="sr-Latn-RS" sz="2000" dirty="0" smtClean="0"/>
                        <a:t>Dear</a:t>
                      </a:r>
                      <a:r>
                        <a:rPr lang="sr-Latn-RS" sz="2000" baseline="0" dirty="0" smtClean="0"/>
                        <a:t> Susie</a:t>
                      </a:r>
                    </a:p>
                    <a:p>
                      <a:pPr algn="just"/>
                      <a:r>
                        <a:rPr lang="sr-Latn-RS" sz="2000" baseline="0" dirty="0" smtClean="0"/>
                        <a:t>1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HOW </a:t>
                      </a:r>
                      <a:r>
                        <a:rPr lang="sr-Latn-RS" sz="2000" baseline="0" dirty="0" smtClean="0"/>
                        <a:t>are things? I’m emailing you from a petrol station. The petrol, or what Americans call 2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GAS</a:t>
                      </a:r>
                      <a:r>
                        <a:rPr lang="sr-Latn-RS" sz="2000" baseline="0" dirty="0" smtClean="0"/>
                        <a:t>, is really cheap here. I can fill the car for about $20 and drive across California! The 3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HIGHWAYS</a:t>
                      </a:r>
                      <a:r>
                        <a:rPr lang="sr-Latn-RS" sz="2000" baseline="0" dirty="0" smtClean="0"/>
                        <a:t> are like our motorways but a lot 4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WIDER</a:t>
                      </a:r>
                      <a:r>
                        <a:rPr lang="sr-Latn-RS" sz="2000" baseline="0" dirty="0" smtClean="0"/>
                        <a:t> and ten times longer. I’m driving a big American car – it’s so big that yesterday, I couldn’t drive it out of the parking 5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LOT</a:t>
                      </a:r>
                      <a:r>
                        <a:rPr lang="sr-Latn-RS" sz="2000" baseline="0" dirty="0" smtClean="0"/>
                        <a:t> (that’s car park for you!).</a:t>
                      </a:r>
                    </a:p>
                    <a:p>
                      <a:pPr algn="just"/>
                      <a:r>
                        <a:rPr lang="sr-Latn-RS" sz="2000" baseline="0" dirty="0" smtClean="0"/>
                        <a:t>It’s Mum’s birthday next week. I think she’d like a 6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 DIGITAL</a:t>
                      </a:r>
                      <a:r>
                        <a:rPr lang="sr-Latn-RS" sz="2000" baseline="0" dirty="0" smtClean="0"/>
                        <a:t> camera.</a:t>
                      </a:r>
                    </a:p>
                    <a:p>
                      <a:pPr algn="just"/>
                      <a:r>
                        <a:rPr lang="sr-Latn-RS" sz="2000" baseline="0" dirty="0" smtClean="0"/>
                        <a:t>Are they expensive? In the United States everything is so cheap compared with the UK. I found trainers for about £5 at a shop called The Big Shoe 7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STORE</a:t>
                      </a:r>
                      <a:r>
                        <a:rPr lang="sr-Latn-RS" sz="2000" baseline="0" dirty="0" smtClean="0"/>
                        <a:t>, so I bought two pairs. And I also got some gold 8 </a:t>
                      </a: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HIGH</a:t>
                      </a:r>
                      <a:r>
                        <a:rPr lang="sr-Latn-RS" sz="2000" baseline="0" dirty="0" smtClean="0"/>
                        <a:t> heels. I can’t walk in them but they look wonderful!</a:t>
                      </a:r>
                    </a:p>
                    <a:p>
                      <a:pPr marL="457200" indent="-457200" algn="just">
                        <a:buAutoNum type="arabicPlain" startAt="9"/>
                      </a:pPr>
                      <a:r>
                        <a:rPr lang="sr-Latn-RS" sz="2000" b="1" baseline="0" dirty="0" smtClean="0">
                          <a:solidFill>
                            <a:srgbClr val="FF0000"/>
                          </a:solidFill>
                        </a:rPr>
                        <a:t>BYE</a:t>
                      </a:r>
                      <a:r>
                        <a:rPr lang="sr-Latn-RS" sz="2000" baseline="0" dirty="0" smtClean="0"/>
                        <a:t> for now.</a:t>
                      </a:r>
                    </a:p>
                    <a:p>
                      <a:pPr marL="457200" indent="-457200" algn="just">
                        <a:buNone/>
                      </a:pPr>
                      <a:r>
                        <a:rPr lang="sr-Latn-RS" sz="2000" baseline="0" dirty="0" smtClean="0"/>
                        <a:t>Camilla</a:t>
                      </a:r>
                      <a:endParaRPr lang="sr-Latn-R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key language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PAGE 83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3600" dirty="0" smtClean="0">
                <a:latin typeface="Californian FB" pitchFamily="18" charset="0"/>
              </a:rPr>
              <a:t>, Put the words in the right order to make sentences.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a) you some mobile show could phones me please?</a:t>
            </a:r>
          </a:p>
          <a:p>
            <a:r>
              <a:rPr lang="sr-Latn-RS" dirty="0" smtClean="0">
                <a:latin typeface="Californian FB" pitchFamily="18" charset="0"/>
              </a:rPr>
              <a:t>b) problem no that’s</a:t>
            </a:r>
          </a:p>
          <a:p>
            <a:r>
              <a:rPr lang="sr-Latn-RS" dirty="0" smtClean="0">
                <a:latin typeface="Californian FB" pitchFamily="18" charset="0"/>
              </a:rPr>
              <a:t>c) can you help I?</a:t>
            </a:r>
          </a:p>
          <a:p>
            <a:r>
              <a:rPr lang="sr-Latn-RS" dirty="0" smtClean="0">
                <a:latin typeface="Californian FB" pitchFamily="18" charset="0"/>
              </a:rPr>
              <a:t>d) not afraid I’m</a:t>
            </a:r>
          </a:p>
          <a:p>
            <a:r>
              <a:rPr lang="sr-Latn-RS" dirty="0" smtClean="0">
                <a:latin typeface="Californian FB" pitchFamily="18" charset="0"/>
              </a:rPr>
              <a:t>e) to see would like phones which you?</a:t>
            </a:r>
          </a:p>
          <a:p>
            <a:r>
              <a:rPr lang="sr-Latn-RS" dirty="0" smtClean="0">
                <a:latin typeface="Californian FB" pitchFamily="18" charset="0"/>
              </a:rPr>
              <a:t>f) has advantages main two it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472518" cy="57148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8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3600" dirty="0" smtClean="0">
                <a:latin typeface="Californian FB" pitchFamily="18" charset="0"/>
              </a:rPr>
              <a:t>, answers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a) you some mobile show could phones me please?</a:t>
            </a:r>
          </a:p>
          <a:p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Could you show me some mobile phones, please?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b) problem no that’s</a:t>
            </a:r>
          </a:p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That’s no problem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c) can you help I?</a:t>
            </a:r>
          </a:p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Can I help you?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d) not afraid I’m</a:t>
            </a:r>
          </a:p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I’m afraid not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e) to see would like phones which you?</a:t>
            </a:r>
          </a:p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Which phones would you like to see?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f) has advantages main two it</a:t>
            </a:r>
          </a:p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it has two main advantages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Autofit/>
          </a:bodyPr>
          <a:lstStyle/>
          <a:p>
            <a:r>
              <a:rPr lang="sr-Latn-RS" sz="3000" dirty="0" smtClean="0">
                <a:latin typeface="Bookman Old Style" pitchFamily="18" charset="0"/>
              </a:rPr>
              <a:t>9a </a:t>
            </a:r>
            <a:r>
              <a:rPr lang="sr-Latn-RS" sz="3000" dirty="0" smtClean="0">
                <a:solidFill>
                  <a:srgbClr val="FF0000"/>
                </a:solidFill>
                <a:latin typeface="Bookman Old Style" pitchFamily="18" charset="0"/>
              </a:rPr>
              <a:t>page 83</a:t>
            </a:r>
            <a:r>
              <a:rPr lang="sr-Latn-RS" sz="3000" dirty="0" smtClean="0">
                <a:latin typeface="Bookman Old Style" pitchFamily="18" charset="0"/>
              </a:rPr>
              <a:t>, Complete the conversation with the sentences in Exercise 8 (slide 32).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RS" sz="4000" dirty="0" smtClean="0">
                <a:latin typeface="Californian FB" pitchFamily="18" charset="0"/>
              </a:rPr>
              <a:t>A: Hello 1 ___________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B: Yes, 2 _____________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A: Certainly. We have over 50 different designs. 3. ___________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B: I don’t know, There are so many!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A: This one is popular.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B: Why?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A: Well, 4 ________. The first advantage is the camera and the second is that you can listen to music on it.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B: Yes, but that means it’s the most expensive. Sorry, but I’d like something cheaper.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 A: 5 ___________. This model is half the price.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B: Does it play music?</a:t>
            </a:r>
          </a:p>
          <a:p>
            <a:pPr algn="just"/>
            <a:r>
              <a:rPr lang="sr-Latn-RS" sz="4000" dirty="0" smtClean="0">
                <a:latin typeface="Californian FB" pitchFamily="18" charset="0"/>
              </a:rPr>
              <a:t>A: No, 6 _________, but it has a camera.</a:t>
            </a:r>
            <a:endParaRPr lang="en-US" sz="4000" dirty="0" smtClean="0">
              <a:latin typeface="Californian FB" pitchFamily="18" charset="0"/>
            </a:endParaRPr>
          </a:p>
          <a:p>
            <a:pPr>
              <a:buNone/>
            </a:pPr>
            <a:endParaRPr lang="en-US" sz="4000" dirty="0" smtClean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Autofit/>
          </a:bodyPr>
          <a:lstStyle/>
          <a:p>
            <a:r>
              <a:rPr lang="sr-Latn-RS" sz="2800" dirty="0" smtClean="0">
                <a:latin typeface="Bookman Old Style" pitchFamily="18" charset="0"/>
              </a:rPr>
              <a:t>9a </a:t>
            </a:r>
            <a:r>
              <a:rPr lang="sr-Latn-RS" sz="2800" dirty="0" smtClean="0">
                <a:solidFill>
                  <a:srgbClr val="FF0000"/>
                </a:solidFill>
                <a:latin typeface="Bookman Old Style" pitchFamily="18" charset="0"/>
              </a:rPr>
              <a:t>page 83</a:t>
            </a:r>
            <a:r>
              <a:rPr lang="sr-Latn-RS" sz="2800" dirty="0" smtClean="0">
                <a:latin typeface="Bookman Old Style" pitchFamily="18" charset="0"/>
              </a:rPr>
              <a:t>, answers.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pPr algn="just"/>
            <a:r>
              <a:rPr lang="sr-Latn-RS" sz="2500" dirty="0" smtClean="0">
                <a:latin typeface="Californian FB" pitchFamily="18" charset="0"/>
              </a:rPr>
              <a:t>A: Hello 1 </a:t>
            </a:r>
            <a:r>
              <a:rPr lang="sr-Latn-RS" sz="2500" b="1" dirty="0" smtClean="0">
                <a:solidFill>
                  <a:srgbClr val="FF0000"/>
                </a:solidFill>
                <a:latin typeface="Californian FB" pitchFamily="18" charset="0"/>
              </a:rPr>
              <a:t>Can I help you?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B: Yes, 2 </a:t>
            </a:r>
            <a:r>
              <a:rPr lang="sr-Latn-RS" sz="2500" dirty="0" smtClean="0">
                <a:solidFill>
                  <a:srgbClr val="FF0000"/>
                </a:solidFill>
                <a:latin typeface="Californian FB" pitchFamily="18" charset="0"/>
              </a:rPr>
              <a:t>Could you show me some mobile phones, please?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A: Certainly. We have over 50 different designs. 3. </a:t>
            </a:r>
            <a:r>
              <a:rPr lang="sr-Latn-RS" sz="2500" b="1" dirty="0" smtClean="0">
                <a:solidFill>
                  <a:srgbClr val="FF0000"/>
                </a:solidFill>
                <a:latin typeface="Californian FB" pitchFamily="18" charset="0"/>
              </a:rPr>
              <a:t>Which phones would you like to see?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B: I don’t know, There are so many!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A: This one is popular.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B: Why?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A: Well, 4 </a:t>
            </a:r>
            <a:r>
              <a:rPr lang="sr-Latn-RS" sz="2500" b="1" dirty="0" smtClean="0">
                <a:solidFill>
                  <a:srgbClr val="FF0000"/>
                </a:solidFill>
                <a:latin typeface="Californian FB" pitchFamily="18" charset="0"/>
              </a:rPr>
              <a:t>it has two main advantages</a:t>
            </a:r>
            <a:r>
              <a:rPr lang="sr-Latn-RS" sz="2500" dirty="0" smtClean="0">
                <a:latin typeface="Californian FB" pitchFamily="18" charset="0"/>
              </a:rPr>
              <a:t>. The first advantage is the camera and the second is that you can listen to music on it.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B: Yes, but that means it’s the most expensive. Sorry, but I’d like something cheaper.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 A: 5 </a:t>
            </a:r>
            <a:r>
              <a:rPr lang="sr-Latn-RS" sz="2500" b="1" dirty="0" smtClean="0">
                <a:solidFill>
                  <a:srgbClr val="FF0000"/>
                </a:solidFill>
                <a:latin typeface="Californian FB" pitchFamily="18" charset="0"/>
              </a:rPr>
              <a:t>That’s no problem</a:t>
            </a:r>
            <a:r>
              <a:rPr lang="sr-Latn-RS" sz="2500" dirty="0" smtClean="0">
                <a:latin typeface="Californian FB" pitchFamily="18" charset="0"/>
              </a:rPr>
              <a:t>. This model is half the price.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B: Does it play music?</a:t>
            </a:r>
          </a:p>
          <a:p>
            <a:pPr algn="just"/>
            <a:r>
              <a:rPr lang="sr-Latn-RS" sz="2500" dirty="0" smtClean="0">
                <a:latin typeface="Californian FB" pitchFamily="18" charset="0"/>
              </a:rPr>
              <a:t>A: No, 6 </a:t>
            </a:r>
            <a:r>
              <a:rPr lang="sr-Latn-RS" sz="2500" b="1" dirty="0" smtClean="0">
                <a:solidFill>
                  <a:srgbClr val="FF0000"/>
                </a:solidFill>
                <a:latin typeface="Californian FB" pitchFamily="18" charset="0"/>
              </a:rPr>
              <a:t>I’m afraid not</a:t>
            </a:r>
            <a:r>
              <a:rPr lang="sr-Latn-RS" sz="2500" dirty="0" smtClean="0">
                <a:latin typeface="Californian FB" pitchFamily="18" charset="0"/>
              </a:rPr>
              <a:t>, but it has a camera.</a:t>
            </a:r>
            <a:endParaRPr lang="en-US" sz="2500" dirty="0" smtClean="0">
              <a:latin typeface="Californian FB" pitchFamily="18" charset="0"/>
            </a:endParaRPr>
          </a:p>
          <a:p>
            <a:pPr>
              <a:buNone/>
            </a:pPr>
            <a:endParaRPr lang="en-US" sz="2500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9b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83, </a:t>
            </a:r>
            <a:r>
              <a:rPr lang="sr-Latn-RS" sz="3600" dirty="0" smtClean="0">
                <a:latin typeface="Californian FB" pitchFamily="18" charset="0"/>
              </a:rPr>
              <a:t>Read the conversation in Exercise 9a and listen to a similar conversation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2.28, transcript page 153</a:t>
            </a:r>
            <a:r>
              <a:rPr lang="sr-Latn-RS" sz="3600" dirty="0" smtClean="0">
                <a:latin typeface="Californian FB" pitchFamily="18" charset="0"/>
              </a:rPr>
              <a:t>. There are five differences. Write the changes.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15 vs 50</a:t>
            </a:r>
          </a:p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the best vs popular</a:t>
            </a:r>
          </a:p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watch tv vs listen to music</a:t>
            </a:r>
          </a:p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simpler vs cheaper</a:t>
            </a:r>
          </a:p>
          <a:p>
            <a:r>
              <a:rPr lang="sr-Latn-RS" dirty="0" smtClean="0">
                <a:latin typeface="Andalus" pitchFamily="18" charset="-78"/>
                <a:cs typeface="Andalus" pitchFamily="18" charset="-78"/>
              </a:rPr>
              <a:t>have games vs play music</a:t>
            </a: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language check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page 83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 fontScale="90000"/>
          </a:bodyPr>
          <a:lstStyle/>
          <a:p>
            <a:r>
              <a:rPr lang="sr-Latn-RS" sz="3000" dirty="0" smtClean="0">
                <a:latin typeface="Californian FB" pitchFamily="18" charset="0"/>
              </a:rPr>
              <a:t>10 </a:t>
            </a:r>
            <a:r>
              <a:rPr lang="sr-Latn-RS" sz="3000" b="1" dirty="0" smtClean="0">
                <a:solidFill>
                  <a:srgbClr val="FF0000"/>
                </a:solidFill>
                <a:latin typeface="Californian FB" pitchFamily="18" charset="0"/>
              </a:rPr>
              <a:t>page 83</a:t>
            </a:r>
            <a:r>
              <a:rPr lang="sr-Latn-RS" sz="3000" dirty="0" smtClean="0">
                <a:latin typeface="Californian FB" pitchFamily="18" charset="0"/>
              </a:rPr>
              <a:t>,  Write in the missing preposition in the sentences 1-10. Use the prepositions in the box and look at the pages to check.</a:t>
            </a:r>
            <a:endParaRPr lang="en-US" sz="30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4423"/>
          <a:ext cx="8229600" cy="944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928694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before                down              during               for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in               in</a:t>
                      </a:r>
                      <a:r>
                        <a:rPr lang="sr-Latn-RS" sz="2800" baseline="0" dirty="0" smtClean="0">
                          <a:latin typeface="Californian FB" pitchFamily="18" charset="0"/>
                        </a:rPr>
                        <a:t>          of             on          on         to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143116"/>
            <a:ext cx="9144000" cy="4903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dirty="0" smtClean="0"/>
              <a:t> </a:t>
            </a:r>
            <a:r>
              <a:rPr lang="sr-Latn-RS" sz="2800" dirty="0" smtClean="0">
                <a:latin typeface="Californian FB" pitchFamily="18" charset="0"/>
              </a:rPr>
              <a:t>1 I don’t spend a lot of time    the shops.                            p. 58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2 How much did you pay these DVDs?                             p. 59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3 A lot of companies are doing business the Internet    p. 61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4 First all, it’s an interesting place to visit.</a:t>
            </a:r>
            <a:r>
              <a:rPr lang="sr-Latn-RS" sz="2800" dirty="0" smtClean="0"/>
              <a:t>                     </a:t>
            </a:r>
            <a:r>
              <a:rPr lang="sr-Latn-RS" sz="2800" dirty="0" smtClean="0">
                <a:latin typeface="Californian FB" pitchFamily="18" charset="0"/>
              </a:rPr>
              <a:t>p. 63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 5. We saw that film the day yesterday.                            p. 67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6 We usually go holiday to Spain.                                      p. 69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7. Do you chat friends on the Internet?                             p. 69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8. You’re on the third floor. So go those stairs to the second floor.                                                                                              p. 70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9. Leonardo started his studies 1468.                                 p. 75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10. She married three different men her life.                    p. 81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Happy 2021 ;)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c8c8c4d2c112d2a321ce6616a8ad06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643050"/>
            <a:ext cx="652045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3134</Words>
  <Application>Microsoft Office PowerPoint</Application>
  <PresentationFormat>On-screen Show (4:3)</PresentationFormat>
  <Paragraphs>224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Review, pages </vt:lpstr>
      <vt:lpstr>1.  page 82, Write the verbs in the text in the Past Simple MALTA</vt:lpstr>
      <vt:lpstr>Mediterranean Sea</vt:lpstr>
      <vt:lpstr>Malta/ˈmɔːl.tə/ is an island /ˈʌɪlənd/ near Sicily</vt:lpstr>
      <vt:lpstr>1.  page 82, Write the verbs in the text in the Past Simple MALTA</vt:lpstr>
      <vt:lpstr>1.  Write the verbs in the text in the Past Simple MALTA</vt:lpstr>
      <vt:lpstr>The Phoenicians /fəˈniːʃ(ə)n/ - Feničani</vt:lpstr>
      <vt:lpstr>harbour /ˈhɑː.bər/– port (luka)</vt:lpstr>
      <vt:lpstr>the Roman Empire /ˈem.paɪər/ Rimsko carstvo </vt:lpstr>
      <vt:lpstr>1.  page 82, Write the verbs in the text in the Past Simple MALTA</vt:lpstr>
      <vt:lpstr>1.  page 82, Write the verbs in the text in the Past Simple MALTA</vt:lpstr>
      <vt:lpstr>Arabs – Arabic (language) Arabian (land) Malta - Maltese </vt:lpstr>
      <vt:lpstr>1.  page 82, Write the verbs in the text in the Past Simple MALTA</vt:lpstr>
      <vt:lpstr>1.  page 82, Write the verbs in the text in the Past Simple MALTA</vt:lpstr>
      <vt:lpstr>1.  page 82, Write the verbs in the text in the Past Simple MALTA</vt:lpstr>
      <vt:lpstr>2.  page 82, Complete the questions about Malta in the Past Simple</vt:lpstr>
      <vt:lpstr>2.  page 82, Complete the questions about Malta in the Past Simple</vt:lpstr>
      <vt:lpstr>3. page 82, Work with a partner. Ask and answer questions about the past, p.114.</vt:lpstr>
      <vt:lpstr>3. page 82, Work with a partner. Ask and answer questions about the past, p.119.</vt:lpstr>
      <vt:lpstr>4. page 82, Where do you normally buy food and clothes? How much do you usually spend on food shopping a week?</vt:lpstr>
      <vt:lpstr>5. page 82, track 2.27 (transcript page 153) Listen to a conversation and choose the best answer.</vt:lpstr>
      <vt:lpstr>5. page 82, track 2.27 (transcript page 153) Listen to a conversation and choose the best answer.</vt:lpstr>
      <vt:lpstr>6a page 82, Choose the correct form of the verb in the conversation between a supermarket manager and a customer.</vt:lpstr>
      <vt:lpstr>6b page 82, Listen again track 2.27 (transcript page 153) and check your answers.</vt:lpstr>
      <vt:lpstr>vocabulary</vt:lpstr>
      <vt:lpstr>7 page 83, Read the email from Camilla to her sister Susie in the UK. Choose the best word a), b) or c), for gaps 1-9.</vt:lpstr>
      <vt:lpstr>7 page 83, Read the email from Camilla to her sister Susie in the UK. Choose the best word a), b) or c), for gaps 1-9.</vt:lpstr>
      <vt:lpstr>7 page 83, Read the email from Camilla to her sister Susie in the UK. Choose the best word a), b) or c), for gaps 1-9.</vt:lpstr>
      <vt:lpstr>7 page 83, Read the email from Camilla to her sister Susie in the UK. Choose the best word a), b) or c), for gaps 1-9.</vt:lpstr>
      <vt:lpstr>key language</vt:lpstr>
      <vt:lpstr>8 page 83, Put the words in the right order to make sentences.</vt:lpstr>
      <vt:lpstr>8 page 83, answers </vt:lpstr>
      <vt:lpstr>9a page 83, Complete the conversation with the sentences in Exercise 8 (slide 32).</vt:lpstr>
      <vt:lpstr>9a page 83, answers.</vt:lpstr>
      <vt:lpstr>9b page 83, Read the conversation in Exercise 9a and listen to a similar conversation track 2.28, transcript page 153. There are five differences. Write the changes.</vt:lpstr>
      <vt:lpstr>language check</vt:lpstr>
      <vt:lpstr>10 page 83,  Write in the missing preposition in the sentences 1-10. Use the prepositions in the box and look at the pages to check.</vt:lpstr>
      <vt:lpstr>Happy 2021 ;)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7-9</dc:title>
  <dc:creator>User</dc:creator>
  <cp:lastModifiedBy>User</cp:lastModifiedBy>
  <cp:revision>52</cp:revision>
  <dcterms:created xsi:type="dcterms:W3CDTF">2020-12-17T21:29:33Z</dcterms:created>
  <dcterms:modified xsi:type="dcterms:W3CDTF">2020-12-30T11:54:06Z</dcterms:modified>
</cp:coreProperties>
</file>