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57" r:id="rId4"/>
    <p:sldId id="258" r:id="rId5"/>
    <p:sldId id="259" r:id="rId6"/>
    <p:sldId id="270" r:id="rId7"/>
    <p:sldId id="260" r:id="rId8"/>
    <p:sldId id="261" r:id="rId9"/>
    <p:sldId id="262" r:id="rId10"/>
    <p:sldId id="263" r:id="rId11"/>
    <p:sldId id="264" r:id="rId12"/>
    <p:sldId id="274" r:id="rId13"/>
    <p:sldId id="265" r:id="rId14"/>
    <p:sldId id="276" r:id="rId15"/>
    <p:sldId id="277" r:id="rId16"/>
    <p:sldId id="278" r:id="rId17"/>
    <p:sldId id="275" r:id="rId18"/>
    <p:sldId id="266" r:id="rId19"/>
    <p:sldId id="267" r:id="rId20"/>
    <p:sldId id="286" r:id="rId21"/>
    <p:sldId id="269" r:id="rId22"/>
    <p:sldId id="271" r:id="rId23"/>
    <p:sldId id="272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68" r:id="rId32"/>
    <p:sldId id="287" r:id="rId33"/>
    <p:sldId id="288" r:id="rId34"/>
    <p:sldId id="27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3AC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6822" autoAdjust="0"/>
  </p:normalViewPr>
  <p:slideViewPr>
    <p:cSldViewPr>
      <p:cViewPr varScale="1">
        <p:scale>
          <a:sx n="46" d="100"/>
          <a:sy n="46" d="100"/>
        </p:scale>
        <p:origin x="-82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15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977EF-B99B-47D7-9C17-D88285AAE14C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DCB6-98F5-4473-B1CA-6A667A63DC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977EF-B99B-47D7-9C17-D88285AAE14C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DCB6-98F5-4473-B1CA-6A667A63DC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977EF-B99B-47D7-9C17-D88285AAE14C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DCB6-98F5-4473-B1CA-6A667A63DC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977EF-B99B-47D7-9C17-D88285AAE14C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DCB6-98F5-4473-B1CA-6A667A63DC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977EF-B99B-47D7-9C17-D88285AAE14C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DCB6-98F5-4473-B1CA-6A667A63DC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977EF-B99B-47D7-9C17-D88285AAE14C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DCB6-98F5-4473-B1CA-6A667A63DC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977EF-B99B-47D7-9C17-D88285AAE14C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DCB6-98F5-4473-B1CA-6A667A63DC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977EF-B99B-47D7-9C17-D88285AAE14C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DCB6-98F5-4473-B1CA-6A667A63DC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977EF-B99B-47D7-9C17-D88285AAE14C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DCB6-98F5-4473-B1CA-6A667A63DC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977EF-B99B-47D7-9C17-D88285AAE14C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DCB6-98F5-4473-B1CA-6A667A63DC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977EF-B99B-47D7-9C17-D88285AAE14C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DCB6-98F5-4473-B1CA-6A667A63DC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977EF-B99B-47D7-9C17-D88285AAE14C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DDCB6-98F5-4473-B1CA-6A667A63DC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youtube.com/watch?v=SbPgsC9Ql9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Travel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Unit 12.1, pages 100 - 101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HW KEY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exercise </a:t>
            </a:r>
            <a:r>
              <a:rPr lang="sr-Latn-RS" sz="3600" dirty="0" smtClean="0">
                <a:latin typeface="Californian FB" pitchFamily="18" charset="0"/>
              </a:rPr>
              <a:t>V4-8,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143.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21497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I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PRACTICE</a:t>
            </a:r>
            <a:r>
              <a:rPr lang="sr-Latn-RS" dirty="0" smtClean="0">
                <a:latin typeface="Californian FB" pitchFamily="18" charset="0"/>
              </a:rPr>
              <a:t> grammar every day because I have a test once a week.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 She didn’t do any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REVISION </a:t>
            </a:r>
            <a:r>
              <a:rPr lang="sr-Latn-RS" dirty="0" smtClean="0">
                <a:latin typeface="Californian FB" pitchFamily="18" charset="0"/>
              </a:rPr>
              <a:t>(</a:t>
            </a:r>
            <a:r>
              <a:rPr lang="sr-Latn-RS" i="1" dirty="0" smtClean="0">
                <a:latin typeface="Californian FB" pitchFamily="18" charset="0"/>
              </a:rPr>
              <a:t>ponavljanje, </a:t>
            </a:r>
            <a:r>
              <a:rPr lang="sr-Latn-RS" dirty="0" smtClean="0">
                <a:latin typeface="Californian FB" pitchFamily="18" charset="0"/>
              </a:rPr>
              <a:t>od glagola to revise). That’s the reason she failed.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I’m sure that Klaus will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PASS</a:t>
            </a:r>
            <a:r>
              <a:rPr lang="sr-Latn-RS" dirty="0" smtClean="0">
                <a:latin typeface="Californian FB" pitchFamily="18" charset="0"/>
              </a:rPr>
              <a:t> his exam. He’s very good at English.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But it’s possible that Elena will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FAILED </a:t>
            </a:r>
            <a:r>
              <a:rPr lang="sr-Latn-RS" dirty="0" smtClean="0">
                <a:latin typeface="Californian FB" pitchFamily="18" charset="0"/>
              </a:rPr>
              <a:t>the exam, as her English isn’t very good.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The teacher gave us a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REVISION</a:t>
            </a:r>
            <a:r>
              <a:rPr lang="sr-Latn-RS" dirty="0" smtClean="0">
                <a:latin typeface="Californian FB" pitchFamily="18" charset="0"/>
              </a:rPr>
              <a:t> test today.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RELAXATION</a:t>
            </a:r>
            <a:r>
              <a:rPr lang="sr-Latn-RS" dirty="0" smtClean="0">
                <a:latin typeface="Californian FB" pitchFamily="18" charset="0"/>
              </a:rPr>
              <a:t> the night before an exam is the best way to prepare.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1417638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1</a:t>
            </a:r>
            <a:r>
              <a:rPr lang="sr-Latn-RS" sz="4000" dirty="0" smtClean="0">
                <a:latin typeface="Californian FB" pitchFamily="18" charset="0"/>
              </a:rPr>
              <a:t>. </a:t>
            </a: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page 100</a:t>
            </a:r>
            <a:r>
              <a:rPr lang="sr-Latn-RS" sz="4000" dirty="0" smtClean="0">
                <a:latin typeface="Californian FB" pitchFamily="18" charset="0"/>
              </a:rPr>
              <a:t>, Which country/city would you like to live in, apart from your own? Why?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River-Wal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4356997" cy="2906740"/>
          </a:xfrm>
          <a:prstGeom prst="rect">
            <a:avLst/>
          </a:prstGeom>
          <a:noFill/>
        </p:spPr>
      </p:pic>
      <p:pic>
        <p:nvPicPr>
          <p:cNvPr id="1027" name="Picture 3" descr="C:\Users\User\Desktop\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4346" y="4143380"/>
            <a:ext cx="3571868" cy="2376284"/>
          </a:xfrm>
          <a:prstGeom prst="rect">
            <a:avLst/>
          </a:prstGeom>
          <a:noFill/>
        </p:spPr>
      </p:pic>
      <p:pic>
        <p:nvPicPr>
          <p:cNvPr id="1028" name="Picture 4" descr="C:\Users\User\Desktop\Streets Beach South Bank 5d89fd48726de86649eb14a3 16X9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1357298"/>
            <a:ext cx="4572000" cy="2571750"/>
          </a:xfrm>
          <a:prstGeom prst="rect">
            <a:avLst/>
          </a:prstGeom>
          <a:noFill/>
        </p:spPr>
      </p:pic>
      <p:pic>
        <p:nvPicPr>
          <p:cNvPr id="1029" name="Picture 5" descr="C:\Users\User\Desktop\portugal-lisbon-skyline-buildings-Depositphotos243926098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36602" y="3929066"/>
            <a:ext cx="4307398" cy="2527243"/>
          </a:xfrm>
          <a:prstGeom prst="rect">
            <a:avLst/>
          </a:prstGeom>
          <a:noFill/>
        </p:spPr>
      </p:pic>
      <p:pic>
        <p:nvPicPr>
          <p:cNvPr id="1030" name="Picture 6" descr="C:\Users\User\Desktop\index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4000504"/>
            <a:ext cx="2667000" cy="285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297106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2a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100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b="1" dirty="0" smtClean="0">
                <a:latin typeface="Californian FB" pitchFamily="18" charset="0"/>
              </a:rPr>
              <a:t>track 2.42</a:t>
            </a:r>
            <a:r>
              <a:rPr lang="sr-Latn-RS" sz="3600" dirty="0" smtClean="0">
                <a:latin typeface="Californian FB" pitchFamily="18" charset="0"/>
              </a:rPr>
              <a:t> transcript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156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Listen to an interview with Kirsty, a student has lived abroad. In general, is she happy or unhappy, about her time abroad?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about-us-hero-image-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794"/>
            <a:ext cx="82296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>
            <a:noAutofit/>
          </a:bodyPr>
          <a:lstStyle/>
          <a:p>
            <a:r>
              <a:rPr lang="sr-Latn-RS" sz="3400" dirty="0" smtClean="0">
                <a:latin typeface="Californian FB" pitchFamily="18" charset="0"/>
              </a:rPr>
              <a:t>2b </a:t>
            </a:r>
            <a:r>
              <a:rPr lang="sr-Latn-RS" sz="3400" b="1" dirty="0" smtClean="0">
                <a:solidFill>
                  <a:srgbClr val="FF0000"/>
                </a:solidFill>
                <a:latin typeface="Californian FB" pitchFamily="18" charset="0"/>
              </a:rPr>
              <a:t>page 100</a:t>
            </a:r>
            <a:r>
              <a:rPr lang="sr-Latn-RS" sz="3400" dirty="0" smtClean="0">
                <a:latin typeface="Californian FB" pitchFamily="18" charset="0"/>
              </a:rPr>
              <a:t>, Listen again and complete Peter’s form about Kirsty.</a:t>
            </a:r>
            <a:endParaRPr lang="en-US" sz="34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28670"/>
          <a:ext cx="8401080" cy="562925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401080"/>
              </a:tblGrid>
              <a:tr h="874377">
                <a:tc>
                  <a:txBody>
                    <a:bodyPr/>
                    <a:lstStyle/>
                    <a:p>
                      <a:pPr algn="ctr"/>
                      <a:r>
                        <a:rPr lang="sr-Latn-RS" sz="320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Experiences of living abroad</a:t>
                      </a:r>
                      <a:endParaRPr lang="en-US" sz="3200" dirty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4137855"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r>
                        <a:rPr lang="sr-Latn-RS" dirty="0" smtClean="0"/>
                        <a:t>   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Name: </a:t>
                      </a:r>
                      <a:r>
                        <a:rPr lang="sr-Latn-RS" sz="2400" dirty="0" smtClean="0">
                          <a:latin typeface="Lucida Handwriting" pitchFamily="66" charset="0"/>
                        </a:rPr>
                        <a:t>Kristy Andrews</a:t>
                      </a:r>
                    </a:p>
                    <a:p>
                      <a:r>
                        <a:rPr lang="sr-Latn-RS" sz="2400" dirty="0" smtClean="0">
                          <a:latin typeface="Californian FB" pitchFamily="18" charset="0"/>
                        </a:rPr>
                        <a:t>   Countries: 1 __________, </a:t>
                      </a:r>
                      <a:r>
                        <a:rPr lang="sr-Latn-RS" sz="2400" dirty="0" smtClean="0">
                          <a:latin typeface="Lucida Handwriting" pitchFamily="66" charset="0"/>
                        </a:rPr>
                        <a:t>Oman and 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2__________.</a:t>
                      </a:r>
                    </a:p>
                    <a:p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Favourite country: 3 __________ Reason: 4 ____________</a:t>
                      </a:r>
                    </a:p>
                    <a:p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Languages: </a:t>
                      </a:r>
                      <a:r>
                        <a:rPr lang="sr-Latn-RS" sz="2400" i="0" baseline="0" dirty="0" smtClean="0">
                          <a:latin typeface="Lucida Handwriting" pitchFamily="66" charset="0"/>
                        </a:rPr>
                        <a:t>A little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5 ___________</a:t>
                      </a:r>
                    </a:p>
                    <a:p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Work experience: 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None</a:t>
                      </a:r>
                      <a:endParaRPr lang="sr-Latn-RS" sz="2400" dirty="0" smtClean="0">
                        <a:latin typeface="Lucida Handwriting" pitchFamily="66" charset="0"/>
                      </a:endParaRPr>
                    </a:p>
                    <a:p>
                      <a:r>
                        <a:rPr lang="sr-Latn-RS" sz="2400" dirty="0" smtClean="0">
                          <a:latin typeface="Californian FB" pitchFamily="18" charset="0"/>
                        </a:rPr>
                        <a:t>   Changes (in the person):  </a:t>
                      </a:r>
                      <a:r>
                        <a:rPr lang="sr-Latn-RS" sz="2400" dirty="0" smtClean="0">
                          <a:latin typeface="Lucida Handwriting" pitchFamily="66" charset="0"/>
                        </a:rPr>
                        <a:t>Knows more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 about </a:t>
                      </a:r>
                    </a:p>
                    <a:p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  differences between 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6 ______________.</a:t>
                      </a:r>
                    </a:p>
                    <a:p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 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Doesn’t think that her way is best.</a:t>
                      </a:r>
                    </a:p>
                    <a:p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  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Problems: 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Seeing old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7 ___________</a:t>
                      </a:r>
                    </a:p>
                    <a:p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  Future: 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Want to live in a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8 ___________ 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country and in 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9 __________ 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Armenia.</a:t>
                      </a:r>
                    </a:p>
                    <a:p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   </a:t>
                      </a:r>
                      <a:endParaRPr lang="sr-Latn-RS" sz="2400" dirty="0" smtClean="0">
                        <a:latin typeface="Lucida Handwriting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grammar: Present perfect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Unit 12.1, page </a:t>
            </a:r>
            <a:r>
              <a:rPr lang="sr-Latn-RS" dirty="0" smtClean="0">
                <a:latin typeface="Californian FB" pitchFamily="18" charset="0"/>
              </a:rPr>
              <a:t>100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3.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100</a:t>
            </a:r>
            <a:r>
              <a:rPr lang="sr-Latn-RS" sz="3600" dirty="0" smtClean="0">
                <a:latin typeface="Californian FB" pitchFamily="18" charset="0"/>
              </a:rPr>
              <a:t>, Look at these sentences. When exactly did Kirsty live abroad?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357850"/>
          </a:xfrm>
        </p:spPr>
        <p:txBody>
          <a:bodyPr>
            <a:normAutofit lnSpcReduction="10000"/>
          </a:bodyPr>
          <a:lstStyle/>
          <a:p>
            <a:r>
              <a:rPr lang="sr-Latn-RS" dirty="0" smtClean="0">
                <a:latin typeface="Californian FB" pitchFamily="18" charset="0"/>
              </a:rPr>
              <a:t>- </a:t>
            </a:r>
            <a:r>
              <a:rPr lang="sr-Latn-RS" i="1" dirty="0" smtClean="0">
                <a:latin typeface="Californian FB" pitchFamily="18" charset="0"/>
              </a:rPr>
              <a:t>Have you ever lived abroad?</a:t>
            </a:r>
          </a:p>
          <a:p>
            <a:r>
              <a:rPr lang="sr-Latn-RS" i="1" dirty="0" smtClean="0">
                <a:latin typeface="Californian FB" pitchFamily="18" charset="0"/>
              </a:rPr>
              <a:t>- Yes, I have. I’ve lived in a lot of countries.</a:t>
            </a:r>
          </a:p>
          <a:p>
            <a:r>
              <a:rPr lang="sr-Latn-RS" i="1" dirty="0" smtClean="0">
                <a:latin typeface="Californian FB" pitchFamily="18" charset="0"/>
              </a:rPr>
              <a:t>Have you ever gone sky diving?</a:t>
            </a:r>
          </a:p>
          <a:p>
            <a:r>
              <a:rPr lang="sr-Latn-RS" i="1" dirty="0" smtClean="0">
                <a:latin typeface="Californian FB" pitchFamily="18" charset="0"/>
              </a:rPr>
              <a:t>-No, I haven’t. It is for the brave ones.</a:t>
            </a:r>
          </a:p>
          <a:p>
            <a:r>
              <a:rPr lang="sr-Latn-RS" i="1" dirty="0" smtClean="0">
                <a:latin typeface="Californian FB" pitchFamily="18" charset="0"/>
              </a:rPr>
              <a:t>Have you ever tried Thai food?</a:t>
            </a:r>
          </a:p>
          <a:p>
            <a:r>
              <a:rPr lang="sr-Latn-RS" i="1" dirty="0" smtClean="0">
                <a:latin typeface="Californian FB" pitchFamily="18" charset="0"/>
              </a:rPr>
              <a:t>-Yes, I have. It’s </a:t>
            </a:r>
            <a:r>
              <a:rPr lang="sr-Latn-RS" i="1" dirty="0" smtClean="0">
                <a:latin typeface="Californian FB" pitchFamily="18" charset="0"/>
              </a:rPr>
              <a:t>so tasty</a:t>
            </a:r>
            <a:r>
              <a:rPr lang="sr-Latn-RS" i="1" dirty="0" smtClean="0">
                <a:latin typeface="Californian FB" pitchFamily="18" charset="0"/>
              </a:rPr>
              <a:t>.</a:t>
            </a:r>
          </a:p>
          <a:p>
            <a:endParaRPr lang="sr-Latn-RS" i="1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When we talk about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experience</a:t>
            </a:r>
            <a:r>
              <a:rPr lang="sr-Latn-RS" dirty="0" smtClean="0">
                <a:latin typeface="Californian FB" pitchFamily="18" charset="0"/>
              </a:rPr>
              <a:t> in the past, but we </a:t>
            </a:r>
            <a:r>
              <a:rPr lang="sr-Latn-RS" b="1" dirty="0" smtClean="0">
                <a:latin typeface="Californian FB" pitchFamily="18" charset="0"/>
              </a:rPr>
              <a:t>don’t say when </a:t>
            </a:r>
            <a:r>
              <a:rPr lang="sr-Latn-RS" dirty="0" smtClean="0">
                <a:latin typeface="Californian FB" pitchFamily="18" charset="0"/>
              </a:rPr>
              <a:t>we did it, we use the Present Perfect.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4.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100</a:t>
            </a:r>
            <a:r>
              <a:rPr lang="sr-Latn-RS" sz="3200" dirty="0" smtClean="0">
                <a:latin typeface="Californian FB" pitchFamily="18" charset="0"/>
              </a:rPr>
              <a:t>, Look at the audio script, </a:t>
            </a:r>
            <a:r>
              <a:rPr lang="sr-Latn-RS" sz="3200" dirty="0" smtClean="0">
                <a:latin typeface="Californian FB" pitchFamily="18" charset="0"/>
              </a:rPr>
              <a:t>Track </a:t>
            </a:r>
            <a:r>
              <a:rPr lang="sr-Latn-RS" sz="3200" dirty="0" smtClean="0">
                <a:latin typeface="Californian FB" pitchFamily="18" charset="0"/>
              </a:rPr>
              <a:t>2.42, transcript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156</a:t>
            </a:r>
            <a:r>
              <a:rPr lang="sr-Latn-RS" sz="3200" dirty="0" smtClean="0">
                <a:latin typeface="Californian FB" pitchFamily="18" charset="0"/>
              </a:rPr>
              <a:t>, </a:t>
            </a:r>
            <a:r>
              <a:rPr lang="sr-Latn-RS" sz="3200" dirty="0" smtClean="0">
                <a:latin typeface="Californian FB" pitchFamily="18" charset="0"/>
              </a:rPr>
              <a:t>and complete this table</a:t>
            </a:r>
            <a:endParaRPr lang="en-US" sz="32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1357298"/>
          <a:ext cx="8229600" cy="42872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14404"/>
                <a:gridCol w="4371996"/>
                <a:gridCol w="2743200"/>
              </a:tblGrid>
              <a:tr h="50006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i="1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Subject + have</a:t>
                      </a:r>
                      <a:endParaRPr lang="en-US" sz="2800" i="1" dirty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i="1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Past</a:t>
                      </a:r>
                      <a:r>
                        <a:rPr lang="sr-Latn-RS" sz="2800" i="1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</a:t>
                      </a:r>
                      <a:r>
                        <a:rPr lang="sr-Latn-RS" sz="2800" i="1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participle</a:t>
                      </a:r>
                    </a:p>
                    <a:p>
                      <a:pPr algn="ctr"/>
                      <a:r>
                        <a:rPr lang="sr-Latn-RS" sz="2400" i="1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III column ir.verbs</a:t>
                      </a:r>
                      <a:endParaRPr lang="en-US" sz="2400" i="1" dirty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1107290">
                <a:tc>
                  <a:txBody>
                    <a:bodyPr/>
                    <a:lstStyle/>
                    <a:p>
                      <a:pPr algn="ctr"/>
                      <a:endParaRPr lang="sr-Latn-RS" dirty="0" smtClean="0"/>
                    </a:p>
                    <a:p>
                      <a:pPr algn="ctr"/>
                      <a:r>
                        <a:rPr lang="sr-Latn-RS" dirty="0" smtClean="0"/>
                        <a:t>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dirty="0" smtClean="0">
                          <a:latin typeface="Californian FB" pitchFamily="18" charset="0"/>
                        </a:rPr>
                        <a:t>I 1 _____________/we’ve/ you’ve / they’ve</a:t>
                      </a:r>
                    </a:p>
                    <a:p>
                      <a:r>
                        <a:rPr lang="en-US" sz="2400" dirty="0" smtClean="0">
                          <a:latin typeface="Californian FB" pitchFamily="18" charset="0"/>
                        </a:rPr>
                        <a:t>H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e’s/she’s/it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worked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1107290"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pPr algn="ctr"/>
                      <a:r>
                        <a:rPr lang="sr-Latn-RS" sz="2400" dirty="0" smtClean="0"/>
                        <a:t> -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dirty="0" smtClean="0">
                          <a:latin typeface="Californian FB" pitchFamily="18" charset="0"/>
                        </a:rPr>
                        <a:t>I/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we / you / they 2 _____________</a:t>
                      </a:r>
                    </a:p>
                    <a:p>
                      <a:r>
                        <a:rPr lang="en-US" sz="2400" dirty="0" smtClean="0">
                          <a:latin typeface="Californian FB" pitchFamily="18" charset="0"/>
                        </a:rPr>
                        <a:t>H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e/she/it hasn’t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pPr algn="ctr"/>
                      <a:r>
                        <a:rPr lang="sr-Latn-RS" sz="2400" dirty="0" smtClean="0"/>
                        <a:t>3 ______________</a:t>
                      </a:r>
                      <a:endParaRPr lang="en-US" sz="2400" dirty="0"/>
                    </a:p>
                  </a:txBody>
                  <a:tcPr/>
                </a:tc>
              </a:tr>
              <a:tr h="1107290"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pPr algn="ctr"/>
                      <a:r>
                        <a:rPr lang="sr-Latn-RS" sz="2400" dirty="0" smtClean="0"/>
                        <a:t> </a:t>
                      </a:r>
                      <a:r>
                        <a:rPr lang="sr-Latn-RS" sz="2400" dirty="0" smtClean="0"/>
                        <a:t>?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dirty="0" smtClean="0">
                          <a:latin typeface="Californian FB" pitchFamily="18" charset="0"/>
                        </a:rPr>
                        <a:t>4 __________ I / we / you / they</a:t>
                      </a:r>
                    </a:p>
                    <a:p>
                      <a:r>
                        <a:rPr lang="sr-Latn-RS" sz="2400" dirty="0" smtClean="0">
                          <a:latin typeface="Californian FB" pitchFamily="18" charset="0"/>
                        </a:rPr>
                        <a:t>5 ______________ he / she / it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(ever) worked ?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5643578"/>
            <a:ext cx="89297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Californian FB" pitchFamily="18" charset="0"/>
              </a:rPr>
              <a:t>Grammar Tip: Regular past participles are the same as the past simple form of the verb (see page 144)</a:t>
            </a:r>
          </a:p>
          <a:p>
            <a:pPr algn="ctr"/>
            <a:r>
              <a:rPr lang="sr-Latn-RS" sz="2800" b="1" i="1" dirty="0" smtClean="0">
                <a:latin typeface="Californian FB" pitchFamily="18" charset="0"/>
              </a:rPr>
              <a:t>I work</a:t>
            </a:r>
            <a:r>
              <a:rPr lang="sr-Latn-RS" sz="2800" b="1" i="1" dirty="0" smtClean="0">
                <a:solidFill>
                  <a:srgbClr val="FF0000"/>
                </a:solidFill>
                <a:latin typeface="Californian FB" pitchFamily="18" charset="0"/>
              </a:rPr>
              <a:t>ed (Past Simple)</a:t>
            </a:r>
            <a:r>
              <a:rPr lang="sr-Latn-RS" sz="2800" b="1" i="1" dirty="0" smtClean="0">
                <a:latin typeface="Californian FB" pitchFamily="18" charset="0"/>
              </a:rPr>
              <a:t>– I have work</a:t>
            </a:r>
            <a:r>
              <a:rPr lang="sr-Latn-RS" sz="2800" b="1" i="1" dirty="0" smtClean="0">
                <a:solidFill>
                  <a:srgbClr val="FF0000"/>
                </a:solidFill>
                <a:latin typeface="Californian FB" pitchFamily="18" charset="0"/>
              </a:rPr>
              <a:t>ed (Present Perfect)</a:t>
            </a:r>
          </a:p>
          <a:p>
            <a:endParaRPr lang="en-US" sz="2400" b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5a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101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dirty="0" smtClean="0">
                <a:latin typeface="Californian FB" pitchFamily="18" charset="0"/>
              </a:rPr>
              <a:t>Complete </a:t>
            </a:r>
            <a:r>
              <a:rPr lang="sr-Latn-RS" sz="3600" dirty="0" smtClean="0">
                <a:latin typeface="Californian FB" pitchFamily="18" charset="0"/>
              </a:rPr>
              <a:t>these sentences with the </a:t>
            </a:r>
            <a:r>
              <a:rPr lang="sr-Latn-RS" sz="3600" dirty="0" smtClean="0">
                <a:latin typeface="Californian FB" pitchFamily="18" charset="0"/>
              </a:rPr>
              <a:t>Present </a:t>
            </a:r>
            <a:r>
              <a:rPr lang="sr-Latn-RS" sz="3600" dirty="0" smtClean="0">
                <a:latin typeface="Californian FB" pitchFamily="18" charset="0"/>
              </a:rPr>
              <a:t>P</a:t>
            </a:r>
            <a:r>
              <a:rPr lang="sr-Latn-RS" sz="3600" dirty="0" smtClean="0">
                <a:latin typeface="Californian FB" pitchFamily="18" charset="0"/>
              </a:rPr>
              <a:t>erfect </a:t>
            </a:r>
            <a:r>
              <a:rPr lang="sr-Latn-RS" sz="3600" dirty="0" smtClean="0">
                <a:latin typeface="Californian FB" pitchFamily="18" charset="0"/>
              </a:rPr>
              <a:t>of the verb in brackets.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071678"/>
            <a:ext cx="9144000" cy="4054485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1. We </a:t>
            </a:r>
            <a:r>
              <a:rPr lang="sr-Latn-RS" dirty="0" smtClean="0">
                <a:latin typeface="Californian FB" pitchFamily="18" charset="0"/>
              </a:rPr>
              <a:t>___________ </a:t>
            </a:r>
            <a:r>
              <a:rPr lang="sr-Latn-RS" dirty="0" smtClean="0">
                <a:latin typeface="Californian FB" pitchFamily="18" charset="0"/>
              </a:rPr>
              <a:t>a lot of interesting places (visit)</a:t>
            </a:r>
          </a:p>
          <a:p>
            <a:r>
              <a:rPr lang="sr-Latn-RS" dirty="0" smtClean="0">
                <a:latin typeface="Californian FB" pitchFamily="18" charset="0"/>
              </a:rPr>
              <a:t>2. </a:t>
            </a:r>
            <a:r>
              <a:rPr lang="sr-Latn-RS" dirty="0" smtClean="0">
                <a:latin typeface="Californian FB" pitchFamily="18" charset="0"/>
              </a:rPr>
              <a:t>I ______________a </a:t>
            </a:r>
            <a:r>
              <a:rPr lang="sr-Latn-RS" dirty="0" smtClean="0">
                <a:latin typeface="Californian FB" pitchFamily="18" charset="0"/>
              </a:rPr>
              <a:t>lot in the last ten years (change)</a:t>
            </a:r>
          </a:p>
          <a:p>
            <a:r>
              <a:rPr lang="sr-Latn-RS" dirty="0" smtClean="0">
                <a:latin typeface="Californian FB" pitchFamily="18" charset="0"/>
              </a:rPr>
              <a:t>3 </a:t>
            </a:r>
            <a:r>
              <a:rPr lang="sr-Latn-RS" dirty="0" smtClean="0">
                <a:latin typeface="Californian FB" pitchFamily="18" charset="0"/>
              </a:rPr>
              <a:t>She ________ </a:t>
            </a:r>
            <a:r>
              <a:rPr lang="sr-Latn-RS" dirty="0" smtClean="0">
                <a:latin typeface="Californian FB" pitchFamily="18" charset="0"/>
              </a:rPr>
              <a:t>to people from a lot of countries (talk)</a:t>
            </a:r>
          </a:p>
          <a:p>
            <a:r>
              <a:rPr lang="sr-Latn-RS" dirty="0" smtClean="0">
                <a:latin typeface="Californian FB" pitchFamily="18" charset="0"/>
              </a:rPr>
              <a:t>4. </a:t>
            </a:r>
            <a:r>
              <a:rPr lang="sr-Latn-RS" dirty="0" smtClean="0">
                <a:latin typeface="Californian FB" pitchFamily="18" charset="0"/>
              </a:rPr>
              <a:t>He __________ </a:t>
            </a:r>
            <a:r>
              <a:rPr lang="sr-Latn-RS" dirty="0" smtClean="0">
                <a:latin typeface="Californian FB" pitchFamily="18" charset="0"/>
              </a:rPr>
              <a:t>films in different laguages (watch)</a:t>
            </a:r>
          </a:p>
          <a:p>
            <a:r>
              <a:rPr lang="sr-Latn-RS" dirty="0" smtClean="0">
                <a:latin typeface="Californian FB" pitchFamily="18" charset="0"/>
              </a:rPr>
              <a:t>5. </a:t>
            </a:r>
            <a:r>
              <a:rPr lang="sr-Latn-RS" dirty="0" smtClean="0">
                <a:latin typeface="Californian FB" pitchFamily="18" charset="0"/>
              </a:rPr>
              <a:t>They ______________ </a:t>
            </a:r>
            <a:r>
              <a:rPr lang="sr-Latn-RS" dirty="0" smtClean="0">
                <a:latin typeface="Californian FB" pitchFamily="18" charset="0"/>
              </a:rPr>
              <a:t>house several times (move)</a:t>
            </a:r>
          </a:p>
          <a:p>
            <a:pPr>
              <a:buNone/>
            </a:pP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5b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101</a:t>
            </a:r>
            <a:r>
              <a:rPr lang="sr-Latn-RS" sz="3600" dirty="0" smtClean="0">
                <a:latin typeface="Californian FB" pitchFamily="18" charset="0"/>
              </a:rPr>
              <a:t>, track 2.43 transcript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156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dirty="0" smtClean="0">
                <a:latin typeface="Californian FB" pitchFamily="18" charset="0"/>
              </a:rPr>
              <a:t>Listen and check your answers. Then repeat the sentences.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928802"/>
            <a:ext cx="7215238" cy="35719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57224" y="5643578"/>
            <a:ext cx="8286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b="1" dirty="0" smtClean="0">
                <a:latin typeface="Californian FB" pitchFamily="18" charset="0"/>
              </a:rPr>
              <a:t>to move house </a:t>
            </a:r>
            <a:r>
              <a:rPr lang="sr-Latn-RS" sz="3200" dirty="0" smtClean="0">
                <a:latin typeface="Californian FB" pitchFamily="18" charset="0"/>
              </a:rPr>
              <a:t>= to change one’s home, relocate </a:t>
            </a:r>
          </a:p>
          <a:p>
            <a:pPr algn="ctr"/>
            <a:r>
              <a:rPr lang="sr-Latn-RS" sz="3200" dirty="0" smtClean="0">
                <a:latin typeface="Californian FB" pitchFamily="18" charset="0"/>
              </a:rPr>
              <a:t> </a:t>
            </a:r>
            <a:r>
              <a:rPr lang="sr-Latn-RS" sz="3200" dirty="0" smtClean="0">
                <a:latin typeface="Californian FB" pitchFamily="18" charset="0"/>
              </a:rPr>
              <a:t>                         </a:t>
            </a:r>
            <a:r>
              <a:rPr lang="sr-Latn-RS" sz="3200" i="1" dirty="0" smtClean="0">
                <a:latin typeface="Californian FB" pitchFamily="18" charset="0"/>
              </a:rPr>
              <a:t>preseliti se, promeniti boravište</a:t>
            </a:r>
            <a:endParaRPr lang="en-US" sz="3200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5c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101, </a:t>
            </a:r>
            <a:r>
              <a:rPr lang="sr-Latn-RS" sz="3600" dirty="0" smtClean="0">
                <a:latin typeface="Californian FB" pitchFamily="18" charset="0"/>
              </a:rPr>
              <a:t>Use the sentences in </a:t>
            </a:r>
            <a:r>
              <a:rPr lang="sr-Latn-RS" sz="3600" b="1" dirty="0" smtClean="0">
                <a:latin typeface="Californian FB" pitchFamily="18" charset="0"/>
              </a:rPr>
              <a:t>Exercise </a:t>
            </a:r>
            <a:r>
              <a:rPr lang="sr-Latn-RS" sz="3600" b="1" dirty="0" smtClean="0">
                <a:latin typeface="Californian FB" pitchFamily="18" charset="0"/>
              </a:rPr>
              <a:t>5a (slide 8) </a:t>
            </a:r>
            <a:r>
              <a:rPr lang="sr-Latn-RS" sz="3600" dirty="0" smtClean="0">
                <a:latin typeface="Californian FB" pitchFamily="18" charset="0"/>
              </a:rPr>
              <a:t>to ask a </a:t>
            </a:r>
            <a:r>
              <a:rPr lang="sr-Latn-RS" sz="3600" dirty="0" smtClean="0">
                <a:latin typeface="Californian FB" pitchFamily="18" charset="0"/>
              </a:rPr>
              <a:t>colleague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latin typeface="Californian FB" pitchFamily="18" charset="0"/>
              </a:rPr>
              <a:t>questions. 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i="1" dirty="0" smtClean="0">
              <a:latin typeface="Californian FB" pitchFamily="18" charset="0"/>
            </a:endParaRPr>
          </a:p>
          <a:p>
            <a:r>
              <a:rPr lang="sr-Latn-RS" i="1" dirty="0" smtClean="0">
                <a:latin typeface="Californian FB" pitchFamily="18" charset="0"/>
              </a:rPr>
              <a:t>Have </a:t>
            </a:r>
            <a:r>
              <a:rPr lang="sr-Latn-RS" i="1" dirty="0" smtClean="0">
                <a:latin typeface="Californian FB" pitchFamily="18" charset="0"/>
              </a:rPr>
              <a:t>you ever visited a lot of interesting places?</a:t>
            </a:r>
          </a:p>
          <a:p>
            <a:r>
              <a:rPr lang="sr-Latn-RS" i="1" dirty="0" smtClean="0">
                <a:latin typeface="Californian FB" pitchFamily="18" charset="0"/>
              </a:rPr>
              <a:t>Yes I have/ No, I haven’t.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Unit 12.1, </a:t>
            </a:r>
            <a:r>
              <a:rPr lang="sr-Latn-RS" dirty="0" smtClean="0"/>
              <a:t>page 101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929718" cy="92867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6.</a:t>
            </a:r>
            <a:r>
              <a:rPr lang="en-US" sz="3200" dirty="0" smtClean="0">
                <a:latin typeface="Californian FB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Californian FB" pitchFamily="18" charset="0"/>
              </a:rPr>
              <a:t>page 101</a:t>
            </a:r>
            <a:r>
              <a:rPr lang="en-US" sz="3200" dirty="0" smtClean="0">
                <a:latin typeface="Californian FB" pitchFamily="18" charset="0"/>
              </a:rPr>
              <a:t>,</a:t>
            </a:r>
            <a:r>
              <a:rPr lang="sr-Latn-RS" sz="3200" dirty="0" smtClean="0">
                <a:latin typeface="Californian FB" pitchFamily="18" charset="0"/>
              </a:rPr>
              <a:t> Read the web page. Why are these people writing? Choose the best reason.</a:t>
            </a:r>
            <a:endParaRPr lang="en-US" sz="32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45265488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571744"/>
            <a:ext cx="2862222" cy="272947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785794"/>
            <a:ext cx="578644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u="sng" dirty="0" smtClean="0">
                <a:latin typeface="Californian FB" pitchFamily="18" charset="0"/>
              </a:rPr>
              <a:t>Have your say:</a:t>
            </a:r>
          </a:p>
          <a:p>
            <a:r>
              <a:rPr lang="sr-Latn-RS" sz="3200" b="1" dirty="0" smtClean="0">
                <a:solidFill>
                  <a:srgbClr val="7030A0"/>
                </a:solidFill>
                <a:latin typeface="Californian FB" pitchFamily="18" charset="0"/>
              </a:rPr>
              <a:t>Global nomads</a:t>
            </a:r>
            <a:endParaRPr lang="sr-Latn-RS" sz="3200" b="1" dirty="0" smtClean="0">
              <a:solidFill>
                <a:srgbClr val="7030A0"/>
              </a:solidFill>
              <a:latin typeface="Californian FB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Global nomads are people who have grown up abroad because of their parents’ job. They’ve often had a good life. With large homes and nice holidays, and they’re well-educated, international citizens of the 21</a:t>
            </a:r>
            <a:r>
              <a:rPr lang="en-US" sz="2800" baseline="30000" dirty="0" err="1" smtClean="0">
                <a:latin typeface="Californian FB" pitchFamily="18" charset="0"/>
              </a:rPr>
              <a:t>st</a:t>
            </a:r>
            <a:r>
              <a:rPr lang="en-US" sz="2800" dirty="0" smtClean="0">
                <a:latin typeface="Californian FB" pitchFamily="18" charset="0"/>
              </a:rPr>
              <a:t> century.</a:t>
            </a:r>
          </a:p>
          <a:p>
            <a:pPr algn="just"/>
            <a:r>
              <a:rPr lang="en-US" sz="2800" dirty="0" smtClean="0">
                <a:latin typeface="Californian FB" pitchFamily="18" charset="0"/>
              </a:rPr>
              <a:t>However, they often feel different from other people and can’t stay in one place for a long time. Are you a global nomad? What’s your experience?</a:t>
            </a:r>
            <a:endParaRPr lang="sr-Latn-RS" sz="2800" dirty="0" smtClean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  <a:latin typeface="Californian FB" pitchFamily="18" charset="0"/>
              </a:rPr>
              <a:t>By: Nina </a:t>
            </a:r>
            <a:r>
              <a:rPr lang="en-US" sz="3200" b="1" dirty="0" err="1" smtClean="0">
                <a:solidFill>
                  <a:srgbClr val="7030A0"/>
                </a:solidFill>
                <a:latin typeface="Californian FB" pitchFamily="18" charset="0"/>
              </a:rPr>
              <a:t>Rendquist</a:t>
            </a:r>
            <a:r>
              <a:rPr lang="en-US" sz="3200" b="1" dirty="0" smtClean="0">
                <a:solidFill>
                  <a:srgbClr val="7030A0"/>
                </a:solidFill>
                <a:latin typeface="Californian FB" pitchFamily="18" charset="0"/>
              </a:rPr>
              <a:t> (mail) posted on 26/10/2006</a:t>
            </a:r>
            <a:endParaRPr lang="en-US" sz="3200" b="1" dirty="0">
              <a:solidFill>
                <a:srgbClr val="7030A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4714876" cy="4900634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dirty="0" smtClean="0">
                <a:latin typeface="Californian FB" pitchFamily="18" charset="0"/>
              </a:rPr>
              <a:t>I’m from Sweden but I left the country when I was six. I’ve lived in Saudi Arabia and the Philippines. I don’t feel at home anywhere, but I think that I’ve done a lot. Because of my past, I’m good at learning new skills and at meeting people.</a:t>
            </a:r>
          </a:p>
        </p:txBody>
      </p:sp>
      <p:pic>
        <p:nvPicPr>
          <p:cNvPr id="2050" name="Picture 2" descr="C:\Users\User\Desktop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1649" y="1571612"/>
            <a:ext cx="4412351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  <a:latin typeface="Californian FB" pitchFamily="18" charset="0"/>
              </a:rPr>
              <a:t>By: Maria (mail) posted on 27/10/2006</a:t>
            </a:r>
            <a:endParaRPr lang="en-US" sz="3600" b="1" dirty="0">
              <a:solidFill>
                <a:srgbClr val="7030A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98"/>
            <a:ext cx="4714876" cy="528641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Nina, I really understand you. I spent my childhood saying hello and goodbye. I’m from Argentina but my parents took us from one country to another: Malaysia, Nigeria, Russia. Now I’m living in Paris. I feel I’m a stranger everywhere, but I’m independent and strong. I’ve travelled, I’ve seen the world and I speak three languages.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3850332-3x2-940x6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3438" y="1571612"/>
            <a:ext cx="4370562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  <a:latin typeface="Californian FB" pitchFamily="18" charset="0"/>
              </a:rPr>
              <a:t>By: Andy (mail) posted on 29/10/2006</a:t>
            </a:r>
            <a:endParaRPr lang="en-US" sz="3600" b="1" dirty="0">
              <a:solidFill>
                <a:srgbClr val="7030A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4714908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Like you, I’m proud to be a global nomad – I’ve lived in Kuwait, Venezuela and Kazakhstan. Sometimes, I’ve felt lonely </a:t>
            </a:r>
            <a:r>
              <a:rPr lang="en-US" dirty="0" smtClean="0">
                <a:latin typeface="Californian FB" pitchFamily="18" charset="0"/>
              </a:rPr>
              <a:t>but</a:t>
            </a:r>
            <a:r>
              <a:rPr lang="sr-Latn-RS" dirty="0" smtClean="0">
                <a:latin typeface="Californian FB" pitchFamily="18" charset="0"/>
              </a:rPr>
              <a:t> I’m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comfortable with people from all over the world. And I’ve become really close to my Mum and Dad – they’re like my best friends.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boy-in-uniform-going-to-his-first-day-at-school-AFAX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571612"/>
            <a:ext cx="2381533" cy="37703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6.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100</a:t>
            </a: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, </a:t>
            </a:r>
            <a:r>
              <a:rPr lang="sr-Latn-RS" sz="3200" dirty="0" smtClean="0">
                <a:latin typeface="Californian FB" pitchFamily="18" charset="0"/>
              </a:rPr>
              <a:t>Why are these people writing? Choose the best reason.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242889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to find new friends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to </a:t>
            </a:r>
            <a:r>
              <a:rPr lang="en-US" dirty="0" err="1" smtClean="0">
                <a:latin typeface="Californian FB" pitchFamily="18" charset="0"/>
              </a:rPr>
              <a:t>practise</a:t>
            </a:r>
            <a:r>
              <a:rPr lang="en-US" dirty="0" smtClean="0">
                <a:latin typeface="Californian FB" pitchFamily="18" charset="0"/>
              </a:rPr>
              <a:t> their English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to communicate with other people like themselves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find-friends-onli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357562"/>
            <a:ext cx="6453206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448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7</a:t>
            </a:r>
            <a:r>
              <a:rPr lang="en-US" sz="3600" dirty="0" smtClean="0">
                <a:latin typeface="Californian FB" pitchFamily="18" charset="0"/>
              </a:rPr>
              <a:t>.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page 101,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sz="3600" dirty="0" smtClean="0">
                <a:latin typeface="Californian FB" pitchFamily="18" charset="0"/>
              </a:rPr>
              <a:t>Answer the questions and write </a:t>
            </a:r>
            <a:r>
              <a:rPr lang="sr-Latn-RS" sz="3600" i="1" dirty="0" smtClean="0">
                <a:latin typeface="Californian FB" pitchFamily="18" charset="0"/>
              </a:rPr>
              <a:t>Nina, Maria </a:t>
            </a:r>
            <a:r>
              <a:rPr lang="sr-Latn-RS" sz="3600" dirty="0" smtClean="0">
                <a:latin typeface="Californian FB" pitchFamily="18" charset="0"/>
              </a:rPr>
              <a:t>or </a:t>
            </a:r>
            <a:r>
              <a:rPr lang="sr-Latn-RS" sz="3600" i="1" dirty="0" smtClean="0">
                <a:latin typeface="Californian FB" pitchFamily="18" charset="0"/>
              </a:rPr>
              <a:t>Andy</a:t>
            </a:r>
            <a:r>
              <a:rPr lang="sr-Latn-RS" sz="3600" dirty="0" smtClean="0">
                <a:latin typeface="Californian FB" pitchFamily="18" charset="0"/>
              </a:rPr>
              <a:t>. 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You </a:t>
            </a:r>
            <a:r>
              <a:rPr lang="sr-Latn-RS" sz="3600" dirty="0" smtClean="0">
                <a:latin typeface="Californian FB" pitchFamily="18" charset="0"/>
              </a:rPr>
              <a:t>can use each name more than once.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85926"/>
            <a:ext cx="8715436" cy="4340237"/>
          </a:xfrm>
        </p:spPr>
        <p:txBody>
          <a:bodyPr/>
          <a:lstStyle/>
          <a:p>
            <a:pPr algn="just"/>
            <a:r>
              <a:rPr lang="en-US" i="1" dirty="0" smtClean="0">
                <a:latin typeface="Californian FB" pitchFamily="18" charset="0"/>
              </a:rPr>
              <a:t>Who…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1. has lived in the most countries?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2. has a good relationship with his/her parents</a:t>
            </a:r>
            <a:r>
              <a:rPr lang="en-US" dirty="0" smtClean="0">
                <a:latin typeface="Californian FB" pitchFamily="18" charset="0"/>
              </a:rPr>
              <a:t>?</a:t>
            </a:r>
            <a:r>
              <a:rPr lang="sr-Latn-RS" dirty="0" smtClean="0">
                <a:latin typeface="Californian FB" pitchFamily="18" charset="0"/>
              </a:rPr>
              <a:t> </a:t>
            </a:r>
            <a:endParaRPr lang="en-US" dirty="0" smtClean="0"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3. has no problems meeting people?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4. doesn’t feel comfortable anywhere?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5. is the most successful person, do you think?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725602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8. </a:t>
            </a: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page 101</a:t>
            </a:r>
            <a:r>
              <a:rPr lang="sr-Latn-RS" sz="3200" dirty="0" smtClean="0">
                <a:latin typeface="Californian FB" pitchFamily="18" charset="0"/>
              </a:rPr>
              <a:t>, </a:t>
            </a:r>
            <a:r>
              <a:rPr lang="sr-Latn-RS" sz="3200" dirty="0" smtClean="0">
                <a:latin typeface="Californian FB" pitchFamily="18" charset="0"/>
              </a:rPr>
              <a:t>According to the web page, what are the advantages and disadvantages of being a global nomad? Make two lists.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Are there more advantages or more disadvantages?</a:t>
            </a:r>
            <a:endParaRPr lang="en-US" sz="32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214555"/>
          <a:ext cx="8229600" cy="3214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ADVANTAGES</a:t>
                      </a:r>
                      <a:endParaRPr lang="en-US" dirty="0"/>
                    </a:p>
                  </a:txBody>
                  <a:tcPr>
                    <a:solidFill>
                      <a:srgbClr val="D23A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DISADVATAGES</a:t>
                      </a:r>
                      <a:endParaRPr 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550070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Californian FB" pitchFamily="18" charset="0"/>
              </a:rPr>
              <a:t>Grammar Tip</a:t>
            </a:r>
          </a:p>
          <a:p>
            <a:r>
              <a:rPr lang="en-US" sz="2400" dirty="0" smtClean="0">
                <a:latin typeface="Californian FB" pitchFamily="18" charset="0"/>
              </a:rPr>
              <a:t>Man</a:t>
            </a:r>
            <a:r>
              <a:rPr lang="sr-Latn-RS" sz="2400" dirty="0" smtClean="0">
                <a:latin typeface="Californian FB" pitchFamily="18" charset="0"/>
              </a:rPr>
              <a:t>y common verbs have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IRREGULAR PAST PARTICIPLES:</a:t>
            </a:r>
          </a:p>
          <a:p>
            <a:r>
              <a:rPr lang="sr-Latn-RS" sz="2400" b="1" i="1" dirty="0" smtClean="0">
                <a:latin typeface="Californian FB" pitchFamily="18" charset="0"/>
              </a:rPr>
              <a:t>TO HAVE  </a:t>
            </a:r>
            <a:r>
              <a:rPr lang="en-US" sz="2400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                    </a:t>
            </a:r>
            <a:r>
              <a:rPr lang="sr-Latn-RS" sz="2400" b="1" i="1" dirty="0" smtClean="0">
                <a:latin typeface="Californian FB" pitchFamily="18" charset="0"/>
              </a:rPr>
              <a:t>HAD             TO SEE                    SEEN</a:t>
            </a:r>
            <a:endParaRPr lang="en-US" sz="2400" b="1" i="1" dirty="0">
              <a:latin typeface="Californian FB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785918" y="6500834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929322" y="6429396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39784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9a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101</a:t>
            </a:r>
            <a:r>
              <a:rPr lang="sr-Latn-RS" sz="3200" dirty="0" smtClean="0">
                <a:latin typeface="Californian FB" pitchFamily="18" charset="0"/>
              </a:rPr>
              <a:t>, Find past participles of these verbs in the web page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to grow</a:t>
            </a:r>
          </a:p>
          <a:p>
            <a:r>
              <a:rPr lang="sr-Latn-RS" dirty="0" smtClean="0">
                <a:latin typeface="Californian FB" pitchFamily="18" charset="0"/>
              </a:rPr>
              <a:t>to do</a:t>
            </a:r>
          </a:p>
          <a:p>
            <a:r>
              <a:rPr lang="sr-Latn-RS" dirty="0" smtClean="0">
                <a:latin typeface="Californian FB" pitchFamily="18" charset="0"/>
              </a:rPr>
              <a:t>to feel</a:t>
            </a:r>
          </a:p>
          <a:p>
            <a:r>
              <a:rPr lang="sr-Latn-RS" dirty="0" smtClean="0">
                <a:latin typeface="Californian FB" pitchFamily="18" charset="0"/>
              </a:rPr>
              <a:t>to become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9b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101</a:t>
            </a:r>
            <a:r>
              <a:rPr lang="sr-Latn-RS" sz="3200" dirty="0" smtClean="0">
                <a:latin typeface="Californian FB" pitchFamily="18" charset="0"/>
              </a:rPr>
              <a:t>, Now use your disctionary or the verb list on page 159 to find the past participles of the verbs in </a:t>
            </a:r>
            <a:r>
              <a:rPr lang="sr-Latn-RS" sz="3200" b="1" dirty="0" smtClean="0">
                <a:latin typeface="Californian FB" pitchFamily="18" charset="0"/>
              </a:rPr>
              <a:t>Exercise </a:t>
            </a:r>
            <a:r>
              <a:rPr lang="sr-Latn-RS" sz="3200" b="1" dirty="0" smtClean="0">
                <a:latin typeface="Californian FB" pitchFamily="18" charset="0"/>
              </a:rPr>
              <a:t>10 (slide 21)</a:t>
            </a:r>
            <a:r>
              <a:rPr lang="sr-Latn-RS" sz="3200" dirty="0" smtClean="0">
                <a:latin typeface="Californian FB" pitchFamily="18" charset="0"/>
              </a:rPr>
              <a:t>. 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43362" cy="4972072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drive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eat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fly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live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read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travel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visit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work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study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10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. page 101</a:t>
            </a:r>
            <a:r>
              <a:rPr lang="sr-Latn-RS" sz="3200" dirty="0" smtClean="0">
                <a:latin typeface="Californian FB" pitchFamily="18" charset="0"/>
              </a:rPr>
              <a:t>, Work with a colleague. Ask and answer questions using the ideas below. Then think of some other questions to ask your fellow student</a:t>
            </a:r>
            <a:r>
              <a:rPr lang="sr-Latn-RS" sz="3200" dirty="0" smtClean="0"/>
              <a:t>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3116"/>
            <a:ext cx="8858280" cy="4500594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drive a sports car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eat Indian food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fly at night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live away from home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read a travel book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travel on a boat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visit another continent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work/ study with someone from another country</a:t>
            </a:r>
            <a:endParaRPr lang="en-US" dirty="0" smtClean="0">
              <a:latin typeface="Californian FB" pitchFamily="18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00694" y="1785926"/>
            <a:ext cx="36433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i="1" dirty="0" smtClean="0">
                <a:latin typeface="Californian FB" pitchFamily="18" charset="0"/>
              </a:rPr>
              <a:t>Have you ever driven a sports car?</a:t>
            </a:r>
          </a:p>
          <a:p>
            <a:pPr algn="ctr"/>
            <a:r>
              <a:rPr lang="sr-Latn-RS" sz="2800" i="1" dirty="0" smtClean="0">
                <a:latin typeface="Californian FB" pitchFamily="18" charset="0"/>
              </a:rPr>
              <a:t>- Yes, I have/No, I haven’t</a:t>
            </a:r>
            <a:endParaRPr lang="en-US" sz="2800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HW</a:t>
            </a:r>
            <a:endParaRPr lang="en-US" sz="40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Read about the Present Perfect, 12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Language Reference</a:t>
            </a:r>
            <a:r>
              <a:rPr lang="sr-Latn-RS" dirty="0" smtClean="0">
                <a:latin typeface="Californian FB" pitchFamily="18" charset="0"/>
              </a:rPr>
              <a:t>,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page 144</a:t>
            </a:r>
            <a:r>
              <a:rPr lang="sr-Latn-RS" dirty="0" smtClean="0">
                <a:latin typeface="Californian FB" pitchFamily="18" charset="0"/>
              </a:rPr>
              <a:t>, Grammar, G1 – regular verbs G2 – irregular verbs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Do exercises G1,2 - 1; G2 – 2;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KEY 2a 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2800" b="1" dirty="0" smtClean="0">
                <a:latin typeface="Californian FB" pitchFamily="18" charset="0"/>
              </a:rPr>
              <a:t>Generally, she is very happy about the time spent abroad.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2b</a:t>
            </a:r>
            <a:endParaRPr lang="en-US" sz="32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282" y="1571612"/>
          <a:ext cx="8929718" cy="56911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929718"/>
              </a:tblGrid>
              <a:tr h="617901">
                <a:tc>
                  <a:txBody>
                    <a:bodyPr/>
                    <a:lstStyle/>
                    <a:p>
                      <a:pPr algn="ctr"/>
                      <a:r>
                        <a:rPr lang="sr-Latn-RS" sz="320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Experiences of living abroad</a:t>
                      </a:r>
                      <a:endParaRPr lang="en-US" sz="3200" dirty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5073290"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r>
                        <a:rPr lang="sr-Latn-RS" dirty="0" smtClean="0"/>
                        <a:t>   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Name: </a:t>
                      </a:r>
                      <a:r>
                        <a:rPr lang="sr-Latn-RS" sz="2400" dirty="0" smtClean="0">
                          <a:latin typeface="Lucida Handwriting" pitchFamily="66" charset="0"/>
                        </a:rPr>
                        <a:t>Kristy Andrews</a:t>
                      </a:r>
                    </a:p>
                    <a:p>
                      <a:r>
                        <a:rPr lang="sr-Latn-RS" sz="2400" dirty="0" smtClean="0">
                          <a:latin typeface="Californian FB" pitchFamily="18" charset="0"/>
                        </a:rPr>
                        <a:t>   Countries: 1 </a:t>
                      </a:r>
                      <a:r>
                        <a:rPr lang="sr-Latn-RS" sz="2400" b="1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ENGLAND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, </a:t>
                      </a:r>
                      <a:r>
                        <a:rPr lang="sr-Latn-RS" sz="2400" dirty="0" smtClean="0">
                          <a:latin typeface="Lucida Handwriting" pitchFamily="66" charset="0"/>
                        </a:rPr>
                        <a:t>Oman and 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2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JAPAN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.</a:t>
                      </a:r>
                      <a:endParaRPr lang="sr-Latn-RS" sz="2400" dirty="0" smtClean="0">
                        <a:latin typeface="Californian FB" pitchFamily="18" charset="0"/>
                      </a:endParaRPr>
                    </a:p>
                    <a:p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Favourite country: 3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JAPAN</a:t>
                      </a:r>
                      <a:r>
                        <a:rPr lang="sr-Latn-RS" sz="2400" b="1" baseline="0" dirty="0" smtClean="0">
                          <a:latin typeface="Californian FB" pitchFamily="18" charset="0"/>
                        </a:rPr>
                        <a:t>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Reason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: 4 </a:t>
                      </a:r>
                      <a:r>
                        <a:rPr lang="sr-Latn-RS" sz="2400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IT’S SO DIFFERENT</a:t>
                      </a:r>
                      <a:endParaRPr lang="sr-Latn-RS" sz="2400" baseline="0" dirty="0" smtClean="0">
                        <a:solidFill>
                          <a:srgbClr val="FF0000"/>
                        </a:solidFill>
                        <a:latin typeface="Californian FB" pitchFamily="18" charset="0"/>
                      </a:endParaRPr>
                    </a:p>
                    <a:p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Languages: </a:t>
                      </a:r>
                      <a:r>
                        <a:rPr lang="sr-Latn-RS" sz="2400" i="0" baseline="0" dirty="0" smtClean="0">
                          <a:latin typeface="Lucida Handwriting" pitchFamily="66" charset="0"/>
                        </a:rPr>
                        <a:t>A little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5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JAPANESE</a:t>
                      </a:r>
                      <a:endParaRPr lang="sr-Latn-RS" sz="2400" b="1" baseline="0" dirty="0" smtClean="0">
                        <a:solidFill>
                          <a:srgbClr val="FF0000"/>
                        </a:solidFill>
                        <a:latin typeface="Californian FB" pitchFamily="18" charset="0"/>
                      </a:endParaRPr>
                    </a:p>
                    <a:p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Work experience: 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None</a:t>
                      </a:r>
                      <a:endParaRPr lang="sr-Latn-RS" sz="2400" dirty="0" smtClean="0">
                        <a:latin typeface="Lucida Handwriting" pitchFamily="66" charset="0"/>
                      </a:endParaRPr>
                    </a:p>
                    <a:p>
                      <a:r>
                        <a:rPr lang="sr-Latn-RS" sz="2400" dirty="0" smtClean="0">
                          <a:latin typeface="Californian FB" pitchFamily="18" charset="0"/>
                        </a:rPr>
                        <a:t>   Changes (in the person):  </a:t>
                      </a:r>
                      <a:r>
                        <a:rPr lang="sr-Latn-RS" sz="2400" dirty="0" smtClean="0">
                          <a:latin typeface="Lucida Handwriting" pitchFamily="66" charset="0"/>
                        </a:rPr>
                        <a:t>Knows more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 about </a:t>
                      </a:r>
                    </a:p>
                    <a:p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  differences between 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6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BETWEEN CULTURES.</a:t>
                      </a:r>
                      <a:endParaRPr lang="sr-Latn-RS" sz="2400" b="1" baseline="0" dirty="0" smtClean="0">
                        <a:solidFill>
                          <a:srgbClr val="FF0000"/>
                        </a:solidFill>
                        <a:latin typeface="Californian FB" pitchFamily="18" charset="0"/>
                      </a:endParaRPr>
                    </a:p>
                    <a:p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 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Doesn’t think that her way is best.</a:t>
                      </a:r>
                    </a:p>
                    <a:p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  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Problems: 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Seeing old </a:t>
                      </a:r>
                      <a:r>
                        <a:rPr lang="sr-Latn-RS" sz="2400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7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FRIENDS FROM DIFFERENT COUNTRIES.</a:t>
                      </a:r>
                      <a:endParaRPr lang="sr-Latn-RS" sz="2400" b="1" baseline="0" dirty="0" smtClean="0">
                        <a:solidFill>
                          <a:srgbClr val="FF0000"/>
                        </a:solidFill>
                        <a:latin typeface="Californian FB" pitchFamily="18" charset="0"/>
                      </a:endParaRPr>
                    </a:p>
                    <a:p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  Future: 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Want to live in a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8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POOR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/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AN AFRICAN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country 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and in 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9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SOUTH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</a:t>
                      </a:r>
                      <a:r>
                        <a:rPr lang="sr-Latn-RS" sz="2400" baseline="0" dirty="0" smtClean="0">
                          <a:latin typeface="Lucida Handwriting" pitchFamily="66" charset="0"/>
                        </a:rPr>
                        <a:t>America.</a:t>
                      </a:r>
                      <a:endParaRPr lang="sr-Latn-RS" sz="2400" baseline="0" dirty="0" smtClean="0">
                        <a:latin typeface="Lucida Handwriting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4.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100</a:t>
            </a:r>
            <a:r>
              <a:rPr lang="sr-Latn-RS" sz="3200" dirty="0" smtClean="0">
                <a:latin typeface="Californian FB" pitchFamily="18" charset="0"/>
              </a:rPr>
              <a:t>, Look at the audio script, page for Track 2.42, transcript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156</a:t>
            </a:r>
            <a:r>
              <a:rPr lang="sr-Latn-RS" sz="3200" dirty="0" smtClean="0">
                <a:latin typeface="Californian FB" pitchFamily="18" charset="0"/>
              </a:rPr>
              <a:t>, </a:t>
            </a:r>
            <a:r>
              <a:rPr lang="sr-Latn-RS" sz="3200" dirty="0" smtClean="0">
                <a:latin typeface="Californian FB" pitchFamily="18" charset="0"/>
              </a:rPr>
              <a:t>and complete this table</a:t>
            </a:r>
            <a:endParaRPr lang="en-US" sz="32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1357298"/>
          <a:ext cx="8229600" cy="420579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14404"/>
                <a:gridCol w="4371996"/>
                <a:gridCol w="2743200"/>
              </a:tblGrid>
              <a:tr h="50006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i="1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Subject + have</a:t>
                      </a:r>
                      <a:endParaRPr lang="en-US" sz="2800" i="1" dirty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i="1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Past</a:t>
                      </a:r>
                      <a:r>
                        <a:rPr lang="sr-Latn-RS" sz="2800" i="1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</a:t>
                      </a:r>
                      <a:r>
                        <a:rPr lang="sr-Latn-RS" sz="2800" i="1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participle</a:t>
                      </a:r>
                    </a:p>
                    <a:p>
                      <a:pPr algn="ctr"/>
                      <a:r>
                        <a:rPr lang="sr-Latn-RS" sz="2400" i="1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III column ir.verbs</a:t>
                      </a:r>
                      <a:endParaRPr lang="en-US" sz="2400" i="1" dirty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1107290">
                <a:tc>
                  <a:txBody>
                    <a:bodyPr/>
                    <a:lstStyle/>
                    <a:p>
                      <a:pPr algn="ctr"/>
                      <a:endParaRPr lang="sr-Latn-RS" dirty="0" smtClean="0"/>
                    </a:p>
                    <a:p>
                      <a:pPr algn="ctr"/>
                      <a:r>
                        <a:rPr lang="sr-Latn-RS" dirty="0" smtClean="0"/>
                        <a:t>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dirty="0" smtClean="0">
                          <a:latin typeface="Californian FB" pitchFamily="18" charset="0"/>
                        </a:rPr>
                        <a:t>I 1 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_’</a:t>
                      </a:r>
                      <a:r>
                        <a:rPr lang="sr-Latn-RS" sz="2400" b="1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VE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/we’ve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/ you’ve / they’ve</a:t>
                      </a:r>
                    </a:p>
                    <a:p>
                      <a:r>
                        <a:rPr lang="en-US" sz="2400" dirty="0" smtClean="0">
                          <a:latin typeface="Californian FB" pitchFamily="18" charset="0"/>
                        </a:rPr>
                        <a:t>H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e’s/she’s/it’s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worked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1107290"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pPr algn="ctr"/>
                      <a:r>
                        <a:rPr lang="sr-Latn-RS" sz="2400" dirty="0" smtClean="0"/>
                        <a:t> -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dirty="0" smtClean="0">
                          <a:latin typeface="Californian FB" pitchFamily="18" charset="0"/>
                        </a:rPr>
                        <a:t>I/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we / you / they 2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HAVEN’T</a:t>
                      </a:r>
                      <a:endParaRPr lang="sr-Latn-RS" sz="2400" b="1" baseline="0" dirty="0" smtClean="0">
                        <a:solidFill>
                          <a:srgbClr val="FF0000"/>
                        </a:solidFill>
                        <a:latin typeface="Californian FB" pitchFamily="18" charset="0"/>
                      </a:endParaRPr>
                    </a:p>
                    <a:p>
                      <a:r>
                        <a:rPr lang="en-US" sz="2400" dirty="0" smtClean="0">
                          <a:latin typeface="Californian FB" pitchFamily="18" charset="0"/>
                        </a:rPr>
                        <a:t>H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e/she/it hasn’t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3 </a:t>
                      </a:r>
                      <a:r>
                        <a:rPr lang="sr-Latn-RS" sz="2400" b="1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WORKED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1107290"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pPr algn="ctr"/>
                      <a:r>
                        <a:rPr lang="sr-Latn-RS" sz="2400" dirty="0" smtClean="0"/>
                        <a:t> </a:t>
                      </a:r>
                      <a:r>
                        <a:rPr lang="sr-Latn-RS" sz="2400" dirty="0" smtClean="0"/>
                        <a:t>?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dirty="0" smtClean="0">
                          <a:latin typeface="Californian FB" pitchFamily="18" charset="0"/>
                        </a:rPr>
                        <a:t>4 </a:t>
                      </a:r>
                      <a:r>
                        <a:rPr lang="sr-Latn-RS" sz="2400" b="1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HAVE</a:t>
                      </a:r>
                      <a:r>
                        <a:rPr lang="sr-Latn-RS" sz="2400" b="1" baseline="0" dirty="0" smtClean="0">
                          <a:latin typeface="Californian FB" pitchFamily="18" charset="0"/>
                        </a:rPr>
                        <a:t> 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I / we / you / they</a:t>
                      </a:r>
                    </a:p>
                    <a:p>
                      <a:r>
                        <a:rPr lang="sr-Latn-RS" sz="2400" dirty="0" smtClean="0">
                          <a:latin typeface="Californian FB" pitchFamily="18" charset="0"/>
                        </a:rPr>
                        <a:t>5 </a:t>
                      </a:r>
                      <a:r>
                        <a:rPr lang="sr-Latn-RS" sz="2400" b="1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HAS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 he / she / it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(ever) worked ?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5643578"/>
            <a:ext cx="89297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Californian FB" pitchFamily="18" charset="0"/>
              </a:rPr>
              <a:t>Grammar Tip: Regular past participles are the same as the past simple form of the verb (see page 144)</a:t>
            </a:r>
          </a:p>
          <a:p>
            <a:pPr algn="ctr"/>
            <a:r>
              <a:rPr lang="sr-Latn-RS" sz="2800" b="1" i="1" dirty="0" smtClean="0">
                <a:latin typeface="Californian FB" pitchFamily="18" charset="0"/>
              </a:rPr>
              <a:t>I work</a:t>
            </a:r>
            <a:r>
              <a:rPr lang="sr-Latn-RS" sz="2800" b="1" i="1" dirty="0" smtClean="0">
                <a:solidFill>
                  <a:srgbClr val="FF0000"/>
                </a:solidFill>
                <a:latin typeface="Californian FB" pitchFamily="18" charset="0"/>
              </a:rPr>
              <a:t>ed (Past Simple)</a:t>
            </a:r>
            <a:r>
              <a:rPr lang="sr-Latn-RS" sz="2800" b="1" i="1" dirty="0" smtClean="0">
                <a:latin typeface="Californian FB" pitchFamily="18" charset="0"/>
              </a:rPr>
              <a:t>– I have work</a:t>
            </a:r>
            <a:r>
              <a:rPr lang="sr-Latn-RS" sz="2800" b="1" i="1" dirty="0" smtClean="0">
                <a:solidFill>
                  <a:srgbClr val="FF0000"/>
                </a:solidFill>
                <a:latin typeface="Californian FB" pitchFamily="18" charset="0"/>
              </a:rPr>
              <a:t>ed (Present Perfect)</a:t>
            </a:r>
          </a:p>
          <a:p>
            <a:endParaRPr lang="en-US" sz="2400" b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5a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101</a:t>
            </a:r>
            <a:r>
              <a:rPr lang="sr-Latn-RS" sz="3600" dirty="0" smtClean="0">
                <a:latin typeface="Californian FB" pitchFamily="18" charset="0"/>
              </a:rPr>
              <a:t>, KEY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We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HAVE VISITED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a lot of interesting </a:t>
            </a:r>
            <a:r>
              <a:rPr lang="sr-Latn-RS" dirty="0" smtClean="0">
                <a:latin typeface="Californian FB" pitchFamily="18" charset="0"/>
              </a:rPr>
              <a:t>places.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2. </a:t>
            </a:r>
            <a:r>
              <a:rPr lang="sr-Latn-RS" dirty="0" smtClean="0">
                <a:latin typeface="Californian FB" pitchFamily="18" charset="0"/>
              </a:rPr>
              <a:t>I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HAVE CHANGED </a:t>
            </a:r>
            <a:r>
              <a:rPr lang="sr-Latn-RS" dirty="0" smtClean="0">
                <a:latin typeface="Californian FB" pitchFamily="18" charset="0"/>
              </a:rPr>
              <a:t>a </a:t>
            </a:r>
            <a:r>
              <a:rPr lang="sr-Latn-RS" dirty="0" smtClean="0">
                <a:latin typeface="Californian FB" pitchFamily="18" charset="0"/>
              </a:rPr>
              <a:t>lot in the last ten </a:t>
            </a:r>
            <a:r>
              <a:rPr lang="sr-Latn-RS" dirty="0" smtClean="0">
                <a:latin typeface="Californian FB" pitchFamily="18" charset="0"/>
              </a:rPr>
              <a:t>years.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3 </a:t>
            </a:r>
            <a:r>
              <a:rPr lang="sr-Latn-RS" dirty="0" smtClean="0">
                <a:latin typeface="Californian FB" pitchFamily="18" charset="0"/>
              </a:rPr>
              <a:t>She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HAS TALKED </a:t>
            </a:r>
            <a:r>
              <a:rPr lang="sr-Latn-RS" dirty="0" smtClean="0">
                <a:latin typeface="Californian FB" pitchFamily="18" charset="0"/>
              </a:rPr>
              <a:t>to people from a lot of </a:t>
            </a:r>
            <a:r>
              <a:rPr lang="sr-Latn-RS" dirty="0" smtClean="0">
                <a:latin typeface="Californian FB" pitchFamily="18" charset="0"/>
              </a:rPr>
              <a:t>countries.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4. </a:t>
            </a:r>
            <a:r>
              <a:rPr lang="sr-Latn-RS" dirty="0" smtClean="0">
                <a:latin typeface="Californian FB" pitchFamily="18" charset="0"/>
              </a:rPr>
              <a:t>He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HAS WATCHED </a:t>
            </a:r>
            <a:r>
              <a:rPr lang="sr-Latn-RS" dirty="0" smtClean="0">
                <a:latin typeface="Californian FB" pitchFamily="18" charset="0"/>
              </a:rPr>
              <a:t>films in different </a:t>
            </a:r>
            <a:r>
              <a:rPr lang="sr-Latn-RS" dirty="0" smtClean="0">
                <a:latin typeface="Californian FB" pitchFamily="18" charset="0"/>
              </a:rPr>
              <a:t>laguages.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5. </a:t>
            </a:r>
            <a:r>
              <a:rPr lang="sr-Latn-RS" dirty="0" smtClean="0">
                <a:latin typeface="Californian FB" pitchFamily="18" charset="0"/>
              </a:rPr>
              <a:t>They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HAVE MOVED </a:t>
            </a:r>
            <a:r>
              <a:rPr lang="sr-Latn-RS" dirty="0" smtClean="0">
                <a:latin typeface="Californian FB" pitchFamily="18" charset="0"/>
              </a:rPr>
              <a:t>house several </a:t>
            </a:r>
            <a:r>
              <a:rPr lang="sr-Latn-RS" dirty="0" smtClean="0">
                <a:latin typeface="Californian FB" pitchFamily="18" charset="0"/>
              </a:rPr>
              <a:t>times.</a:t>
            </a:r>
            <a:endParaRPr lang="sr-Latn-RS" dirty="0" smtClean="0">
              <a:latin typeface="Californian FB" pitchFamily="18" charset="0"/>
            </a:endParaRPr>
          </a:p>
          <a:p>
            <a:pPr>
              <a:buNone/>
            </a:pP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5c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101 </a:t>
            </a:r>
            <a:r>
              <a:rPr lang="sr-Latn-RS" sz="3600" b="1" dirty="0" smtClean="0">
                <a:latin typeface="Californian FB" pitchFamily="18" charset="0"/>
              </a:rPr>
              <a:t>KEY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i="1" dirty="0" smtClean="0">
              <a:latin typeface="Californian FB" pitchFamily="18" charset="0"/>
            </a:endParaRPr>
          </a:p>
          <a:p>
            <a:r>
              <a:rPr lang="sr-Latn-RS" i="1" dirty="0" smtClean="0">
                <a:latin typeface="Californian FB" pitchFamily="18" charset="0"/>
              </a:rPr>
              <a:t>Have </a:t>
            </a:r>
            <a:r>
              <a:rPr lang="sr-Latn-RS" i="1" dirty="0" smtClean="0">
                <a:latin typeface="Californian FB" pitchFamily="18" charset="0"/>
              </a:rPr>
              <a:t>you ever visited a lot of interesting places?</a:t>
            </a:r>
          </a:p>
          <a:p>
            <a:r>
              <a:rPr lang="sr-Latn-RS" i="1" dirty="0" smtClean="0">
                <a:latin typeface="Californian FB" pitchFamily="18" charset="0"/>
              </a:rPr>
              <a:t>Yes I have/ No, I haven’t</a:t>
            </a:r>
            <a:r>
              <a:rPr lang="sr-Latn-RS" i="1" dirty="0" smtClean="0">
                <a:latin typeface="Californian FB" pitchFamily="18" charset="0"/>
              </a:rPr>
              <a:t>.</a:t>
            </a:r>
          </a:p>
          <a:p>
            <a:r>
              <a:rPr lang="sr-Latn-RS" i="1" dirty="0" smtClean="0">
                <a:latin typeface="Californian FB" pitchFamily="18" charset="0"/>
              </a:rPr>
              <a:t>Have you changed a lot in the last ten years?</a:t>
            </a:r>
          </a:p>
          <a:p>
            <a:r>
              <a:rPr lang="sr-Latn-RS" i="1" dirty="0" smtClean="0">
                <a:latin typeface="Californian FB" pitchFamily="18" charset="0"/>
              </a:rPr>
              <a:t>Have you talked to people from a lot of countries?</a:t>
            </a:r>
          </a:p>
          <a:p>
            <a:r>
              <a:rPr lang="sr-Latn-RS" i="1" dirty="0" smtClean="0">
                <a:latin typeface="Californian FB" pitchFamily="18" charset="0"/>
              </a:rPr>
              <a:t>Have you watched films in different languages?</a:t>
            </a:r>
          </a:p>
          <a:p>
            <a:r>
              <a:rPr lang="sr-Latn-RS" i="1" dirty="0" smtClean="0">
                <a:latin typeface="Californian FB" pitchFamily="18" charset="0"/>
              </a:rPr>
              <a:t>Have you moved house several times?</a:t>
            </a:r>
          </a:p>
          <a:p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6.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100</a:t>
            </a: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, </a:t>
            </a:r>
            <a:r>
              <a:rPr lang="sr-Latn-RS" sz="3200" dirty="0" smtClean="0">
                <a:latin typeface="Californian FB" pitchFamily="18" charset="0"/>
              </a:rPr>
              <a:t>KEY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242889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to find new friends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to </a:t>
            </a:r>
            <a:r>
              <a:rPr lang="en-US" dirty="0" err="1" smtClean="0">
                <a:latin typeface="Californian FB" pitchFamily="18" charset="0"/>
              </a:rPr>
              <a:t>practise</a:t>
            </a:r>
            <a:r>
              <a:rPr lang="en-US" dirty="0" smtClean="0">
                <a:latin typeface="Californian FB" pitchFamily="18" charset="0"/>
              </a:rPr>
              <a:t> their English</a:t>
            </a:r>
          </a:p>
          <a:p>
            <a:pPr algn="just"/>
            <a:r>
              <a:rPr lang="en-US" u="sng" dirty="0" smtClean="0">
                <a:latin typeface="Californian FB" pitchFamily="18" charset="0"/>
              </a:rPr>
              <a:t>to communicate with other people like themselves</a:t>
            </a:r>
            <a:endParaRPr lang="en-US" u="sng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find-friends-onli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357562"/>
            <a:ext cx="6453206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7</a:t>
            </a:r>
            <a:r>
              <a:rPr lang="en-US" sz="3600" dirty="0" smtClean="0">
                <a:latin typeface="Californian FB" pitchFamily="18" charset="0"/>
              </a:rPr>
              <a:t>.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page 101,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sz="3600" dirty="0" smtClean="0">
                <a:latin typeface="Californian FB" pitchFamily="18" charset="0"/>
              </a:rPr>
              <a:t>KEY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929718" cy="4525963"/>
          </a:xfrm>
        </p:spPr>
        <p:txBody>
          <a:bodyPr>
            <a:normAutofit fontScale="92500"/>
          </a:bodyPr>
          <a:lstStyle/>
          <a:p>
            <a:pPr algn="just"/>
            <a:r>
              <a:rPr lang="en-US" i="1" dirty="0" smtClean="0">
                <a:latin typeface="Californian FB" pitchFamily="18" charset="0"/>
              </a:rPr>
              <a:t>Who…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1. has lived in the most countries</a:t>
            </a:r>
            <a:r>
              <a:rPr lang="en-US" dirty="0" smtClean="0">
                <a:latin typeface="Californian FB" pitchFamily="18" charset="0"/>
              </a:rPr>
              <a:t>?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i="1" dirty="0" smtClean="0">
                <a:solidFill>
                  <a:srgbClr val="FF0000"/>
                </a:solidFill>
                <a:latin typeface="Californian FB" pitchFamily="18" charset="0"/>
              </a:rPr>
              <a:t>Maria</a:t>
            </a:r>
            <a:endParaRPr lang="en-US" i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2. has a good relationship with his/her parents</a:t>
            </a:r>
            <a:r>
              <a:rPr lang="en-US" dirty="0" smtClean="0">
                <a:latin typeface="Californian FB" pitchFamily="18" charset="0"/>
              </a:rPr>
              <a:t>?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i="1" dirty="0" smtClean="0">
                <a:solidFill>
                  <a:srgbClr val="FF0000"/>
                </a:solidFill>
                <a:latin typeface="Californian FB" pitchFamily="18" charset="0"/>
              </a:rPr>
              <a:t>Andy</a:t>
            </a:r>
            <a:endParaRPr lang="en-US" i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3. has no problems meeting people</a:t>
            </a:r>
            <a:r>
              <a:rPr lang="en-US" dirty="0" smtClean="0">
                <a:latin typeface="Californian FB" pitchFamily="18" charset="0"/>
              </a:rPr>
              <a:t>?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i="1" dirty="0" smtClean="0">
                <a:solidFill>
                  <a:srgbClr val="FF0000"/>
                </a:solidFill>
                <a:latin typeface="Californian FB" pitchFamily="18" charset="0"/>
              </a:rPr>
              <a:t>Nina</a:t>
            </a:r>
            <a:r>
              <a:rPr lang="sr-Latn-RS" i="1" dirty="0" smtClean="0">
                <a:solidFill>
                  <a:srgbClr val="FF0000"/>
                </a:solidFill>
                <a:latin typeface="Californian FB" pitchFamily="18" charset="0"/>
              </a:rPr>
              <a:t>, Andy</a:t>
            </a:r>
            <a:endParaRPr lang="en-US" i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4. doesn’t feel comfortable anywhere</a:t>
            </a:r>
            <a:r>
              <a:rPr lang="en-US" dirty="0" smtClean="0">
                <a:latin typeface="Californian FB" pitchFamily="18" charset="0"/>
              </a:rPr>
              <a:t>?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i="1" dirty="0" smtClean="0">
                <a:solidFill>
                  <a:srgbClr val="FF0000"/>
                </a:solidFill>
                <a:latin typeface="Californian FB" pitchFamily="18" charset="0"/>
              </a:rPr>
              <a:t>Nina, Maria, Andy</a:t>
            </a:r>
            <a:endParaRPr lang="en-US" i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5. is the most successful person, do you think</a:t>
            </a:r>
            <a:r>
              <a:rPr lang="en-US" dirty="0" smtClean="0">
                <a:latin typeface="Californian FB" pitchFamily="18" charset="0"/>
              </a:rPr>
              <a:t>?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i="1" dirty="0" smtClean="0">
                <a:solidFill>
                  <a:srgbClr val="FF0000"/>
                </a:solidFill>
                <a:latin typeface="Californian FB" pitchFamily="18" charset="0"/>
              </a:rPr>
              <a:t>Maria</a:t>
            </a:r>
            <a:endParaRPr lang="en-US" i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11156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8. </a:t>
            </a: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page 101</a:t>
            </a:r>
            <a:r>
              <a:rPr lang="sr-Latn-RS" sz="3200" dirty="0" smtClean="0">
                <a:latin typeface="Californian FB" pitchFamily="18" charset="0"/>
              </a:rPr>
              <a:t>, KEY</a:t>
            </a:r>
            <a:endParaRPr lang="en-US" sz="32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928670"/>
          <a:ext cx="9144000" cy="5817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/>
                        <a:t>ADVANTAGES</a:t>
                      </a:r>
                      <a:endParaRPr lang="en-US" sz="2400" dirty="0"/>
                    </a:p>
                  </a:txBody>
                  <a:tcPr>
                    <a:solidFill>
                      <a:srgbClr val="D23A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/>
                        <a:t>DISADVANTAGES</a:t>
                      </a:r>
                      <a:endParaRPr lang="en-US" sz="2400" dirty="0"/>
                    </a:p>
                  </a:txBody>
                  <a:tcPr/>
                </a:tc>
              </a:tr>
              <a:tr h="1114436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MEET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DIFFERENT PEOPLE AND CULTURES/SEE THE WORLD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  LONELINESS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782972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LEARN FOREIGN LANGUAGES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   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NEVER AT HOME</a:t>
                      </a:r>
                    </a:p>
                  </a:txBody>
                  <a:tcPr/>
                </a:tc>
              </a:tr>
              <a:tr h="745830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HAVE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COMFORTABLE/GOOD LIFE</a:t>
                      </a:r>
                    </a:p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WELL-EDUCATED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NEVER STAY LONG ENOUGH TO BELONG</a:t>
                      </a:r>
                      <a:endParaRPr lang="en-US" sz="2400" dirty="0" smtClean="0"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        STRANGER EVERYWHERE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1085858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BECOME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INDEPENDENT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SELF-RELIANT</a:t>
                      </a:r>
                    </a:p>
                    <a:p>
                      <a:pPr algn="ctr"/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STRONG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SOMETIMES CLING TO (=RELY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ON)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 YOUR PARENTS TOO MUCH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1085858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LEARN NEW SKILLS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400" dirty="0" smtClean="0">
                          <a:latin typeface="Californian FB" pitchFamily="18" charset="0"/>
                        </a:rPr>
                        <a:t>WELL-EDUCATED</a:t>
                      </a:r>
                      <a:endParaRPr lang="en-US" sz="2400" dirty="0" smtClean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39784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9a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101</a:t>
            </a:r>
            <a:r>
              <a:rPr lang="sr-Latn-RS" sz="3200" dirty="0" smtClean="0">
                <a:latin typeface="Californian FB" pitchFamily="18" charset="0"/>
              </a:rPr>
              <a:t>, </a:t>
            </a:r>
            <a:r>
              <a:rPr lang="sr-Latn-RS" sz="3200" dirty="0" smtClean="0">
                <a:latin typeface="Californian FB" pitchFamily="18" charset="0"/>
              </a:rPr>
              <a:t>KEY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to </a:t>
            </a:r>
            <a:r>
              <a:rPr lang="sr-Latn-RS" dirty="0" smtClean="0">
                <a:latin typeface="Californian FB" pitchFamily="18" charset="0"/>
              </a:rPr>
              <a:t>grow  - grew  -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GROWN  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to </a:t>
            </a:r>
            <a:r>
              <a:rPr lang="sr-Latn-RS" dirty="0" smtClean="0">
                <a:latin typeface="Californian FB" pitchFamily="18" charset="0"/>
              </a:rPr>
              <a:t>do   -    did     -  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DONE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to </a:t>
            </a:r>
            <a:r>
              <a:rPr lang="sr-Latn-RS" dirty="0" smtClean="0">
                <a:latin typeface="Californian FB" pitchFamily="18" charset="0"/>
              </a:rPr>
              <a:t>feel  - felt     -     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FELT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to </a:t>
            </a:r>
            <a:r>
              <a:rPr lang="sr-Latn-RS" dirty="0" smtClean="0">
                <a:latin typeface="Californian FB" pitchFamily="18" charset="0"/>
              </a:rPr>
              <a:t>become  - became  -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BECOME  </a:t>
            </a:r>
            <a:endParaRPr lang="en-US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582594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9b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101</a:t>
            </a:r>
            <a:r>
              <a:rPr lang="sr-Latn-RS" sz="3200" dirty="0" smtClean="0">
                <a:latin typeface="Californian FB" pitchFamily="18" charset="0"/>
              </a:rPr>
              <a:t>, </a:t>
            </a:r>
            <a:r>
              <a:rPr lang="sr-Latn-RS" sz="3200" dirty="0" smtClean="0">
                <a:latin typeface="Californian FB" pitchFamily="18" charset="0"/>
              </a:rPr>
              <a:t>KEY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58204" cy="564360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drive   - drove –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DRIVEN 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eat – ate -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EATEN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fly – flew -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FLOWN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live – lived –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LIVED (regular)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read – read /</a:t>
            </a:r>
            <a:r>
              <a:rPr lang="en-US" dirty="0" smtClean="0">
                <a:latin typeface="Californian FB" pitchFamily="18" charset="0"/>
              </a:rPr>
              <a:t>red</a:t>
            </a:r>
            <a:r>
              <a:rPr lang="en-US" dirty="0" smtClean="0"/>
              <a:t> </a:t>
            </a:r>
            <a:r>
              <a:rPr lang="sr-Latn-RS" dirty="0" smtClean="0">
                <a:latin typeface="Californian FB" pitchFamily="18" charset="0"/>
              </a:rPr>
              <a:t>/ -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READ </a:t>
            </a:r>
            <a:r>
              <a:rPr lang="sr-Latn-RS" dirty="0" smtClean="0">
                <a:latin typeface="Californian FB" pitchFamily="18" charset="0"/>
              </a:rPr>
              <a:t>/</a:t>
            </a:r>
            <a:r>
              <a:rPr lang="en-US" dirty="0" smtClean="0">
                <a:latin typeface="Californian FB" pitchFamily="18" charset="0"/>
              </a:rPr>
              <a:t>red</a:t>
            </a:r>
            <a:r>
              <a:rPr lang="en-US" dirty="0" smtClean="0"/>
              <a:t> </a:t>
            </a:r>
            <a:r>
              <a:rPr lang="sr-Latn-RS" dirty="0" smtClean="0">
                <a:latin typeface="Californian FB" pitchFamily="18" charset="0"/>
              </a:rPr>
              <a:t>/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travel – travelled –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TRAVELLED (regular)</a:t>
            </a:r>
          </a:p>
          <a:p>
            <a:pPr algn="just"/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               </a:t>
            </a:r>
            <a:r>
              <a:rPr lang="sr-Latn-RS" dirty="0" smtClean="0">
                <a:latin typeface="Californian FB" pitchFamily="18" charset="0"/>
              </a:rPr>
              <a:t>traveled – traveled  AmE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visit – visited –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VISITED  (regular)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work – worked –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WORKED (regular)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study</a:t>
            </a:r>
            <a:r>
              <a:rPr lang="sr-Latn-RS" dirty="0" smtClean="0">
                <a:latin typeface="Californian FB" pitchFamily="18" charset="0"/>
              </a:rPr>
              <a:t> – studied –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STUDIED (regular)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                  study + ed;        </a:t>
            </a:r>
            <a:r>
              <a:rPr lang="sr-Latn-RS" i="1" dirty="0" smtClean="0">
                <a:latin typeface="Californian FB" pitchFamily="18" charset="0"/>
              </a:rPr>
              <a:t>y                           i </a:t>
            </a:r>
            <a:endParaRPr lang="en-US" i="1" dirty="0">
              <a:latin typeface="Californian FB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286380" y="621508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10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. page 101</a:t>
            </a:r>
            <a:r>
              <a:rPr lang="sr-Latn-RS" sz="3200" dirty="0" smtClean="0">
                <a:latin typeface="Californian FB" pitchFamily="18" charset="0"/>
              </a:rPr>
              <a:t>, </a:t>
            </a:r>
            <a:r>
              <a:rPr lang="sr-Latn-RS" sz="3200" dirty="0" smtClean="0">
                <a:latin typeface="Californian FB" pitchFamily="18" charset="0"/>
              </a:rPr>
              <a:t>KEY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500726"/>
          </a:xfrm>
        </p:spPr>
        <p:txBody>
          <a:bodyPr>
            <a:normAutofit/>
          </a:bodyPr>
          <a:lstStyle/>
          <a:p>
            <a:pPr algn="just"/>
            <a:r>
              <a:rPr lang="sr-Latn-RS" i="1" dirty="0" smtClean="0">
                <a:latin typeface="Californian FB" pitchFamily="18" charset="0"/>
              </a:rPr>
              <a:t>Have you ever driven a sports car?</a:t>
            </a:r>
            <a:endParaRPr lang="sr-Latn-RS" i="1" dirty="0" smtClean="0">
              <a:latin typeface="Californian FB" pitchFamily="18" charset="0"/>
            </a:endParaRP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Have you ever </a:t>
            </a:r>
            <a:r>
              <a:rPr lang="sr-Latn-RS" i="1" dirty="0" smtClean="0">
                <a:latin typeface="Californian FB" pitchFamily="18" charset="0"/>
              </a:rPr>
              <a:t>eaten Indian food?</a:t>
            </a:r>
            <a:endParaRPr lang="sr-Latn-RS" i="1" dirty="0" smtClean="0">
              <a:latin typeface="Californian FB" pitchFamily="18" charset="0"/>
            </a:endParaRP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Have you flown at night?</a:t>
            </a:r>
            <a:endParaRPr lang="sr-Latn-RS" i="1" dirty="0" smtClean="0">
              <a:latin typeface="Californian FB" pitchFamily="18" charset="0"/>
            </a:endParaRP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Have you lived away from home?</a:t>
            </a:r>
            <a:endParaRPr lang="sr-Latn-RS" i="1" dirty="0" smtClean="0">
              <a:latin typeface="Californian FB" pitchFamily="18" charset="0"/>
            </a:endParaRP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Have you read a travel book?</a:t>
            </a:r>
            <a:endParaRPr lang="sr-Latn-RS" i="1" dirty="0" smtClean="0">
              <a:latin typeface="Californian FB" pitchFamily="18" charset="0"/>
            </a:endParaRP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Have you travelled on a boat?</a:t>
            </a:r>
            <a:endParaRPr lang="sr-Latn-RS" i="1" dirty="0" smtClean="0">
              <a:latin typeface="Californian FB" pitchFamily="18" charset="0"/>
            </a:endParaRP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Have you visited another continent?</a:t>
            </a:r>
            <a:endParaRPr lang="sr-Latn-RS" i="1" dirty="0" smtClean="0">
              <a:latin typeface="Californian FB" pitchFamily="18" charset="0"/>
            </a:endParaRP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Have you worked/studied with someone from another country?</a:t>
            </a:r>
            <a:endParaRPr lang="en-US" i="1" dirty="0" smtClean="0">
              <a:latin typeface="Californian FB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Thank you for your Attention</a:t>
            </a:r>
            <a:r>
              <a:rPr lang="sr-Latn-RS" dirty="0" smtClean="0">
                <a:latin typeface="Californian FB" pitchFamily="18" charset="0"/>
              </a:rPr>
              <a:t>!</a:t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sz="3600" dirty="0" err="1" smtClean="0">
                <a:latin typeface="Californian FB" pitchFamily="18" charset="0"/>
                <a:hlinkClick r:id="rId2"/>
              </a:rPr>
              <a:t>https://</a:t>
            </a:r>
            <a:r>
              <a:rPr lang="en-US" sz="3600" dirty="0" err="1" smtClean="0">
                <a:latin typeface="Californian FB" pitchFamily="18" charset="0"/>
                <a:hlinkClick r:id="rId2"/>
              </a:rPr>
              <a:t>www.youtube.com/watch?v=SbPgsC9Ql9w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7965383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476647" y="1600200"/>
            <a:ext cx="419070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1906</Words>
  <Application>Microsoft Office PowerPoint</Application>
  <PresentationFormat>On-screen Show (4:3)</PresentationFormat>
  <Paragraphs>238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Travel</vt:lpstr>
      <vt:lpstr>HW KEY exercise V4-8, page 143. </vt:lpstr>
      <vt:lpstr>1. page 100, Which country/city would you like to live in, apart from your own? Why?</vt:lpstr>
      <vt:lpstr>2a page 100, track 2.42 transcript page 156,  Listen to an interview with Kirsty, a student has lived abroad. In general, is she happy or unhappy, about her time abroad?</vt:lpstr>
      <vt:lpstr>2b page 100, Listen again and complete Peter’s form about Kirsty.</vt:lpstr>
      <vt:lpstr>grammar: Present perfect</vt:lpstr>
      <vt:lpstr>3. page 100, Look at these sentences. When exactly did Kirsty live abroad?</vt:lpstr>
      <vt:lpstr>4. page 100, Look at the audio script, Track 2.42, transcript page 156, and complete this table</vt:lpstr>
      <vt:lpstr>5a page 101, Complete these sentences with the Present Perfect of the verb in brackets.</vt:lpstr>
      <vt:lpstr>5b page 101, track 2.43 transcript page 156, Listen and check your answers. Then repeat the sentences.</vt:lpstr>
      <vt:lpstr>5c page 101, Use the sentences in Exercise 5a (slide 8) to ask a colleague questions. </vt:lpstr>
      <vt:lpstr>reading</vt:lpstr>
      <vt:lpstr>6. page 101, Read the web page. Why are these people writing? Choose the best reason.</vt:lpstr>
      <vt:lpstr>By: Nina Rendquist (mail) posted on 26/10/2006</vt:lpstr>
      <vt:lpstr>By: Maria (mail) posted on 27/10/2006</vt:lpstr>
      <vt:lpstr>By: Andy (mail) posted on 29/10/2006</vt:lpstr>
      <vt:lpstr>6. page 100, Why are these people writing? Choose the best reason.</vt:lpstr>
      <vt:lpstr>7. page 101, Answer the questions and write Nina, Maria or Andy.  You can use each name more than once.</vt:lpstr>
      <vt:lpstr>8. page 101, According to the web page, what are the advantages and disadvantages of being a global nomad? Make two lists. Are there more advantages or more disadvantages?</vt:lpstr>
      <vt:lpstr>9a page 101, Find past participles of these verbs in the web page</vt:lpstr>
      <vt:lpstr>9b page 101, Now use your disctionary or the verb list on page 159 to find the past participles of the verbs in Exercise 10 (slide 21). </vt:lpstr>
      <vt:lpstr>10. page 101, Work with a colleague. Ask and answer questions using the ideas below. Then think of some other questions to ask your fellow student.</vt:lpstr>
      <vt:lpstr>HW</vt:lpstr>
      <vt:lpstr>KEY 2a  Generally, she is very happy about the time spent abroad. 2b</vt:lpstr>
      <vt:lpstr>4. page 100, Look at the audio script, page for Track 2.42, transcript page 156, and complete this table</vt:lpstr>
      <vt:lpstr>5a page 101, KEY</vt:lpstr>
      <vt:lpstr>5c page 101 KEY</vt:lpstr>
      <vt:lpstr>6. page 100, KEY</vt:lpstr>
      <vt:lpstr>7. page 101, KEY</vt:lpstr>
      <vt:lpstr>8. page 101, KEY</vt:lpstr>
      <vt:lpstr>9a page 101, KEY</vt:lpstr>
      <vt:lpstr>9b page 101, KEY</vt:lpstr>
      <vt:lpstr>10. page 101, KEY</vt:lpstr>
      <vt:lpstr>Thank you for your Attention! https://www.youtube.com/watch?v=SbPgsC9Ql9w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</dc:title>
  <dc:creator>User</dc:creator>
  <cp:lastModifiedBy>User</cp:lastModifiedBy>
  <cp:revision>48</cp:revision>
  <dcterms:created xsi:type="dcterms:W3CDTF">2021-03-19T17:31:02Z</dcterms:created>
  <dcterms:modified xsi:type="dcterms:W3CDTF">2021-04-26T17:50:19Z</dcterms:modified>
</cp:coreProperties>
</file>