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7" r:id="rId3"/>
    <p:sldId id="259" r:id="rId4"/>
    <p:sldId id="260" r:id="rId5"/>
    <p:sldId id="274" r:id="rId6"/>
    <p:sldId id="261" r:id="rId7"/>
    <p:sldId id="262" r:id="rId8"/>
    <p:sldId id="263" r:id="rId9"/>
    <p:sldId id="291" r:id="rId10"/>
    <p:sldId id="292" r:id="rId11"/>
    <p:sldId id="293" r:id="rId12"/>
    <p:sldId id="294" r:id="rId13"/>
    <p:sldId id="295" r:id="rId14"/>
    <p:sldId id="296" r:id="rId15"/>
    <p:sldId id="297" r:id="rId16"/>
    <p:sldId id="265" r:id="rId17"/>
    <p:sldId id="264" r:id="rId18"/>
    <p:sldId id="286" r:id="rId19"/>
    <p:sldId id="287" r:id="rId20"/>
    <p:sldId id="276" r:id="rId21"/>
    <p:sldId id="268" r:id="rId22"/>
    <p:sldId id="267" r:id="rId23"/>
    <p:sldId id="269" r:id="rId24"/>
    <p:sldId id="270" r:id="rId25"/>
    <p:sldId id="271" r:id="rId26"/>
    <p:sldId id="272" r:id="rId27"/>
    <p:sldId id="273" r:id="rId28"/>
    <p:sldId id="258" r:id="rId29"/>
    <p:sldId id="278" r:id="rId30"/>
    <p:sldId id="280" r:id="rId31"/>
    <p:sldId id="281" r:id="rId32"/>
    <p:sldId id="282" r:id="rId33"/>
    <p:sldId id="283" r:id="rId34"/>
    <p:sldId id="284" r:id="rId35"/>
    <p:sldId id="285" r:id="rId36"/>
    <p:sldId id="275" r:id="rId37"/>
    <p:sldId id="266" r:id="rId38"/>
    <p:sldId id="288" r:id="rId39"/>
    <p:sldId id="289" r:id="rId40"/>
    <p:sldId id="290" r:id="rId41"/>
    <p:sldId id="257"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99"/>
    <a:srgbClr val="00FFFF"/>
    <a:srgbClr val="005BD3"/>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50" d="100"/>
          <a:sy n="50" d="100"/>
        </p:scale>
        <p:origin x="-1267" y="-6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931"/>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80BF7C8-8DC0-49D8-85A3-F00B4AD10FBB}" type="datetimeFigureOut">
              <a:rPr lang="en-US" smtClean="0"/>
              <a:pPr/>
              <a:t>5/18/2021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F9B0FE-0EC9-4357-9579-0FF46784EAF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0BF7C8-8DC0-49D8-85A3-F00B4AD10FBB}" type="datetimeFigureOut">
              <a:rPr lang="en-US" smtClean="0"/>
              <a:pPr/>
              <a:t>5/18/2021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F9B0FE-0EC9-4357-9579-0FF46784EAF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0BF7C8-8DC0-49D8-85A3-F00B4AD10FBB}" type="datetimeFigureOut">
              <a:rPr lang="en-US" smtClean="0"/>
              <a:pPr/>
              <a:t>5/18/2021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F9B0FE-0EC9-4357-9579-0FF46784EAF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80BF7C8-8DC0-49D8-85A3-F00B4AD10FBB}" type="datetimeFigureOut">
              <a:rPr lang="en-US" smtClean="0"/>
              <a:pPr/>
              <a:t>5/18/2021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F9B0FE-0EC9-4357-9579-0FF46784EAF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80BF7C8-8DC0-49D8-85A3-F00B4AD10FBB}" type="datetimeFigureOut">
              <a:rPr lang="en-US" smtClean="0"/>
              <a:pPr/>
              <a:t>5/18/2021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F9B0FE-0EC9-4357-9579-0FF46784EAF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80BF7C8-8DC0-49D8-85A3-F00B4AD10FBB}" type="datetimeFigureOut">
              <a:rPr lang="en-US" smtClean="0"/>
              <a:pPr/>
              <a:t>5/18/2021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F9B0FE-0EC9-4357-9579-0FF46784EAF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0BF7C8-8DC0-49D8-85A3-F00B4AD10FBB}" type="datetimeFigureOut">
              <a:rPr lang="en-US" smtClean="0"/>
              <a:pPr/>
              <a:t>5/18/2021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F9B0FE-0EC9-4357-9579-0FF46784EAF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0BF7C8-8DC0-49D8-85A3-F00B4AD10FBB}" type="datetimeFigureOut">
              <a:rPr lang="en-US" smtClean="0"/>
              <a:pPr/>
              <a:t>5/18/2021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F9B0FE-0EC9-4357-9579-0FF46784EAF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0BF7C8-8DC0-49D8-85A3-F00B4AD10FBB}" type="datetimeFigureOut">
              <a:rPr lang="en-US" smtClean="0"/>
              <a:pPr/>
              <a:t>5/18/2021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F9B0FE-0EC9-4357-9579-0FF46784EAF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0BF7C8-8DC0-49D8-85A3-F00B4AD10FBB}" type="datetimeFigureOut">
              <a:rPr lang="en-US" smtClean="0"/>
              <a:pPr/>
              <a:t>5/18/2021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F9B0FE-0EC9-4357-9579-0FF46784EAF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0BF7C8-8DC0-49D8-85A3-F00B4AD10FBB}" type="datetimeFigureOut">
              <a:rPr lang="en-US" smtClean="0"/>
              <a:pPr/>
              <a:t>5/18/2021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F9B0FE-0EC9-4357-9579-0FF46784EAF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0BF7C8-8DC0-49D8-85A3-F00B4AD10FBB}" type="datetimeFigureOut">
              <a:rPr lang="en-US" smtClean="0"/>
              <a:pPr/>
              <a:t>5/18/2021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F9B0FE-0EC9-4357-9579-0FF46784EAF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7000"/>
            <a:lum/>
          </a:blip>
          <a:srcRect/>
          <a:stretch>
            <a:fillRect t="-42000" b="-42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sr-Latn-RS" dirty="0" smtClean="0">
                <a:latin typeface="Californian FB" pitchFamily="18" charset="0"/>
              </a:rPr>
              <a:t>Journeys of a Lifetime</a:t>
            </a:r>
            <a:endParaRPr lang="en-US" dirty="0">
              <a:latin typeface="Californian FB" pitchFamily="18" charset="0"/>
            </a:endParaRPr>
          </a:p>
        </p:txBody>
      </p:sp>
      <p:sp>
        <p:nvSpPr>
          <p:cNvPr id="3" name="Subtitle 2"/>
          <p:cNvSpPr>
            <a:spLocks noGrp="1"/>
          </p:cNvSpPr>
          <p:nvPr>
            <p:ph type="subTitle" idx="1"/>
          </p:nvPr>
        </p:nvSpPr>
        <p:spPr>
          <a:xfrm>
            <a:off x="3143240" y="3286124"/>
            <a:ext cx="4614850" cy="500066"/>
          </a:xfrm>
        </p:spPr>
        <p:txBody>
          <a:bodyPr>
            <a:normAutofit fontScale="92500" lnSpcReduction="20000"/>
          </a:bodyPr>
          <a:lstStyle/>
          <a:p>
            <a:r>
              <a:rPr lang="sr-Latn-RS" dirty="0" smtClean="0">
                <a:latin typeface="Palatino Linotype" pitchFamily="18" charset="0"/>
              </a:rPr>
              <a:t>pages 102-103</a:t>
            </a:r>
            <a:endParaRPr lang="en-US" dirty="0">
              <a:latin typeface="Palatino Linotyp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600" i="1" dirty="0" smtClean="0">
                <a:latin typeface="Palatino Linotype" pitchFamily="18" charset="0"/>
              </a:rPr>
              <a:t>Monthy Python’s Flying Circus</a:t>
            </a:r>
            <a:endParaRPr lang="en-US" sz="3600" i="1" dirty="0">
              <a:latin typeface="Palatino Linotype" pitchFamily="18" charset="0"/>
            </a:endParaRPr>
          </a:p>
        </p:txBody>
      </p:sp>
      <p:pic>
        <p:nvPicPr>
          <p:cNvPr id="1026" name="Picture 2" descr="C:\Users\User\Desktop\_107550339_python3_bbc.jpg"/>
          <p:cNvPicPr>
            <a:picLocks noGrp="1" noChangeAspect="1" noChangeArrowheads="1"/>
          </p:cNvPicPr>
          <p:nvPr>
            <p:ph idx="1"/>
          </p:nvPr>
        </p:nvPicPr>
        <p:blipFill>
          <a:blip r:embed="rId2"/>
          <a:srcRect/>
          <a:stretch>
            <a:fillRect/>
          </a:stretch>
        </p:blipFill>
        <p:spPr bwMode="auto">
          <a:xfrm>
            <a:off x="548922" y="1600200"/>
            <a:ext cx="8046156" cy="4525963"/>
          </a:xfrm>
          <a:prstGeom prst="rect">
            <a:avLst/>
          </a:prstGeom>
          <a:noFill/>
        </p:spPr>
      </p:pic>
      <p:cxnSp>
        <p:nvCxnSpPr>
          <p:cNvPr id="6" name="Straight Arrow Connector 5"/>
          <p:cNvCxnSpPr/>
          <p:nvPr/>
        </p:nvCxnSpPr>
        <p:spPr>
          <a:xfrm flipV="1">
            <a:off x="3286116" y="5072074"/>
            <a:ext cx="3286148" cy="1285884"/>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10" name="TextBox 9"/>
          <p:cNvSpPr txBox="1"/>
          <p:nvPr/>
        </p:nvSpPr>
        <p:spPr>
          <a:xfrm>
            <a:off x="428596" y="6357958"/>
            <a:ext cx="4357718" cy="461665"/>
          </a:xfrm>
          <a:prstGeom prst="rect">
            <a:avLst/>
          </a:prstGeom>
          <a:noFill/>
        </p:spPr>
        <p:txBody>
          <a:bodyPr wrap="square" rtlCol="0">
            <a:spAutoFit/>
          </a:bodyPr>
          <a:lstStyle/>
          <a:p>
            <a:pPr algn="ctr"/>
            <a:r>
              <a:rPr lang="sr-Latn-RS" sz="2400" dirty="0" smtClean="0">
                <a:latin typeface="Palatino Linotype" pitchFamily="18" charset="0"/>
              </a:rPr>
              <a:t>Michael Palin</a:t>
            </a:r>
            <a:endParaRPr lang="en-US" sz="2400" dirty="0">
              <a:latin typeface="Palatino Linotyp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fade">
                                      <p:cBhvr>
                                        <p:cTn id="17" dur="2000"/>
                                        <p:tgtEl>
                                          <p:spTgt spid="1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7" presetClass="emph" presetSubtype="0" fill="hold" nodeType="clickEffect">
                                  <p:stCondLst>
                                    <p:cond delay="0"/>
                                  </p:stCondLst>
                                  <p:childTnLst>
                                    <p:animClr clrSpc="rgb">
                                      <p:cBhvr override="childStyle">
                                        <p:cTn id="21" dur="1000" autoRev="1" fill="hold"/>
                                        <p:tgtEl>
                                          <p:spTgt spid="6"/>
                                        </p:tgtEl>
                                        <p:attrNameLst>
                                          <p:attrName>style.color</p:attrName>
                                        </p:attrNameLst>
                                      </p:cBhvr>
                                      <p:to>
                                        <a:schemeClr val="bg1"/>
                                      </p:to>
                                    </p:animClr>
                                    <p:animClr clrSpc="rgb">
                                      <p:cBhvr>
                                        <p:cTn id="22" dur="1000" autoRev="1" fill="hold"/>
                                        <p:tgtEl>
                                          <p:spTgt spid="6"/>
                                        </p:tgtEl>
                                        <p:attrNameLst>
                                          <p:attrName>fillcolor</p:attrName>
                                        </p:attrNameLst>
                                      </p:cBhvr>
                                      <p:to>
                                        <a:schemeClr val="bg1"/>
                                      </p:to>
                                    </p:animClr>
                                    <p:set>
                                      <p:cBhvr>
                                        <p:cTn id="23" dur="1000" autoRev="1" fill="hold"/>
                                        <p:tgtEl>
                                          <p:spTgt spid="6"/>
                                        </p:tgtEl>
                                        <p:attrNameLst>
                                          <p:attrName>fill.type</p:attrName>
                                        </p:attrNameLst>
                                      </p:cBhvr>
                                      <p:to>
                                        <p:strVal val="solid"/>
                                      </p:to>
                                    </p:set>
                                    <p:set>
                                      <p:cBhvr>
                                        <p:cTn id="24" dur="1000" autoRev="1" fill="hold"/>
                                        <p:tgtEl>
                                          <p:spTgt spid="6"/>
                                        </p:tgtEl>
                                        <p:attrNameLst>
                                          <p:attrName>fill.on</p:attrName>
                                        </p:attrNameLst>
                                      </p:cBhvr>
                                      <p:to>
                                        <p:strVal val="true"/>
                                      </p:to>
                                    </p:set>
                                  </p:childTnLst>
                                </p:cTn>
                              </p:par>
                            </p:childTnLst>
                          </p:cTn>
                        </p:par>
                      </p:childTnLst>
                    </p:cTn>
                  </p:par>
                  <p:par>
                    <p:cTn id="25" fill="hold">
                      <p:stCondLst>
                        <p:cond delay="indefinite"/>
                      </p:stCondLst>
                      <p:childTnLst>
                        <p:par>
                          <p:cTn id="26" fill="hold">
                            <p:stCondLst>
                              <p:cond delay="0"/>
                            </p:stCondLst>
                            <p:childTnLst>
                              <p:par>
                                <p:cTn id="27" presetID="6" presetClass="emph" presetSubtype="0" fill="hold" nodeType="clickEffect">
                                  <p:stCondLst>
                                    <p:cond delay="0"/>
                                  </p:stCondLst>
                                  <p:childTnLst>
                                    <p:animScale>
                                      <p:cBhvr>
                                        <p:cTn id="28"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9999">
            <a:alpha val="66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2" y="4406900"/>
            <a:ext cx="8064529" cy="1362075"/>
          </a:xfrm>
        </p:spPr>
        <p:txBody>
          <a:bodyPr>
            <a:normAutofit/>
          </a:bodyPr>
          <a:lstStyle/>
          <a:p>
            <a:r>
              <a:rPr lang="sr-Latn-RS" sz="3600" dirty="0" smtClean="0">
                <a:latin typeface="Californian FB" pitchFamily="18" charset="0"/>
              </a:rPr>
              <a:t>Vocabulary: adjective + noun</a:t>
            </a:r>
            <a:endParaRPr lang="en-US" sz="3600" dirty="0">
              <a:latin typeface="Californian FB" pitchFamily="18" charset="0"/>
            </a:endParaRPr>
          </a:p>
        </p:txBody>
      </p:sp>
      <p:sp>
        <p:nvSpPr>
          <p:cNvPr id="3" name="Text Placeholder 2"/>
          <p:cNvSpPr>
            <a:spLocks noGrp="1"/>
          </p:cNvSpPr>
          <p:nvPr>
            <p:ph type="body" idx="1"/>
          </p:nvPr>
        </p:nvSpPr>
        <p:spPr/>
        <p:txBody>
          <a:bodyPr/>
          <a:lstStyle/>
          <a:p>
            <a:r>
              <a:rPr lang="sr-Latn-RS" dirty="0" smtClean="0"/>
              <a:t>page 102</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28728"/>
          </a:xfrm>
        </p:spPr>
        <p:txBody>
          <a:bodyPr>
            <a:noAutofit/>
          </a:bodyPr>
          <a:lstStyle/>
          <a:p>
            <a:r>
              <a:rPr lang="sr-Latn-RS" sz="3600" dirty="0" smtClean="0">
                <a:latin typeface="Californian FB" pitchFamily="18" charset="0"/>
              </a:rPr>
              <a:t>1. </a:t>
            </a:r>
            <a:r>
              <a:rPr lang="sr-Latn-RS" sz="3600" b="1" dirty="0" smtClean="0">
                <a:solidFill>
                  <a:srgbClr val="FF0000"/>
                </a:solidFill>
                <a:latin typeface="Californian FB" pitchFamily="18" charset="0"/>
              </a:rPr>
              <a:t>page 102</a:t>
            </a:r>
            <a:r>
              <a:rPr lang="sr-Latn-RS" sz="3600" dirty="0" smtClean="0">
                <a:latin typeface="Californian FB" pitchFamily="18" charset="0"/>
              </a:rPr>
              <a:t>, Look at the information about four travel books by Michael Palin. Match the books with photos A-D</a:t>
            </a:r>
            <a:endParaRPr lang="en-US" sz="3600" dirty="0">
              <a:latin typeface="Californian FB" pitchFamily="18" charset="0"/>
            </a:endParaRPr>
          </a:p>
        </p:txBody>
      </p:sp>
      <p:sp>
        <p:nvSpPr>
          <p:cNvPr id="3" name="Content Placeholder 2"/>
          <p:cNvSpPr>
            <a:spLocks noGrp="1"/>
          </p:cNvSpPr>
          <p:nvPr>
            <p:ph idx="1"/>
          </p:nvPr>
        </p:nvSpPr>
        <p:spPr>
          <a:xfrm>
            <a:off x="0" y="1857364"/>
            <a:ext cx="9144000" cy="4268799"/>
          </a:xfrm>
        </p:spPr>
        <p:txBody>
          <a:bodyPr/>
          <a:lstStyle/>
          <a:p>
            <a:pPr algn="just"/>
            <a:r>
              <a:rPr lang="sr-Latn-RS" sz="2800" dirty="0" smtClean="0">
                <a:latin typeface="Californian FB" pitchFamily="18" charset="0"/>
              </a:rPr>
              <a:t>1. </a:t>
            </a:r>
            <a:r>
              <a:rPr lang="sr-Latn-RS" sz="2800" i="1" dirty="0" smtClean="0">
                <a:latin typeface="Californian FB" pitchFamily="18" charset="0"/>
              </a:rPr>
              <a:t>Pole to Pole </a:t>
            </a:r>
            <a:r>
              <a:rPr lang="sr-Latn-RS" sz="2800" dirty="0" smtClean="0">
                <a:latin typeface="Californian FB" pitchFamily="18" charset="0"/>
              </a:rPr>
              <a:t>is about a 141-day journey from the North Pole to the South Pole.</a:t>
            </a:r>
          </a:p>
          <a:p>
            <a:pPr algn="just"/>
            <a:r>
              <a:rPr lang="sr-Latn-RS" sz="2800" dirty="0" smtClean="0">
                <a:latin typeface="Californian FB" pitchFamily="18" charset="0"/>
              </a:rPr>
              <a:t>2. </a:t>
            </a:r>
            <a:r>
              <a:rPr lang="sr-Latn-RS" sz="2800" i="1" dirty="0" smtClean="0">
                <a:latin typeface="Californian FB" pitchFamily="18" charset="0"/>
              </a:rPr>
              <a:t>Himalaya</a:t>
            </a:r>
            <a:r>
              <a:rPr lang="sr-Latn-RS" sz="2800" dirty="0" smtClean="0">
                <a:latin typeface="Californian FB" pitchFamily="18" charset="0"/>
              </a:rPr>
              <a:t> is the story of a journey across the world’s greatest mountains, from Afghanistan to China.</a:t>
            </a:r>
          </a:p>
          <a:p>
            <a:pPr algn="just"/>
            <a:r>
              <a:rPr lang="sr-Latn-RS" sz="2800" dirty="0" smtClean="0">
                <a:latin typeface="Californian FB" pitchFamily="18" charset="0"/>
              </a:rPr>
              <a:t>3. </a:t>
            </a:r>
            <a:r>
              <a:rPr lang="sr-Latn-RS" sz="2800" i="1" dirty="0" smtClean="0">
                <a:latin typeface="Californian FB" pitchFamily="18" charset="0"/>
              </a:rPr>
              <a:t>Sahara</a:t>
            </a:r>
            <a:r>
              <a:rPr lang="sr-Latn-RS" sz="2800" dirty="0" smtClean="0">
                <a:latin typeface="Californian FB" pitchFamily="18" charset="0"/>
              </a:rPr>
              <a:t> is about a journey across the desert that is the size of the USA and covers ten different countries.</a:t>
            </a:r>
          </a:p>
          <a:p>
            <a:pPr algn="just"/>
            <a:r>
              <a:rPr lang="sr-Latn-RS" sz="2800" dirty="0" smtClean="0">
                <a:latin typeface="Californian FB" pitchFamily="18" charset="0"/>
              </a:rPr>
              <a:t>4. </a:t>
            </a:r>
            <a:r>
              <a:rPr lang="sr-Latn-RS" sz="2800" i="1" dirty="0" smtClean="0">
                <a:latin typeface="Californian FB" pitchFamily="18" charset="0"/>
              </a:rPr>
              <a:t>Full Circle </a:t>
            </a:r>
            <a:r>
              <a:rPr lang="sr-Latn-RS" sz="2800" dirty="0" smtClean="0">
                <a:latin typeface="Californian FB" pitchFamily="18" charset="0"/>
              </a:rPr>
              <a:t>is the story of a 50, 000 km trip round the Pacific Ocean. The writer visited 17 countries on four continents.</a:t>
            </a:r>
            <a:endParaRPr lang="en-US" sz="28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2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68280"/>
          </a:xfrm>
        </p:spPr>
        <p:txBody>
          <a:bodyPr>
            <a:normAutofit fontScale="90000"/>
          </a:bodyPr>
          <a:lstStyle/>
          <a:p>
            <a:endParaRPr lang="en-US" dirty="0"/>
          </a:p>
        </p:txBody>
      </p:sp>
      <p:pic>
        <p:nvPicPr>
          <p:cNvPr id="1026" name="Picture 2" descr="C:\Users\User\Desktop\himalaya-lodge.jpg"/>
          <p:cNvPicPr>
            <a:picLocks noGrp="1" noChangeAspect="1" noChangeArrowheads="1"/>
          </p:cNvPicPr>
          <p:nvPr>
            <p:ph idx="1"/>
          </p:nvPr>
        </p:nvPicPr>
        <p:blipFill>
          <a:blip r:embed="rId2"/>
          <a:srcRect/>
          <a:stretch>
            <a:fillRect/>
          </a:stretch>
        </p:blipFill>
        <p:spPr bwMode="auto">
          <a:xfrm>
            <a:off x="0" y="1"/>
            <a:ext cx="4857752" cy="3214685"/>
          </a:xfrm>
          <a:prstGeom prst="rect">
            <a:avLst/>
          </a:prstGeom>
          <a:noFill/>
        </p:spPr>
      </p:pic>
      <p:pic>
        <p:nvPicPr>
          <p:cNvPr id="1027" name="Picture 3" descr="C:\Users\User\Desktop\index.jpg"/>
          <p:cNvPicPr>
            <a:picLocks noChangeAspect="1" noChangeArrowheads="1"/>
          </p:cNvPicPr>
          <p:nvPr/>
        </p:nvPicPr>
        <p:blipFill>
          <a:blip r:embed="rId3"/>
          <a:srcRect/>
          <a:stretch>
            <a:fillRect/>
          </a:stretch>
        </p:blipFill>
        <p:spPr bwMode="auto">
          <a:xfrm>
            <a:off x="0" y="3214686"/>
            <a:ext cx="4857752" cy="3643314"/>
          </a:xfrm>
          <a:prstGeom prst="rect">
            <a:avLst/>
          </a:prstGeom>
          <a:noFill/>
        </p:spPr>
      </p:pic>
      <p:pic>
        <p:nvPicPr>
          <p:cNvPr id="1028" name="Picture 4" descr="C:\Users\User\Desktop\28537.jpg"/>
          <p:cNvPicPr>
            <a:picLocks noChangeAspect="1" noChangeArrowheads="1"/>
          </p:cNvPicPr>
          <p:nvPr/>
        </p:nvPicPr>
        <p:blipFill>
          <a:blip r:embed="rId4"/>
          <a:srcRect/>
          <a:stretch>
            <a:fillRect/>
          </a:stretch>
        </p:blipFill>
        <p:spPr bwMode="auto">
          <a:xfrm>
            <a:off x="4857752" y="3214686"/>
            <a:ext cx="4286248" cy="3643314"/>
          </a:xfrm>
          <a:prstGeom prst="rect">
            <a:avLst/>
          </a:prstGeom>
          <a:noFill/>
        </p:spPr>
      </p:pic>
      <p:pic>
        <p:nvPicPr>
          <p:cNvPr id="1029" name="Picture 5" descr="C:\Users\User\Desktop\palau.png"/>
          <p:cNvPicPr>
            <a:picLocks noChangeAspect="1" noChangeArrowheads="1"/>
          </p:cNvPicPr>
          <p:nvPr/>
        </p:nvPicPr>
        <p:blipFill>
          <a:blip r:embed="rId5"/>
          <a:srcRect/>
          <a:stretch>
            <a:fillRect/>
          </a:stretch>
        </p:blipFill>
        <p:spPr bwMode="auto">
          <a:xfrm>
            <a:off x="4786314" y="0"/>
            <a:ext cx="4357686" cy="3214686"/>
          </a:xfrm>
          <a:prstGeom prst="rect">
            <a:avLst/>
          </a:prstGeom>
          <a:noFill/>
        </p:spPr>
      </p:pic>
      <p:sp>
        <p:nvSpPr>
          <p:cNvPr id="8" name="TextBox 7"/>
          <p:cNvSpPr txBox="1"/>
          <p:nvPr/>
        </p:nvSpPr>
        <p:spPr>
          <a:xfrm>
            <a:off x="285720" y="4071942"/>
            <a:ext cx="357190" cy="400110"/>
          </a:xfrm>
          <a:prstGeom prst="rect">
            <a:avLst/>
          </a:prstGeom>
          <a:noFill/>
        </p:spPr>
        <p:txBody>
          <a:bodyPr wrap="square" rtlCol="0">
            <a:spAutoFit/>
          </a:bodyPr>
          <a:lstStyle/>
          <a:p>
            <a:r>
              <a:rPr lang="sr-Latn-RS" sz="2000" b="1" dirty="0" smtClean="0">
                <a:latin typeface="Californian FB" pitchFamily="18" charset="0"/>
              </a:rPr>
              <a:t>C</a:t>
            </a:r>
            <a:endParaRPr lang="en-US" sz="2000" b="1" dirty="0">
              <a:latin typeface="Californian FB" pitchFamily="18" charset="0"/>
            </a:endParaRPr>
          </a:p>
        </p:txBody>
      </p:sp>
      <p:sp>
        <p:nvSpPr>
          <p:cNvPr id="11" name="TextBox 10"/>
          <p:cNvSpPr txBox="1"/>
          <p:nvPr/>
        </p:nvSpPr>
        <p:spPr>
          <a:xfrm>
            <a:off x="5143504" y="571480"/>
            <a:ext cx="330540" cy="400110"/>
          </a:xfrm>
          <a:prstGeom prst="rect">
            <a:avLst/>
          </a:prstGeom>
          <a:noFill/>
        </p:spPr>
        <p:txBody>
          <a:bodyPr wrap="none" rtlCol="0">
            <a:spAutoFit/>
          </a:bodyPr>
          <a:lstStyle/>
          <a:p>
            <a:r>
              <a:rPr lang="sr-Latn-RS" sz="2000" b="1" dirty="0" smtClean="0">
                <a:latin typeface="Californian FB" pitchFamily="18" charset="0"/>
              </a:rPr>
              <a:t>B</a:t>
            </a:r>
            <a:endParaRPr lang="en-US" sz="2000" b="1" dirty="0">
              <a:latin typeface="Californian FB" pitchFamily="18" charset="0"/>
            </a:endParaRPr>
          </a:p>
        </p:txBody>
      </p:sp>
      <p:sp>
        <p:nvSpPr>
          <p:cNvPr id="12" name="TextBox 11"/>
          <p:cNvSpPr txBox="1"/>
          <p:nvPr/>
        </p:nvSpPr>
        <p:spPr>
          <a:xfrm>
            <a:off x="6429388" y="5715016"/>
            <a:ext cx="428628" cy="400110"/>
          </a:xfrm>
          <a:prstGeom prst="rect">
            <a:avLst/>
          </a:prstGeom>
          <a:noFill/>
        </p:spPr>
        <p:txBody>
          <a:bodyPr wrap="square" rtlCol="0">
            <a:spAutoFit/>
          </a:bodyPr>
          <a:lstStyle/>
          <a:p>
            <a:r>
              <a:rPr lang="sr-Latn-RS" sz="2000" b="1" dirty="0" smtClean="0">
                <a:latin typeface="Californian FB" pitchFamily="18" charset="0"/>
              </a:rPr>
              <a:t>D</a:t>
            </a:r>
            <a:endParaRPr lang="en-US" sz="2000" b="1" dirty="0">
              <a:latin typeface="Californian FB" pitchFamily="18" charset="0"/>
            </a:endParaRPr>
          </a:p>
        </p:txBody>
      </p:sp>
      <p:sp>
        <p:nvSpPr>
          <p:cNvPr id="13" name="TextBox 12"/>
          <p:cNvSpPr txBox="1"/>
          <p:nvPr/>
        </p:nvSpPr>
        <p:spPr>
          <a:xfrm>
            <a:off x="3500430" y="285728"/>
            <a:ext cx="714380" cy="369332"/>
          </a:xfrm>
          <a:prstGeom prst="rect">
            <a:avLst/>
          </a:prstGeom>
          <a:noFill/>
        </p:spPr>
        <p:txBody>
          <a:bodyPr wrap="square" rtlCol="0">
            <a:spAutoFit/>
          </a:bodyPr>
          <a:lstStyle/>
          <a:p>
            <a:r>
              <a:rPr lang="sr-Latn-RS" dirty="0" smtClean="0"/>
              <a:t>A</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9"/>
                                        </p:tgtEl>
                                        <p:attrNameLst>
                                          <p:attrName>style.visibility</p:attrName>
                                        </p:attrNameLst>
                                      </p:cBhvr>
                                      <p:to>
                                        <p:strVal val="visible"/>
                                      </p:to>
                                    </p:set>
                                    <p:animEffect transition="in" filter="fade">
                                      <p:cBhvr>
                                        <p:cTn id="12" dur="2000"/>
                                        <p:tgtEl>
                                          <p:spTgt spid="10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Effect transition="in" filter="fade">
                                      <p:cBhvr>
                                        <p:cTn id="17" dur="2000"/>
                                        <p:tgtEl>
                                          <p:spTgt spid="102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28"/>
                                        </p:tgtEl>
                                        <p:attrNameLst>
                                          <p:attrName>style.visibility</p:attrName>
                                        </p:attrNameLst>
                                      </p:cBhvr>
                                      <p:to>
                                        <p:strVal val="visible"/>
                                      </p:to>
                                    </p:set>
                                    <p:animEffect transition="in" filter="fade">
                                      <p:cBhvr>
                                        <p:cTn id="22"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4422"/>
          </a:xfrm>
        </p:spPr>
        <p:txBody>
          <a:bodyPr>
            <a:noAutofit/>
          </a:bodyPr>
          <a:lstStyle/>
          <a:p>
            <a:r>
              <a:rPr lang="sr-Latn-RS" sz="3600" dirty="0" smtClean="0">
                <a:latin typeface="Californian FB" pitchFamily="18" charset="0"/>
              </a:rPr>
              <a:t>2. </a:t>
            </a:r>
            <a:r>
              <a:rPr lang="sr-Latn-RS" sz="3600" b="1" dirty="0" smtClean="0">
                <a:solidFill>
                  <a:srgbClr val="FF0000"/>
                </a:solidFill>
                <a:latin typeface="Californian FB" pitchFamily="18" charset="0"/>
              </a:rPr>
              <a:t>page 102, </a:t>
            </a:r>
            <a:r>
              <a:rPr lang="sr-Latn-RS" sz="3600" dirty="0" smtClean="0">
                <a:latin typeface="Californian FB" pitchFamily="18" charset="0"/>
              </a:rPr>
              <a:t>These extracts come from the four books. Match each extract with one of the books.</a:t>
            </a:r>
            <a:endParaRPr lang="en-US" sz="3600" dirty="0">
              <a:latin typeface="Californian FB" pitchFamily="18" charset="0"/>
            </a:endParaRPr>
          </a:p>
        </p:txBody>
      </p:sp>
      <p:sp>
        <p:nvSpPr>
          <p:cNvPr id="3" name="Content Placeholder 2"/>
          <p:cNvSpPr>
            <a:spLocks noGrp="1"/>
          </p:cNvSpPr>
          <p:nvPr>
            <p:ph idx="1"/>
          </p:nvPr>
        </p:nvSpPr>
        <p:spPr>
          <a:xfrm>
            <a:off x="0" y="1285860"/>
            <a:ext cx="4214810" cy="2143139"/>
          </a:xfrm>
        </p:spPr>
        <p:txBody>
          <a:bodyPr>
            <a:noAutofit/>
          </a:bodyPr>
          <a:lstStyle/>
          <a:p>
            <a:pPr algn="just"/>
            <a:r>
              <a:rPr lang="sr-Latn-RS" sz="2000" dirty="0" smtClean="0">
                <a:latin typeface="Lucida Handwriting" pitchFamily="66" charset="0"/>
              </a:rPr>
              <a:t>A The air is still, and watery sun gives the place a lonely feel. The temperature is minus 25 degrees C. They say this is warm.</a:t>
            </a:r>
            <a:endParaRPr lang="en-US" sz="2000" dirty="0">
              <a:latin typeface="Lucida Handwriting" pitchFamily="66" charset="0"/>
            </a:endParaRPr>
          </a:p>
        </p:txBody>
      </p:sp>
      <p:sp>
        <p:nvSpPr>
          <p:cNvPr id="5" name="TextBox 4"/>
          <p:cNvSpPr txBox="1"/>
          <p:nvPr/>
        </p:nvSpPr>
        <p:spPr>
          <a:xfrm>
            <a:off x="0" y="3429000"/>
            <a:ext cx="3929058" cy="3170099"/>
          </a:xfrm>
          <a:prstGeom prst="rect">
            <a:avLst/>
          </a:prstGeom>
          <a:noFill/>
        </p:spPr>
        <p:txBody>
          <a:bodyPr wrap="square" rtlCol="0">
            <a:spAutoFit/>
          </a:bodyPr>
          <a:lstStyle/>
          <a:p>
            <a:pPr algn="just">
              <a:buFont typeface="Arial" pitchFamily="34" charset="0"/>
              <a:buChar char="•"/>
            </a:pPr>
            <a:r>
              <a:rPr lang="sr-Latn-RS" dirty="0" smtClean="0"/>
              <a:t> </a:t>
            </a:r>
            <a:r>
              <a:rPr lang="sr-Latn-RS" sz="2000" dirty="0" smtClean="0">
                <a:latin typeface="Lucida Handwriting" pitchFamily="66" charset="0"/>
              </a:rPr>
              <a:t>C Everest Base Camp is nowhere near as romantic as it sounds. In high season, between June and August, this area is packed with mountaineers and trekkers. This year there were 32 separate expeditions.</a:t>
            </a:r>
            <a:endParaRPr lang="en-US" sz="2000" dirty="0">
              <a:latin typeface="Lucida Handwriting" pitchFamily="66" charset="0"/>
            </a:endParaRPr>
          </a:p>
        </p:txBody>
      </p:sp>
      <p:sp>
        <p:nvSpPr>
          <p:cNvPr id="6" name="TextBox 5"/>
          <p:cNvSpPr txBox="1"/>
          <p:nvPr/>
        </p:nvSpPr>
        <p:spPr>
          <a:xfrm>
            <a:off x="4429124" y="1285860"/>
            <a:ext cx="4357718" cy="2246769"/>
          </a:xfrm>
          <a:prstGeom prst="rect">
            <a:avLst/>
          </a:prstGeom>
          <a:noFill/>
        </p:spPr>
        <p:txBody>
          <a:bodyPr wrap="square" rtlCol="0">
            <a:spAutoFit/>
          </a:bodyPr>
          <a:lstStyle/>
          <a:p>
            <a:pPr algn="just">
              <a:buFont typeface="Arial" pitchFamily="34" charset="0"/>
              <a:buChar char="•"/>
            </a:pPr>
            <a:r>
              <a:rPr lang="sr-Latn-RS" sz="2000" dirty="0" smtClean="0">
                <a:latin typeface="Lucida Handwriting" pitchFamily="66" charset="0"/>
              </a:rPr>
              <a:t>B We are out of the crowded Asian Pacific area and into the great empty spaces of Australasia. In Java there are 850 people for every square kilometre of land; in Australia, just over two.</a:t>
            </a:r>
            <a:endParaRPr lang="en-US" sz="2000" dirty="0">
              <a:latin typeface="Lucida Handwriting" pitchFamily="66" charset="0"/>
            </a:endParaRPr>
          </a:p>
        </p:txBody>
      </p:sp>
      <p:sp>
        <p:nvSpPr>
          <p:cNvPr id="7" name="TextBox 6"/>
          <p:cNvSpPr txBox="1"/>
          <p:nvPr/>
        </p:nvSpPr>
        <p:spPr>
          <a:xfrm>
            <a:off x="4214810" y="4000504"/>
            <a:ext cx="4572032" cy="2246769"/>
          </a:xfrm>
          <a:prstGeom prst="rect">
            <a:avLst/>
          </a:prstGeom>
          <a:noFill/>
        </p:spPr>
        <p:txBody>
          <a:bodyPr wrap="square" rtlCol="0">
            <a:spAutoFit/>
          </a:bodyPr>
          <a:lstStyle/>
          <a:p>
            <a:pPr algn="just">
              <a:buFont typeface="Arial" pitchFamily="34" charset="0"/>
              <a:buChar char="•"/>
            </a:pPr>
            <a:r>
              <a:rPr lang="sr-Latn-RS" dirty="0" smtClean="0"/>
              <a:t> </a:t>
            </a:r>
            <a:r>
              <a:rPr lang="sr-Latn-RS" sz="2000" dirty="0" smtClean="0">
                <a:latin typeface="Lucida Handwriting" pitchFamily="66" charset="0"/>
              </a:rPr>
              <a:t>D Morocco has changed colour. The greens and golds of the north have become a line of pale yellow trees running beside the road. Beyond them, the land is brick-red and bare.</a:t>
            </a:r>
            <a:endParaRPr lang="en-US" sz="2000" dirty="0">
              <a:latin typeface="Lucida Handwriting"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nodeType="clickEffect">
                                  <p:stCondLst>
                                    <p:cond delay="0"/>
                                  </p:stCondLst>
                                  <p:iterate type="lt">
                                    <p:tmPct val="10000"/>
                                  </p:iterate>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1000"/>
                                        <p:tgtEl>
                                          <p:spTgt spid="6">
                                            <p:txEl>
                                              <p:pRg st="0" end="0"/>
                                            </p:txEl>
                                          </p:spTgt>
                                        </p:tgtEl>
                                      </p:cBhvr>
                                    </p:animEffect>
                                    <p:anim calcmode="lin" valueType="num">
                                      <p:cBhvr>
                                        <p:cTn id="22" dur="1000" fill="hold"/>
                                        <p:tgtEl>
                                          <p:spTgt spid="6">
                                            <p:txEl>
                                              <p:pRg st="0" end="0"/>
                                            </p:txEl>
                                          </p:spTgt>
                                        </p:tgtEl>
                                        <p:attrNameLst>
                                          <p:attrName>ppt_x</p:attrName>
                                        </p:attrNameLst>
                                      </p:cBhvr>
                                      <p:tavLst>
                                        <p:tav tm="0">
                                          <p:val>
                                            <p:strVal val="#ppt_x-.1"/>
                                          </p:val>
                                        </p:tav>
                                        <p:tav tm="100000">
                                          <p:val>
                                            <p:strVal val="#ppt_x"/>
                                          </p:val>
                                        </p:tav>
                                      </p:tavLst>
                                    </p:anim>
                                    <p:anim calcmode="lin" valueType="num">
                                      <p:cBhvr>
                                        <p:cTn id="23" dur="10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0" presetClass="entr" presetSubtype="0" fill="hold" nodeType="clickEffect">
                                  <p:stCondLst>
                                    <p:cond delay="0"/>
                                  </p:stCondLst>
                                  <p:iterate type="lt">
                                    <p:tmPct val="10000"/>
                                  </p:iterate>
                                  <p:childTnLst>
                                    <p:set>
                                      <p:cBhvr>
                                        <p:cTn id="27" dur="1" fill="hold">
                                          <p:stCondLst>
                                            <p:cond delay="0"/>
                                          </p:stCondLst>
                                        </p:cTn>
                                        <p:tgtEl>
                                          <p:spTgt spid="5">
                                            <p:txEl>
                                              <p:pRg st="0" end="0"/>
                                            </p:txEl>
                                          </p:spTgt>
                                        </p:tgtEl>
                                        <p:attrNameLst>
                                          <p:attrName>style.visibility</p:attrName>
                                        </p:attrNameLst>
                                      </p:cBhvr>
                                      <p:to>
                                        <p:strVal val="visible"/>
                                      </p:to>
                                    </p:set>
                                    <p:animEffect transition="in" filter="fade">
                                      <p:cBhvr>
                                        <p:cTn id="28" dur="1000"/>
                                        <p:tgtEl>
                                          <p:spTgt spid="5">
                                            <p:txEl>
                                              <p:pRg st="0" end="0"/>
                                            </p:txEl>
                                          </p:spTgt>
                                        </p:tgtEl>
                                      </p:cBhvr>
                                    </p:animEffect>
                                    <p:anim calcmode="lin" valueType="num">
                                      <p:cBhvr>
                                        <p:cTn id="29" dur="1000" fill="hold"/>
                                        <p:tgtEl>
                                          <p:spTgt spid="5">
                                            <p:txEl>
                                              <p:pRg st="0" end="0"/>
                                            </p:txEl>
                                          </p:spTgt>
                                        </p:tgtEl>
                                        <p:attrNameLst>
                                          <p:attrName>ppt_x</p:attrName>
                                        </p:attrNameLst>
                                      </p:cBhvr>
                                      <p:tavLst>
                                        <p:tav tm="0">
                                          <p:val>
                                            <p:strVal val="#ppt_x-.1"/>
                                          </p:val>
                                        </p:tav>
                                        <p:tav tm="100000">
                                          <p:val>
                                            <p:strVal val="#ppt_x"/>
                                          </p:val>
                                        </p:tav>
                                      </p:tavLst>
                                    </p:anim>
                                    <p:anim calcmode="lin" valueType="num">
                                      <p:cBhvr>
                                        <p:cTn id="30" dur="10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0" presetClass="entr" presetSubtype="0" fill="hold" nodeType="clickEffect">
                                  <p:stCondLst>
                                    <p:cond delay="0"/>
                                  </p:stCondLst>
                                  <p:iterate type="lt">
                                    <p:tmPct val="10000"/>
                                  </p:iterate>
                                  <p:childTnLst>
                                    <p:set>
                                      <p:cBhvr>
                                        <p:cTn id="34" dur="1" fill="hold">
                                          <p:stCondLst>
                                            <p:cond delay="0"/>
                                          </p:stCondLst>
                                        </p:cTn>
                                        <p:tgtEl>
                                          <p:spTgt spid="7">
                                            <p:txEl>
                                              <p:pRg st="0" end="0"/>
                                            </p:txEl>
                                          </p:spTgt>
                                        </p:tgtEl>
                                        <p:attrNameLst>
                                          <p:attrName>style.visibility</p:attrName>
                                        </p:attrNameLst>
                                      </p:cBhvr>
                                      <p:to>
                                        <p:strVal val="visible"/>
                                      </p:to>
                                    </p:set>
                                    <p:animEffect transition="in" filter="fade">
                                      <p:cBhvr>
                                        <p:cTn id="35" dur="1000"/>
                                        <p:tgtEl>
                                          <p:spTgt spid="7">
                                            <p:txEl>
                                              <p:pRg st="0" end="0"/>
                                            </p:txEl>
                                          </p:spTgt>
                                        </p:tgtEl>
                                      </p:cBhvr>
                                    </p:animEffect>
                                    <p:anim calcmode="lin" valueType="num">
                                      <p:cBhvr>
                                        <p:cTn id="36" dur="1000" fill="hold"/>
                                        <p:tgtEl>
                                          <p:spTgt spid="7">
                                            <p:txEl>
                                              <p:pRg st="0" end="0"/>
                                            </p:txEl>
                                          </p:spTgt>
                                        </p:tgtEl>
                                        <p:attrNameLst>
                                          <p:attrName>ppt_x</p:attrName>
                                        </p:attrNameLst>
                                      </p:cBhvr>
                                      <p:tavLst>
                                        <p:tav tm="0">
                                          <p:val>
                                            <p:strVal val="#ppt_x-.1"/>
                                          </p:val>
                                        </p:tav>
                                        <p:tav tm="100000">
                                          <p:val>
                                            <p:strVal val="#ppt_x"/>
                                          </p:val>
                                        </p:tav>
                                      </p:tavLst>
                                    </p:anim>
                                    <p:anim calcmode="lin" valueType="num">
                                      <p:cBhvr>
                                        <p:cTn id="37" dur="10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r-Latn-RS" sz="3600" dirty="0" smtClean="0">
                <a:latin typeface="Californian FB" pitchFamily="18" charset="0"/>
              </a:rPr>
              <a:t>3a </a:t>
            </a:r>
            <a:r>
              <a:rPr lang="sr-Latn-RS" sz="3600" b="1" dirty="0" smtClean="0">
                <a:solidFill>
                  <a:srgbClr val="FF0000"/>
                </a:solidFill>
                <a:latin typeface="Californian FB" pitchFamily="18" charset="0"/>
              </a:rPr>
              <a:t>page 102</a:t>
            </a:r>
            <a:r>
              <a:rPr lang="sr-Latn-RS" sz="3600" dirty="0" smtClean="0">
                <a:latin typeface="Californian FB" pitchFamily="18" charset="0"/>
              </a:rPr>
              <a:t>, Read the book extracts and find adjectives with these meanings.</a:t>
            </a:r>
            <a:endParaRPr lang="en-US" sz="3600" dirty="0">
              <a:latin typeface="Californian FB" pitchFamily="18" charset="0"/>
            </a:endParaRPr>
          </a:p>
        </p:txBody>
      </p:sp>
      <p:sp>
        <p:nvSpPr>
          <p:cNvPr id="3" name="Content Placeholder 2"/>
          <p:cNvSpPr>
            <a:spLocks noGrp="1"/>
          </p:cNvSpPr>
          <p:nvPr>
            <p:ph idx="1"/>
          </p:nvPr>
        </p:nvSpPr>
        <p:spPr>
          <a:xfrm>
            <a:off x="214282" y="2357430"/>
            <a:ext cx="8929718" cy="3768733"/>
          </a:xfrm>
        </p:spPr>
        <p:txBody>
          <a:bodyPr>
            <a:normAutofit/>
          </a:bodyPr>
          <a:lstStyle/>
          <a:p>
            <a:pPr algn="just"/>
            <a:r>
              <a:rPr lang="sr-Latn-RS" sz="2800" dirty="0" smtClean="0">
                <a:latin typeface="Palatino Linotype" pitchFamily="18" charset="0"/>
              </a:rPr>
              <a:t>Extract A 1. not moving 2. sad and alone</a:t>
            </a:r>
          </a:p>
          <a:p>
            <a:pPr algn="just"/>
            <a:r>
              <a:rPr lang="sr-Latn-RS" sz="2800" dirty="0" smtClean="0">
                <a:latin typeface="Palatino Linotype" pitchFamily="18" charset="0"/>
              </a:rPr>
              <a:t>Extract B 3. full of people 4. with nothing in it</a:t>
            </a:r>
          </a:p>
          <a:p>
            <a:pPr algn="just"/>
            <a:r>
              <a:rPr lang="sr-Latn-RS" sz="2800" dirty="0" smtClean="0">
                <a:latin typeface="Palatino Linotype" pitchFamily="18" charset="0"/>
              </a:rPr>
              <a:t>Extract D 5. light, not strong colour </a:t>
            </a:r>
          </a:p>
          <a:p>
            <a:pPr algn="just"/>
            <a:r>
              <a:rPr lang="sr-Latn-RS" sz="2800" dirty="0" smtClean="0">
                <a:latin typeface="Palatino Linotype" pitchFamily="18" charset="0"/>
              </a:rPr>
              <a:t>                  6. not covered, nothing there</a:t>
            </a:r>
            <a:endParaRPr lang="en-US" sz="2800" dirty="0">
              <a:latin typeface="Palatino Linotyp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2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sr-Latn-RS" sz="3200" dirty="0" smtClean="0">
                <a:latin typeface="Californian FB" pitchFamily="18" charset="0"/>
              </a:rPr>
              <a:t>3b </a:t>
            </a:r>
            <a:r>
              <a:rPr lang="sr-Latn-RS" sz="3200" b="1" dirty="0" smtClean="0">
                <a:solidFill>
                  <a:srgbClr val="FF0000"/>
                </a:solidFill>
                <a:latin typeface="Californian FB" pitchFamily="18" charset="0"/>
              </a:rPr>
              <a:t>page 102</a:t>
            </a:r>
            <a:r>
              <a:rPr lang="sr-Latn-RS" sz="3200" dirty="0" smtClean="0">
                <a:latin typeface="Californian FB" pitchFamily="18" charset="0"/>
              </a:rPr>
              <a:t>, Match adjectives in Exercise 3a with the best pair of nouns below.</a:t>
            </a:r>
            <a:endParaRPr lang="en-US" sz="3200" dirty="0">
              <a:latin typeface="Californian FB" pitchFamily="18" charset="0"/>
            </a:endParaRPr>
          </a:p>
        </p:txBody>
      </p:sp>
      <p:sp>
        <p:nvSpPr>
          <p:cNvPr id="3" name="Content Placeholder 2"/>
          <p:cNvSpPr>
            <a:spLocks noGrp="1"/>
          </p:cNvSpPr>
          <p:nvPr>
            <p:ph idx="1"/>
          </p:nvPr>
        </p:nvSpPr>
        <p:spPr/>
        <p:txBody>
          <a:bodyPr/>
          <a:lstStyle/>
          <a:p>
            <a:r>
              <a:rPr lang="sr-Latn-RS" dirty="0" smtClean="0">
                <a:latin typeface="Californian FB" pitchFamily="18" charset="0"/>
              </a:rPr>
              <a:t>1 __________ city/train</a:t>
            </a:r>
          </a:p>
          <a:p>
            <a:r>
              <a:rPr lang="sr-Latn-RS" dirty="0" smtClean="0">
                <a:latin typeface="Californian FB" pitchFamily="18" charset="0"/>
              </a:rPr>
              <a:t>2 __________ face/colour</a:t>
            </a:r>
          </a:p>
          <a:p>
            <a:r>
              <a:rPr lang="sr-Latn-RS" dirty="0" smtClean="0">
                <a:latin typeface="Californian FB" pitchFamily="18" charset="0"/>
              </a:rPr>
              <a:t>3 __________ room/bottle</a:t>
            </a:r>
          </a:p>
          <a:p>
            <a:r>
              <a:rPr lang="sr-Latn-RS" dirty="0" smtClean="0">
                <a:latin typeface="Californian FB" pitchFamily="18" charset="0"/>
              </a:rPr>
              <a:t>4 __________ person/life</a:t>
            </a:r>
          </a:p>
          <a:p>
            <a:r>
              <a:rPr lang="sr-Latn-RS" dirty="0" smtClean="0">
                <a:latin typeface="Californian FB" pitchFamily="18" charset="0"/>
              </a:rPr>
              <a:t>5 __________ feet/wall</a:t>
            </a:r>
          </a:p>
          <a:p>
            <a:r>
              <a:rPr lang="sr-Latn-RS" dirty="0" smtClean="0">
                <a:latin typeface="Californian FB" pitchFamily="18" charset="0"/>
              </a:rPr>
              <a:t>6 __________ lake/water</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2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20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2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rmAutofit fontScale="90000"/>
          </a:bodyPr>
          <a:lstStyle/>
          <a:p>
            <a:r>
              <a:rPr lang="sr-Latn-RS" sz="3200" dirty="0" smtClean="0">
                <a:latin typeface="Californian FB" pitchFamily="18" charset="0"/>
              </a:rPr>
              <a:t>TREKKING/HIKING = a long walk usu. in the mountains. </a:t>
            </a:r>
            <a:br>
              <a:rPr lang="sr-Latn-RS" sz="3200" dirty="0" smtClean="0">
                <a:latin typeface="Californian FB" pitchFamily="18" charset="0"/>
              </a:rPr>
            </a:br>
            <a:r>
              <a:rPr lang="sr-Latn-RS" sz="3200" dirty="0" smtClean="0">
                <a:latin typeface="Californian FB" pitchFamily="18" charset="0"/>
              </a:rPr>
              <a:t>TREKKER/HIKER = a person who takes a long exhausting walk for recreation</a:t>
            </a:r>
            <a:endParaRPr lang="en-US" sz="3200" dirty="0">
              <a:latin typeface="Californian FB" pitchFamily="18" charset="0"/>
            </a:endParaRPr>
          </a:p>
        </p:txBody>
      </p:sp>
      <p:pic>
        <p:nvPicPr>
          <p:cNvPr id="1026" name="Picture 2" descr="C:\Users\User\Desktop\nepal-treks.jpg"/>
          <p:cNvPicPr>
            <a:picLocks noGrp="1" noChangeAspect="1" noChangeArrowheads="1"/>
          </p:cNvPicPr>
          <p:nvPr>
            <p:ph idx="1"/>
          </p:nvPr>
        </p:nvPicPr>
        <p:blipFill>
          <a:blip r:embed="rId2"/>
          <a:srcRect/>
          <a:stretch>
            <a:fillRect/>
          </a:stretch>
        </p:blipFill>
        <p:spPr bwMode="auto">
          <a:xfrm>
            <a:off x="1156096" y="1571625"/>
            <a:ext cx="6831807" cy="4554538"/>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600" dirty="0" smtClean="0">
                <a:latin typeface="Californian FB" pitchFamily="18" charset="0"/>
              </a:rPr>
              <a:t>Vocabulary</a:t>
            </a:r>
            <a:endParaRPr lang="en-US" sz="3600" dirty="0">
              <a:latin typeface="Californian FB" pitchFamily="18" charset="0"/>
            </a:endParaRPr>
          </a:p>
        </p:txBody>
      </p:sp>
      <p:sp>
        <p:nvSpPr>
          <p:cNvPr id="3" name="Content Placeholder 2"/>
          <p:cNvSpPr>
            <a:spLocks noGrp="1"/>
          </p:cNvSpPr>
          <p:nvPr>
            <p:ph idx="1"/>
          </p:nvPr>
        </p:nvSpPr>
        <p:spPr>
          <a:xfrm>
            <a:off x="457200" y="1600201"/>
            <a:ext cx="8229600" cy="2400304"/>
          </a:xfrm>
        </p:spPr>
        <p:txBody>
          <a:bodyPr/>
          <a:lstStyle/>
          <a:p>
            <a:r>
              <a:rPr lang="sr-Latn-RS" dirty="0" smtClean="0">
                <a:latin typeface="Californian FB" pitchFamily="18" charset="0"/>
              </a:rPr>
              <a:t>still = </a:t>
            </a:r>
            <a:r>
              <a:rPr lang="sr-Latn-RS" b="1" dirty="0" smtClean="0">
                <a:latin typeface="Californian FB" pitchFamily="18" charset="0"/>
              </a:rPr>
              <a:t>calm</a:t>
            </a:r>
            <a:r>
              <a:rPr lang="sr-Latn-RS" dirty="0" smtClean="0">
                <a:latin typeface="Californian FB" pitchFamily="18" charset="0"/>
              </a:rPr>
              <a:t> e.g. stay still (</a:t>
            </a:r>
            <a:r>
              <a:rPr lang="sr-Latn-RS" i="1" dirty="0" smtClean="0">
                <a:latin typeface="Californian FB" pitchFamily="18" charset="0"/>
              </a:rPr>
              <a:t>budi miran</a:t>
            </a:r>
            <a:r>
              <a:rPr lang="sr-Latn-RS" dirty="0" smtClean="0">
                <a:latin typeface="Californian FB" pitchFamily="18" charset="0"/>
              </a:rPr>
              <a:t>); (for water also) = </a:t>
            </a:r>
            <a:r>
              <a:rPr lang="sr-Latn-RS" b="1" dirty="0" smtClean="0">
                <a:latin typeface="Californian FB" pitchFamily="18" charset="0"/>
              </a:rPr>
              <a:t>non-carbonated</a:t>
            </a:r>
            <a:r>
              <a:rPr lang="sr-Latn-RS" dirty="0" smtClean="0">
                <a:latin typeface="Californian FB" pitchFamily="18" charset="0"/>
              </a:rPr>
              <a:t> (</a:t>
            </a:r>
            <a:r>
              <a:rPr lang="sr-Latn-RS" i="1" dirty="0" smtClean="0">
                <a:latin typeface="Californian FB" pitchFamily="18" charset="0"/>
              </a:rPr>
              <a:t>negazirana voda</a:t>
            </a:r>
            <a:r>
              <a:rPr lang="sr-Latn-RS" dirty="0" smtClean="0">
                <a:latin typeface="Californian FB" pitchFamily="18" charset="0"/>
              </a:rPr>
              <a:t>).</a:t>
            </a:r>
          </a:p>
          <a:p>
            <a:r>
              <a:rPr lang="sr-Latn-RS" b="1" dirty="0" smtClean="0">
                <a:latin typeface="Californian FB" pitchFamily="18" charset="0"/>
              </a:rPr>
              <a:t>Still water runs deep = Tiha voda breg roni</a:t>
            </a:r>
          </a:p>
          <a:p>
            <a:r>
              <a:rPr lang="sr-Latn-RS" dirty="0" smtClean="0">
                <a:latin typeface="Californian FB" pitchFamily="18" charset="0"/>
              </a:rPr>
              <a:t>opp. =noisy, wild, raging</a:t>
            </a:r>
            <a:endParaRPr lang="sr-Latn-RS" dirty="0" smtClean="0">
              <a:latin typeface="Californian FB" pitchFamily="18" charset="0"/>
            </a:endParaRPr>
          </a:p>
          <a:p>
            <a:endParaRPr lang="sr-Latn-RS" b="1" dirty="0" smtClean="0">
              <a:latin typeface="Californian FB" pitchFamily="18" charset="0"/>
            </a:endParaRPr>
          </a:p>
          <a:p>
            <a:endParaRPr lang="en-US" b="1" dirty="0">
              <a:latin typeface="Californian FB" pitchFamily="18" charset="0"/>
            </a:endParaRPr>
          </a:p>
        </p:txBody>
      </p:sp>
      <p:pic>
        <p:nvPicPr>
          <p:cNvPr id="2050" name="Picture 2" descr="C:\Users\User\Desktop\index.jpg"/>
          <p:cNvPicPr>
            <a:picLocks noChangeAspect="1" noChangeArrowheads="1"/>
          </p:cNvPicPr>
          <p:nvPr/>
        </p:nvPicPr>
        <p:blipFill>
          <a:blip r:embed="rId2"/>
          <a:srcRect/>
          <a:stretch>
            <a:fillRect/>
          </a:stretch>
        </p:blipFill>
        <p:spPr bwMode="auto">
          <a:xfrm>
            <a:off x="642910" y="4071942"/>
            <a:ext cx="4286280" cy="2571768"/>
          </a:xfrm>
          <a:prstGeom prst="rect">
            <a:avLst/>
          </a:prstGeom>
          <a:noFill/>
        </p:spPr>
      </p:pic>
      <p:pic>
        <p:nvPicPr>
          <p:cNvPr id="2051" name="Picture 3" descr="C:\Users\User\Desktop\white-water-479828_960_720.jpg"/>
          <p:cNvPicPr>
            <a:picLocks noChangeAspect="1" noChangeArrowheads="1"/>
          </p:cNvPicPr>
          <p:nvPr/>
        </p:nvPicPr>
        <p:blipFill>
          <a:blip r:embed="rId3"/>
          <a:srcRect/>
          <a:stretch>
            <a:fillRect/>
          </a:stretch>
        </p:blipFill>
        <p:spPr bwMode="auto">
          <a:xfrm>
            <a:off x="5072066" y="4214818"/>
            <a:ext cx="3770318" cy="2428892"/>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dirty="0" smtClean="0">
                <a:latin typeface="Californian FB" pitchFamily="18" charset="0"/>
              </a:rPr>
              <a:t>Vocabulary</a:t>
            </a:r>
            <a:br>
              <a:rPr lang="sr-Latn-RS" dirty="0" smtClean="0">
                <a:latin typeface="Californian FB" pitchFamily="18" charset="0"/>
              </a:rPr>
            </a:br>
            <a:endParaRPr lang="en-US" dirty="0"/>
          </a:p>
        </p:txBody>
      </p:sp>
      <p:sp>
        <p:nvSpPr>
          <p:cNvPr id="5" name="Content Placeholder 4"/>
          <p:cNvSpPr>
            <a:spLocks noGrp="1"/>
          </p:cNvSpPr>
          <p:nvPr>
            <p:ph idx="1"/>
          </p:nvPr>
        </p:nvSpPr>
        <p:spPr>
          <a:xfrm>
            <a:off x="457200" y="1600201"/>
            <a:ext cx="8229600" cy="1114420"/>
          </a:xfrm>
        </p:spPr>
        <p:txBody>
          <a:bodyPr>
            <a:normAutofit fontScale="92500"/>
          </a:bodyPr>
          <a:lstStyle/>
          <a:p>
            <a:r>
              <a:rPr lang="sr-Latn-RS" dirty="0" smtClean="0">
                <a:latin typeface="Californian FB" pitchFamily="18" charset="0"/>
              </a:rPr>
              <a:t>pale /peil/= light-coloured</a:t>
            </a:r>
          </a:p>
          <a:p>
            <a:r>
              <a:rPr lang="sr-Latn-RS" dirty="0" smtClean="0">
                <a:latin typeface="Californian FB" pitchFamily="18" charset="0"/>
              </a:rPr>
              <a:t>opp. = dark, bright, strong, ruddy-faced (</a:t>
            </a:r>
            <a:r>
              <a:rPr lang="sr-Latn-RS" i="1" dirty="0" smtClean="0">
                <a:latin typeface="Californian FB" pitchFamily="18" charset="0"/>
              </a:rPr>
              <a:t>rumeno</a:t>
            </a:r>
            <a:r>
              <a:rPr lang="sr-Latn-RS" dirty="0" smtClean="0">
                <a:latin typeface="Californian FB" pitchFamily="18" charset="0"/>
              </a:rPr>
              <a:t>)</a:t>
            </a:r>
            <a:endParaRPr lang="en-US" dirty="0">
              <a:latin typeface="Californian FB" pitchFamily="18" charset="0"/>
            </a:endParaRPr>
          </a:p>
        </p:txBody>
      </p:sp>
      <p:pic>
        <p:nvPicPr>
          <p:cNvPr id="3075" name="Picture 3" descr="C:\Users\User\Desktop\f54d5aad52c8ee7f1c0e31ca1e4ccf5e.jpg"/>
          <p:cNvPicPr>
            <a:picLocks noChangeAspect="1" noChangeArrowheads="1"/>
          </p:cNvPicPr>
          <p:nvPr/>
        </p:nvPicPr>
        <p:blipFill>
          <a:blip r:embed="rId2"/>
          <a:srcRect/>
          <a:stretch>
            <a:fillRect/>
          </a:stretch>
        </p:blipFill>
        <p:spPr bwMode="auto">
          <a:xfrm>
            <a:off x="785786" y="3000372"/>
            <a:ext cx="2445771" cy="3206751"/>
          </a:xfrm>
          <a:prstGeom prst="rect">
            <a:avLst/>
          </a:prstGeom>
          <a:noFill/>
        </p:spPr>
      </p:pic>
      <p:pic>
        <p:nvPicPr>
          <p:cNvPr id="3076" name="Picture 4" descr="C:\Users\User\Desktop\SS20B-Chalayan-042.jpg"/>
          <p:cNvPicPr>
            <a:picLocks noChangeAspect="1" noChangeArrowheads="1"/>
          </p:cNvPicPr>
          <p:nvPr/>
        </p:nvPicPr>
        <p:blipFill>
          <a:blip r:embed="rId3"/>
          <a:srcRect/>
          <a:stretch>
            <a:fillRect/>
          </a:stretch>
        </p:blipFill>
        <p:spPr bwMode="auto">
          <a:xfrm>
            <a:off x="5143504" y="3143248"/>
            <a:ext cx="2571768" cy="285752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46"/>
          </a:xfrm>
        </p:spPr>
        <p:txBody>
          <a:bodyPr>
            <a:normAutofit/>
          </a:bodyPr>
          <a:lstStyle/>
          <a:p>
            <a:r>
              <a:rPr lang="sr-Latn-RS" sz="3600" dirty="0" smtClean="0">
                <a:latin typeface="Californian FB" pitchFamily="18" charset="0"/>
              </a:rPr>
              <a:t>Vocabulary</a:t>
            </a:r>
            <a:endParaRPr lang="en-US" sz="3600" dirty="0">
              <a:latin typeface="Californian FB" pitchFamily="18" charset="0"/>
            </a:endParaRPr>
          </a:p>
        </p:txBody>
      </p:sp>
      <p:sp>
        <p:nvSpPr>
          <p:cNvPr id="3" name="Content Placeholder 2"/>
          <p:cNvSpPr>
            <a:spLocks noGrp="1"/>
          </p:cNvSpPr>
          <p:nvPr>
            <p:ph idx="1"/>
          </p:nvPr>
        </p:nvSpPr>
        <p:spPr>
          <a:xfrm>
            <a:off x="457200" y="1285861"/>
            <a:ext cx="8229600" cy="1571636"/>
          </a:xfrm>
        </p:spPr>
        <p:txBody>
          <a:bodyPr/>
          <a:lstStyle/>
          <a:p>
            <a:r>
              <a:rPr lang="sr-Latn-RS" dirty="0" smtClean="0">
                <a:latin typeface="Californian FB" pitchFamily="18" charset="0"/>
              </a:rPr>
              <a:t>crowded = packed with people, full</a:t>
            </a:r>
          </a:p>
          <a:p>
            <a:r>
              <a:rPr lang="sr-Latn-RS" dirty="0" smtClean="0">
                <a:latin typeface="Californian FB" pitchFamily="18" charset="0"/>
              </a:rPr>
              <a:t>opp. empty /empti/, vacant </a:t>
            </a:r>
            <a:r>
              <a:rPr lang="en-US" dirty="0" smtClean="0">
                <a:latin typeface="Californian FB" pitchFamily="18" charset="0"/>
              </a:rPr>
              <a:t>/</a:t>
            </a:r>
            <a:r>
              <a:rPr lang="en-US" dirty="0" smtClean="0">
                <a:latin typeface="Californian FB" pitchFamily="18" charset="0"/>
              </a:rPr>
              <a:t>ˈ</a:t>
            </a:r>
            <a:r>
              <a:rPr lang="en-US" dirty="0" err="1" smtClean="0">
                <a:latin typeface="Californian FB" pitchFamily="18" charset="0"/>
              </a:rPr>
              <a:t>veɪknt</a:t>
            </a:r>
            <a:r>
              <a:rPr lang="en-US" dirty="0" smtClean="0">
                <a:latin typeface="Californian FB" pitchFamily="18" charset="0"/>
              </a:rPr>
              <a:t>/</a:t>
            </a:r>
            <a:endParaRPr lang="en-US" dirty="0">
              <a:latin typeface="Californian FB" pitchFamily="18" charset="0"/>
            </a:endParaRPr>
          </a:p>
        </p:txBody>
      </p:sp>
      <p:pic>
        <p:nvPicPr>
          <p:cNvPr id="4100" name="Picture 4" descr="C:\Users\User\Desktop\z6i9d76ygrv01.jpg"/>
          <p:cNvPicPr>
            <a:picLocks noChangeAspect="1" noChangeArrowheads="1"/>
          </p:cNvPicPr>
          <p:nvPr/>
        </p:nvPicPr>
        <p:blipFill>
          <a:blip r:embed="rId2" cstate="print"/>
          <a:srcRect/>
          <a:stretch>
            <a:fillRect/>
          </a:stretch>
        </p:blipFill>
        <p:spPr bwMode="auto">
          <a:xfrm>
            <a:off x="500034" y="3000372"/>
            <a:ext cx="4126901" cy="3286148"/>
          </a:xfrm>
          <a:prstGeom prst="rect">
            <a:avLst/>
          </a:prstGeom>
          <a:noFill/>
        </p:spPr>
      </p:pic>
      <p:sp>
        <p:nvSpPr>
          <p:cNvPr id="4102" name="AutoShape 6" descr="Coronavirus NYC: Social distancing is not happening on the subway - ABC7  New Yor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103" name="Picture 7" descr="C:\Users\User\Desktop\6068390_040120-wabc-crowded-subway-img.jpg"/>
          <p:cNvPicPr>
            <a:picLocks noChangeAspect="1" noChangeArrowheads="1"/>
          </p:cNvPicPr>
          <p:nvPr/>
        </p:nvPicPr>
        <p:blipFill>
          <a:blip r:embed="rId3" cstate="print"/>
          <a:srcRect/>
          <a:stretch>
            <a:fillRect/>
          </a:stretch>
        </p:blipFill>
        <p:spPr bwMode="auto">
          <a:xfrm>
            <a:off x="4714876" y="3000372"/>
            <a:ext cx="4000528" cy="3000356"/>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latin typeface="Californian FB" pitchFamily="18" charset="0"/>
              </a:rPr>
              <a:t>vocabulary</a:t>
            </a:r>
            <a:endParaRPr lang="en-US" dirty="0">
              <a:latin typeface="Californian FB" pitchFamily="18" charset="0"/>
            </a:endParaRPr>
          </a:p>
        </p:txBody>
      </p:sp>
      <p:sp>
        <p:nvSpPr>
          <p:cNvPr id="3" name="Content Placeholder 2"/>
          <p:cNvSpPr>
            <a:spLocks noGrp="1"/>
          </p:cNvSpPr>
          <p:nvPr>
            <p:ph idx="1"/>
          </p:nvPr>
        </p:nvSpPr>
        <p:spPr>
          <a:xfrm>
            <a:off x="457200" y="1600201"/>
            <a:ext cx="8229600" cy="971544"/>
          </a:xfrm>
        </p:spPr>
        <p:txBody>
          <a:bodyPr>
            <a:normAutofit fontScale="92500" lnSpcReduction="20000"/>
          </a:bodyPr>
          <a:lstStyle/>
          <a:p>
            <a:r>
              <a:rPr lang="sr-Latn-RS" dirty="0" smtClean="0">
                <a:latin typeface="Californian FB" pitchFamily="18" charset="0"/>
              </a:rPr>
              <a:t>empty/full (bottle, fridge, room) =</a:t>
            </a:r>
            <a:r>
              <a:rPr lang="sr-Latn-RS" i="1" dirty="0" smtClean="0">
                <a:latin typeface="Californian FB" pitchFamily="18" charset="0"/>
              </a:rPr>
              <a:t>prazno, puno</a:t>
            </a:r>
          </a:p>
          <a:p>
            <a:r>
              <a:rPr lang="sr-Latn-RS" dirty="0" smtClean="0">
                <a:latin typeface="Californian FB" pitchFamily="18" charset="0"/>
              </a:rPr>
              <a:t>to empty = </a:t>
            </a:r>
            <a:r>
              <a:rPr lang="sr-Latn-RS" i="1" dirty="0" smtClean="0">
                <a:latin typeface="Californian FB" pitchFamily="18" charset="0"/>
              </a:rPr>
              <a:t>isprazniti</a:t>
            </a:r>
            <a:r>
              <a:rPr lang="sr-Latn-RS" dirty="0" smtClean="0">
                <a:latin typeface="Californian FB" pitchFamily="18" charset="0"/>
              </a:rPr>
              <a:t>, clear </a:t>
            </a:r>
            <a:endParaRPr lang="en-US" dirty="0">
              <a:latin typeface="Californian FB" pitchFamily="18" charset="0"/>
            </a:endParaRPr>
          </a:p>
        </p:txBody>
      </p:sp>
      <p:pic>
        <p:nvPicPr>
          <p:cNvPr id="52226" name="Picture 2" descr="C:\Users\User\Desktop\1200px-Photo_of_an_empty_bottle_of_Buckfast_Tonic_Wine.JPG"/>
          <p:cNvPicPr>
            <a:picLocks noChangeAspect="1" noChangeArrowheads="1"/>
          </p:cNvPicPr>
          <p:nvPr/>
        </p:nvPicPr>
        <p:blipFill>
          <a:blip r:embed="rId2" cstate="print"/>
          <a:srcRect/>
          <a:stretch>
            <a:fillRect/>
          </a:stretch>
        </p:blipFill>
        <p:spPr bwMode="auto">
          <a:xfrm>
            <a:off x="285720" y="2786058"/>
            <a:ext cx="3381372" cy="2536029"/>
          </a:xfrm>
          <a:prstGeom prst="rect">
            <a:avLst/>
          </a:prstGeom>
          <a:noFill/>
        </p:spPr>
      </p:pic>
      <p:pic>
        <p:nvPicPr>
          <p:cNvPr id="52227" name="Picture 3" descr="C:\Users\User\Desktop\cf79279313387cc0764247760f26fe17.jpg"/>
          <p:cNvPicPr>
            <a:picLocks noChangeAspect="1" noChangeArrowheads="1"/>
          </p:cNvPicPr>
          <p:nvPr/>
        </p:nvPicPr>
        <p:blipFill>
          <a:blip r:embed="rId3"/>
          <a:srcRect/>
          <a:stretch>
            <a:fillRect/>
          </a:stretch>
        </p:blipFill>
        <p:spPr bwMode="auto">
          <a:xfrm>
            <a:off x="4143372" y="2714620"/>
            <a:ext cx="4286280" cy="3500462"/>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200" dirty="0" smtClean="0">
                <a:latin typeface="Californian FB" pitchFamily="18" charset="0"/>
              </a:rPr>
              <a:t>Vocabulary</a:t>
            </a:r>
            <a:endParaRPr lang="en-US" sz="3200" dirty="0">
              <a:latin typeface="Californian FB" pitchFamily="18" charset="0"/>
            </a:endParaRPr>
          </a:p>
        </p:txBody>
      </p:sp>
      <p:sp>
        <p:nvSpPr>
          <p:cNvPr id="5" name="Content Placeholder 4"/>
          <p:cNvSpPr>
            <a:spLocks noGrp="1"/>
          </p:cNvSpPr>
          <p:nvPr>
            <p:ph idx="1"/>
          </p:nvPr>
        </p:nvSpPr>
        <p:spPr>
          <a:xfrm>
            <a:off x="457200" y="1600201"/>
            <a:ext cx="8229600" cy="1328734"/>
          </a:xfrm>
        </p:spPr>
        <p:txBody>
          <a:bodyPr/>
          <a:lstStyle/>
          <a:p>
            <a:r>
              <a:rPr lang="sr-Latn-RS" dirty="0" smtClean="0">
                <a:latin typeface="Californian FB" pitchFamily="18" charset="0"/>
              </a:rPr>
              <a:t>lonely = solitary, lonesome (</a:t>
            </a:r>
            <a:r>
              <a:rPr lang="sr-Latn-RS" i="1" dirty="0" smtClean="0">
                <a:latin typeface="Californian FB" pitchFamily="18" charset="0"/>
              </a:rPr>
              <a:t>usamljen</a:t>
            </a:r>
            <a:r>
              <a:rPr lang="sr-Latn-RS" dirty="0" smtClean="0">
                <a:latin typeface="Californian FB" pitchFamily="18" charset="0"/>
              </a:rPr>
              <a:t>)</a:t>
            </a:r>
          </a:p>
          <a:p>
            <a:r>
              <a:rPr lang="sr-Latn-RS" dirty="0" smtClean="0">
                <a:latin typeface="Californian FB" pitchFamily="18" charset="0"/>
              </a:rPr>
              <a:t>opp. = social, outgoing, cheerful, gregarious</a:t>
            </a:r>
            <a:endParaRPr lang="en-US" dirty="0">
              <a:latin typeface="Californian FB" pitchFamily="18" charset="0"/>
            </a:endParaRPr>
          </a:p>
        </p:txBody>
      </p:sp>
      <p:pic>
        <p:nvPicPr>
          <p:cNvPr id="53251" name="Picture 3" descr="C:\Users\User\Desktop\31458_hd.jpg"/>
          <p:cNvPicPr>
            <a:picLocks noChangeAspect="1" noChangeArrowheads="1"/>
          </p:cNvPicPr>
          <p:nvPr/>
        </p:nvPicPr>
        <p:blipFill>
          <a:blip r:embed="rId2"/>
          <a:srcRect/>
          <a:stretch>
            <a:fillRect/>
          </a:stretch>
        </p:blipFill>
        <p:spPr bwMode="auto">
          <a:xfrm>
            <a:off x="500034" y="3071810"/>
            <a:ext cx="4500594" cy="3286148"/>
          </a:xfrm>
          <a:prstGeom prst="rect">
            <a:avLst/>
          </a:prstGeom>
          <a:noFill/>
        </p:spPr>
      </p:pic>
      <p:pic>
        <p:nvPicPr>
          <p:cNvPr id="53252" name="Picture 4" descr="C:\Users\User\Desktop\gregarious-151215-newdaily.jpg"/>
          <p:cNvPicPr>
            <a:picLocks noChangeAspect="1" noChangeArrowheads="1"/>
          </p:cNvPicPr>
          <p:nvPr/>
        </p:nvPicPr>
        <p:blipFill>
          <a:blip r:embed="rId3"/>
          <a:srcRect/>
          <a:stretch>
            <a:fillRect/>
          </a:stretch>
        </p:blipFill>
        <p:spPr bwMode="auto">
          <a:xfrm>
            <a:off x="5357818" y="3071810"/>
            <a:ext cx="3468694" cy="2601521"/>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600" dirty="0" smtClean="0">
                <a:latin typeface="Californian FB" pitchFamily="18" charset="0"/>
              </a:rPr>
              <a:t>Vocabulary</a:t>
            </a:r>
            <a:endParaRPr lang="en-US" sz="3600" dirty="0"/>
          </a:p>
        </p:txBody>
      </p:sp>
      <p:sp>
        <p:nvSpPr>
          <p:cNvPr id="3" name="Content Placeholder 2"/>
          <p:cNvSpPr>
            <a:spLocks noGrp="1"/>
          </p:cNvSpPr>
          <p:nvPr>
            <p:ph idx="1"/>
          </p:nvPr>
        </p:nvSpPr>
        <p:spPr>
          <a:xfrm>
            <a:off x="0" y="1600201"/>
            <a:ext cx="9144000" cy="1257296"/>
          </a:xfrm>
        </p:spPr>
        <p:txBody>
          <a:bodyPr>
            <a:normAutofit fontScale="85000" lnSpcReduction="10000"/>
          </a:bodyPr>
          <a:lstStyle/>
          <a:p>
            <a:r>
              <a:rPr lang="sr-Latn-RS" dirty="0" smtClean="0">
                <a:latin typeface="Californian FB" pitchFamily="18" charset="0"/>
              </a:rPr>
              <a:t>bare = naked, uncovered </a:t>
            </a:r>
            <a:r>
              <a:rPr lang="sr-Latn-RS" i="1" dirty="0" smtClean="0">
                <a:latin typeface="Californian FB" pitchFamily="18" charset="0"/>
              </a:rPr>
              <a:t>(ogoljeno, golo, boso, neprekriveno, pusto) </a:t>
            </a:r>
          </a:p>
          <a:p>
            <a:r>
              <a:rPr lang="sr-Latn-RS" dirty="0" smtClean="0">
                <a:latin typeface="Californian FB" pitchFamily="18" charset="0"/>
              </a:rPr>
              <a:t>opp. = covered, clothed/clad</a:t>
            </a:r>
            <a:endParaRPr lang="en-US" dirty="0">
              <a:latin typeface="Californian FB" pitchFamily="18" charset="0"/>
            </a:endParaRPr>
          </a:p>
        </p:txBody>
      </p:sp>
      <p:pic>
        <p:nvPicPr>
          <p:cNvPr id="54274" name="Picture 2" descr="C:\Users\User\Desktop\images.jpg"/>
          <p:cNvPicPr>
            <a:picLocks noChangeAspect="1" noChangeArrowheads="1"/>
          </p:cNvPicPr>
          <p:nvPr/>
        </p:nvPicPr>
        <p:blipFill>
          <a:blip r:embed="rId2"/>
          <a:srcRect/>
          <a:stretch>
            <a:fillRect/>
          </a:stretch>
        </p:blipFill>
        <p:spPr bwMode="auto">
          <a:xfrm>
            <a:off x="428596" y="3000372"/>
            <a:ext cx="2419350" cy="1885950"/>
          </a:xfrm>
          <a:prstGeom prst="rect">
            <a:avLst/>
          </a:prstGeom>
          <a:noFill/>
        </p:spPr>
      </p:pic>
      <p:pic>
        <p:nvPicPr>
          <p:cNvPr id="54275" name="Picture 3" descr="C:\Users\User\Desktop\unnamed.jpg"/>
          <p:cNvPicPr>
            <a:picLocks noChangeAspect="1" noChangeArrowheads="1"/>
          </p:cNvPicPr>
          <p:nvPr/>
        </p:nvPicPr>
        <p:blipFill>
          <a:blip r:embed="rId3"/>
          <a:srcRect/>
          <a:stretch>
            <a:fillRect/>
          </a:stretch>
        </p:blipFill>
        <p:spPr bwMode="auto">
          <a:xfrm>
            <a:off x="4214810" y="3000372"/>
            <a:ext cx="2925644" cy="2900368"/>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alpha val="37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latin typeface="Palatino Linotype" pitchFamily="18" charset="0"/>
              </a:rPr>
              <a:t>reading</a:t>
            </a:r>
            <a:endParaRPr lang="en-US" dirty="0">
              <a:latin typeface="Palatino Linotype" pitchFamily="18" charset="0"/>
            </a:endParaRPr>
          </a:p>
        </p:txBody>
      </p:sp>
      <p:sp>
        <p:nvSpPr>
          <p:cNvPr id="3" name="Text Placeholder 2"/>
          <p:cNvSpPr>
            <a:spLocks noGrp="1"/>
          </p:cNvSpPr>
          <p:nvPr>
            <p:ph type="body" idx="1"/>
          </p:nvPr>
        </p:nvSpPr>
        <p:spPr/>
        <p:txBody>
          <a:bodyPr/>
          <a:lstStyle/>
          <a:p>
            <a:r>
              <a:rPr lang="sr-Latn-RS" dirty="0" smtClean="0"/>
              <a:t>page 103</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rmAutofit/>
          </a:bodyPr>
          <a:lstStyle/>
          <a:p>
            <a:r>
              <a:rPr lang="sr-Latn-RS" sz="3200" dirty="0" smtClean="0">
                <a:latin typeface="Californian FB" pitchFamily="18" charset="0"/>
              </a:rPr>
              <a:t>4. </a:t>
            </a:r>
            <a:r>
              <a:rPr lang="sr-Latn-RS" sz="3200" b="1" dirty="0" smtClean="0">
                <a:solidFill>
                  <a:srgbClr val="FF0000"/>
                </a:solidFill>
                <a:latin typeface="Californian FB" pitchFamily="18" charset="0"/>
              </a:rPr>
              <a:t>page 103</a:t>
            </a:r>
            <a:r>
              <a:rPr lang="sr-Latn-RS" sz="3200" dirty="0" smtClean="0">
                <a:latin typeface="Californian FB" pitchFamily="18" charset="0"/>
              </a:rPr>
              <a:t>, Read the interview with Michael Palin and put the questions 1-6 in the right place (a-f)</a:t>
            </a:r>
            <a:endParaRPr lang="en-US" sz="3200" dirty="0">
              <a:latin typeface="Californian FB" pitchFamily="18" charset="0"/>
            </a:endParaRPr>
          </a:p>
        </p:txBody>
      </p:sp>
      <p:sp>
        <p:nvSpPr>
          <p:cNvPr id="3" name="Content Placeholder 2"/>
          <p:cNvSpPr>
            <a:spLocks noGrp="1"/>
          </p:cNvSpPr>
          <p:nvPr>
            <p:ph idx="1"/>
          </p:nvPr>
        </p:nvSpPr>
        <p:spPr>
          <a:xfrm>
            <a:off x="214282" y="1571612"/>
            <a:ext cx="8715436" cy="4554551"/>
          </a:xfrm>
        </p:spPr>
        <p:txBody>
          <a:bodyPr/>
          <a:lstStyle/>
          <a:p>
            <a:r>
              <a:rPr lang="sr-Latn-RS" dirty="0" smtClean="0">
                <a:latin typeface="Californian FB" pitchFamily="18" charset="0"/>
              </a:rPr>
              <a:t>1. Which countries have you visited?</a:t>
            </a:r>
          </a:p>
          <a:p>
            <a:r>
              <a:rPr lang="sr-Latn-RS" dirty="0" smtClean="0">
                <a:latin typeface="Californian FB" pitchFamily="18" charset="0"/>
              </a:rPr>
              <a:t>2. How many books have you written?</a:t>
            </a:r>
          </a:p>
          <a:p>
            <a:r>
              <a:rPr lang="sr-Latn-RS" dirty="0" smtClean="0">
                <a:latin typeface="Californian FB" pitchFamily="18" charset="0"/>
              </a:rPr>
              <a:t>3. What have you learned from your different trips?</a:t>
            </a:r>
          </a:p>
          <a:p>
            <a:r>
              <a:rPr lang="sr-Latn-RS" dirty="0" smtClean="0">
                <a:latin typeface="Californian FB" pitchFamily="18" charset="0"/>
              </a:rPr>
              <a:t>4. What’s the best place that you’ve visited?</a:t>
            </a:r>
          </a:p>
          <a:p>
            <a:r>
              <a:rPr lang="sr-Latn-RS" dirty="0" smtClean="0">
                <a:latin typeface="Californian FB" pitchFamily="18" charset="0"/>
              </a:rPr>
              <a:t>5. When did you become a travel writer?</a:t>
            </a:r>
          </a:p>
          <a:p>
            <a:r>
              <a:rPr lang="sr-Latn-RS" dirty="0" smtClean="0">
                <a:latin typeface="Californian FB" pitchFamily="18" charset="0"/>
              </a:rPr>
              <a:t>6. Have you eaten any unsual things?</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2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20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2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00">
            <a:alpha val="26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28670"/>
          </a:xfrm>
        </p:spPr>
        <p:txBody>
          <a:bodyPr>
            <a:noAutofit/>
          </a:bodyPr>
          <a:lstStyle/>
          <a:p>
            <a:r>
              <a:rPr lang="sr-Latn-RS" sz="3200" i="1" dirty="0" smtClean="0">
                <a:latin typeface="Californian FB" pitchFamily="18" charset="0"/>
              </a:rPr>
              <a:t>Around the world with Palin </a:t>
            </a:r>
            <a:br>
              <a:rPr lang="sr-Latn-RS" sz="3200" i="1" dirty="0" smtClean="0">
                <a:latin typeface="Californian FB" pitchFamily="18" charset="0"/>
              </a:rPr>
            </a:br>
            <a:r>
              <a:rPr lang="sr-Latn-RS" sz="2400" dirty="0" smtClean="0">
                <a:latin typeface="Californian FB" pitchFamily="18" charset="0"/>
              </a:rPr>
              <a:t>by Stuart McCarthy</a:t>
            </a:r>
            <a:endParaRPr lang="en-US" sz="2400" dirty="0">
              <a:latin typeface="Californian FB" pitchFamily="18" charset="0"/>
            </a:endParaRPr>
          </a:p>
        </p:txBody>
      </p:sp>
      <p:sp>
        <p:nvSpPr>
          <p:cNvPr id="3" name="Content Placeholder 2"/>
          <p:cNvSpPr>
            <a:spLocks noGrp="1"/>
          </p:cNvSpPr>
          <p:nvPr>
            <p:ph idx="1"/>
          </p:nvPr>
        </p:nvSpPr>
        <p:spPr>
          <a:xfrm>
            <a:off x="0" y="1000108"/>
            <a:ext cx="9144000" cy="5643602"/>
          </a:xfrm>
        </p:spPr>
        <p:txBody>
          <a:bodyPr>
            <a:normAutofit fontScale="92500" lnSpcReduction="10000"/>
          </a:bodyPr>
          <a:lstStyle/>
          <a:p>
            <a:pPr algn="just"/>
            <a:r>
              <a:rPr lang="sr-Latn-RS" sz="2800" dirty="0" smtClean="0">
                <a:latin typeface="Californian FB" pitchFamily="18" charset="0"/>
              </a:rPr>
              <a:t>Michael Palin has visited many countries and he has become one of our most popular travel writers. I asked him about his fascinating life.</a:t>
            </a:r>
          </a:p>
          <a:p>
            <a:pPr algn="just"/>
            <a:r>
              <a:rPr lang="sr-Latn-RS" sz="2800" dirty="0" smtClean="0">
                <a:latin typeface="Californian FB" pitchFamily="18" charset="0"/>
              </a:rPr>
              <a:t>a) _______________</a:t>
            </a:r>
          </a:p>
          <a:p>
            <a:pPr algn="just"/>
            <a:r>
              <a:rPr lang="sr-Latn-RS" sz="2800" dirty="0" smtClean="0">
                <a:latin typeface="Californian FB" pitchFamily="18" charset="0"/>
              </a:rPr>
              <a:t>When I was 42, in 1988. I made a TV series – </a:t>
            </a:r>
            <a:r>
              <a:rPr lang="sr-Latn-RS" sz="2800" i="1" dirty="0" smtClean="0">
                <a:latin typeface="Californian FB" pitchFamily="18" charset="0"/>
              </a:rPr>
              <a:t>Around the World in 80 Days</a:t>
            </a:r>
            <a:r>
              <a:rPr lang="sr-Latn-RS" sz="2800" dirty="0" smtClean="0">
                <a:latin typeface="Californian FB" pitchFamily="18" charset="0"/>
              </a:rPr>
              <a:t> – and wrote a book about that trip, and so I started this great career.</a:t>
            </a:r>
          </a:p>
          <a:p>
            <a:pPr algn="just"/>
            <a:r>
              <a:rPr lang="sr-Latn-RS" sz="2800" dirty="0" smtClean="0">
                <a:latin typeface="Californian FB" pitchFamily="18" charset="0"/>
              </a:rPr>
              <a:t>b) _______________</a:t>
            </a:r>
          </a:p>
          <a:p>
            <a:pPr algn="just"/>
            <a:r>
              <a:rPr lang="sr-Latn-RS" sz="2800" dirty="0" smtClean="0">
                <a:latin typeface="Californian FB" pitchFamily="18" charset="0"/>
              </a:rPr>
              <a:t>I’ve written six travel books – one for each TV series.</a:t>
            </a:r>
          </a:p>
          <a:p>
            <a:pPr algn="just"/>
            <a:r>
              <a:rPr lang="sr-Latn-RS" sz="2800" dirty="0" smtClean="0">
                <a:latin typeface="Californian FB" pitchFamily="18" charset="0"/>
              </a:rPr>
              <a:t>c) _______________</a:t>
            </a:r>
          </a:p>
          <a:p>
            <a:pPr algn="just"/>
            <a:r>
              <a:rPr lang="sr-Latn-RS" sz="2800" dirty="0" smtClean="0">
                <a:latin typeface="Californian FB" pitchFamily="18" charset="0"/>
              </a:rPr>
              <a:t>Perhaps you should ask which countries I haven’t visited! I’ve travelled from the North Pole to the South Pole, and across every continent. A very lucky man!</a:t>
            </a:r>
            <a:endParaRPr lang="en-US" sz="28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00">
            <a:alpha val="28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sr-Latn-RS" sz="3200" i="1" dirty="0" smtClean="0">
                <a:latin typeface="Californian FB" pitchFamily="18" charset="0"/>
              </a:rPr>
              <a:t>Around the world </a:t>
            </a:r>
            <a:r>
              <a:rPr lang="sr-Latn-RS" sz="3200" dirty="0" smtClean="0">
                <a:latin typeface="Californian FB" pitchFamily="18" charset="0"/>
              </a:rPr>
              <a:t>with Palin </a:t>
            </a:r>
            <a:br>
              <a:rPr lang="sr-Latn-RS" sz="3200" dirty="0" smtClean="0">
                <a:latin typeface="Californian FB" pitchFamily="18" charset="0"/>
              </a:rPr>
            </a:br>
            <a:r>
              <a:rPr lang="sr-Latn-RS" sz="2400" dirty="0" smtClean="0">
                <a:latin typeface="Californian FB" pitchFamily="18" charset="0"/>
              </a:rPr>
              <a:t>by Stuart McCarthy</a:t>
            </a:r>
            <a:endParaRPr lang="en-US" sz="2400" dirty="0"/>
          </a:p>
        </p:txBody>
      </p:sp>
      <p:sp>
        <p:nvSpPr>
          <p:cNvPr id="3" name="Content Placeholder 2"/>
          <p:cNvSpPr>
            <a:spLocks noGrp="1"/>
          </p:cNvSpPr>
          <p:nvPr>
            <p:ph idx="1"/>
          </p:nvPr>
        </p:nvSpPr>
        <p:spPr>
          <a:xfrm>
            <a:off x="0" y="1214422"/>
            <a:ext cx="9144000" cy="5643578"/>
          </a:xfrm>
        </p:spPr>
        <p:txBody>
          <a:bodyPr>
            <a:normAutofit/>
          </a:bodyPr>
          <a:lstStyle/>
          <a:p>
            <a:pPr algn="just"/>
            <a:r>
              <a:rPr lang="sr-Latn-RS" sz="2800" dirty="0" smtClean="0">
                <a:latin typeface="Californian FB" pitchFamily="18" charset="0"/>
              </a:rPr>
              <a:t>d) _______________</a:t>
            </a:r>
          </a:p>
          <a:p>
            <a:pPr algn="just"/>
            <a:r>
              <a:rPr lang="sr-Latn-RS" sz="2800" dirty="0" smtClean="0">
                <a:latin typeface="Californian FB" pitchFamily="18" charset="0"/>
              </a:rPr>
              <a:t>Oh, definitely. I ‘ve eaten insects and a snake. I ate that when I was in China, in 1985. It tasted like chicken.</a:t>
            </a:r>
          </a:p>
          <a:p>
            <a:pPr algn="just"/>
            <a:r>
              <a:rPr lang="sr-Latn-RS" sz="2800" dirty="0" smtClean="0">
                <a:latin typeface="Californian FB" pitchFamily="18" charset="0"/>
              </a:rPr>
              <a:t>e) _______________</a:t>
            </a:r>
          </a:p>
          <a:p>
            <a:pPr algn="just"/>
            <a:r>
              <a:rPr lang="sr-Latn-RS" sz="2800" dirty="0" smtClean="0">
                <a:latin typeface="Californian FB" pitchFamily="18" charset="0"/>
              </a:rPr>
              <a:t>Ah, my favourite place is in Peru – the river near Machu Picchu. It’s the most wonderful, magical place I’ve ever been to in all my travels. </a:t>
            </a:r>
          </a:p>
          <a:p>
            <a:pPr algn="just"/>
            <a:r>
              <a:rPr lang="sr-Latn-RS" sz="2800" dirty="0" smtClean="0">
                <a:latin typeface="Californian FB" pitchFamily="18" charset="0"/>
              </a:rPr>
              <a:t>f) ______________</a:t>
            </a:r>
          </a:p>
          <a:p>
            <a:pPr algn="just"/>
            <a:r>
              <a:rPr lang="sr-Latn-RS" sz="2800" dirty="0" smtClean="0">
                <a:latin typeface="Californian FB" pitchFamily="18" charset="0"/>
              </a:rPr>
              <a:t>The most important thing that I have learned is that people are warm, kind and fun all over the world, and that a smile really is universal.</a:t>
            </a:r>
            <a:endParaRPr lang="en-US" sz="28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sz="3600" dirty="0" smtClean="0">
                <a:latin typeface="Californian FB" pitchFamily="18" charset="0"/>
              </a:rPr>
              <a:t>5. </a:t>
            </a:r>
            <a:r>
              <a:rPr lang="sr-Latn-RS" sz="3600" b="1" dirty="0" smtClean="0">
                <a:solidFill>
                  <a:srgbClr val="FF0000"/>
                </a:solidFill>
                <a:latin typeface="Californian FB" pitchFamily="18" charset="0"/>
              </a:rPr>
              <a:t>page 103</a:t>
            </a:r>
            <a:r>
              <a:rPr lang="sr-Latn-RS" sz="3600" dirty="0" smtClean="0">
                <a:latin typeface="Californian FB" pitchFamily="18" charset="0"/>
              </a:rPr>
              <a:t>, Are these sentences true and false?</a:t>
            </a:r>
            <a:endParaRPr lang="en-US" sz="3600" dirty="0">
              <a:latin typeface="Californian FB" pitchFamily="18" charset="0"/>
            </a:endParaRPr>
          </a:p>
        </p:txBody>
      </p:sp>
      <p:sp>
        <p:nvSpPr>
          <p:cNvPr id="3" name="Content Placeholder 2"/>
          <p:cNvSpPr>
            <a:spLocks noGrp="1"/>
          </p:cNvSpPr>
          <p:nvPr>
            <p:ph idx="1"/>
          </p:nvPr>
        </p:nvSpPr>
        <p:spPr>
          <a:xfrm>
            <a:off x="0" y="1357298"/>
            <a:ext cx="9144000" cy="4768865"/>
          </a:xfrm>
        </p:spPr>
        <p:txBody>
          <a:bodyPr/>
          <a:lstStyle/>
          <a:p>
            <a:pPr algn="just"/>
            <a:r>
              <a:rPr lang="sr-Latn-RS" dirty="0" smtClean="0">
                <a:latin typeface="Californian FB" pitchFamily="18" charset="0"/>
              </a:rPr>
              <a:t>1. He wrote his first travel book after he made a TV travel series.</a:t>
            </a:r>
          </a:p>
          <a:p>
            <a:pPr algn="just"/>
            <a:r>
              <a:rPr lang="sr-Latn-RS" dirty="0" smtClean="0">
                <a:latin typeface="Californian FB" pitchFamily="18" charset="0"/>
              </a:rPr>
              <a:t>2. He has made six TV travel series.</a:t>
            </a:r>
          </a:p>
          <a:p>
            <a:pPr algn="just"/>
            <a:r>
              <a:rPr lang="sr-Latn-RS" dirty="0" smtClean="0">
                <a:latin typeface="Californian FB" pitchFamily="18" charset="0"/>
              </a:rPr>
              <a:t>3. He has never visited South America.</a:t>
            </a:r>
          </a:p>
          <a:p>
            <a:pPr algn="just"/>
            <a:r>
              <a:rPr lang="sr-Latn-RS" dirty="0" smtClean="0">
                <a:latin typeface="Californian FB" pitchFamily="18" charset="0"/>
              </a:rPr>
              <a:t>4. He ate insects in 1985.</a:t>
            </a:r>
          </a:p>
          <a:p>
            <a:pPr algn="just"/>
            <a:r>
              <a:rPr lang="sr-Latn-RS" dirty="0" smtClean="0">
                <a:latin typeface="Californian FB" pitchFamily="18" charset="0"/>
              </a:rPr>
              <a:t>5. His favourite place is in Africa.</a:t>
            </a:r>
          </a:p>
          <a:p>
            <a:pPr algn="just"/>
            <a:r>
              <a:rPr lang="sr-Latn-RS" dirty="0" smtClean="0">
                <a:latin typeface="Californian FB" pitchFamily="18" charset="0"/>
              </a:rPr>
              <a:t>6. He thinks there are friendly people everywhere.</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B0F0">
            <a:alpha val="21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600" dirty="0" smtClean="0">
                <a:latin typeface="Palatino Linotype" pitchFamily="18" charset="0"/>
              </a:rPr>
              <a:t>grammar: present perfect and past simple</a:t>
            </a:r>
            <a:endParaRPr lang="en-US" sz="3600" dirty="0">
              <a:latin typeface="Palatino Linotype" pitchFamily="18" charset="0"/>
            </a:endParaRPr>
          </a:p>
        </p:txBody>
      </p:sp>
      <p:sp>
        <p:nvSpPr>
          <p:cNvPr id="3" name="Text Placeholder 2"/>
          <p:cNvSpPr>
            <a:spLocks noGrp="1"/>
          </p:cNvSpPr>
          <p:nvPr>
            <p:ph type="body" idx="1"/>
          </p:nvPr>
        </p:nvSpPr>
        <p:spPr/>
        <p:txBody>
          <a:bodyPr/>
          <a:lstStyle/>
          <a:p>
            <a:r>
              <a:rPr lang="sr-Latn-RS" dirty="0" smtClean="0">
                <a:latin typeface="Palatino Linotype" pitchFamily="18" charset="0"/>
              </a:rPr>
              <a:t>page 103</a:t>
            </a:r>
            <a:endParaRPr lang="en-US" dirty="0">
              <a:latin typeface="Palatino Linotyp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0" presetClass="entr" presetSubtype="0" fill="hold" grpId="0" nodeType="clickEffect">
                                  <p:stCondLst>
                                    <p:cond delay="0"/>
                                  </p:stCondLst>
                                  <p:iterate type="lt">
                                    <p:tmPct val="10000"/>
                                  </p:iterate>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1"/>
                                          </p:val>
                                        </p:tav>
                                        <p:tav tm="100000">
                                          <p:val>
                                            <p:strVal val="#ppt_x"/>
                                          </p:val>
                                        </p:tav>
                                      </p:tavLst>
                                    </p:anim>
                                    <p:anim calcmode="lin" valueType="num">
                                      <p:cBhvr>
                                        <p:cTn id="14"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allAtOnce"/>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796908"/>
          </a:xfrm>
        </p:spPr>
        <p:txBody>
          <a:bodyPr>
            <a:noAutofit/>
          </a:bodyPr>
          <a:lstStyle/>
          <a:p>
            <a:r>
              <a:rPr lang="sr-Latn-RS" sz="3200" dirty="0" smtClean="0">
                <a:latin typeface="Californian FB" pitchFamily="18" charset="0"/>
              </a:rPr>
              <a:t>6</a:t>
            </a:r>
            <a:r>
              <a:rPr lang="sr-Latn-RS" sz="3200" b="1" dirty="0" smtClean="0">
                <a:latin typeface="Californian FB" pitchFamily="18" charset="0"/>
              </a:rPr>
              <a:t>. </a:t>
            </a:r>
            <a:r>
              <a:rPr lang="sr-Latn-RS" sz="3200" b="1" dirty="0" smtClean="0">
                <a:solidFill>
                  <a:srgbClr val="FF0000"/>
                </a:solidFill>
                <a:latin typeface="Californian FB" pitchFamily="18" charset="0"/>
              </a:rPr>
              <a:t>page 103</a:t>
            </a:r>
            <a:r>
              <a:rPr lang="sr-Latn-RS" sz="3200" dirty="0" smtClean="0">
                <a:latin typeface="Californian FB" pitchFamily="18" charset="0"/>
              </a:rPr>
              <a:t>, Look at these sentences and answer the questions</a:t>
            </a:r>
            <a:endParaRPr lang="en-US" sz="3200" dirty="0">
              <a:latin typeface="Californian FB" pitchFamily="18" charset="0"/>
            </a:endParaRPr>
          </a:p>
        </p:txBody>
      </p:sp>
      <p:sp>
        <p:nvSpPr>
          <p:cNvPr id="3" name="Content Placeholder 2"/>
          <p:cNvSpPr>
            <a:spLocks noGrp="1"/>
          </p:cNvSpPr>
          <p:nvPr>
            <p:ph idx="1"/>
          </p:nvPr>
        </p:nvSpPr>
        <p:spPr>
          <a:xfrm>
            <a:off x="0" y="1285860"/>
            <a:ext cx="8929718" cy="4840303"/>
          </a:xfrm>
        </p:spPr>
        <p:txBody>
          <a:bodyPr>
            <a:normAutofit lnSpcReduction="10000"/>
          </a:bodyPr>
          <a:lstStyle/>
          <a:p>
            <a:r>
              <a:rPr lang="sr-Latn-RS" sz="2800" dirty="0" smtClean="0">
                <a:latin typeface="Californian FB" pitchFamily="18" charset="0"/>
              </a:rPr>
              <a:t>a) I made a TV series when I was 42.</a:t>
            </a:r>
          </a:p>
          <a:p>
            <a:r>
              <a:rPr lang="sr-Latn-RS" sz="2800" dirty="0" smtClean="0">
                <a:latin typeface="Californian FB" pitchFamily="18" charset="0"/>
              </a:rPr>
              <a:t>b) I’ve travelled across every continent.</a:t>
            </a:r>
          </a:p>
          <a:p>
            <a:r>
              <a:rPr lang="sr-Latn-RS" sz="2800" dirty="0" smtClean="0">
                <a:latin typeface="Californian FB" pitchFamily="18" charset="0"/>
              </a:rPr>
              <a:t>c) I’ve written six books.</a:t>
            </a:r>
          </a:p>
          <a:p>
            <a:r>
              <a:rPr lang="sr-Latn-RS" sz="2800" dirty="0" smtClean="0">
                <a:latin typeface="Californian FB" pitchFamily="18" charset="0"/>
              </a:rPr>
              <a:t>d) I wrote a book in 1988.</a:t>
            </a:r>
          </a:p>
          <a:p>
            <a:r>
              <a:rPr lang="sr-Latn-RS" sz="2800" dirty="0" smtClean="0">
                <a:latin typeface="Californian FB" pitchFamily="18" charset="0"/>
              </a:rPr>
              <a:t>1. Which sentences give the time when Michael Palin did something?</a:t>
            </a:r>
          </a:p>
          <a:p>
            <a:r>
              <a:rPr lang="sr-Latn-RS" sz="2800" dirty="0" smtClean="0">
                <a:latin typeface="Californian FB" pitchFamily="18" charset="0"/>
              </a:rPr>
              <a:t>2. Which tense do we use when we give the time we did something?</a:t>
            </a:r>
          </a:p>
          <a:p>
            <a:r>
              <a:rPr lang="sr-Latn-RS" sz="2800" dirty="0" smtClean="0">
                <a:latin typeface="Californian FB" pitchFamily="18" charset="0"/>
              </a:rPr>
              <a:t>3. Which tense can we use when we do not give the exact time we did something? </a:t>
            </a:r>
          </a:p>
        </p:txBody>
      </p:sp>
      <p:sp>
        <p:nvSpPr>
          <p:cNvPr id="4" name="TextBox 3"/>
          <p:cNvSpPr txBox="1"/>
          <p:nvPr/>
        </p:nvSpPr>
        <p:spPr>
          <a:xfrm>
            <a:off x="571472" y="5786454"/>
            <a:ext cx="6786610" cy="830997"/>
          </a:xfrm>
          <a:prstGeom prst="rect">
            <a:avLst/>
          </a:prstGeom>
          <a:solidFill>
            <a:srgbClr val="005BD3">
              <a:alpha val="50196"/>
            </a:srgbClr>
          </a:solidFill>
        </p:spPr>
        <p:txBody>
          <a:bodyPr wrap="square" rtlCol="0">
            <a:spAutoFit/>
          </a:bodyPr>
          <a:lstStyle/>
          <a:p>
            <a:r>
              <a:rPr lang="sr-Latn-RS" sz="2400" b="1" dirty="0" smtClean="0">
                <a:latin typeface="Palatino Linotype" pitchFamily="18" charset="0"/>
              </a:rPr>
              <a:t>GRAMMAR TIP</a:t>
            </a:r>
          </a:p>
          <a:p>
            <a:r>
              <a:rPr lang="sr-Latn-RS" sz="2400" i="1" dirty="0" smtClean="0">
                <a:latin typeface="Bookman Old Style" pitchFamily="18" charset="0"/>
              </a:rPr>
              <a:t>I’ve been = I’ve gone and I’ve come back</a:t>
            </a:r>
            <a:endParaRPr lang="en-US" sz="2400" i="1" dirty="0">
              <a:latin typeface="Bookman Old Styl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bg/>
                                          </p:spTgt>
                                        </p:tgtEl>
                                        <p:attrNameLst>
                                          <p:attrName>style.visibility</p:attrName>
                                        </p:attrNameLst>
                                      </p:cBhvr>
                                      <p:to>
                                        <p:strVal val="visible"/>
                                      </p:to>
                                    </p:set>
                                    <p:animEffect transition="in" filter="fade">
                                      <p:cBhvr>
                                        <p:cTn id="47" dur="2000"/>
                                        <p:tgtEl>
                                          <p:spTgt spid="4">
                                            <p:bg/>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txEl>
                                              <p:pRg st="0" end="0"/>
                                            </p:txEl>
                                          </p:spTgt>
                                        </p:tgtEl>
                                        <p:attrNameLst>
                                          <p:attrName>style.visibility</p:attrName>
                                        </p:attrNameLst>
                                      </p:cBhvr>
                                      <p:to>
                                        <p:strVal val="visible"/>
                                      </p:to>
                                    </p:set>
                                    <p:animEffect transition="in" filter="fade">
                                      <p:cBhvr>
                                        <p:cTn id="52" dur="2000"/>
                                        <p:tgtEl>
                                          <p:spTgt spid="4">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txEl>
                                              <p:pRg st="1" end="1"/>
                                            </p:txEl>
                                          </p:spTgt>
                                        </p:tgtEl>
                                        <p:attrNameLst>
                                          <p:attrName>style.visibility</p:attrName>
                                        </p:attrNameLst>
                                      </p:cBhvr>
                                      <p:to>
                                        <p:strVal val="visible"/>
                                      </p:to>
                                    </p:set>
                                    <p:animEffect transition="in" filter="fade">
                                      <p:cBhvr>
                                        <p:cTn id="57" dur="2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sr-Latn-RS" sz="3200" dirty="0" smtClean="0">
                <a:latin typeface="Californian FB" pitchFamily="18" charset="0"/>
              </a:rPr>
              <a:t>7a </a:t>
            </a:r>
            <a:r>
              <a:rPr lang="sr-Latn-RS" sz="3200" b="1" dirty="0" smtClean="0">
                <a:solidFill>
                  <a:srgbClr val="FF0000"/>
                </a:solidFill>
                <a:latin typeface="Californian FB" pitchFamily="18" charset="0"/>
              </a:rPr>
              <a:t>page 103</a:t>
            </a:r>
            <a:r>
              <a:rPr lang="sr-Latn-RS" sz="3200" dirty="0" smtClean="0">
                <a:latin typeface="Californian FB" pitchFamily="18" charset="0"/>
              </a:rPr>
              <a:t>, Complete this personal travel history with the Present Perfect or the Past Simple</a:t>
            </a:r>
            <a:endParaRPr lang="en-US" sz="3200" dirty="0">
              <a:latin typeface="Californian FB" pitchFamily="18" charset="0"/>
            </a:endParaRPr>
          </a:p>
        </p:txBody>
      </p:sp>
      <p:sp>
        <p:nvSpPr>
          <p:cNvPr id="3" name="Content Placeholder 2"/>
          <p:cNvSpPr>
            <a:spLocks noGrp="1"/>
          </p:cNvSpPr>
          <p:nvPr>
            <p:ph idx="1"/>
          </p:nvPr>
        </p:nvSpPr>
        <p:spPr>
          <a:xfrm>
            <a:off x="0" y="1600200"/>
            <a:ext cx="9144000" cy="5257800"/>
          </a:xfrm>
        </p:spPr>
        <p:txBody>
          <a:bodyPr>
            <a:normAutofit fontScale="92500" lnSpcReduction="10000"/>
          </a:bodyPr>
          <a:lstStyle/>
          <a:p>
            <a:pPr algn="just"/>
            <a:r>
              <a:rPr lang="sr-Latn-RS" dirty="0" smtClean="0">
                <a:latin typeface="Californian FB" pitchFamily="18" charset="0"/>
              </a:rPr>
              <a:t>I have visited___________(visit) many different countries but I____________ (not go) SO FAR to South America and Africa – I hope to go there soon. I first ___________(go) abroad in 1991. I went to France with my school and two years later I_______ (visit) Spain – my favourite country. I also love Asia. I ______________(work) in China and I___________ (visit) Thailand and Japan. I_____________ (work) in China in 2003 – I___________ (have) a wonderful time because it ____________ (be) so different from my country. Finally, last year I _____________ (study+ed/studied) at film school in New Zealand – that was great!</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sr-Latn-RS" sz="3600" dirty="0" smtClean="0">
                <a:latin typeface="Californian FB" pitchFamily="18" charset="0"/>
              </a:rPr>
              <a:t>7b </a:t>
            </a:r>
            <a:r>
              <a:rPr lang="sr-Latn-RS" sz="3600" b="1" dirty="0" smtClean="0">
                <a:solidFill>
                  <a:srgbClr val="FF0000"/>
                </a:solidFill>
                <a:latin typeface="Californian FB" pitchFamily="18" charset="0"/>
              </a:rPr>
              <a:t>page 103</a:t>
            </a:r>
            <a:r>
              <a:rPr lang="sr-Latn-RS" sz="3600" dirty="0" smtClean="0">
                <a:latin typeface="Californian FB" pitchFamily="18" charset="0"/>
              </a:rPr>
              <a:t>, Write a short travel history about yourself or someone you know.</a:t>
            </a:r>
            <a:endParaRPr lang="en-US" sz="3600" dirty="0">
              <a:latin typeface="Californian FB" pitchFamily="18" charset="0"/>
            </a:endParaRPr>
          </a:p>
        </p:txBody>
      </p:sp>
      <p:pic>
        <p:nvPicPr>
          <p:cNvPr id="1026" name="Picture 2" descr="C:\Users\User\Desktop\total-travel-blog-theme.jpg"/>
          <p:cNvPicPr>
            <a:picLocks noGrp="1" noChangeAspect="1" noChangeArrowheads="1"/>
          </p:cNvPicPr>
          <p:nvPr>
            <p:ph idx="1"/>
          </p:nvPr>
        </p:nvPicPr>
        <p:blipFill>
          <a:blip r:embed="rId2"/>
          <a:srcRect/>
          <a:stretch>
            <a:fillRect/>
          </a:stretch>
        </p:blipFill>
        <p:spPr bwMode="auto">
          <a:xfrm>
            <a:off x="877336" y="1600200"/>
            <a:ext cx="7389327" cy="45259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FFFF">
            <a:alpha val="23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latin typeface="Palatino Linotype" pitchFamily="18" charset="0"/>
              </a:rPr>
              <a:t>speaking</a:t>
            </a:r>
            <a:endParaRPr lang="en-US" dirty="0">
              <a:latin typeface="Palatino Linotype" pitchFamily="18" charset="0"/>
            </a:endParaRPr>
          </a:p>
        </p:txBody>
      </p:sp>
      <p:sp>
        <p:nvSpPr>
          <p:cNvPr id="3" name="Text Placeholder 2"/>
          <p:cNvSpPr>
            <a:spLocks noGrp="1"/>
          </p:cNvSpPr>
          <p:nvPr>
            <p:ph type="body" idx="1"/>
          </p:nvPr>
        </p:nvSpPr>
        <p:spPr/>
        <p:txBody>
          <a:bodyPr/>
          <a:lstStyle/>
          <a:p>
            <a:r>
              <a:rPr lang="sr-Latn-RS" dirty="0" smtClean="0">
                <a:latin typeface="Palatino Linotype" pitchFamily="18" charset="0"/>
              </a:rPr>
              <a:t>page 103</a:t>
            </a:r>
            <a:endParaRPr lang="en-US" dirty="0">
              <a:latin typeface="Palatino Linotyp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Autofit/>
          </a:bodyPr>
          <a:lstStyle/>
          <a:p>
            <a:r>
              <a:rPr lang="sr-Latn-RS" sz="3200" dirty="0" smtClean="0">
                <a:latin typeface="Californian FB" pitchFamily="18" charset="0"/>
              </a:rPr>
              <a:t>8a </a:t>
            </a:r>
            <a:r>
              <a:rPr lang="sr-Latn-RS" sz="3200" b="1" dirty="0" smtClean="0">
                <a:solidFill>
                  <a:srgbClr val="FF0000"/>
                </a:solidFill>
                <a:latin typeface="Californian FB" pitchFamily="18" charset="0"/>
              </a:rPr>
              <a:t>page 103</a:t>
            </a:r>
            <a:r>
              <a:rPr lang="sr-Latn-RS" sz="3200" dirty="0" smtClean="0">
                <a:latin typeface="Californian FB" pitchFamily="18" charset="0"/>
              </a:rPr>
              <a:t>, Work with a partner. Ask and answer questions about your experiences. Complete the table, page 113.</a:t>
            </a:r>
            <a:endParaRPr lang="en-US" sz="3200" dirty="0">
              <a:latin typeface="Californian FB" pitchFamily="18" charset="0"/>
            </a:endParaRPr>
          </a:p>
        </p:txBody>
      </p:sp>
      <p:graphicFrame>
        <p:nvGraphicFramePr>
          <p:cNvPr id="4" name="Content Placeholder 3"/>
          <p:cNvGraphicFramePr>
            <a:graphicFrameLocks noGrp="1"/>
          </p:cNvGraphicFramePr>
          <p:nvPr>
            <p:ph idx="1"/>
          </p:nvPr>
        </p:nvGraphicFramePr>
        <p:xfrm>
          <a:off x="0" y="1643063"/>
          <a:ext cx="9144000" cy="4858534"/>
        </p:xfrm>
        <a:graphic>
          <a:graphicData uri="http://schemas.openxmlformats.org/drawingml/2006/table">
            <a:tbl>
              <a:tblPr firstRow="1" bandRow="1">
                <a:tableStyleId>{F5AB1C69-6EDB-4FF4-983F-18BD219EF322}</a:tableStyleId>
              </a:tblPr>
              <a:tblGrid>
                <a:gridCol w="4429124"/>
                <a:gridCol w="714380"/>
                <a:gridCol w="928694"/>
                <a:gridCol w="3071802"/>
              </a:tblGrid>
              <a:tr h="464398">
                <a:tc>
                  <a:txBody>
                    <a:bodyPr/>
                    <a:lstStyle/>
                    <a:p>
                      <a:pPr algn="ctr"/>
                      <a:r>
                        <a:rPr lang="sr-Latn-RS" dirty="0" smtClean="0">
                          <a:latin typeface="Palatino Linotype" pitchFamily="18" charset="0"/>
                        </a:rPr>
                        <a:t>NAME: _________</a:t>
                      </a:r>
                      <a:endParaRPr lang="en-US" dirty="0">
                        <a:latin typeface="Palatino Linotype" pitchFamily="18" charset="0"/>
                      </a:endParaRPr>
                    </a:p>
                  </a:txBody>
                  <a:tcPr/>
                </a:tc>
                <a:tc>
                  <a:txBody>
                    <a:bodyPr/>
                    <a:lstStyle/>
                    <a:p>
                      <a:pPr algn="ctr"/>
                      <a:r>
                        <a:rPr lang="sr-Latn-RS" dirty="0" smtClean="0">
                          <a:latin typeface="Palatino Linotype" pitchFamily="18" charset="0"/>
                        </a:rPr>
                        <a:t>YES</a:t>
                      </a:r>
                      <a:endParaRPr lang="en-US" dirty="0">
                        <a:latin typeface="Palatino Linotype" pitchFamily="18" charset="0"/>
                      </a:endParaRPr>
                    </a:p>
                  </a:txBody>
                  <a:tcPr/>
                </a:tc>
                <a:tc>
                  <a:txBody>
                    <a:bodyPr/>
                    <a:lstStyle/>
                    <a:p>
                      <a:pPr algn="ctr"/>
                      <a:r>
                        <a:rPr lang="sr-Latn-RS" dirty="0" smtClean="0">
                          <a:latin typeface="Palatino Linotype" pitchFamily="18" charset="0"/>
                        </a:rPr>
                        <a:t>NO</a:t>
                      </a:r>
                      <a:endParaRPr lang="en-US" dirty="0">
                        <a:latin typeface="Palatino Linotype" pitchFamily="18" charset="0"/>
                      </a:endParaRPr>
                    </a:p>
                  </a:txBody>
                  <a:tcPr/>
                </a:tc>
                <a:tc>
                  <a:txBody>
                    <a:bodyPr/>
                    <a:lstStyle/>
                    <a:p>
                      <a:pPr algn="ctr"/>
                      <a:r>
                        <a:rPr lang="sr-Latn-RS" dirty="0" smtClean="0">
                          <a:latin typeface="Palatino Linotype" pitchFamily="18" charset="0"/>
                        </a:rPr>
                        <a:t>EXTRA INFORMATION?</a:t>
                      </a:r>
                      <a:endParaRPr lang="en-US" dirty="0">
                        <a:latin typeface="Palatino Linotype" pitchFamily="18" charset="0"/>
                      </a:endParaRPr>
                    </a:p>
                  </a:txBody>
                  <a:tcPr/>
                </a:tc>
              </a:tr>
              <a:tr h="572545">
                <a:tc>
                  <a:txBody>
                    <a:bodyPr/>
                    <a:lstStyle/>
                    <a:p>
                      <a:r>
                        <a:rPr lang="sr-Latn-RS" sz="2400" dirty="0" smtClean="0">
                          <a:latin typeface="Palatino Linotype" pitchFamily="18" charset="0"/>
                        </a:rPr>
                        <a:t>Visit another</a:t>
                      </a:r>
                      <a:r>
                        <a:rPr lang="sr-Latn-RS" sz="2400" baseline="0" dirty="0" smtClean="0">
                          <a:latin typeface="Palatino Linotype" pitchFamily="18" charset="0"/>
                        </a:rPr>
                        <a:t> country?</a:t>
                      </a:r>
                      <a:endParaRPr lang="en-US" sz="2400" dirty="0">
                        <a:latin typeface="Palatino Linotype" pitchFamily="18" charset="0"/>
                      </a:endParaRPr>
                    </a:p>
                  </a:txBody>
                  <a:tcPr/>
                </a:tc>
                <a:tc>
                  <a:txBody>
                    <a:bodyPr/>
                    <a:lstStyle/>
                    <a:p>
                      <a:endParaRPr lang="en-US"/>
                    </a:p>
                  </a:txBody>
                  <a:tcPr/>
                </a:tc>
                <a:tc>
                  <a:txBody>
                    <a:bodyPr/>
                    <a:lstStyle/>
                    <a:p>
                      <a:endParaRPr lang="en-US"/>
                    </a:p>
                  </a:txBody>
                  <a:tcPr/>
                </a:tc>
                <a:tc>
                  <a:txBody>
                    <a:bodyPr/>
                    <a:lstStyle/>
                    <a:p>
                      <a:endParaRPr lang="en-US"/>
                    </a:p>
                  </a:txBody>
                  <a:tcPr/>
                </a:tc>
              </a:tr>
              <a:tr h="572545">
                <a:tc>
                  <a:txBody>
                    <a:bodyPr/>
                    <a:lstStyle/>
                    <a:p>
                      <a:r>
                        <a:rPr lang="en-US" sz="2400" dirty="0" smtClean="0">
                          <a:latin typeface="Palatino Linotype" pitchFamily="18" charset="0"/>
                        </a:rPr>
                        <a:t>C</a:t>
                      </a:r>
                      <a:r>
                        <a:rPr lang="sr-Latn-RS" sz="2400" dirty="0" smtClean="0">
                          <a:latin typeface="Palatino Linotype" pitchFamily="18" charset="0"/>
                        </a:rPr>
                        <a:t>limb a mountain?</a:t>
                      </a:r>
                      <a:endParaRPr lang="en-US" sz="2400" dirty="0">
                        <a:latin typeface="Palatino Linotype" pitchFamily="18" charset="0"/>
                      </a:endParaRPr>
                    </a:p>
                  </a:txBody>
                  <a:tcPr/>
                </a:tc>
                <a:tc>
                  <a:txBody>
                    <a:bodyPr/>
                    <a:lstStyle/>
                    <a:p>
                      <a:endParaRPr lang="en-US"/>
                    </a:p>
                  </a:txBody>
                  <a:tcPr/>
                </a:tc>
                <a:tc>
                  <a:txBody>
                    <a:bodyPr/>
                    <a:lstStyle/>
                    <a:p>
                      <a:endParaRPr lang="en-US"/>
                    </a:p>
                  </a:txBody>
                  <a:tcPr/>
                </a:tc>
                <a:tc>
                  <a:txBody>
                    <a:bodyPr/>
                    <a:lstStyle/>
                    <a:p>
                      <a:endParaRPr lang="en-US"/>
                    </a:p>
                  </a:txBody>
                  <a:tcPr/>
                </a:tc>
              </a:tr>
              <a:tr h="572545">
                <a:tc>
                  <a:txBody>
                    <a:bodyPr/>
                    <a:lstStyle/>
                    <a:p>
                      <a:r>
                        <a:rPr lang="en-US" sz="2400" dirty="0" smtClean="0">
                          <a:latin typeface="Palatino Linotype" pitchFamily="18" charset="0"/>
                        </a:rPr>
                        <a:t>H</a:t>
                      </a:r>
                      <a:r>
                        <a:rPr lang="sr-Latn-RS" sz="2400" dirty="0" smtClean="0">
                          <a:latin typeface="Palatino Linotype" pitchFamily="18" charset="0"/>
                        </a:rPr>
                        <a:t>ave</a:t>
                      </a:r>
                      <a:r>
                        <a:rPr lang="sr-Latn-RS" sz="2400" baseline="0" dirty="0" smtClean="0">
                          <a:latin typeface="Palatino Linotype" pitchFamily="18" charset="0"/>
                        </a:rPr>
                        <a:t> a winter holiday?</a:t>
                      </a:r>
                    </a:p>
                    <a:p>
                      <a:r>
                        <a:rPr lang="sr-Latn-RS" sz="2400" baseline="0" dirty="0" smtClean="0">
                          <a:latin typeface="Palatino Linotype" pitchFamily="18" charset="0"/>
                        </a:rPr>
                        <a:t>YES I’VE HAD</a:t>
                      </a:r>
                      <a:endParaRPr lang="en-US" sz="2400" dirty="0">
                        <a:latin typeface="Palatino Linotype" pitchFamily="18" charset="0"/>
                      </a:endParaRPr>
                    </a:p>
                  </a:txBody>
                  <a:tcPr/>
                </a:tc>
                <a:tc>
                  <a:txBody>
                    <a:bodyPr/>
                    <a:lstStyle/>
                    <a:p>
                      <a:endParaRPr lang="en-US"/>
                    </a:p>
                  </a:txBody>
                  <a:tcPr/>
                </a:tc>
                <a:tc>
                  <a:txBody>
                    <a:bodyPr/>
                    <a:lstStyle/>
                    <a:p>
                      <a:endParaRPr lang="en-US"/>
                    </a:p>
                  </a:txBody>
                  <a:tcPr/>
                </a:tc>
                <a:tc>
                  <a:txBody>
                    <a:bodyPr/>
                    <a:lstStyle/>
                    <a:p>
                      <a:endParaRPr lang="en-US"/>
                    </a:p>
                  </a:txBody>
                  <a:tcPr/>
                </a:tc>
              </a:tr>
              <a:tr h="572545">
                <a:tc>
                  <a:txBody>
                    <a:bodyPr/>
                    <a:lstStyle/>
                    <a:p>
                      <a:r>
                        <a:rPr lang="sr-Latn-RS" sz="2400" dirty="0" smtClean="0">
                          <a:latin typeface="Palatino Linotype" pitchFamily="18" charset="0"/>
                        </a:rPr>
                        <a:t>eat</a:t>
                      </a:r>
                      <a:r>
                        <a:rPr lang="sr-Latn-RS" sz="2400" baseline="0" dirty="0" smtClean="0">
                          <a:latin typeface="Palatino Linotype" pitchFamily="18" charset="0"/>
                        </a:rPr>
                        <a:t> unusual food?</a:t>
                      </a:r>
                    </a:p>
                    <a:p>
                      <a:r>
                        <a:rPr lang="sr-Latn-RS" sz="2400" baseline="0" dirty="0" smtClean="0">
                          <a:latin typeface="Palatino Linotype" pitchFamily="18" charset="0"/>
                        </a:rPr>
                        <a:t>No, I HAVEN’T</a:t>
                      </a:r>
                      <a:endParaRPr lang="en-US" sz="2400" dirty="0">
                        <a:latin typeface="Palatino Linotype" pitchFamily="18" charset="0"/>
                      </a:endParaRPr>
                    </a:p>
                  </a:txBody>
                  <a:tcPr/>
                </a:tc>
                <a:tc>
                  <a:txBody>
                    <a:bodyPr/>
                    <a:lstStyle/>
                    <a:p>
                      <a:endParaRPr lang="en-US"/>
                    </a:p>
                  </a:txBody>
                  <a:tcPr/>
                </a:tc>
                <a:tc>
                  <a:txBody>
                    <a:bodyPr/>
                    <a:lstStyle/>
                    <a:p>
                      <a:endParaRPr lang="en-US"/>
                    </a:p>
                  </a:txBody>
                  <a:tcPr/>
                </a:tc>
                <a:tc>
                  <a:txBody>
                    <a:bodyPr/>
                    <a:lstStyle/>
                    <a:p>
                      <a:endParaRPr lang="en-US"/>
                    </a:p>
                  </a:txBody>
                  <a:tcPr/>
                </a:tc>
              </a:tr>
              <a:tr h="1030581">
                <a:tc>
                  <a:txBody>
                    <a:bodyPr/>
                    <a:lstStyle/>
                    <a:p>
                      <a:r>
                        <a:rPr lang="en-US" sz="2400" dirty="0" smtClean="0">
                          <a:latin typeface="Palatino Linotype" pitchFamily="18" charset="0"/>
                        </a:rPr>
                        <a:t>S</a:t>
                      </a:r>
                      <a:r>
                        <a:rPr lang="sr-Latn-RS" sz="2400" dirty="0" smtClean="0">
                          <a:latin typeface="Palatino Linotype" pitchFamily="18" charset="0"/>
                        </a:rPr>
                        <a:t>tay</a:t>
                      </a:r>
                      <a:r>
                        <a:rPr lang="sr-Latn-RS" sz="2400" baseline="0" dirty="0" smtClean="0">
                          <a:latin typeface="Palatino Linotype" pitchFamily="18" charset="0"/>
                        </a:rPr>
                        <a:t> in a four or five-star hotel?</a:t>
                      </a:r>
                      <a:endParaRPr lang="en-US" sz="2400" dirty="0">
                        <a:latin typeface="Palatino Linotype" pitchFamily="18" charset="0"/>
                      </a:endParaRPr>
                    </a:p>
                  </a:txBody>
                  <a:tcPr/>
                </a:tc>
                <a:tc>
                  <a:txBody>
                    <a:bodyPr/>
                    <a:lstStyle/>
                    <a:p>
                      <a:endParaRPr lang="en-US"/>
                    </a:p>
                  </a:txBody>
                  <a:tcPr/>
                </a:tc>
                <a:tc>
                  <a:txBody>
                    <a:bodyPr/>
                    <a:lstStyle/>
                    <a:p>
                      <a:endParaRPr lang="en-US"/>
                    </a:p>
                  </a:txBody>
                  <a:tcPr/>
                </a:tc>
                <a:tc>
                  <a:txBody>
                    <a:bodyPr/>
                    <a:lstStyle/>
                    <a:p>
                      <a:endParaRPr lang="en-US"/>
                    </a:p>
                  </a:txBody>
                  <a:tcPr/>
                </a:tc>
              </a:tr>
              <a:tr h="572545">
                <a:tc>
                  <a:txBody>
                    <a:bodyPr/>
                    <a:lstStyle/>
                    <a:p>
                      <a:r>
                        <a:rPr lang="en-US" sz="2400" dirty="0" smtClean="0">
                          <a:latin typeface="Palatino Linotype" pitchFamily="18" charset="0"/>
                        </a:rPr>
                        <a:t>G</a:t>
                      </a:r>
                      <a:r>
                        <a:rPr lang="sr-Latn-RS" sz="2400" dirty="0" smtClean="0">
                          <a:latin typeface="Palatino Linotype" pitchFamily="18" charset="0"/>
                        </a:rPr>
                        <a:t>o on a holiday with friends?</a:t>
                      </a:r>
                      <a:endParaRPr lang="en-US" sz="2400" dirty="0">
                        <a:latin typeface="Palatino Linotype" pitchFamily="18" charset="0"/>
                      </a:endParaRPr>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sr-Latn-RS" sz="3600" dirty="0" smtClean="0">
                <a:latin typeface="Californian FB" pitchFamily="18" charset="0"/>
              </a:rPr>
              <a:t>8b </a:t>
            </a:r>
            <a:r>
              <a:rPr lang="sr-Latn-RS" sz="3600" b="1" dirty="0" smtClean="0">
                <a:solidFill>
                  <a:srgbClr val="FF0000"/>
                </a:solidFill>
                <a:latin typeface="Californian FB" pitchFamily="18" charset="0"/>
              </a:rPr>
              <a:t>page 103 </a:t>
            </a:r>
            <a:r>
              <a:rPr lang="sr-Latn-RS" sz="3600" dirty="0" smtClean="0">
                <a:latin typeface="Californian FB" pitchFamily="18" charset="0"/>
              </a:rPr>
              <a:t>Tell the class about your colleague’s experiences.</a:t>
            </a:r>
            <a:endParaRPr lang="en-US" sz="3600" dirty="0">
              <a:latin typeface="Californian FB" pitchFamily="18" charset="0"/>
            </a:endParaRPr>
          </a:p>
        </p:txBody>
      </p:sp>
      <p:sp>
        <p:nvSpPr>
          <p:cNvPr id="3" name="Content Placeholder 2"/>
          <p:cNvSpPr>
            <a:spLocks noGrp="1"/>
          </p:cNvSpPr>
          <p:nvPr>
            <p:ph idx="1"/>
          </p:nvPr>
        </p:nvSpPr>
        <p:spPr/>
        <p:txBody>
          <a:bodyPr/>
          <a:lstStyle/>
          <a:p>
            <a:r>
              <a:rPr lang="sr-Latn-RS" i="1" dirty="0" smtClean="0">
                <a:latin typeface="Californian FB" pitchFamily="18" charset="0"/>
              </a:rPr>
              <a:t>...has visited Britain. He went there last year.</a:t>
            </a:r>
          </a:p>
          <a:p>
            <a:r>
              <a:rPr lang="sr-Latn-RS" i="1" dirty="0" smtClean="0">
                <a:latin typeface="Californian FB" pitchFamily="18" charset="0"/>
              </a:rPr>
              <a:t>He has visited a lot of different places.</a:t>
            </a:r>
            <a:endParaRPr lang="en-US" i="1" dirty="0">
              <a:latin typeface="Californian FB" pitchFamily="18" charset="0"/>
            </a:endParaRPr>
          </a:p>
        </p:txBody>
      </p:sp>
      <p:pic>
        <p:nvPicPr>
          <p:cNvPr id="3074" name="Picture 2" descr="C:\Users\User\Desktop\Great-Britain-Travel.jpg"/>
          <p:cNvPicPr>
            <a:picLocks noChangeAspect="1" noChangeArrowheads="1"/>
          </p:cNvPicPr>
          <p:nvPr/>
        </p:nvPicPr>
        <p:blipFill>
          <a:blip r:embed="rId2"/>
          <a:srcRect/>
          <a:stretch>
            <a:fillRect/>
          </a:stretch>
        </p:blipFill>
        <p:spPr bwMode="auto">
          <a:xfrm>
            <a:off x="2285984" y="3214686"/>
            <a:ext cx="4667256" cy="291703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latin typeface="Palatino Linotype" pitchFamily="18" charset="0"/>
              </a:rPr>
              <a:t>HW</a:t>
            </a:r>
            <a:endParaRPr lang="en-US" dirty="0">
              <a:latin typeface="Palatino Linotype" pitchFamily="18" charset="0"/>
            </a:endParaRPr>
          </a:p>
        </p:txBody>
      </p:sp>
      <p:sp>
        <p:nvSpPr>
          <p:cNvPr id="3" name="Content Placeholder 2"/>
          <p:cNvSpPr>
            <a:spLocks noGrp="1"/>
          </p:cNvSpPr>
          <p:nvPr>
            <p:ph idx="1"/>
          </p:nvPr>
        </p:nvSpPr>
        <p:spPr/>
        <p:txBody>
          <a:bodyPr/>
          <a:lstStyle/>
          <a:p>
            <a:pPr algn="just"/>
            <a:r>
              <a:rPr lang="sr-Latn-RS" dirty="0" smtClean="0">
                <a:latin typeface="Palatino Linotype" pitchFamily="18" charset="0"/>
              </a:rPr>
              <a:t>Read about Present Perfect, Language Reference G1, G2 and adjectives V1, V2, page 145</a:t>
            </a:r>
          </a:p>
          <a:p>
            <a:pPr algn="just"/>
            <a:r>
              <a:rPr lang="sr-Latn-RS" dirty="0" smtClean="0">
                <a:latin typeface="Palatino Linotype" pitchFamily="18" charset="0"/>
              </a:rPr>
              <a:t>Do exercise G2, V1, V2</a:t>
            </a:r>
            <a:endParaRPr lang="en-US" dirty="0">
              <a:latin typeface="Palatino Linotyp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Autofit/>
          </a:bodyPr>
          <a:lstStyle/>
          <a:p>
            <a:r>
              <a:rPr lang="sr-Latn-RS" sz="3200" b="1" dirty="0" smtClean="0">
                <a:solidFill>
                  <a:srgbClr val="FF0000"/>
                </a:solidFill>
                <a:latin typeface="Palatino Linotype" pitchFamily="18" charset="0"/>
              </a:rPr>
              <a:t>page 145</a:t>
            </a:r>
            <a:r>
              <a:rPr lang="sr-Latn-RS" sz="3200" dirty="0" smtClean="0">
                <a:latin typeface="Palatino Linotype" pitchFamily="18" charset="0"/>
              </a:rPr>
              <a:t/>
            </a:r>
            <a:br>
              <a:rPr lang="sr-Latn-RS" sz="3200" dirty="0" smtClean="0">
                <a:latin typeface="Palatino Linotype" pitchFamily="18" charset="0"/>
              </a:rPr>
            </a:br>
            <a:r>
              <a:rPr lang="sr-Latn-RS" sz="3200" dirty="0" smtClean="0">
                <a:latin typeface="Palatino Linotype" pitchFamily="18" charset="0"/>
              </a:rPr>
              <a:t>G1, 2 1. Write these verbs in sentences 1-8 using the Present Perfect.</a:t>
            </a:r>
            <a:endParaRPr lang="en-US" sz="3200" dirty="0">
              <a:latin typeface="Palatino Linotype" pitchFamily="18" charset="0"/>
            </a:endParaRPr>
          </a:p>
        </p:txBody>
      </p:sp>
      <p:sp>
        <p:nvSpPr>
          <p:cNvPr id="3" name="Content Placeholder 2"/>
          <p:cNvSpPr>
            <a:spLocks noGrp="1"/>
          </p:cNvSpPr>
          <p:nvPr>
            <p:ph idx="1"/>
          </p:nvPr>
        </p:nvSpPr>
        <p:spPr>
          <a:xfrm>
            <a:off x="0" y="2357430"/>
            <a:ext cx="9144000" cy="4500570"/>
          </a:xfrm>
        </p:spPr>
        <p:txBody>
          <a:bodyPr>
            <a:normAutofit/>
          </a:bodyPr>
          <a:lstStyle/>
          <a:p>
            <a:pPr algn="just"/>
            <a:r>
              <a:rPr lang="sr-Latn-RS" sz="2600" dirty="0" smtClean="0">
                <a:latin typeface="Palatino Linotype" pitchFamily="18" charset="0"/>
              </a:rPr>
              <a:t>1. They have learned a lot with the new teacher.</a:t>
            </a:r>
          </a:p>
          <a:p>
            <a:pPr algn="just"/>
            <a:r>
              <a:rPr lang="sr-Latn-RS" sz="2600" dirty="0" smtClean="0">
                <a:latin typeface="Palatino Linotype" pitchFamily="18" charset="0"/>
              </a:rPr>
              <a:t>2. _______ you _______ at the holiday photographs?</a:t>
            </a:r>
          </a:p>
          <a:p>
            <a:pPr algn="just"/>
            <a:r>
              <a:rPr lang="sr-Latn-RS" sz="2600" dirty="0" smtClean="0">
                <a:latin typeface="Palatino Linotype" pitchFamily="18" charset="0"/>
              </a:rPr>
              <a:t>3. ________ she ________ a Porsche?</a:t>
            </a:r>
          </a:p>
          <a:p>
            <a:pPr algn="just"/>
            <a:r>
              <a:rPr lang="sr-Latn-RS" sz="2600" dirty="0" smtClean="0">
                <a:latin typeface="Palatino Linotype" pitchFamily="18" charset="0"/>
              </a:rPr>
              <a:t>4. They __________ Spanish food but not Japanese food.</a:t>
            </a:r>
          </a:p>
          <a:p>
            <a:pPr algn="just"/>
            <a:r>
              <a:rPr lang="sr-Latn-RS" sz="2600" dirty="0" smtClean="0">
                <a:latin typeface="Palatino Linotype" pitchFamily="18" charset="0"/>
              </a:rPr>
              <a:t>5.  ________ you _______ that new TV travel programme?</a:t>
            </a:r>
          </a:p>
          <a:p>
            <a:pPr algn="just"/>
            <a:r>
              <a:rPr lang="sr-Latn-RS" sz="2600" dirty="0" smtClean="0">
                <a:latin typeface="Palatino Linotype" pitchFamily="18" charset="0"/>
              </a:rPr>
              <a:t>6. _________they_______ about our new idea?</a:t>
            </a:r>
          </a:p>
          <a:p>
            <a:pPr algn="just"/>
            <a:r>
              <a:rPr lang="sr-Latn-RS" sz="2600" dirty="0" smtClean="0">
                <a:latin typeface="Palatino Linotype" pitchFamily="18" charset="0"/>
              </a:rPr>
              <a:t>7. I _________ very busy.</a:t>
            </a:r>
          </a:p>
          <a:p>
            <a:pPr algn="just"/>
            <a:r>
              <a:rPr lang="sr-Latn-RS" sz="2600" dirty="0" smtClean="0">
                <a:latin typeface="Palatino Linotype" pitchFamily="18" charset="0"/>
              </a:rPr>
              <a:t>8. Michael _________ to Bermuda. He doesn’t want to come back.</a:t>
            </a:r>
            <a:endParaRPr lang="en-US" sz="2600" dirty="0">
              <a:latin typeface="Palatino Linotype" pitchFamily="18" charset="0"/>
            </a:endParaRPr>
          </a:p>
        </p:txBody>
      </p:sp>
      <p:graphicFrame>
        <p:nvGraphicFramePr>
          <p:cNvPr id="4" name="Table 3"/>
          <p:cNvGraphicFramePr>
            <a:graphicFrameLocks noGrp="1"/>
          </p:cNvGraphicFramePr>
          <p:nvPr/>
        </p:nvGraphicFramePr>
        <p:xfrm>
          <a:off x="357158" y="1714488"/>
          <a:ext cx="8143932" cy="500066"/>
        </p:xfrm>
        <a:graphic>
          <a:graphicData uri="http://schemas.openxmlformats.org/drawingml/2006/table">
            <a:tbl>
              <a:tblPr firstRow="1" bandRow="1">
                <a:tableStyleId>{5940675A-B579-460E-94D1-54222C63F5DA}</a:tableStyleId>
              </a:tblPr>
              <a:tblGrid>
                <a:gridCol w="8143932"/>
              </a:tblGrid>
              <a:tr h="500066">
                <a:tc>
                  <a:txBody>
                    <a:bodyPr/>
                    <a:lstStyle/>
                    <a:p>
                      <a:pPr algn="ctr"/>
                      <a:r>
                        <a:rPr lang="sr-Latn-RS" sz="2400" b="1" dirty="0" smtClean="0">
                          <a:latin typeface="Palatino Linotype" pitchFamily="18" charset="0"/>
                        </a:rPr>
                        <a:t>drive     go     look    </a:t>
                      </a:r>
                      <a:r>
                        <a:rPr lang="sr-Latn-RS" sz="2400" b="1" baseline="0" dirty="0" smtClean="0">
                          <a:latin typeface="Palatino Linotype" pitchFamily="18" charset="0"/>
                        </a:rPr>
                        <a:t> watch     eat     learn     talk     be</a:t>
                      </a:r>
                      <a:endParaRPr lang="en-US" sz="2400" b="1" dirty="0">
                        <a:latin typeface="Palatino Linotype" pitchFamily="18" charset="0"/>
                      </a:endParaRP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2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20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20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20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2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2000"/>
                                        <p:tgtEl>
                                          <p:spTgt spid="3">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2000"/>
                                        <p:tgtEl>
                                          <p:spTgt spid="3">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7" end="7"/>
                                            </p:txEl>
                                          </p:spTgt>
                                        </p:tgtEl>
                                        <p:attrNameLst>
                                          <p:attrName>style.visibility</p:attrName>
                                        </p:attrNameLst>
                                      </p:cBhvr>
                                      <p:to>
                                        <p:strVal val="visible"/>
                                      </p:to>
                                    </p:set>
                                    <p:animEffect transition="in" filter="fade">
                                      <p:cBhvr>
                                        <p:cTn id="5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Autofit/>
          </a:bodyPr>
          <a:lstStyle/>
          <a:p>
            <a:r>
              <a:rPr lang="sr-Latn-RS" sz="3200" b="1" dirty="0" smtClean="0">
                <a:latin typeface="Palatino Linotype" pitchFamily="18" charset="0"/>
              </a:rPr>
              <a:t>page 145</a:t>
            </a:r>
            <a:r>
              <a:rPr lang="sr-Latn-RS" sz="3200" dirty="0" smtClean="0">
                <a:latin typeface="Palatino Linotype" pitchFamily="18" charset="0"/>
              </a:rPr>
              <a:t/>
            </a:r>
            <a:br>
              <a:rPr lang="sr-Latn-RS" sz="3200" dirty="0" smtClean="0">
                <a:latin typeface="Palatino Linotype" pitchFamily="18" charset="0"/>
              </a:rPr>
            </a:br>
            <a:r>
              <a:rPr lang="sr-Latn-RS" sz="3200" dirty="0" smtClean="0">
                <a:latin typeface="Palatino Linotype" pitchFamily="18" charset="0"/>
              </a:rPr>
              <a:t>G1, 2 1. KEY</a:t>
            </a:r>
            <a:endParaRPr lang="en-US" sz="3200" dirty="0">
              <a:latin typeface="Palatino Linotype" pitchFamily="18" charset="0"/>
            </a:endParaRPr>
          </a:p>
        </p:txBody>
      </p:sp>
      <p:sp>
        <p:nvSpPr>
          <p:cNvPr id="3" name="Content Placeholder 2"/>
          <p:cNvSpPr>
            <a:spLocks noGrp="1"/>
          </p:cNvSpPr>
          <p:nvPr>
            <p:ph idx="1"/>
          </p:nvPr>
        </p:nvSpPr>
        <p:spPr>
          <a:xfrm>
            <a:off x="0" y="2357430"/>
            <a:ext cx="9144000" cy="4500570"/>
          </a:xfrm>
        </p:spPr>
        <p:txBody>
          <a:bodyPr>
            <a:normAutofit/>
          </a:bodyPr>
          <a:lstStyle/>
          <a:p>
            <a:pPr algn="just"/>
            <a:r>
              <a:rPr lang="sr-Latn-RS" sz="2600" dirty="0" smtClean="0">
                <a:latin typeface="Palatino Linotype" pitchFamily="18" charset="0"/>
              </a:rPr>
              <a:t>1. They </a:t>
            </a:r>
            <a:r>
              <a:rPr lang="sr-Latn-RS" sz="2600" i="1" u="sng" dirty="0" smtClean="0">
                <a:latin typeface="Palatino Linotype" pitchFamily="18" charset="0"/>
              </a:rPr>
              <a:t>have learned </a:t>
            </a:r>
            <a:r>
              <a:rPr lang="sr-Latn-RS" sz="2600" dirty="0" smtClean="0">
                <a:latin typeface="Palatino Linotype" pitchFamily="18" charset="0"/>
              </a:rPr>
              <a:t>a lot with the new teacher.</a:t>
            </a:r>
          </a:p>
          <a:p>
            <a:pPr algn="just"/>
            <a:r>
              <a:rPr lang="sr-Latn-RS" sz="2600" dirty="0" smtClean="0">
                <a:latin typeface="Palatino Linotype" pitchFamily="18" charset="0"/>
              </a:rPr>
              <a:t>2. </a:t>
            </a:r>
            <a:r>
              <a:rPr lang="sr-Latn-RS" sz="2600" b="1" dirty="0" smtClean="0">
                <a:latin typeface="Palatino Linotype" pitchFamily="18" charset="0"/>
              </a:rPr>
              <a:t>Have</a:t>
            </a:r>
            <a:r>
              <a:rPr lang="sr-Latn-RS" sz="2600" dirty="0" smtClean="0">
                <a:latin typeface="Palatino Linotype" pitchFamily="18" charset="0"/>
              </a:rPr>
              <a:t> you </a:t>
            </a:r>
            <a:r>
              <a:rPr lang="sr-Latn-RS" sz="2600" b="1" dirty="0" smtClean="0">
                <a:latin typeface="Palatino Linotype" pitchFamily="18" charset="0"/>
              </a:rPr>
              <a:t>looked</a:t>
            </a:r>
            <a:r>
              <a:rPr lang="sr-Latn-RS" sz="2600" dirty="0" smtClean="0">
                <a:latin typeface="Palatino Linotype" pitchFamily="18" charset="0"/>
              </a:rPr>
              <a:t> at the holiday photographs?</a:t>
            </a:r>
          </a:p>
          <a:p>
            <a:pPr algn="just"/>
            <a:r>
              <a:rPr lang="sr-Latn-RS" sz="2600" dirty="0" smtClean="0">
                <a:latin typeface="Palatino Linotype" pitchFamily="18" charset="0"/>
              </a:rPr>
              <a:t>3. </a:t>
            </a:r>
            <a:r>
              <a:rPr lang="sr-Latn-RS" sz="2600" b="1" dirty="0" smtClean="0">
                <a:latin typeface="Palatino Linotype" pitchFamily="18" charset="0"/>
              </a:rPr>
              <a:t>Has</a:t>
            </a:r>
            <a:r>
              <a:rPr lang="sr-Latn-RS" sz="2600" dirty="0" smtClean="0">
                <a:latin typeface="Palatino Linotype" pitchFamily="18" charset="0"/>
              </a:rPr>
              <a:t> she </a:t>
            </a:r>
            <a:r>
              <a:rPr lang="sr-Latn-RS" sz="2600" b="1" dirty="0" smtClean="0">
                <a:latin typeface="Palatino Linotype" pitchFamily="18" charset="0"/>
              </a:rPr>
              <a:t>driven</a:t>
            </a:r>
            <a:r>
              <a:rPr lang="sr-Latn-RS" sz="2600" dirty="0" smtClean="0">
                <a:latin typeface="Palatino Linotype" pitchFamily="18" charset="0"/>
              </a:rPr>
              <a:t> a Porsche?</a:t>
            </a:r>
          </a:p>
          <a:p>
            <a:pPr algn="just"/>
            <a:r>
              <a:rPr lang="sr-Latn-RS" sz="2600" dirty="0" smtClean="0">
                <a:latin typeface="Palatino Linotype" pitchFamily="18" charset="0"/>
              </a:rPr>
              <a:t>4. They </a:t>
            </a:r>
            <a:r>
              <a:rPr lang="sr-Latn-RS" sz="2600" b="1" dirty="0" smtClean="0">
                <a:latin typeface="Palatino Linotype" pitchFamily="18" charset="0"/>
              </a:rPr>
              <a:t>have eaten</a:t>
            </a:r>
            <a:r>
              <a:rPr lang="sr-Latn-RS" sz="2600" dirty="0" smtClean="0">
                <a:latin typeface="Palatino Linotype" pitchFamily="18" charset="0"/>
              </a:rPr>
              <a:t> Spanish food but not Japanese food.</a:t>
            </a:r>
          </a:p>
          <a:p>
            <a:pPr algn="just"/>
            <a:r>
              <a:rPr lang="sr-Latn-RS" sz="2600" dirty="0" smtClean="0">
                <a:latin typeface="Palatino Linotype" pitchFamily="18" charset="0"/>
              </a:rPr>
              <a:t>5.  </a:t>
            </a:r>
            <a:r>
              <a:rPr lang="sr-Latn-RS" sz="2600" b="1" dirty="0" smtClean="0">
                <a:latin typeface="Palatino Linotype" pitchFamily="18" charset="0"/>
              </a:rPr>
              <a:t>Have</a:t>
            </a:r>
            <a:r>
              <a:rPr lang="sr-Latn-RS" sz="2600" dirty="0" smtClean="0">
                <a:latin typeface="Palatino Linotype" pitchFamily="18" charset="0"/>
              </a:rPr>
              <a:t> you </a:t>
            </a:r>
            <a:r>
              <a:rPr lang="sr-Latn-RS" sz="2600" b="1" dirty="0" smtClean="0">
                <a:latin typeface="Palatino Linotype" pitchFamily="18" charset="0"/>
              </a:rPr>
              <a:t>watched</a:t>
            </a:r>
            <a:r>
              <a:rPr lang="sr-Latn-RS" sz="2600" dirty="0" smtClean="0">
                <a:latin typeface="Palatino Linotype" pitchFamily="18" charset="0"/>
              </a:rPr>
              <a:t> that new TV travel programme?</a:t>
            </a:r>
          </a:p>
          <a:p>
            <a:pPr algn="just"/>
            <a:r>
              <a:rPr lang="sr-Latn-RS" sz="2600" dirty="0" smtClean="0">
                <a:latin typeface="Palatino Linotype" pitchFamily="18" charset="0"/>
              </a:rPr>
              <a:t>6. </a:t>
            </a:r>
            <a:r>
              <a:rPr lang="sr-Latn-RS" sz="2600" b="1" dirty="0" smtClean="0">
                <a:latin typeface="Palatino Linotype" pitchFamily="18" charset="0"/>
              </a:rPr>
              <a:t>Have</a:t>
            </a:r>
            <a:r>
              <a:rPr lang="sr-Latn-RS" sz="2600" dirty="0" smtClean="0">
                <a:latin typeface="Palatino Linotype" pitchFamily="18" charset="0"/>
              </a:rPr>
              <a:t> they </a:t>
            </a:r>
            <a:r>
              <a:rPr lang="sr-Latn-RS" sz="2600" b="1" dirty="0" smtClean="0">
                <a:latin typeface="Palatino Linotype" pitchFamily="18" charset="0"/>
              </a:rPr>
              <a:t>talked</a:t>
            </a:r>
            <a:r>
              <a:rPr lang="sr-Latn-RS" sz="2600" dirty="0" smtClean="0">
                <a:latin typeface="Palatino Linotype" pitchFamily="18" charset="0"/>
              </a:rPr>
              <a:t> about our new idea?</a:t>
            </a:r>
          </a:p>
          <a:p>
            <a:pPr algn="just"/>
            <a:r>
              <a:rPr lang="sr-Latn-RS" sz="2600" dirty="0" smtClean="0">
                <a:latin typeface="Palatino Linotype" pitchFamily="18" charset="0"/>
              </a:rPr>
              <a:t>7. I </a:t>
            </a:r>
            <a:r>
              <a:rPr lang="sr-Latn-RS" sz="2600" b="1" dirty="0" smtClean="0">
                <a:latin typeface="Palatino Linotype" pitchFamily="18" charset="0"/>
              </a:rPr>
              <a:t>have been </a:t>
            </a:r>
            <a:r>
              <a:rPr lang="sr-Latn-RS" sz="2600" dirty="0" smtClean="0">
                <a:latin typeface="Palatino Linotype" pitchFamily="18" charset="0"/>
              </a:rPr>
              <a:t>very busy.</a:t>
            </a:r>
          </a:p>
          <a:p>
            <a:pPr algn="just"/>
            <a:r>
              <a:rPr lang="sr-Latn-RS" sz="2600" dirty="0" smtClean="0">
                <a:latin typeface="Palatino Linotype" pitchFamily="18" charset="0"/>
              </a:rPr>
              <a:t>8. Michael </a:t>
            </a:r>
            <a:r>
              <a:rPr lang="sr-Latn-RS" sz="2600" b="1" dirty="0" smtClean="0">
                <a:latin typeface="Palatino Linotype" pitchFamily="18" charset="0"/>
              </a:rPr>
              <a:t>have gone </a:t>
            </a:r>
            <a:r>
              <a:rPr lang="sr-Latn-RS" sz="2600" dirty="0" smtClean="0">
                <a:latin typeface="Palatino Linotype" pitchFamily="18" charset="0"/>
              </a:rPr>
              <a:t>to Bermuda. He doesn’t want to come back.</a:t>
            </a:r>
            <a:endParaRPr lang="en-US" sz="2600" dirty="0">
              <a:latin typeface="Palatino Linotype" pitchFamily="18" charset="0"/>
            </a:endParaRPr>
          </a:p>
        </p:txBody>
      </p:sp>
      <p:graphicFrame>
        <p:nvGraphicFramePr>
          <p:cNvPr id="4" name="Table 3"/>
          <p:cNvGraphicFramePr>
            <a:graphicFrameLocks noGrp="1"/>
          </p:cNvGraphicFramePr>
          <p:nvPr/>
        </p:nvGraphicFramePr>
        <p:xfrm>
          <a:off x="357158" y="1714488"/>
          <a:ext cx="8143932" cy="500066"/>
        </p:xfrm>
        <a:graphic>
          <a:graphicData uri="http://schemas.openxmlformats.org/drawingml/2006/table">
            <a:tbl>
              <a:tblPr firstRow="1" bandRow="1">
                <a:tableStyleId>{5940675A-B579-460E-94D1-54222C63F5DA}</a:tableStyleId>
              </a:tblPr>
              <a:tblGrid>
                <a:gridCol w="8143932"/>
              </a:tblGrid>
              <a:tr h="500066">
                <a:tc>
                  <a:txBody>
                    <a:bodyPr/>
                    <a:lstStyle/>
                    <a:p>
                      <a:pPr algn="ctr"/>
                      <a:r>
                        <a:rPr lang="sr-Latn-RS" sz="2400" b="1" dirty="0" smtClean="0">
                          <a:latin typeface="Palatino Linotype" pitchFamily="18" charset="0"/>
                        </a:rPr>
                        <a:t>drive     go     look    </a:t>
                      </a:r>
                      <a:r>
                        <a:rPr lang="sr-Latn-RS" sz="2400" b="1" baseline="0" dirty="0" smtClean="0">
                          <a:latin typeface="Palatino Linotype" pitchFamily="18" charset="0"/>
                        </a:rPr>
                        <a:t> watch     eat     learn     talk     be</a:t>
                      </a:r>
                      <a:endParaRPr lang="en-US" sz="2400" b="1" dirty="0">
                        <a:latin typeface="Palatino Linotype"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68280"/>
          </a:xfrm>
        </p:spPr>
        <p:txBody>
          <a:bodyPr>
            <a:normAutofit fontScale="90000"/>
          </a:bodyPr>
          <a:lstStyle/>
          <a:p>
            <a:endParaRPr lang="en-US" dirty="0"/>
          </a:p>
        </p:txBody>
      </p:sp>
      <p:pic>
        <p:nvPicPr>
          <p:cNvPr id="1026" name="Picture 2" descr="C:\Users\User\Desktop\himalaya-lodge.jpg"/>
          <p:cNvPicPr>
            <a:picLocks noGrp="1" noChangeAspect="1" noChangeArrowheads="1"/>
          </p:cNvPicPr>
          <p:nvPr>
            <p:ph idx="1"/>
          </p:nvPr>
        </p:nvPicPr>
        <p:blipFill>
          <a:blip r:embed="rId2"/>
          <a:srcRect/>
          <a:stretch>
            <a:fillRect/>
          </a:stretch>
        </p:blipFill>
        <p:spPr bwMode="auto">
          <a:xfrm>
            <a:off x="0" y="1"/>
            <a:ext cx="4857752" cy="3214685"/>
          </a:xfrm>
          <a:prstGeom prst="rect">
            <a:avLst/>
          </a:prstGeom>
          <a:noFill/>
        </p:spPr>
      </p:pic>
      <p:pic>
        <p:nvPicPr>
          <p:cNvPr id="1027" name="Picture 3" descr="C:\Users\User\Desktop\index.jpg"/>
          <p:cNvPicPr>
            <a:picLocks noChangeAspect="1" noChangeArrowheads="1"/>
          </p:cNvPicPr>
          <p:nvPr/>
        </p:nvPicPr>
        <p:blipFill>
          <a:blip r:embed="rId3"/>
          <a:srcRect/>
          <a:stretch>
            <a:fillRect/>
          </a:stretch>
        </p:blipFill>
        <p:spPr bwMode="auto">
          <a:xfrm>
            <a:off x="0" y="3214686"/>
            <a:ext cx="4857752" cy="3643314"/>
          </a:xfrm>
          <a:prstGeom prst="rect">
            <a:avLst/>
          </a:prstGeom>
          <a:noFill/>
        </p:spPr>
      </p:pic>
      <p:pic>
        <p:nvPicPr>
          <p:cNvPr id="1028" name="Picture 4" descr="C:\Users\User\Desktop\28537.jpg"/>
          <p:cNvPicPr>
            <a:picLocks noChangeAspect="1" noChangeArrowheads="1"/>
          </p:cNvPicPr>
          <p:nvPr/>
        </p:nvPicPr>
        <p:blipFill>
          <a:blip r:embed="rId4"/>
          <a:srcRect/>
          <a:stretch>
            <a:fillRect/>
          </a:stretch>
        </p:blipFill>
        <p:spPr bwMode="auto">
          <a:xfrm>
            <a:off x="4857752" y="3214686"/>
            <a:ext cx="4286248" cy="3643314"/>
          </a:xfrm>
          <a:prstGeom prst="rect">
            <a:avLst/>
          </a:prstGeom>
          <a:noFill/>
        </p:spPr>
      </p:pic>
      <p:pic>
        <p:nvPicPr>
          <p:cNvPr id="1029" name="Picture 5" descr="C:\Users\User\Desktop\palau.png"/>
          <p:cNvPicPr>
            <a:picLocks noChangeAspect="1" noChangeArrowheads="1"/>
          </p:cNvPicPr>
          <p:nvPr/>
        </p:nvPicPr>
        <p:blipFill>
          <a:blip r:embed="rId5"/>
          <a:srcRect/>
          <a:stretch>
            <a:fillRect/>
          </a:stretch>
        </p:blipFill>
        <p:spPr bwMode="auto">
          <a:xfrm>
            <a:off x="4786314" y="0"/>
            <a:ext cx="4357686" cy="3214686"/>
          </a:xfrm>
          <a:prstGeom prst="rect">
            <a:avLst/>
          </a:prstGeom>
          <a:noFill/>
        </p:spPr>
      </p:pic>
      <p:sp>
        <p:nvSpPr>
          <p:cNvPr id="8" name="TextBox 7"/>
          <p:cNvSpPr txBox="1"/>
          <p:nvPr/>
        </p:nvSpPr>
        <p:spPr>
          <a:xfrm>
            <a:off x="285720" y="4071942"/>
            <a:ext cx="1143008" cy="400110"/>
          </a:xfrm>
          <a:prstGeom prst="rect">
            <a:avLst/>
          </a:prstGeom>
          <a:noFill/>
        </p:spPr>
        <p:txBody>
          <a:bodyPr wrap="square" rtlCol="0">
            <a:spAutoFit/>
          </a:bodyPr>
          <a:lstStyle/>
          <a:p>
            <a:r>
              <a:rPr lang="sr-Latn-RS" sz="2000" b="1" dirty="0" smtClean="0">
                <a:latin typeface="Californian FB" pitchFamily="18" charset="0"/>
              </a:rPr>
              <a:t>C -</a:t>
            </a:r>
            <a:r>
              <a:rPr lang="sr-Latn-RS" sz="2000" b="1" dirty="0" smtClean="0">
                <a:solidFill>
                  <a:srgbClr val="FF0000"/>
                </a:solidFill>
                <a:latin typeface="Californian FB" pitchFamily="18" charset="0"/>
              </a:rPr>
              <a:t>1 </a:t>
            </a:r>
            <a:endParaRPr lang="en-US" sz="2000" b="1" dirty="0">
              <a:solidFill>
                <a:srgbClr val="FF0000"/>
              </a:solidFill>
              <a:latin typeface="Californian FB" pitchFamily="18" charset="0"/>
            </a:endParaRPr>
          </a:p>
        </p:txBody>
      </p:sp>
      <p:sp>
        <p:nvSpPr>
          <p:cNvPr id="11" name="TextBox 10"/>
          <p:cNvSpPr txBox="1"/>
          <p:nvPr/>
        </p:nvSpPr>
        <p:spPr>
          <a:xfrm>
            <a:off x="5143504" y="571480"/>
            <a:ext cx="688009" cy="400110"/>
          </a:xfrm>
          <a:prstGeom prst="rect">
            <a:avLst/>
          </a:prstGeom>
          <a:noFill/>
        </p:spPr>
        <p:txBody>
          <a:bodyPr wrap="none" rtlCol="0">
            <a:spAutoFit/>
          </a:bodyPr>
          <a:lstStyle/>
          <a:p>
            <a:r>
              <a:rPr lang="sr-Latn-RS" sz="2000" b="1" dirty="0" smtClean="0">
                <a:latin typeface="Californian FB" pitchFamily="18" charset="0"/>
              </a:rPr>
              <a:t>B - </a:t>
            </a:r>
            <a:r>
              <a:rPr lang="sr-Latn-RS" sz="2000" b="1" dirty="0" smtClean="0">
                <a:solidFill>
                  <a:srgbClr val="FF0000"/>
                </a:solidFill>
                <a:latin typeface="Californian FB" pitchFamily="18" charset="0"/>
              </a:rPr>
              <a:t>4</a:t>
            </a:r>
            <a:endParaRPr lang="en-US" sz="2000" b="1" dirty="0">
              <a:solidFill>
                <a:srgbClr val="FF0000"/>
              </a:solidFill>
              <a:latin typeface="Californian FB" pitchFamily="18" charset="0"/>
            </a:endParaRPr>
          </a:p>
        </p:txBody>
      </p:sp>
      <p:sp>
        <p:nvSpPr>
          <p:cNvPr id="12" name="TextBox 11"/>
          <p:cNvSpPr txBox="1"/>
          <p:nvPr/>
        </p:nvSpPr>
        <p:spPr>
          <a:xfrm>
            <a:off x="6429388" y="5715016"/>
            <a:ext cx="1285884" cy="400110"/>
          </a:xfrm>
          <a:prstGeom prst="rect">
            <a:avLst/>
          </a:prstGeom>
          <a:noFill/>
        </p:spPr>
        <p:txBody>
          <a:bodyPr wrap="square" rtlCol="0">
            <a:spAutoFit/>
          </a:bodyPr>
          <a:lstStyle/>
          <a:p>
            <a:r>
              <a:rPr lang="sr-Latn-RS" sz="2000" b="1" dirty="0" smtClean="0">
                <a:latin typeface="Californian FB" pitchFamily="18" charset="0"/>
              </a:rPr>
              <a:t>D - </a:t>
            </a:r>
            <a:r>
              <a:rPr lang="sr-Latn-RS" sz="2000" b="1" dirty="0" smtClean="0">
                <a:solidFill>
                  <a:srgbClr val="FF0000"/>
                </a:solidFill>
                <a:latin typeface="Californian FB" pitchFamily="18" charset="0"/>
              </a:rPr>
              <a:t>3</a:t>
            </a:r>
            <a:endParaRPr lang="en-US" sz="2000" b="1" dirty="0">
              <a:solidFill>
                <a:srgbClr val="FF0000"/>
              </a:solidFill>
              <a:latin typeface="Californian FB" pitchFamily="18" charset="0"/>
            </a:endParaRPr>
          </a:p>
        </p:txBody>
      </p:sp>
      <p:sp>
        <p:nvSpPr>
          <p:cNvPr id="13" name="TextBox 12"/>
          <p:cNvSpPr txBox="1"/>
          <p:nvPr/>
        </p:nvSpPr>
        <p:spPr>
          <a:xfrm>
            <a:off x="3500430" y="285728"/>
            <a:ext cx="714380" cy="369332"/>
          </a:xfrm>
          <a:prstGeom prst="rect">
            <a:avLst/>
          </a:prstGeom>
          <a:noFill/>
        </p:spPr>
        <p:txBody>
          <a:bodyPr wrap="square" rtlCol="0">
            <a:spAutoFit/>
          </a:bodyPr>
          <a:lstStyle/>
          <a:p>
            <a:r>
              <a:rPr lang="sr-Latn-RS" dirty="0" smtClean="0"/>
              <a:t>A - </a:t>
            </a:r>
            <a:r>
              <a:rPr lang="sr-Latn-RS" b="1" dirty="0" smtClean="0">
                <a:solidFill>
                  <a:srgbClr val="FF0000"/>
                </a:solidFill>
              </a:rPr>
              <a:t>2</a:t>
            </a:r>
            <a:endParaRPr lang="en-US"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9"/>
                                        </p:tgtEl>
                                        <p:attrNameLst>
                                          <p:attrName>style.visibility</p:attrName>
                                        </p:attrNameLst>
                                      </p:cBhvr>
                                      <p:to>
                                        <p:strVal val="visible"/>
                                      </p:to>
                                    </p:set>
                                    <p:animEffect transition="in" filter="fade">
                                      <p:cBhvr>
                                        <p:cTn id="12" dur="2000"/>
                                        <p:tgtEl>
                                          <p:spTgt spid="10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Effect transition="in" filter="fade">
                                      <p:cBhvr>
                                        <p:cTn id="17" dur="2000"/>
                                        <p:tgtEl>
                                          <p:spTgt spid="102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28"/>
                                        </p:tgtEl>
                                        <p:attrNameLst>
                                          <p:attrName>style.visibility</p:attrName>
                                        </p:attrNameLst>
                                      </p:cBhvr>
                                      <p:to>
                                        <p:strVal val="visible"/>
                                      </p:to>
                                    </p:set>
                                    <p:animEffect transition="in" filter="fade">
                                      <p:cBhvr>
                                        <p:cTn id="22"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28728"/>
          </a:xfrm>
        </p:spPr>
        <p:txBody>
          <a:bodyPr>
            <a:noAutofit/>
          </a:bodyPr>
          <a:lstStyle/>
          <a:p>
            <a:r>
              <a:rPr lang="sr-Latn-RS" sz="3600" dirty="0" smtClean="0">
                <a:latin typeface="Californian FB" pitchFamily="18" charset="0"/>
              </a:rPr>
              <a:t>1. </a:t>
            </a:r>
            <a:r>
              <a:rPr lang="sr-Latn-RS" sz="3600" b="1" dirty="0" smtClean="0">
                <a:solidFill>
                  <a:srgbClr val="FF0000"/>
                </a:solidFill>
                <a:latin typeface="Californian FB" pitchFamily="18" charset="0"/>
              </a:rPr>
              <a:t>page 102</a:t>
            </a:r>
            <a:r>
              <a:rPr lang="sr-Latn-RS" sz="3600" dirty="0" smtClean="0">
                <a:latin typeface="Californian FB" pitchFamily="18" charset="0"/>
              </a:rPr>
              <a:t>, KEY</a:t>
            </a:r>
            <a:endParaRPr lang="en-US" sz="3600" dirty="0">
              <a:latin typeface="Californian FB" pitchFamily="18" charset="0"/>
            </a:endParaRPr>
          </a:p>
        </p:txBody>
      </p:sp>
      <p:sp>
        <p:nvSpPr>
          <p:cNvPr id="3" name="Content Placeholder 2"/>
          <p:cNvSpPr>
            <a:spLocks noGrp="1"/>
          </p:cNvSpPr>
          <p:nvPr>
            <p:ph idx="1"/>
          </p:nvPr>
        </p:nvSpPr>
        <p:spPr>
          <a:xfrm>
            <a:off x="0" y="1857364"/>
            <a:ext cx="9144000" cy="4268799"/>
          </a:xfrm>
        </p:spPr>
        <p:txBody>
          <a:bodyPr/>
          <a:lstStyle/>
          <a:p>
            <a:pPr algn="just"/>
            <a:r>
              <a:rPr lang="sr-Latn-RS" sz="2800" dirty="0" smtClean="0">
                <a:latin typeface="Californian FB" pitchFamily="18" charset="0"/>
              </a:rPr>
              <a:t>1. </a:t>
            </a:r>
            <a:r>
              <a:rPr lang="sr-Latn-RS" sz="2800" i="1" dirty="0" smtClean="0">
                <a:latin typeface="Californian FB" pitchFamily="18" charset="0"/>
              </a:rPr>
              <a:t>Pole to Pole </a:t>
            </a:r>
            <a:r>
              <a:rPr lang="sr-Latn-RS" sz="2800" dirty="0" smtClean="0">
                <a:latin typeface="Californian FB" pitchFamily="18" charset="0"/>
              </a:rPr>
              <a:t>is about a 141-day journey from the North Pole to the South Pole. </a:t>
            </a:r>
            <a:r>
              <a:rPr lang="sr-Latn-RS" sz="2800" b="1" dirty="0" smtClean="0">
                <a:solidFill>
                  <a:srgbClr val="FF0000"/>
                </a:solidFill>
                <a:latin typeface="Californian FB" pitchFamily="18" charset="0"/>
              </a:rPr>
              <a:t>C</a:t>
            </a:r>
          </a:p>
          <a:p>
            <a:pPr algn="just"/>
            <a:r>
              <a:rPr lang="sr-Latn-RS" sz="2800" dirty="0" smtClean="0">
                <a:latin typeface="Californian FB" pitchFamily="18" charset="0"/>
              </a:rPr>
              <a:t>2. </a:t>
            </a:r>
            <a:r>
              <a:rPr lang="sr-Latn-RS" sz="2800" i="1" dirty="0" smtClean="0">
                <a:latin typeface="Californian FB" pitchFamily="18" charset="0"/>
              </a:rPr>
              <a:t>Himalaya</a:t>
            </a:r>
            <a:r>
              <a:rPr lang="sr-Latn-RS" sz="2800" dirty="0" smtClean="0">
                <a:latin typeface="Californian FB" pitchFamily="18" charset="0"/>
              </a:rPr>
              <a:t> is the story of a journey across the world’s greatest mountains, from Afghanistan to China. </a:t>
            </a:r>
            <a:r>
              <a:rPr lang="sr-Latn-RS" sz="2800" b="1" dirty="0" smtClean="0">
                <a:solidFill>
                  <a:srgbClr val="FF0000"/>
                </a:solidFill>
                <a:latin typeface="Californian FB" pitchFamily="18" charset="0"/>
              </a:rPr>
              <a:t>A</a:t>
            </a:r>
          </a:p>
          <a:p>
            <a:pPr algn="just"/>
            <a:r>
              <a:rPr lang="sr-Latn-RS" sz="2800" dirty="0" smtClean="0">
                <a:latin typeface="Californian FB" pitchFamily="18" charset="0"/>
              </a:rPr>
              <a:t>3. </a:t>
            </a:r>
            <a:r>
              <a:rPr lang="sr-Latn-RS" sz="2800" i="1" dirty="0" smtClean="0">
                <a:latin typeface="Californian FB" pitchFamily="18" charset="0"/>
              </a:rPr>
              <a:t>Sahara</a:t>
            </a:r>
            <a:r>
              <a:rPr lang="sr-Latn-RS" sz="2800" dirty="0" smtClean="0">
                <a:latin typeface="Californian FB" pitchFamily="18" charset="0"/>
              </a:rPr>
              <a:t> is about a journey across the desert that is the size of the USA and covers ten different countries. </a:t>
            </a:r>
            <a:r>
              <a:rPr lang="sr-Latn-RS" sz="2800" b="1" dirty="0" smtClean="0">
                <a:solidFill>
                  <a:srgbClr val="FF0000"/>
                </a:solidFill>
                <a:latin typeface="Californian FB" pitchFamily="18" charset="0"/>
              </a:rPr>
              <a:t>D</a:t>
            </a:r>
          </a:p>
          <a:p>
            <a:pPr algn="just"/>
            <a:r>
              <a:rPr lang="sr-Latn-RS" sz="2800" dirty="0" smtClean="0">
                <a:latin typeface="Californian FB" pitchFamily="18" charset="0"/>
              </a:rPr>
              <a:t>4. </a:t>
            </a:r>
            <a:r>
              <a:rPr lang="sr-Latn-RS" sz="2800" i="1" dirty="0" smtClean="0">
                <a:latin typeface="Californian FB" pitchFamily="18" charset="0"/>
              </a:rPr>
              <a:t>Full Circle </a:t>
            </a:r>
            <a:r>
              <a:rPr lang="sr-Latn-RS" sz="2800" dirty="0" smtClean="0">
                <a:latin typeface="Californian FB" pitchFamily="18" charset="0"/>
              </a:rPr>
              <a:t>is the story of a 50, 000 km trip round the Pacific Ocean. The writer visited 17 countries on four continents. </a:t>
            </a:r>
            <a:r>
              <a:rPr lang="sr-Latn-RS" sz="2800" b="1" dirty="0" smtClean="0">
                <a:solidFill>
                  <a:srgbClr val="FF0000"/>
                </a:solidFill>
                <a:latin typeface="Californian FB" pitchFamily="18" charset="0"/>
              </a:rPr>
              <a:t>B</a:t>
            </a:r>
            <a:endParaRPr lang="en-US" sz="2800" b="1" dirty="0">
              <a:solidFill>
                <a:srgbClr val="FF0000"/>
              </a:solidFill>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2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4422"/>
          </a:xfrm>
        </p:spPr>
        <p:txBody>
          <a:bodyPr>
            <a:noAutofit/>
          </a:bodyPr>
          <a:lstStyle/>
          <a:p>
            <a:r>
              <a:rPr lang="sr-Latn-RS" sz="3600" dirty="0" smtClean="0">
                <a:latin typeface="Californian FB" pitchFamily="18" charset="0"/>
              </a:rPr>
              <a:t>2. </a:t>
            </a:r>
            <a:r>
              <a:rPr lang="sr-Latn-RS" sz="3600" b="1" dirty="0" smtClean="0">
                <a:solidFill>
                  <a:srgbClr val="FF0000"/>
                </a:solidFill>
                <a:latin typeface="Californian FB" pitchFamily="18" charset="0"/>
              </a:rPr>
              <a:t>page 102, </a:t>
            </a:r>
            <a:r>
              <a:rPr lang="sr-Latn-RS" sz="3600" dirty="0" smtClean="0">
                <a:latin typeface="Californian FB" pitchFamily="18" charset="0"/>
              </a:rPr>
              <a:t>KEY</a:t>
            </a:r>
            <a:endParaRPr lang="en-US" sz="3600" dirty="0">
              <a:latin typeface="Californian FB" pitchFamily="18" charset="0"/>
            </a:endParaRPr>
          </a:p>
        </p:txBody>
      </p:sp>
      <p:sp>
        <p:nvSpPr>
          <p:cNvPr id="3" name="Content Placeholder 2"/>
          <p:cNvSpPr>
            <a:spLocks noGrp="1"/>
          </p:cNvSpPr>
          <p:nvPr>
            <p:ph idx="1"/>
          </p:nvPr>
        </p:nvSpPr>
        <p:spPr>
          <a:xfrm>
            <a:off x="0" y="1285860"/>
            <a:ext cx="4214810" cy="2143139"/>
          </a:xfrm>
        </p:spPr>
        <p:txBody>
          <a:bodyPr>
            <a:noAutofit/>
          </a:bodyPr>
          <a:lstStyle/>
          <a:p>
            <a:pPr algn="just"/>
            <a:r>
              <a:rPr lang="sr-Latn-RS" sz="2000" dirty="0" smtClean="0">
                <a:latin typeface="Lucida Handwriting" pitchFamily="66" charset="0"/>
              </a:rPr>
              <a:t>A The air is still, and watery sun gives the place a lonely feel. The temperature is minus 25 degrees C. They say this is warm. </a:t>
            </a:r>
            <a:r>
              <a:rPr lang="sr-Latn-RS" sz="2000" b="1" dirty="0" smtClean="0">
                <a:solidFill>
                  <a:srgbClr val="FF0000"/>
                </a:solidFill>
                <a:latin typeface="Palatino Linotype" pitchFamily="18" charset="0"/>
              </a:rPr>
              <a:t>POLE TO POLE</a:t>
            </a:r>
            <a:endParaRPr lang="en-US" sz="2000" b="1" dirty="0">
              <a:solidFill>
                <a:srgbClr val="FF0000"/>
              </a:solidFill>
              <a:latin typeface="Palatino Linotype" pitchFamily="18" charset="0"/>
            </a:endParaRPr>
          </a:p>
        </p:txBody>
      </p:sp>
      <p:sp>
        <p:nvSpPr>
          <p:cNvPr id="5" name="TextBox 4"/>
          <p:cNvSpPr txBox="1"/>
          <p:nvPr/>
        </p:nvSpPr>
        <p:spPr>
          <a:xfrm>
            <a:off x="0" y="3429000"/>
            <a:ext cx="3929058" cy="3170099"/>
          </a:xfrm>
          <a:prstGeom prst="rect">
            <a:avLst/>
          </a:prstGeom>
          <a:noFill/>
        </p:spPr>
        <p:txBody>
          <a:bodyPr wrap="square" rtlCol="0">
            <a:spAutoFit/>
          </a:bodyPr>
          <a:lstStyle/>
          <a:p>
            <a:pPr algn="just">
              <a:buFont typeface="Arial" pitchFamily="34" charset="0"/>
              <a:buChar char="•"/>
            </a:pPr>
            <a:r>
              <a:rPr lang="sr-Latn-RS" dirty="0" smtClean="0"/>
              <a:t> </a:t>
            </a:r>
            <a:r>
              <a:rPr lang="sr-Latn-RS" sz="2000" dirty="0" smtClean="0">
                <a:latin typeface="Lucida Handwriting" pitchFamily="66" charset="0"/>
              </a:rPr>
              <a:t>C Everest Base Camp is nowhere near as romantic as it sounds. In high season, between June and August, this area is packed with mountaineers and trekkers. This year there were 32 separate expeditions. </a:t>
            </a:r>
            <a:r>
              <a:rPr lang="sr-Latn-RS" sz="2000" b="1" dirty="0" smtClean="0">
                <a:solidFill>
                  <a:srgbClr val="FF0000"/>
                </a:solidFill>
                <a:latin typeface="Palatino Linotype" pitchFamily="18" charset="0"/>
              </a:rPr>
              <a:t>HIMALAYA</a:t>
            </a:r>
            <a:endParaRPr lang="en-US" sz="2000" b="1" dirty="0">
              <a:solidFill>
                <a:srgbClr val="FF0000"/>
              </a:solidFill>
              <a:latin typeface="Palatino Linotype" pitchFamily="18" charset="0"/>
            </a:endParaRPr>
          </a:p>
        </p:txBody>
      </p:sp>
      <p:sp>
        <p:nvSpPr>
          <p:cNvPr id="6" name="TextBox 5"/>
          <p:cNvSpPr txBox="1"/>
          <p:nvPr/>
        </p:nvSpPr>
        <p:spPr>
          <a:xfrm>
            <a:off x="4429124" y="1285860"/>
            <a:ext cx="4357718" cy="2554545"/>
          </a:xfrm>
          <a:prstGeom prst="rect">
            <a:avLst/>
          </a:prstGeom>
          <a:noFill/>
        </p:spPr>
        <p:txBody>
          <a:bodyPr wrap="square" rtlCol="0">
            <a:spAutoFit/>
          </a:bodyPr>
          <a:lstStyle/>
          <a:p>
            <a:pPr algn="just">
              <a:buFont typeface="Arial" pitchFamily="34" charset="0"/>
              <a:buChar char="•"/>
            </a:pPr>
            <a:r>
              <a:rPr lang="sr-Latn-RS" sz="2000" dirty="0" smtClean="0">
                <a:latin typeface="Lucida Handwriting" pitchFamily="66" charset="0"/>
              </a:rPr>
              <a:t>B We are out of the crowded Asian Pacific area and into the great empty spaces of Australasia. In Java there are 850 people for every square kilometre of land; in Australia, just over two. </a:t>
            </a:r>
          </a:p>
          <a:p>
            <a:pPr algn="just"/>
            <a:r>
              <a:rPr lang="sr-Latn-RS" sz="2000" b="1" dirty="0" smtClean="0">
                <a:solidFill>
                  <a:srgbClr val="FF0000"/>
                </a:solidFill>
                <a:latin typeface="Palatino Linotype" pitchFamily="18" charset="0"/>
              </a:rPr>
              <a:t>FULL CIRCLE</a:t>
            </a:r>
            <a:endParaRPr lang="en-US" sz="2000" b="1" dirty="0">
              <a:solidFill>
                <a:srgbClr val="FF0000"/>
              </a:solidFill>
              <a:latin typeface="Palatino Linotype" pitchFamily="18" charset="0"/>
            </a:endParaRPr>
          </a:p>
        </p:txBody>
      </p:sp>
      <p:sp>
        <p:nvSpPr>
          <p:cNvPr id="7" name="TextBox 6"/>
          <p:cNvSpPr txBox="1"/>
          <p:nvPr/>
        </p:nvSpPr>
        <p:spPr>
          <a:xfrm>
            <a:off x="4214810" y="4000504"/>
            <a:ext cx="4572032" cy="2246769"/>
          </a:xfrm>
          <a:prstGeom prst="rect">
            <a:avLst/>
          </a:prstGeom>
          <a:noFill/>
        </p:spPr>
        <p:txBody>
          <a:bodyPr wrap="square" rtlCol="0">
            <a:spAutoFit/>
          </a:bodyPr>
          <a:lstStyle/>
          <a:p>
            <a:pPr algn="just">
              <a:buFont typeface="Arial" pitchFamily="34" charset="0"/>
              <a:buChar char="•"/>
            </a:pPr>
            <a:r>
              <a:rPr lang="sr-Latn-RS" dirty="0" smtClean="0"/>
              <a:t> </a:t>
            </a:r>
            <a:r>
              <a:rPr lang="sr-Latn-RS" sz="2000" dirty="0" smtClean="0">
                <a:latin typeface="Lucida Handwriting" pitchFamily="66" charset="0"/>
              </a:rPr>
              <a:t>D Morocco has changed colour. The greens and golds of the north have become a line of pale yellow trees running beside the road. Beyond them, the land is brick-red and bare. </a:t>
            </a:r>
            <a:r>
              <a:rPr lang="sr-Latn-RS" sz="2000" b="1" dirty="0" smtClean="0">
                <a:solidFill>
                  <a:srgbClr val="FF0000"/>
                </a:solidFill>
                <a:latin typeface="Palatino Linotype" pitchFamily="18" charset="0"/>
              </a:rPr>
              <a:t>SAHARA</a:t>
            </a:r>
            <a:endParaRPr lang="en-US" sz="2000" b="1" dirty="0">
              <a:solidFill>
                <a:srgbClr val="FF0000"/>
              </a:solidFill>
              <a:latin typeface="Palatino Linotyp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nodeType="clickEffect">
                                  <p:stCondLst>
                                    <p:cond delay="0"/>
                                  </p:stCondLst>
                                  <p:iterate type="lt">
                                    <p:tmPct val="10000"/>
                                  </p:iterate>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1000"/>
                                        <p:tgtEl>
                                          <p:spTgt spid="6">
                                            <p:txEl>
                                              <p:pRg st="0" end="0"/>
                                            </p:txEl>
                                          </p:spTgt>
                                        </p:tgtEl>
                                      </p:cBhvr>
                                    </p:animEffect>
                                    <p:anim calcmode="lin" valueType="num">
                                      <p:cBhvr>
                                        <p:cTn id="22" dur="1000" fill="hold"/>
                                        <p:tgtEl>
                                          <p:spTgt spid="6">
                                            <p:txEl>
                                              <p:pRg st="0" end="0"/>
                                            </p:txEl>
                                          </p:spTgt>
                                        </p:tgtEl>
                                        <p:attrNameLst>
                                          <p:attrName>ppt_x</p:attrName>
                                        </p:attrNameLst>
                                      </p:cBhvr>
                                      <p:tavLst>
                                        <p:tav tm="0">
                                          <p:val>
                                            <p:strVal val="#ppt_x-.1"/>
                                          </p:val>
                                        </p:tav>
                                        <p:tav tm="100000">
                                          <p:val>
                                            <p:strVal val="#ppt_x"/>
                                          </p:val>
                                        </p:tav>
                                      </p:tavLst>
                                    </p:anim>
                                    <p:anim calcmode="lin" valueType="num">
                                      <p:cBhvr>
                                        <p:cTn id="23" dur="10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0" presetClass="entr" presetSubtype="0" fill="hold" nodeType="clickEffect">
                                  <p:stCondLst>
                                    <p:cond delay="0"/>
                                  </p:stCondLst>
                                  <p:iterate type="lt">
                                    <p:tmPct val="10000"/>
                                  </p:iterate>
                                  <p:childTnLst>
                                    <p:set>
                                      <p:cBhvr>
                                        <p:cTn id="27" dur="1" fill="hold">
                                          <p:stCondLst>
                                            <p:cond delay="0"/>
                                          </p:stCondLst>
                                        </p:cTn>
                                        <p:tgtEl>
                                          <p:spTgt spid="6">
                                            <p:txEl>
                                              <p:pRg st="1" end="1"/>
                                            </p:txEl>
                                          </p:spTgt>
                                        </p:tgtEl>
                                        <p:attrNameLst>
                                          <p:attrName>style.visibility</p:attrName>
                                        </p:attrNameLst>
                                      </p:cBhvr>
                                      <p:to>
                                        <p:strVal val="visible"/>
                                      </p:to>
                                    </p:set>
                                    <p:animEffect transition="in" filter="fade">
                                      <p:cBhvr>
                                        <p:cTn id="28" dur="1000"/>
                                        <p:tgtEl>
                                          <p:spTgt spid="6">
                                            <p:txEl>
                                              <p:pRg st="1" end="1"/>
                                            </p:txEl>
                                          </p:spTgt>
                                        </p:tgtEl>
                                      </p:cBhvr>
                                    </p:animEffect>
                                    <p:anim calcmode="lin" valueType="num">
                                      <p:cBhvr>
                                        <p:cTn id="29" dur="1000" fill="hold"/>
                                        <p:tgtEl>
                                          <p:spTgt spid="6">
                                            <p:txEl>
                                              <p:pRg st="1" end="1"/>
                                            </p:txEl>
                                          </p:spTgt>
                                        </p:tgtEl>
                                        <p:attrNameLst>
                                          <p:attrName>ppt_x</p:attrName>
                                        </p:attrNameLst>
                                      </p:cBhvr>
                                      <p:tavLst>
                                        <p:tav tm="0">
                                          <p:val>
                                            <p:strVal val="#ppt_x-.1"/>
                                          </p:val>
                                        </p:tav>
                                        <p:tav tm="100000">
                                          <p:val>
                                            <p:strVal val="#ppt_x"/>
                                          </p:val>
                                        </p:tav>
                                      </p:tavLst>
                                    </p:anim>
                                    <p:anim calcmode="lin" valueType="num">
                                      <p:cBhvr>
                                        <p:cTn id="30" dur="10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0" presetClass="entr" presetSubtype="0" fill="hold" nodeType="clickEffect">
                                  <p:stCondLst>
                                    <p:cond delay="0"/>
                                  </p:stCondLst>
                                  <p:iterate type="lt">
                                    <p:tmPct val="10000"/>
                                  </p:iterate>
                                  <p:childTnLst>
                                    <p:set>
                                      <p:cBhvr>
                                        <p:cTn id="34" dur="1" fill="hold">
                                          <p:stCondLst>
                                            <p:cond delay="0"/>
                                          </p:stCondLst>
                                        </p:cTn>
                                        <p:tgtEl>
                                          <p:spTgt spid="5">
                                            <p:txEl>
                                              <p:pRg st="0" end="0"/>
                                            </p:txEl>
                                          </p:spTgt>
                                        </p:tgtEl>
                                        <p:attrNameLst>
                                          <p:attrName>style.visibility</p:attrName>
                                        </p:attrNameLst>
                                      </p:cBhvr>
                                      <p:to>
                                        <p:strVal val="visible"/>
                                      </p:to>
                                    </p:set>
                                    <p:animEffect transition="in" filter="fade">
                                      <p:cBhvr>
                                        <p:cTn id="35" dur="1000"/>
                                        <p:tgtEl>
                                          <p:spTgt spid="5">
                                            <p:txEl>
                                              <p:pRg st="0" end="0"/>
                                            </p:txEl>
                                          </p:spTgt>
                                        </p:tgtEl>
                                      </p:cBhvr>
                                    </p:animEffect>
                                    <p:anim calcmode="lin" valueType="num">
                                      <p:cBhvr>
                                        <p:cTn id="36" dur="1000" fill="hold"/>
                                        <p:tgtEl>
                                          <p:spTgt spid="5">
                                            <p:txEl>
                                              <p:pRg st="0" end="0"/>
                                            </p:txEl>
                                          </p:spTgt>
                                        </p:tgtEl>
                                        <p:attrNameLst>
                                          <p:attrName>ppt_x</p:attrName>
                                        </p:attrNameLst>
                                      </p:cBhvr>
                                      <p:tavLst>
                                        <p:tav tm="0">
                                          <p:val>
                                            <p:strVal val="#ppt_x-.1"/>
                                          </p:val>
                                        </p:tav>
                                        <p:tav tm="100000">
                                          <p:val>
                                            <p:strVal val="#ppt_x"/>
                                          </p:val>
                                        </p:tav>
                                      </p:tavLst>
                                    </p:anim>
                                    <p:anim calcmode="lin" valueType="num">
                                      <p:cBhvr>
                                        <p:cTn id="37" dur="10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0" presetClass="entr" presetSubtype="0" fill="hold" nodeType="clickEffect">
                                  <p:stCondLst>
                                    <p:cond delay="0"/>
                                  </p:stCondLst>
                                  <p:iterate type="lt">
                                    <p:tmPct val="10000"/>
                                  </p:iterate>
                                  <p:childTnLst>
                                    <p:set>
                                      <p:cBhvr>
                                        <p:cTn id="41" dur="1" fill="hold">
                                          <p:stCondLst>
                                            <p:cond delay="0"/>
                                          </p:stCondLst>
                                        </p:cTn>
                                        <p:tgtEl>
                                          <p:spTgt spid="7">
                                            <p:txEl>
                                              <p:pRg st="0" end="0"/>
                                            </p:txEl>
                                          </p:spTgt>
                                        </p:tgtEl>
                                        <p:attrNameLst>
                                          <p:attrName>style.visibility</p:attrName>
                                        </p:attrNameLst>
                                      </p:cBhvr>
                                      <p:to>
                                        <p:strVal val="visible"/>
                                      </p:to>
                                    </p:set>
                                    <p:animEffect transition="in" filter="fade">
                                      <p:cBhvr>
                                        <p:cTn id="42" dur="1000"/>
                                        <p:tgtEl>
                                          <p:spTgt spid="7">
                                            <p:txEl>
                                              <p:pRg st="0" end="0"/>
                                            </p:txEl>
                                          </p:spTgt>
                                        </p:tgtEl>
                                      </p:cBhvr>
                                    </p:animEffect>
                                    <p:anim calcmode="lin" valueType="num">
                                      <p:cBhvr>
                                        <p:cTn id="43" dur="1000" fill="hold"/>
                                        <p:tgtEl>
                                          <p:spTgt spid="7">
                                            <p:txEl>
                                              <p:pRg st="0" end="0"/>
                                            </p:txEl>
                                          </p:spTgt>
                                        </p:tgtEl>
                                        <p:attrNameLst>
                                          <p:attrName>ppt_x</p:attrName>
                                        </p:attrNameLst>
                                      </p:cBhvr>
                                      <p:tavLst>
                                        <p:tav tm="0">
                                          <p:val>
                                            <p:strVal val="#ppt_x-.1"/>
                                          </p:val>
                                        </p:tav>
                                        <p:tav tm="100000">
                                          <p:val>
                                            <p:strVal val="#ppt_x"/>
                                          </p:val>
                                        </p:tav>
                                      </p:tavLst>
                                    </p:anim>
                                    <p:anim calcmode="lin" valueType="num">
                                      <p:cBhvr>
                                        <p:cTn id="44" dur="10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r-Latn-RS" sz="3600" dirty="0" smtClean="0">
                <a:latin typeface="Californian FB" pitchFamily="18" charset="0"/>
              </a:rPr>
              <a:t>3a </a:t>
            </a:r>
            <a:r>
              <a:rPr lang="sr-Latn-RS" sz="3600" b="1" dirty="0" smtClean="0">
                <a:solidFill>
                  <a:srgbClr val="FF0000"/>
                </a:solidFill>
                <a:latin typeface="Californian FB" pitchFamily="18" charset="0"/>
              </a:rPr>
              <a:t>page 102</a:t>
            </a:r>
            <a:r>
              <a:rPr lang="sr-Latn-RS" sz="3600" dirty="0" smtClean="0">
                <a:latin typeface="Californian FB" pitchFamily="18" charset="0"/>
              </a:rPr>
              <a:t>, KEY</a:t>
            </a:r>
            <a:endParaRPr lang="en-US" sz="3600" dirty="0">
              <a:latin typeface="Californian FB" pitchFamily="18" charset="0"/>
            </a:endParaRPr>
          </a:p>
        </p:txBody>
      </p:sp>
      <p:sp>
        <p:nvSpPr>
          <p:cNvPr id="3" name="Content Placeholder 2"/>
          <p:cNvSpPr>
            <a:spLocks noGrp="1"/>
          </p:cNvSpPr>
          <p:nvPr>
            <p:ph idx="1"/>
          </p:nvPr>
        </p:nvSpPr>
        <p:spPr>
          <a:xfrm>
            <a:off x="214282" y="2357430"/>
            <a:ext cx="8929718" cy="3768733"/>
          </a:xfrm>
        </p:spPr>
        <p:txBody>
          <a:bodyPr>
            <a:normAutofit/>
          </a:bodyPr>
          <a:lstStyle/>
          <a:p>
            <a:pPr algn="just"/>
            <a:r>
              <a:rPr lang="sr-Latn-RS" sz="2800" dirty="0" smtClean="0">
                <a:latin typeface="Palatino Linotype" pitchFamily="18" charset="0"/>
              </a:rPr>
              <a:t>Extract A 1</a:t>
            </a:r>
            <a:r>
              <a:rPr lang="sr-Latn-RS" sz="2800" b="1" dirty="0" smtClean="0">
                <a:solidFill>
                  <a:srgbClr val="FF0000"/>
                </a:solidFill>
                <a:latin typeface="Palatino Linotype" pitchFamily="18" charset="0"/>
              </a:rPr>
              <a:t>. STILL </a:t>
            </a:r>
            <a:r>
              <a:rPr lang="sr-Latn-RS" sz="2800" dirty="0" smtClean="0">
                <a:latin typeface="Palatino Linotype" pitchFamily="18" charset="0"/>
              </a:rPr>
              <a:t>2. </a:t>
            </a:r>
            <a:r>
              <a:rPr lang="sr-Latn-RS" sz="2800" b="1" dirty="0" smtClean="0">
                <a:solidFill>
                  <a:srgbClr val="FF0000"/>
                </a:solidFill>
                <a:latin typeface="Palatino Linotype" pitchFamily="18" charset="0"/>
              </a:rPr>
              <a:t>LONELY</a:t>
            </a:r>
          </a:p>
          <a:p>
            <a:pPr algn="just"/>
            <a:r>
              <a:rPr lang="sr-Latn-RS" sz="2800" dirty="0" smtClean="0">
                <a:latin typeface="Palatino Linotype" pitchFamily="18" charset="0"/>
              </a:rPr>
              <a:t>Extract B 3. </a:t>
            </a:r>
            <a:r>
              <a:rPr lang="sr-Latn-RS" sz="2800" b="1" dirty="0" smtClean="0">
                <a:solidFill>
                  <a:srgbClr val="FF0000"/>
                </a:solidFill>
                <a:latin typeface="Palatino Linotype" pitchFamily="18" charset="0"/>
              </a:rPr>
              <a:t>CROWDED</a:t>
            </a:r>
            <a:r>
              <a:rPr lang="sr-Latn-RS" sz="2800" dirty="0" smtClean="0">
                <a:latin typeface="Palatino Linotype" pitchFamily="18" charset="0"/>
              </a:rPr>
              <a:t> 4. </a:t>
            </a:r>
            <a:r>
              <a:rPr lang="sr-Latn-RS" sz="2800" b="1" dirty="0" smtClean="0">
                <a:solidFill>
                  <a:srgbClr val="FF0000"/>
                </a:solidFill>
                <a:latin typeface="Palatino Linotype" pitchFamily="18" charset="0"/>
              </a:rPr>
              <a:t>EMPTY</a:t>
            </a:r>
          </a:p>
          <a:p>
            <a:pPr algn="just"/>
            <a:r>
              <a:rPr lang="sr-Latn-RS" sz="2800" dirty="0" smtClean="0">
                <a:latin typeface="Palatino Linotype" pitchFamily="18" charset="0"/>
              </a:rPr>
              <a:t>Extract D 5. </a:t>
            </a:r>
            <a:r>
              <a:rPr lang="sr-Latn-RS" sz="2800" b="1" dirty="0" smtClean="0">
                <a:solidFill>
                  <a:srgbClr val="FF0000"/>
                </a:solidFill>
                <a:latin typeface="Palatino Linotype" pitchFamily="18" charset="0"/>
              </a:rPr>
              <a:t>PALE</a:t>
            </a:r>
          </a:p>
          <a:p>
            <a:pPr algn="just"/>
            <a:r>
              <a:rPr lang="sr-Latn-RS" sz="2800" dirty="0" smtClean="0">
                <a:latin typeface="Palatino Linotype" pitchFamily="18" charset="0"/>
              </a:rPr>
              <a:t>                  6. </a:t>
            </a:r>
            <a:r>
              <a:rPr lang="sr-Latn-RS" sz="2800" b="1" dirty="0" smtClean="0">
                <a:solidFill>
                  <a:srgbClr val="FF0000"/>
                </a:solidFill>
                <a:latin typeface="Palatino Linotype" pitchFamily="18" charset="0"/>
              </a:rPr>
              <a:t>BARE</a:t>
            </a:r>
            <a:endParaRPr lang="en-US" sz="2800" b="1" dirty="0">
              <a:solidFill>
                <a:srgbClr val="FF0000"/>
              </a:solidFill>
              <a:latin typeface="Palatino Linotype"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sr-Latn-RS" sz="3200" dirty="0" smtClean="0">
                <a:latin typeface="Californian FB" pitchFamily="18" charset="0"/>
              </a:rPr>
              <a:t>3b </a:t>
            </a:r>
            <a:r>
              <a:rPr lang="sr-Latn-RS" sz="3200" b="1" dirty="0" smtClean="0">
                <a:solidFill>
                  <a:srgbClr val="FF0000"/>
                </a:solidFill>
                <a:latin typeface="Californian FB" pitchFamily="18" charset="0"/>
              </a:rPr>
              <a:t>page 102</a:t>
            </a:r>
            <a:r>
              <a:rPr lang="sr-Latn-RS" sz="3200" dirty="0" smtClean="0">
                <a:latin typeface="Californian FB" pitchFamily="18" charset="0"/>
              </a:rPr>
              <a:t>, KEY</a:t>
            </a:r>
            <a:endParaRPr lang="en-US" sz="3200" dirty="0">
              <a:latin typeface="Californian FB" pitchFamily="18" charset="0"/>
            </a:endParaRPr>
          </a:p>
        </p:txBody>
      </p:sp>
      <p:sp>
        <p:nvSpPr>
          <p:cNvPr id="3" name="Content Placeholder 2"/>
          <p:cNvSpPr>
            <a:spLocks noGrp="1"/>
          </p:cNvSpPr>
          <p:nvPr>
            <p:ph idx="1"/>
          </p:nvPr>
        </p:nvSpPr>
        <p:spPr/>
        <p:txBody>
          <a:bodyPr/>
          <a:lstStyle/>
          <a:p>
            <a:r>
              <a:rPr lang="sr-Latn-RS" dirty="0" smtClean="0">
                <a:latin typeface="Californian FB" pitchFamily="18" charset="0"/>
              </a:rPr>
              <a:t>1  </a:t>
            </a:r>
            <a:r>
              <a:rPr lang="sr-Latn-RS" b="1" dirty="0" smtClean="0">
                <a:solidFill>
                  <a:srgbClr val="FF0000"/>
                </a:solidFill>
                <a:latin typeface="Californian FB" pitchFamily="18" charset="0"/>
              </a:rPr>
              <a:t>CROWDED </a:t>
            </a:r>
            <a:r>
              <a:rPr lang="sr-Latn-RS" dirty="0" smtClean="0">
                <a:latin typeface="Californian FB" pitchFamily="18" charset="0"/>
              </a:rPr>
              <a:t>city/train</a:t>
            </a:r>
          </a:p>
          <a:p>
            <a:r>
              <a:rPr lang="sr-Latn-RS" dirty="0" smtClean="0">
                <a:latin typeface="Californian FB" pitchFamily="18" charset="0"/>
              </a:rPr>
              <a:t>2 </a:t>
            </a:r>
            <a:r>
              <a:rPr lang="sr-Latn-RS" b="1" dirty="0" smtClean="0">
                <a:solidFill>
                  <a:srgbClr val="FF0000"/>
                </a:solidFill>
                <a:latin typeface="Californian FB" pitchFamily="18" charset="0"/>
              </a:rPr>
              <a:t>PALE</a:t>
            </a:r>
            <a:r>
              <a:rPr lang="sr-Latn-RS" dirty="0" smtClean="0">
                <a:latin typeface="Californian FB" pitchFamily="18" charset="0"/>
              </a:rPr>
              <a:t> face/colour</a:t>
            </a:r>
          </a:p>
          <a:p>
            <a:r>
              <a:rPr lang="sr-Latn-RS" dirty="0" smtClean="0">
                <a:latin typeface="Californian FB" pitchFamily="18" charset="0"/>
              </a:rPr>
              <a:t>3 </a:t>
            </a:r>
            <a:r>
              <a:rPr lang="sr-Latn-RS" b="1" dirty="0" smtClean="0">
                <a:solidFill>
                  <a:srgbClr val="FF0000"/>
                </a:solidFill>
                <a:latin typeface="Californian FB" pitchFamily="18" charset="0"/>
              </a:rPr>
              <a:t>EMPTY</a:t>
            </a:r>
            <a:r>
              <a:rPr lang="sr-Latn-RS" dirty="0" smtClean="0">
                <a:latin typeface="Californian FB" pitchFamily="18" charset="0"/>
              </a:rPr>
              <a:t> room/bottle</a:t>
            </a:r>
          </a:p>
          <a:p>
            <a:r>
              <a:rPr lang="sr-Latn-RS" dirty="0" smtClean="0">
                <a:latin typeface="Californian FB" pitchFamily="18" charset="0"/>
              </a:rPr>
              <a:t>4 </a:t>
            </a:r>
            <a:r>
              <a:rPr lang="sr-Latn-RS" b="1" dirty="0" smtClean="0">
                <a:solidFill>
                  <a:srgbClr val="FF0000"/>
                </a:solidFill>
                <a:latin typeface="Californian FB" pitchFamily="18" charset="0"/>
              </a:rPr>
              <a:t>LONELY </a:t>
            </a:r>
            <a:r>
              <a:rPr lang="sr-Latn-RS" dirty="0" smtClean="0">
                <a:latin typeface="Californian FB" pitchFamily="18" charset="0"/>
              </a:rPr>
              <a:t>person/life</a:t>
            </a:r>
          </a:p>
          <a:p>
            <a:r>
              <a:rPr lang="sr-Latn-RS" dirty="0" smtClean="0">
                <a:latin typeface="Californian FB" pitchFamily="18" charset="0"/>
              </a:rPr>
              <a:t>5 </a:t>
            </a:r>
            <a:r>
              <a:rPr lang="sr-Latn-RS" b="1" dirty="0" smtClean="0">
                <a:solidFill>
                  <a:srgbClr val="FF0000"/>
                </a:solidFill>
                <a:latin typeface="Californian FB" pitchFamily="18" charset="0"/>
              </a:rPr>
              <a:t>BARE</a:t>
            </a:r>
            <a:r>
              <a:rPr lang="sr-Latn-RS" dirty="0" smtClean="0">
                <a:latin typeface="Californian FB" pitchFamily="18" charset="0"/>
              </a:rPr>
              <a:t> feet/wall</a:t>
            </a:r>
          </a:p>
          <a:p>
            <a:r>
              <a:rPr lang="sr-Latn-RS" dirty="0" smtClean="0">
                <a:latin typeface="Californian FB" pitchFamily="18" charset="0"/>
              </a:rPr>
              <a:t>6 </a:t>
            </a:r>
            <a:r>
              <a:rPr lang="sr-Latn-RS" b="1" dirty="0" smtClean="0">
                <a:solidFill>
                  <a:srgbClr val="FF0000"/>
                </a:solidFill>
                <a:latin typeface="Californian FB" pitchFamily="18" charset="0"/>
              </a:rPr>
              <a:t>STILL</a:t>
            </a:r>
            <a:r>
              <a:rPr lang="sr-Latn-RS" dirty="0" smtClean="0">
                <a:latin typeface="Californian FB" pitchFamily="18" charset="0"/>
              </a:rPr>
              <a:t> lake/water</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2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20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2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00">
            <a:alpha val="28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sr-Latn-RS" sz="3200" i="1" dirty="0" smtClean="0">
                <a:latin typeface="Californian FB" pitchFamily="18" charset="0"/>
              </a:rPr>
              <a:t>Around the world </a:t>
            </a:r>
            <a:r>
              <a:rPr lang="sr-Latn-RS" sz="3200" dirty="0" smtClean="0">
                <a:latin typeface="Californian FB" pitchFamily="18" charset="0"/>
              </a:rPr>
              <a:t>with Palin </a:t>
            </a:r>
            <a:br>
              <a:rPr lang="sr-Latn-RS" sz="3200" dirty="0" smtClean="0">
                <a:latin typeface="Californian FB" pitchFamily="18" charset="0"/>
              </a:rPr>
            </a:br>
            <a:r>
              <a:rPr lang="sr-Latn-RS" sz="2400" dirty="0" smtClean="0">
                <a:latin typeface="Californian FB" pitchFamily="18" charset="0"/>
              </a:rPr>
              <a:t>by Stuart McCarthy</a:t>
            </a:r>
            <a:endParaRPr lang="en-US" sz="2400" dirty="0"/>
          </a:p>
        </p:txBody>
      </p:sp>
      <p:sp>
        <p:nvSpPr>
          <p:cNvPr id="3" name="Content Placeholder 2"/>
          <p:cNvSpPr>
            <a:spLocks noGrp="1"/>
          </p:cNvSpPr>
          <p:nvPr>
            <p:ph idx="1"/>
          </p:nvPr>
        </p:nvSpPr>
        <p:spPr>
          <a:xfrm>
            <a:off x="0" y="1214422"/>
            <a:ext cx="9144000" cy="5643578"/>
          </a:xfrm>
        </p:spPr>
        <p:txBody>
          <a:bodyPr>
            <a:normAutofit/>
          </a:bodyPr>
          <a:lstStyle/>
          <a:p>
            <a:pPr algn="just"/>
            <a:r>
              <a:rPr lang="sr-Latn-RS" sz="2800" dirty="0" smtClean="0">
                <a:latin typeface="Californian FB" pitchFamily="18" charset="0"/>
              </a:rPr>
              <a:t>d) </a:t>
            </a:r>
            <a:r>
              <a:rPr lang="sr-Latn-RS" sz="2800" b="1" dirty="0" smtClean="0">
                <a:solidFill>
                  <a:srgbClr val="FF0000"/>
                </a:solidFill>
                <a:latin typeface="Californian FB" pitchFamily="18" charset="0"/>
              </a:rPr>
              <a:t>HAVE YOU EATEN ANY UNUSUAL THINGS? (6)</a:t>
            </a:r>
          </a:p>
          <a:p>
            <a:pPr algn="just"/>
            <a:r>
              <a:rPr lang="sr-Latn-RS" sz="2800" dirty="0" smtClean="0">
                <a:latin typeface="Californian FB" pitchFamily="18" charset="0"/>
              </a:rPr>
              <a:t>Oh, definitely. I ‘ve eaten insects and a snake. I ate that when I was in China, in 1985. It tasted like chicken.</a:t>
            </a:r>
          </a:p>
          <a:p>
            <a:pPr algn="just"/>
            <a:r>
              <a:rPr lang="sr-Latn-RS" sz="2800" dirty="0" smtClean="0">
                <a:latin typeface="Californian FB" pitchFamily="18" charset="0"/>
              </a:rPr>
              <a:t>e) </a:t>
            </a:r>
            <a:r>
              <a:rPr lang="sr-Latn-RS" sz="2600" b="1" dirty="0" smtClean="0">
                <a:solidFill>
                  <a:srgbClr val="FF0000"/>
                </a:solidFill>
                <a:latin typeface="Californian FB" pitchFamily="18" charset="0"/>
              </a:rPr>
              <a:t>WHAT’S THE BEST PLACE YOU’VE EVER VISITED? (4)</a:t>
            </a:r>
          </a:p>
          <a:p>
            <a:pPr algn="just"/>
            <a:r>
              <a:rPr lang="sr-Latn-RS" sz="2800" dirty="0" smtClean="0">
                <a:latin typeface="Californian FB" pitchFamily="18" charset="0"/>
              </a:rPr>
              <a:t>Ah, my favourite place is in Peru – the river near Machu Picchu. It’s the most wonderful, magical place I’ve ever been to in all my travels. </a:t>
            </a:r>
          </a:p>
          <a:p>
            <a:pPr algn="just"/>
            <a:r>
              <a:rPr lang="sr-Latn-RS" sz="2800" dirty="0" smtClean="0">
                <a:latin typeface="Californian FB" pitchFamily="18" charset="0"/>
              </a:rPr>
              <a:t>f) </a:t>
            </a:r>
            <a:r>
              <a:rPr lang="sr-Latn-RS" sz="2200" b="1" dirty="0" smtClean="0">
                <a:solidFill>
                  <a:srgbClr val="FF0000"/>
                </a:solidFill>
                <a:latin typeface="Californian FB" pitchFamily="18" charset="0"/>
              </a:rPr>
              <a:t>WHAT HAVE YOU LEARNED FROM YOUR DIFFERENT TRIPS?</a:t>
            </a:r>
          </a:p>
          <a:p>
            <a:pPr algn="just"/>
            <a:r>
              <a:rPr lang="sr-Latn-RS" sz="2800" dirty="0" smtClean="0">
                <a:latin typeface="Californian FB" pitchFamily="18" charset="0"/>
              </a:rPr>
              <a:t>The most important thing that I have learned is that people are warm, kind and fun all over the world, and that a smile really is universal. </a:t>
            </a:r>
            <a:r>
              <a:rPr lang="sr-Latn-RS" sz="2800" b="1" dirty="0" smtClean="0">
                <a:solidFill>
                  <a:srgbClr val="FF0000"/>
                </a:solidFill>
                <a:latin typeface="Californian FB" pitchFamily="18" charset="0"/>
              </a:rPr>
              <a:t>(3)</a:t>
            </a:r>
            <a:endParaRPr lang="en-US" sz="2800" b="1" dirty="0">
              <a:solidFill>
                <a:srgbClr val="FF0000"/>
              </a:solidFill>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00">
            <a:alpha val="26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28670"/>
          </a:xfrm>
        </p:spPr>
        <p:txBody>
          <a:bodyPr>
            <a:noAutofit/>
          </a:bodyPr>
          <a:lstStyle/>
          <a:p>
            <a:r>
              <a:rPr lang="sr-Latn-RS" sz="3200" i="1" dirty="0" smtClean="0">
                <a:latin typeface="Californian FB" pitchFamily="18" charset="0"/>
              </a:rPr>
              <a:t>Around the world with Palin </a:t>
            </a:r>
            <a:br>
              <a:rPr lang="sr-Latn-RS" sz="3200" i="1" dirty="0" smtClean="0">
                <a:latin typeface="Californian FB" pitchFamily="18" charset="0"/>
              </a:rPr>
            </a:br>
            <a:r>
              <a:rPr lang="sr-Latn-RS" sz="2400" dirty="0" smtClean="0">
                <a:latin typeface="Californian FB" pitchFamily="18" charset="0"/>
              </a:rPr>
              <a:t>by Stuart McCarthy</a:t>
            </a:r>
            <a:endParaRPr lang="en-US" sz="2400" dirty="0">
              <a:latin typeface="Californian FB" pitchFamily="18" charset="0"/>
            </a:endParaRPr>
          </a:p>
        </p:txBody>
      </p:sp>
      <p:sp>
        <p:nvSpPr>
          <p:cNvPr id="3" name="Content Placeholder 2"/>
          <p:cNvSpPr>
            <a:spLocks noGrp="1"/>
          </p:cNvSpPr>
          <p:nvPr>
            <p:ph idx="1"/>
          </p:nvPr>
        </p:nvSpPr>
        <p:spPr>
          <a:xfrm>
            <a:off x="0" y="1000108"/>
            <a:ext cx="9144000" cy="5643602"/>
          </a:xfrm>
        </p:spPr>
        <p:txBody>
          <a:bodyPr>
            <a:normAutofit fontScale="92500" lnSpcReduction="10000"/>
          </a:bodyPr>
          <a:lstStyle/>
          <a:p>
            <a:pPr algn="just"/>
            <a:r>
              <a:rPr lang="sr-Latn-RS" sz="2800" dirty="0" smtClean="0">
                <a:latin typeface="Californian FB" pitchFamily="18" charset="0"/>
              </a:rPr>
              <a:t>Michael Palin has visited many countries and he has become one of our most popular travel writers. I asked him about his fascinating life.</a:t>
            </a:r>
          </a:p>
          <a:p>
            <a:pPr algn="just"/>
            <a:r>
              <a:rPr lang="sr-Latn-RS" sz="2800" dirty="0" smtClean="0">
                <a:latin typeface="Californian FB" pitchFamily="18" charset="0"/>
              </a:rPr>
              <a:t>a) </a:t>
            </a:r>
            <a:r>
              <a:rPr lang="sr-Latn-RS" sz="2800" b="1" dirty="0" smtClean="0">
                <a:solidFill>
                  <a:srgbClr val="FF0000"/>
                </a:solidFill>
                <a:latin typeface="Californian FB" pitchFamily="18" charset="0"/>
              </a:rPr>
              <a:t>WHEN DID YOU BECOME THE TRAVEL WRITER? (5)</a:t>
            </a:r>
          </a:p>
          <a:p>
            <a:pPr algn="just"/>
            <a:r>
              <a:rPr lang="sr-Latn-RS" sz="2800" dirty="0" smtClean="0">
                <a:latin typeface="Californian FB" pitchFamily="18" charset="0"/>
              </a:rPr>
              <a:t>When I was 42, in 1988. I made a TV series – </a:t>
            </a:r>
            <a:r>
              <a:rPr lang="sr-Latn-RS" sz="2800" i="1" dirty="0" smtClean="0">
                <a:latin typeface="Californian FB" pitchFamily="18" charset="0"/>
              </a:rPr>
              <a:t>Around the World in 80 Days</a:t>
            </a:r>
            <a:r>
              <a:rPr lang="sr-Latn-RS" sz="2800" dirty="0" smtClean="0">
                <a:latin typeface="Californian FB" pitchFamily="18" charset="0"/>
              </a:rPr>
              <a:t> – and wrote a book about that trip, and so I started this great career.</a:t>
            </a:r>
          </a:p>
          <a:p>
            <a:pPr algn="just"/>
            <a:r>
              <a:rPr lang="sr-Latn-RS" sz="2800" dirty="0" smtClean="0">
                <a:latin typeface="Californian FB" pitchFamily="18" charset="0"/>
              </a:rPr>
              <a:t>b) </a:t>
            </a:r>
            <a:r>
              <a:rPr lang="sr-Latn-RS" sz="2800" b="1" dirty="0" smtClean="0">
                <a:solidFill>
                  <a:srgbClr val="FF0000"/>
                </a:solidFill>
                <a:latin typeface="Californian FB" pitchFamily="18" charset="0"/>
              </a:rPr>
              <a:t>HOW MANY BOOKS HAVE YOU WRITTEN? (2)</a:t>
            </a:r>
          </a:p>
          <a:p>
            <a:pPr algn="just"/>
            <a:r>
              <a:rPr lang="sr-Latn-RS" sz="2800" dirty="0" smtClean="0">
                <a:latin typeface="Californian FB" pitchFamily="18" charset="0"/>
              </a:rPr>
              <a:t>I’ve written six travel books – one for each TV series.</a:t>
            </a:r>
          </a:p>
          <a:p>
            <a:pPr algn="just"/>
            <a:r>
              <a:rPr lang="sr-Latn-RS" sz="2800" dirty="0" smtClean="0">
                <a:latin typeface="Californian FB" pitchFamily="18" charset="0"/>
              </a:rPr>
              <a:t>c) </a:t>
            </a:r>
            <a:r>
              <a:rPr lang="sr-Latn-RS" sz="2800" b="1" dirty="0" smtClean="0">
                <a:solidFill>
                  <a:srgbClr val="FF0000"/>
                </a:solidFill>
                <a:latin typeface="Californian FB" pitchFamily="18" charset="0"/>
              </a:rPr>
              <a:t>WHICH COUNTRIES HAVE YOU VISITED? (1)</a:t>
            </a:r>
          </a:p>
          <a:p>
            <a:pPr algn="just"/>
            <a:r>
              <a:rPr lang="sr-Latn-RS" sz="2800" dirty="0" smtClean="0">
                <a:latin typeface="Californian FB" pitchFamily="18" charset="0"/>
              </a:rPr>
              <a:t>Perhaps you should ask which countries I haven’t visited! I’ve travelled from the North Pole to the South Pole, and across every continent. A very lucky man!</a:t>
            </a:r>
            <a:endParaRPr lang="en-US" sz="28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600" dirty="0" smtClean="0">
                <a:latin typeface="Californian FB" pitchFamily="18" charset="0"/>
              </a:rPr>
              <a:t>5. </a:t>
            </a:r>
            <a:r>
              <a:rPr lang="sr-Latn-RS" sz="3600" b="1" dirty="0" smtClean="0">
                <a:solidFill>
                  <a:srgbClr val="FF0000"/>
                </a:solidFill>
                <a:latin typeface="Californian FB" pitchFamily="18" charset="0"/>
              </a:rPr>
              <a:t>page 103</a:t>
            </a:r>
            <a:r>
              <a:rPr lang="sr-Latn-RS" sz="3600" dirty="0" smtClean="0">
                <a:latin typeface="Californian FB" pitchFamily="18" charset="0"/>
              </a:rPr>
              <a:t>, KEY</a:t>
            </a:r>
            <a:endParaRPr lang="en-US" sz="3600" dirty="0">
              <a:latin typeface="Californian FB" pitchFamily="18" charset="0"/>
            </a:endParaRPr>
          </a:p>
        </p:txBody>
      </p:sp>
      <p:sp>
        <p:nvSpPr>
          <p:cNvPr id="3" name="Content Placeholder 2"/>
          <p:cNvSpPr>
            <a:spLocks noGrp="1"/>
          </p:cNvSpPr>
          <p:nvPr>
            <p:ph idx="1"/>
          </p:nvPr>
        </p:nvSpPr>
        <p:spPr>
          <a:xfrm>
            <a:off x="0" y="1357298"/>
            <a:ext cx="9144000" cy="4768865"/>
          </a:xfrm>
        </p:spPr>
        <p:txBody>
          <a:bodyPr/>
          <a:lstStyle/>
          <a:p>
            <a:pPr algn="just"/>
            <a:r>
              <a:rPr lang="sr-Latn-RS" dirty="0" smtClean="0">
                <a:latin typeface="Californian FB" pitchFamily="18" charset="0"/>
              </a:rPr>
              <a:t>1. He wrote his first travel book after he made a TV travel series. </a:t>
            </a:r>
            <a:r>
              <a:rPr lang="sr-Latn-RS" b="1" dirty="0" smtClean="0">
                <a:solidFill>
                  <a:srgbClr val="FF0000"/>
                </a:solidFill>
                <a:latin typeface="Californian FB" pitchFamily="18" charset="0"/>
              </a:rPr>
              <a:t>F</a:t>
            </a:r>
          </a:p>
          <a:p>
            <a:pPr algn="just"/>
            <a:r>
              <a:rPr lang="sr-Latn-RS" dirty="0" smtClean="0">
                <a:latin typeface="Californian FB" pitchFamily="18" charset="0"/>
              </a:rPr>
              <a:t>2. He has made six TV travel series. </a:t>
            </a:r>
            <a:r>
              <a:rPr lang="sr-Latn-RS" b="1" dirty="0" smtClean="0">
                <a:solidFill>
                  <a:srgbClr val="FF0000"/>
                </a:solidFill>
                <a:latin typeface="Californian FB" pitchFamily="18" charset="0"/>
              </a:rPr>
              <a:t>T</a:t>
            </a:r>
          </a:p>
          <a:p>
            <a:pPr algn="just"/>
            <a:r>
              <a:rPr lang="sr-Latn-RS" dirty="0" smtClean="0">
                <a:latin typeface="Californian FB" pitchFamily="18" charset="0"/>
              </a:rPr>
              <a:t>3. He has never visited South America. </a:t>
            </a:r>
            <a:r>
              <a:rPr lang="sr-Latn-RS" b="1" dirty="0" smtClean="0">
                <a:solidFill>
                  <a:srgbClr val="FF0000"/>
                </a:solidFill>
                <a:latin typeface="Californian FB" pitchFamily="18" charset="0"/>
              </a:rPr>
              <a:t>F</a:t>
            </a:r>
          </a:p>
          <a:p>
            <a:pPr algn="just"/>
            <a:r>
              <a:rPr lang="sr-Latn-RS" dirty="0" smtClean="0">
                <a:latin typeface="Californian FB" pitchFamily="18" charset="0"/>
              </a:rPr>
              <a:t>4. He ate insects in 1985. </a:t>
            </a:r>
            <a:r>
              <a:rPr lang="sr-Latn-RS" b="1" dirty="0" smtClean="0">
                <a:solidFill>
                  <a:srgbClr val="FF0000"/>
                </a:solidFill>
                <a:latin typeface="Californian FB" pitchFamily="18" charset="0"/>
              </a:rPr>
              <a:t>T</a:t>
            </a:r>
          </a:p>
          <a:p>
            <a:pPr algn="just"/>
            <a:r>
              <a:rPr lang="sr-Latn-RS" dirty="0" smtClean="0">
                <a:latin typeface="Californian FB" pitchFamily="18" charset="0"/>
              </a:rPr>
              <a:t>5. His favourite place is in Africa. </a:t>
            </a:r>
            <a:r>
              <a:rPr lang="sr-Latn-RS" b="1" dirty="0" smtClean="0">
                <a:solidFill>
                  <a:srgbClr val="FF0000"/>
                </a:solidFill>
                <a:latin typeface="Californian FB" pitchFamily="18" charset="0"/>
              </a:rPr>
              <a:t>F</a:t>
            </a:r>
          </a:p>
          <a:p>
            <a:pPr algn="just"/>
            <a:r>
              <a:rPr lang="sr-Latn-RS" dirty="0" smtClean="0">
                <a:latin typeface="Californian FB" pitchFamily="18" charset="0"/>
              </a:rPr>
              <a:t>6. He thinks there are friendly people everywhere. </a:t>
            </a:r>
            <a:r>
              <a:rPr lang="sr-Latn-RS" b="1" dirty="0" smtClean="0">
                <a:solidFill>
                  <a:srgbClr val="FF0000"/>
                </a:solidFill>
                <a:latin typeface="Californian FB" pitchFamily="18" charset="0"/>
              </a:rPr>
              <a:t>T</a:t>
            </a:r>
            <a:endParaRPr lang="en-US" b="1" dirty="0">
              <a:solidFill>
                <a:srgbClr val="FF0000"/>
              </a:solidFill>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796908"/>
          </a:xfrm>
        </p:spPr>
        <p:txBody>
          <a:bodyPr>
            <a:noAutofit/>
          </a:bodyPr>
          <a:lstStyle/>
          <a:p>
            <a:r>
              <a:rPr lang="sr-Latn-RS" sz="3200" dirty="0" smtClean="0">
                <a:latin typeface="Californian FB" pitchFamily="18" charset="0"/>
              </a:rPr>
              <a:t>6</a:t>
            </a:r>
            <a:r>
              <a:rPr lang="sr-Latn-RS" sz="3200" b="1" dirty="0" smtClean="0">
                <a:latin typeface="Californian FB" pitchFamily="18" charset="0"/>
              </a:rPr>
              <a:t>. </a:t>
            </a:r>
            <a:r>
              <a:rPr lang="sr-Latn-RS" sz="3200" b="1" dirty="0" smtClean="0">
                <a:solidFill>
                  <a:srgbClr val="FF0000"/>
                </a:solidFill>
                <a:latin typeface="Californian FB" pitchFamily="18" charset="0"/>
              </a:rPr>
              <a:t>page 103</a:t>
            </a:r>
            <a:r>
              <a:rPr lang="sr-Latn-RS" sz="3200" dirty="0" smtClean="0">
                <a:latin typeface="Californian FB" pitchFamily="18" charset="0"/>
              </a:rPr>
              <a:t>, KEY</a:t>
            </a:r>
            <a:endParaRPr lang="en-US" sz="3200" dirty="0">
              <a:latin typeface="Californian FB" pitchFamily="18" charset="0"/>
            </a:endParaRPr>
          </a:p>
        </p:txBody>
      </p:sp>
      <p:sp>
        <p:nvSpPr>
          <p:cNvPr id="3" name="Content Placeholder 2"/>
          <p:cNvSpPr>
            <a:spLocks noGrp="1"/>
          </p:cNvSpPr>
          <p:nvPr>
            <p:ph idx="1"/>
          </p:nvPr>
        </p:nvSpPr>
        <p:spPr>
          <a:xfrm>
            <a:off x="0" y="1285860"/>
            <a:ext cx="9144000" cy="4840303"/>
          </a:xfrm>
        </p:spPr>
        <p:txBody>
          <a:bodyPr>
            <a:normAutofit lnSpcReduction="10000"/>
          </a:bodyPr>
          <a:lstStyle/>
          <a:p>
            <a:r>
              <a:rPr lang="sr-Latn-RS" sz="2800" dirty="0" smtClean="0">
                <a:latin typeface="Californian FB" pitchFamily="18" charset="0"/>
              </a:rPr>
              <a:t>a) I made a TV series when I was 42.</a:t>
            </a:r>
          </a:p>
          <a:p>
            <a:r>
              <a:rPr lang="sr-Latn-RS" sz="2800" dirty="0" smtClean="0">
                <a:latin typeface="Californian FB" pitchFamily="18" charset="0"/>
              </a:rPr>
              <a:t>b) I’ve travelled across every continent.</a:t>
            </a:r>
          </a:p>
          <a:p>
            <a:r>
              <a:rPr lang="sr-Latn-RS" sz="2800" dirty="0" smtClean="0">
                <a:latin typeface="Californian FB" pitchFamily="18" charset="0"/>
              </a:rPr>
              <a:t>c) I’ve written six books.</a:t>
            </a:r>
          </a:p>
          <a:p>
            <a:r>
              <a:rPr lang="sr-Latn-RS" sz="2800" dirty="0" smtClean="0">
                <a:latin typeface="Californian FB" pitchFamily="18" charset="0"/>
              </a:rPr>
              <a:t>d) I wrote a book in 1988.</a:t>
            </a:r>
          </a:p>
          <a:p>
            <a:r>
              <a:rPr lang="sr-Latn-RS" sz="2800" dirty="0" smtClean="0">
                <a:latin typeface="Californian FB" pitchFamily="18" charset="0"/>
              </a:rPr>
              <a:t>1. Which sentences give the time when Michael Palin did something?</a:t>
            </a:r>
            <a:r>
              <a:rPr lang="sr-Latn-RS" sz="2800" b="1" dirty="0" smtClean="0">
                <a:solidFill>
                  <a:srgbClr val="FF0000"/>
                </a:solidFill>
                <a:latin typeface="Californian FB" pitchFamily="18" charset="0"/>
              </a:rPr>
              <a:t> a) and d)</a:t>
            </a:r>
          </a:p>
          <a:p>
            <a:r>
              <a:rPr lang="sr-Latn-RS" sz="2800" dirty="0" smtClean="0">
                <a:latin typeface="Californian FB" pitchFamily="18" charset="0"/>
              </a:rPr>
              <a:t>2. Which tense do we use when we give the time we did something? </a:t>
            </a:r>
            <a:r>
              <a:rPr lang="sr-Latn-RS" sz="2800" b="1" dirty="0" smtClean="0">
                <a:solidFill>
                  <a:srgbClr val="FF0000"/>
                </a:solidFill>
                <a:latin typeface="Californian FB" pitchFamily="18" charset="0"/>
              </a:rPr>
              <a:t>the PAST SIMPLE TENSE</a:t>
            </a:r>
          </a:p>
          <a:p>
            <a:r>
              <a:rPr lang="sr-Latn-RS" sz="2800" dirty="0" smtClean="0">
                <a:latin typeface="Californian FB" pitchFamily="18" charset="0"/>
              </a:rPr>
              <a:t>3. Which tense can we use when we do not give the exact time we did something? </a:t>
            </a:r>
            <a:r>
              <a:rPr lang="sr-Latn-RS" sz="2800" b="1" dirty="0" smtClean="0">
                <a:solidFill>
                  <a:srgbClr val="FF0000"/>
                </a:solidFill>
                <a:latin typeface="Californian FB" pitchFamily="18" charset="0"/>
              </a:rPr>
              <a:t>the PRESENT PERFECT TENSE</a:t>
            </a:r>
          </a:p>
        </p:txBody>
      </p:sp>
      <p:sp>
        <p:nvSpPr>
          <p:cNvPr id="4" name="TextBox 3"/>
          <p:cNvSpPr txBox="1"/>
          <p:nvPr/>
        </p:nvSpPr>
        <p:spPr>
          <a:xfrm>
            <a:off x="571472" y="5786454"/>
            <a:ext cx="6786610" cy="830997"/>
          </a:xfrm>
          <a:prstGeom prst="rect">
            <a:avLst/>
          </a:prstGeom>
          <a:solidFill>
            <a:srgbClr val="005BD3">
              <a:alpha val="50196"/>
            </a:srgbClr>
          </a:solidFill>
        </p:spPr>
        <p:txBody>
          <a:bodyPr wrap="square" rtlCol="0">
            <a:spAutoFit/>
          </a:bodyPr>
          <a:lstStyle/>
          <a:p>
            <a:r>
              <a:rPr lang="sr-Latn-RS" sz="2400" b="1" dirty="0" smtClean="0">
                <a:latin typeface="Palatino Linotype" pitchFamily="18" charset="0"/>
              </a:rPr>
              <a:t>GRAMMAR TIP</a:t>
            </a:r>
          </a:p>
          <a:p>
            <a:r>
              <a:rPr lang="sr-Latn-RS" sz="2400" i="1" dirty="0" smtClean="0">
                <a:latin typeface="Bookman Old Style" pitchFamily="18" charset="0"/>
              </a:rPr>
              <a:t>I’ve been = I’ve gone and I’ve come back</a:t>
            </a:r>
            <a:endParaRPr lang="en-US" sz="2400" i="1" dirty="0">
              <a:latin typeface="Bookman Old Styl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bg/>
                                          </p:spTgt>
                                        </p:tgtEl>
                                        <p:attrNameLst>
                                          <p:attrName>style.visibility</p:attrName>
                                        </p:attrNameLst>
                                      </p:cBhvr>
                                      <p:to>
                                        <p:strVal val="visible"/>
                                      </p:to>
                                    </p:set>
                                    <p:animEffect transition="in" filter="fade">
                                      <p:cBhvr>
                                        <p:cTn id="47" dur="2000"/>
                                        <p:tgtEl>
                                          <p:spTgt spid="4">
                                            <p:bg/>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txEl>
                                              <p:pRg st="0" end="0"/>
                                            </p:txEl>
                                          </p:spTgt>
                                        </p:tgtEl>
                                        <p:attrNameLst>
                                          <p:attrName>style.visibility</p:attrName>
                                        </p:attrNameLst>
                                      </p:cBhvr>
                                      <p:to>
                                        <p:strVal val="visible"/>
                                      </p:to>
                                    </p:set>
                                    <p:animEffect transition="in" filter="fade">
                                      <p:cBhvr>
                                        <p:cTn id="52" dur="2000"/>
                                        <p:tgtEl>
                                          <p:spTgt spid="4">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txEl>
                                              <p:pRg st="1" end="1"/>
                                            </p:txEl>
                                          </p:spTgt>
                                        </p:tgtEl>
                                        <p:attrNameLst>
                                          <p:attrName>style.visibility</p:attrName>
                                        </p:attrNameLst>
                                      </p:cBhvr>
                                      <p:to>
                                        <p:strVal val="visible"/>
                                      </p:to>
                                    </p:set>
                                    <p:animEffect transition="in" filter="fade">
                                      <p:cBhvr>
                                        <p:cTn id="57" dur="2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sr-Latn-RS" sz="3200" dirty="0" smtClean="0">
                <a:latin typeface="Californian FB" pitchFamily="18" charset="0"/>
              </a:rPr>
              <a:t>7a </a:t>
            </a:r>
            <a:r>
              <a:rPr lang="sr-Latn-RS" sz="3200" b="1" dirty="0" smtClean="0">
                <a:solidFill>
                  <a:srgbClr val="FF0000"/>
                </a:solidFill>
                <a:latin typeface="Californian FB" pitchFamily="18" charset="0"/>
              </a:rPr>
              <a:t>page 103</a:t>
            </a:r>
            <a:r>
              <a:rPr lang="sr-Latn-RS" sz="3200" dirty="0" smtClean="0">
                <a:latin typeface="Californian FB" pitchFamily="18" charset="0"/>
              </a:rPr>
              <a:t>, KEY</a:t>
            </a:r>
            <a:endParaRPr lang="en-US" sz="3200" dirty="0">
              <a:latin typeface="Californian FB" pitchFamily="18" charset="0"/>
            </a:endParaRPr>
          </a:p>
        </p:txBody>
      </p:sp>
      <p:sp>
        <p:nvSpPr>
          <p:cNvPr id="3" name="Content Placeholder 2"/>
          <p:cNvSpPr>
            <a:spLocks noGrp="1"/>
          </p:cNvSpPr>
          <p:nvPr>
            <p:ph idx="1"/>
          </p:nvPr>
        </p:nvSpPr>
        <p:spPr>
          <a:xfrm>
            <a:off x="0" y="1600200"/>
            <a:ext cx="9144000" cy="5257800"/>
          </a:xfrm>
        </p:spPr>
        <p:txBody>
          <a:bodyPr>
            <a:normAutofit fontScale="92500"/>
          </a:bodyPr>
          <a:lstStyle/>
          <a:p>
            <a:pPr algn="just"/>
            <a:r>
              <a:rPr lang="sr-Latn-RS" dirty="0" smtClean="0">
                <a:latin typeface="Californian FB" pitchFamily="18" charset="0"/>
              </a:rPr>
              <a:t>I </a:t>
            </a:r>
            <a:r>
              <a:rPr lang="sr-Latn-RS" i="1" dirty="0" smtClean="0">
                <a:latin typeface="Palatino Linotype" pitchFamily="18" charset="0"/>
              </a:rPr>
              <a:t>have visited </a:t>
            </a:r>
            <a:r>
              <a:rPr lang="sr-Latn-RS" dirty="0" smtClean="0">
                <a:latin typeface="Californian FB" pitchFamily="18" charset="0"/>
              </a:rPr>
              <a:t>(visit) many different countries but I </a:t>
            </a:r>
            <a:r>
              <a:rPr lang="sr-Latn-RS" b="1" dirty="0" smtClean="0">
                <a:solidFill>
                  <a:srgbClr val="FF0000"/>
                </a:solidFill>
                <a:latin typeface="Californian FB" pitchFamily="18" charset="0"/>
              </a:rPr>
              <a:t>HAVEN’T GONE </a:t>
            </a:r>
            <a:r>
              <a:rPr lang="sr-Latn-RS" dirty="0" smtClean="0">
                <a:latin typeface="Californian FB" pitchFamily="18" charset="0"/>
              </a:rPr>
              <a:t>(not go) to South America and Africa – I hope to go there soon. I first </a:t>
            </a:r>
            <a:r>
              <a:rPr lang="sr-Latn-RS" b="1" dirty="0" smtClean="0">
                <a:solidFill>
                  <a:srgbClr val="FF0000"/>
                </a:solidFill>
                <a:latin typeface="Californian FB" pitchFamily="18" charset="0"/>
              </a:rPr>
              <a:t>WENT</a:t>
            </a:r>
            <a:r>
              <a:rPr lang="sr-Latn-RS" dirty="0" smtClean="0">
                <a:latin typeface="Californian FB" pitchFamily="18" charset="0"/>
              </a:rPr>
              <a:t> (go) abroad in 1991. I went to France with my school and two years later I </a:t>
            </a:r>
            <a:r>
              <a:rPr lang="sr-Latn-RS" b="1" dirty="0" smtClean="0">
                <a:solidFill>
                  <a:srgbClr val="FF0000"/>
                </a:solidFill>
                <a:latin typeface="Californian FB" pitchFamily="18" charset="0"/>
              </a:rPr>
              <a:t>VISITED</a:t>
            </a:r>
            <a:r>
              <a:rPr lang="sr-Latn-RS" dirty="0" smtClean="0">
                <a:latin typeface="Californian FB" pitchFamily="18" charset="0"/>
              </a:rPr>
              <a:t> (visit) Spain – my favourite country. I also love Asia. I </a:t>
            </a:r>
            <a:r>
              <a:rPr lang="sr-Latn-RS" b="1" dirty="0" smtClean="0">
                <a:solidFill>
                  <a:srgbClr val="FF0000"/>
                </a:solidFill>
                <a:latin typeface="Californian FB" pitchFamily="18" charset="0"/>
              </a:rPr>
              <a:t>HAVE WORKED </a:t>
            </a:r>
            <a:r>
              <a:rPr lang="sr-Latn-RS" dirty="0" smtClean="0">
                <a:latin typeface="Californian FB" pitchFamily="18" charset="0"/>
              </a:rPr>
              <a:t>(work) in China and I </a:t>
            </a:r>
            <a:r>
              <a:rPr lang="sr-Latn-RS" b="1" dirty="0" smtClean="0">
                <a:solidFill>
                  <a:srgbClr val="FF0000"/>
                </a:solidFill>
                <a:latin typeface="Californian FB" pitchFamily="18" charset="0"/>
              </a:rPr>
              <a:t>HAVE VISITED </a:t>
            </a:r>
            <a:r>
              <a:rPr lang="sr-Latn-RS" dirty="0" smtClean="0">
                <a:latin typeface="Californian FB" pitchFamily="18" charset="0"/>
              </a:rPr>
              <a:t>(visit) Thailand and Japan. I </a:t>
            </a:r>
            <a:r>
              <a:rPr lang="sr-Latn-RS" b="1" dirty="0" smtClean="0">
                <a:solidFill>
                  <a:srgbClr val="FF0000"/>
                </a:solidFill>
                <a:latin typeface="Californian FB" pitchFamily="18" charset="0"/>
              </a:rPr>
              <a:t>WORKED</a:t>
            </a:r>
            <a:r>
              <a:rPr lang="sr-Latn-RS" dirty="0" smtClean="0">
                <a:latin typeface="Californian FB" pitchFamily="18" charset="0"/>
              </a:rPr>
              <a:t> (work) in China in 2003 – I </a:t>
            </a:r>
            <a:r>
              <a:rPr lang="sr-Latn-RS" b="1" dirty="0" smtClean="0">
                <a:solidFill>
                  <a:srgbClr val="FF0000"/>
                </a:solidFill>
                <a:latin typeface="Californian FB" pitchFamily="18" charset="0"/>
              </a:rPr>
              <a:t>HAD</a:t>
            </a:r>
            <a:r>
              <a:rPr lang="sr-Latn-RS" dirty="0" smtClean="0">
                <a:latin typeface="Californian FB" pitchFamily="18" charset="0"/>
              </a:rPr>
              <a:t> (have) a wonderful time because it </a:t>
            </a:r>
            <a:r>
              <a:rPr lang="sr-Latn-RS" b="1" dirty="0" smtClean="0">
                <a:solidFill>
                  <a:srgbClr val="FF0000"/>
                </a:solidFill>
                <a:latin typeface="Californian FB" pitchFamily="18" charset="0"/>
              </a:rPr>
              <a:t>WAS</a:t>
            </a:r>
            <a:r>
              <a:rPr lang="sr-Latn-RS" dirty="0" smtClean="0">
                <a:latin typeface="Californian FB" pitchFamily="18" charset="0"/>
              </a:rPr>
              <a:t> (be) so different from my country. Finally, last year I </a:t>
            </a:r>
            <a:r>
              <a:rPr lang="sr-Latn-RS" b="1" dirty="0" smtClean="0">
                <a:solidFill>
                  <a:srgbClr val="FF0000"/>
                </a:solidFill>
                <a:latin typeface="Californian FB" pitchFamily="18" charset="0"/>
              </a:rPr>
              <a:t>STUDIED</a:t>
            </a:r>
            <a:r>
              <a:rPr lang="sr-Latn-RS" dirty="0" smtClean="0">
                <a:latin typeface="Californian FB" pitchFamily="18" charset="0"/>
              </a:rPr>
              <a:t> (study) at film school in New Zealand – that was great!</a:t>
            </a:r>
            <a:endParaRPr lang="en-US" dirty="0">
              <a:latin typeface="Californian FB"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600" dirty="0" smtClean="0">
                <a:latin typeface="Bookman Old Style" pitchFamily="18" charset="0"/>
              </a:rPr>
              <a:t>Thank you for your Attention!</a:t>
            </a:r>
            <a:endParaRPr lang="en-US" sz="3600" dirty="0">
              <a:latin typeface="Bookman Old Style" pitchFamily="18" charset="0"/>
            </a:endParaRPr>
          </a:p>
        </p:txBody>
      </p:sp>
      <p:pic>
        <p:nvPicPr>
          <p:cNvPr id="2050" name="Picture 2" descr="C:\Users\User\Desktop\retro-80s-style-tropical-sunset-with-palm-tree-silhouette-gradient-sky-background-classic-80s-retro-design-digital-landscape-cyber-surface_226262-107.jpg"/>
          <p:cNvPicPr>
            <a:picLocks noGrp="1" noChangeAspect="1" noChangeArrowheads="1"/>
          </p:cNvPicPr>
          <p:nvPr>
            <p:ph idx="1"/>
          </p:nvPr>
        </p:nvPicPr>
        <p:blipFill>
          <a:blip r:embed="rId2"/>
          <a:srcRect/>
          <a:stretch>
            <a:fillRect/>
          </a:stretch>
        </p:blipFill>
        <p:spPr bwMode="auto">
          <a:xfrm>
            <a:off x="1214414" y="1357298"/>
            <a:ext cx="6385588" cy="464347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818</TotalTime>
  <Words>2475</Words>
  <Application>Microsoft Office PowerPoint</Application>
  <PresentationFormat>On-screen Show (4:3)</PresentationFormat>
  <Paragraphs>201</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Journeys of a Lifetime</vt:lpstr>
      <vt:lpstr>Monthy Python’s Flying Circus</vt:lpstr>
      <vt:lpstr>Vocabulary: adjective + noun</vt:lpstr>
      <vt:lpstr>1. page 102, Look at the information about four travel books by Michael Palin. Match the books with photos A-D</vt:lpstr>
      <vt:lpstr>Slide 5</vt:lpstr>
      <vt:lpstr>2. page 102, These extracts come from the four books. Match each extract with one of the books.</vt:lpstr>
      <vt:lpstr>3a page 102, Read the book extracts and find adjectives with these meanings.</vt:lpstr>
      <vt:lpstr>3b page 102, Match adjectives in Exercise 3a with the best pair of nouns below.</vt:lpstr>
      <vt:lpstr>TREKKING/HIKING = a long walk usu. in the mountains.  TREKKER/HIKER = a person who takes a long exhausting walk for recreation</vt:lpstr>
      <vt:lpstr>Vocabulary</vt:lpstr>
      <vt:lpstr>Vocabulary </vt:lpstr>
      <vt:lpstr>Vocabulary</vt:lpstr>
      <vt:lpstr>vocabulary</vt:lpstr>
      <vt:lpstr>Vocabulary</vt:lpstr>
      <vt:lpstr>Vocabulary</vt:lpstr>
      <vt:lpstr>reading</vt:lpstr>
      <vt:lpstr>4. page 103, Read the interview with Michael Palin and put the questions 1-6 in the right place (a-f)</vt:lpstr>
      <vt:lpstr>Around the world with Palin  by Stuart McCarthy</vt:lpstr>
      <vt:lpstr>Around the world with Palin  by Stuart McCarthy</vt:lpstr>
      <vt:lpstr>5. page 103, Are these sentences true and false?</vt:lpstr>
      <vt:lpstr>grammar: present perfect and past simple</vt:lpstr>
      <vt:lpstr>6. page 103, Look at these sentences and answer the questions</vt:lpstr>
      <vt:lpstr>7a page 103, Complete this personal travel history with the Present Perfect or the Past Simple</vt:lpstr>
      <vt:lpstr>7b page 103, Write a short travel history about yourself or someone you know.</vt:lpstr>
      <vt:lpstr>speaking</vt:lpstr>
      <vt:lpstr>8a page 103, Work with a partner. Ask and answer questions about your experiences. Complete the table, page 113.</vt:lpstr>
      <vt:lpstr>8b page 103 Tell the class about your colleague’s experiences.</vt:lpstr>
      <vt:lpstr>HW</vt:lpstr>
      <vt:lpstr>page 145 G1, 2 1. Write these verbs in sentences 1-8 using the Present Perfect.</vt:lpstr>
      <vt:lpstr>page 145 G1, 2 1. KEY</vt:lpstr>
      <vt:lpstr>Slide 31</vt:lpstr>
      <vt:lpstr>1. page 102, KEY</vt:lpstr>
      <vt:lpstr>2. page 102, KEY</vt:lpstr>
      <vt:lpstr>3a page 102, KEY</vt:lpstr>
      <vt:lpstr>3b page 102, KEY</vt:lpstr>
      <vt:lpstr>Around the world with Palin  by Stuart McCarthy</vt:lpstr>
      <vt:lpstr>Around the world with Palin  by Stuart McCarthy</vt:lpstr>
      <vt:lpstr>5. page 103, KEY</vt:lpstr>
      <vt:lpstr>6. page 103, KEY</vt:lpstr>
      <vt:lpstr>7a page 103, KEY</vt:lpstr>
      <vt:lpstr>Thank you for your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Journeys of a Lifetime</dc:title>
  <dc:creator>User</dc:creator>
  <cp:lastModifiedBy>User</cp:lastModifiedBy>
  <cp:revision>74</cp:revision>
  <dcterms:created xsi:type="dcterms:W3CDTF">2021-04-25T09:47:41Z</dcterms:created>
  <dcterms:modified xsi:type="dcterms:W3CDTF">2021-05-18T10:27:15Z</dcterms:modified>
</cp:coreProperties>
</file>