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61" r:id="rId3"/>
    <p:sldId id="277" r:id="rId4"/>
    <p:sldId id="280" r:id="rId5"/>
    <p:sldId id="281" r:id="rId6"/>
    <p:sldId id="282" r:id="rId7"/>
    <p:sldId id="257" r:id="rId8"/>
    <p:sldId id="258" r:id="rId9"/>
    <p:sldId id="259" r:id="rId10"/>
    <p:sldId id="278" r:id="rId11"/>
    <p:sldId id="284" r:id="rId12"/>
    <p:sldId id="260" r:id="rId13"/>
    <p:sldId id="262" r:id="rId14"/>
    <p:sldId id="263" r:id="rId15"/>
    <p:sldId id="264" r:id="rId16"/>
    <p:sldId id="275" r:id="rId17"/>
    <p:sldId id="265" r:id="rId18"/>
    <p:sldId id="266" r:id="rId19"/>
    <p:sldId id="276" r:id="rId20"/>
    <p:sldId id="267" r:id="rId21"/>
    <p:sldId id="268" r:id="rId22"/>
    <p:sldId id="269" r:id="rId23"/>
    <p:sldId id="270" r:id="rId24"/>
    <p:sldId id="272" r:id="rId25"/>
    <p:sldId id="271" r:id="rId26"/>
    <p:sldId id="273" r:id="rId27"/>
    <p:sldId id="274" r:id="rId28"/>
    <p:sldId id="279" r:id="rId29"/>
    <p:sldId id="283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  <a:srgbClr val="9900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701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C091CC-A9F1-451C-A3BE-F4B63AE0A0EB}" type="datetimeFigureOut">
              <a:rPr lang="en-US" smtClean="0"/>
              <a:t>3/10/2021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AACE1D-3D78-4ECB-A3CF-22C375AA243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52736-52DF-4BE8-AF1B-FE45476C7FD0}" type="datetimeFigureOut">
              <a:rPr lang="en-US" smtClean="0"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6D59-62E4-432E-8B02-139070437C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52736-52DF-4BE8-AF1B-FE45476C7FD0}" type="datetimeFigureOut">
              <a:rPr lang="en-US" smtClean="0"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6D59-62E4-432E-8B02-139070437C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52736-52DF-4BE8-AF1B-FE45476C7FD0}" type="datetimeFigureOut">
              <a:rPr lang="en-US" smtClean="0"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6D59-62E4-432E-8B02-139070437C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52736-52DF-4BE8-AF1B-FE45476C7FD0}" type="datetimeFigureOut">
              <a:rPr lang="en-US" smtClean="0"/>
              <a:t>3/10/2021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6D59-62E4-432E-8B02-139070437C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52736-52DF-4BE8-AF1B-FE45476C7FD0}" type="datetimeFigureOut">
              <a:rPr lang="en-US" smtClean="0"/>
              <a:t>3/10/2021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6D59-62E4-432E-8B02-139070437C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52736-52DF-4BE8-AF1B-FE45476C7FD0}" type="datetimeFigureOut">
              <a:rPr lang="en-US" smtClean="0"/>
              <a:t>3/10/2021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6D59-62E4-432E-8B02-139070437C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52736-52DF-4BE8-AF1B-FE45476C7FD0}" type="datetimeFigureOut">
              <a:rPr lang="en-US" smtClean="0"/>
              <a:t>3/10/2021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6D59-62E4-432E-8B02-139070437C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52736-52DF-4BE8-AF1B-FE45476C7FD0}" type="datetimeFigureOut">
              <a:rPr lang="en-US" smtClean="0"/>
              <a:t>3/10/2021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6D59-62E4-432E-8B02-139070437C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52736-52DF-4BE8-AF1B-FE45476C7FD0}" type="datetimeFigureOut">
              <a:rPr lang="en-US" smtClean="0"/>
              <a:t>3/10/2021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6D59-62E4-432E-8B02-139070437C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52736-52DF-4BE8-AF1B-FE45476C7FD0}" type="datetimeFigureOut">
              <a:rPr lang="en-US" smtClean="0"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6D59-62E4-432E-8B02-139070437C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52736-52DF-4BE8-AF1B-FE45476C7FD0}" type="datetimeFigureOut">
              <a:rPr lang="en-US" smtClean="0"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6D59-62E4-432E-8B02-139070437C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52736-52DF-4BE8-AF1B-FE45476C7FD0}" type="datetimeFigureOut">
              <a:rPr lang="en-US" smtClean="0"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E6D59-62E4-432E-8B02-139070437CF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2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Green Living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757246"/>
          </a:xfrm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11.2., pages 94-95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28736"/>
          </a:xfrm>
        </p:spPr>
        <p:txBody>
          <a:bodyPr>
            <a:noAutofit/>
          </a:bodyPr>
          <a:lstStyle/>
          <a:p>
            <a:r>
              <a:rPr lang="sr-Latn-RS" sz="2600" dirty="0" smtClean="0">
                <a:latin typeface="Palatino Linotype" pitchFamily="18" charset="0"/>
              </a:rPr>
              <a:t>HW</a:t>
            </a:r>
            <a:br>
              <a:rPr lang="sr-Latn-RS" sz="2600" dirty="0" smtClean="0">
                <a:latin typeface="Palatino Linotype" pitchFamily="18" charset="0"/>
              </a:rPr>
            </a:br>
            <a:r>
              <a:rPr lang="sr-Latn-RS" sz="2600" dirty="0" smtClean="0">
                <a:latin typeface="Palatino Linotype" pitchFamily="18" charset="0"/>
              </a:rPr>
              <a:t>G1-1. </a:t>
            </a:r>
            <a:r>
              <a:rPr lang="sr-Latn-RS" sz="2600" b="1" dirty="0" smtClean="0">
                <a:solidFill>
                  <a:srgbClr val="FF0000"/>
                </a:solidFill>
                <a:latin typeface="Palatino Linotype" pitchFamily="18" charset="0"/>
              </a:rPr>
              <a:t>page 143</a:t>
            </a:r>
            <a:r>
              <a:rPr lang="sr-Latn-RS" sz="2600" dirty="0" smtClean="0">
                <a:latin typeface="Palatino Linotype" pitchFamily="18" charset="0"/>
              </a:rPr>
              <a:t>, Read the dialogue between a presenter and a professor in a TV programme. Complete the dialogue with will, ‘ll or won’t.</a:t>
            </a:r>
            <a:endParaRPr lang="en-US" sz="2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5429264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PRES: Today, I’m talking to Professor Brumsfeld about the future of transport. First of all Professor, what kind of cars 1 will we drive in the future?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PROF: Some people think we 2 ______ fly in our cars but it won’t happen. I really don’t think so.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PRES: So, what 3 __________ we do?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PROF: Well, cars 4 __________ use petrol because the world 5 ________ have any petrol. So we need something else. Some scientists think we 6 _________ use hydrogen. The advantage is that this is cleaner than petrol and better for the environment.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PRES: So 7 _______ these cleaner cars save the planet from the global warming?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PROF: No, they 8 _________. We 9 ___________ need to do many other things for that.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</p:spPr>
        <p:txBody>
          <a:bodyPr>
            <a:noAutofit/>
          </a:bodyPr>
          <a:lstStyle/>
          <a:p>
            <a:r>
              <a:rPr lang="sr-Latn-RS" sz="2600" dirty="0" smtClean="0">
                <a:latin typeface="Palatino Linotype" pitchFamily="18" charset="0"/>
              </a:rPr>
              <a:t>HW</a:t>
            </a:r>
            <a:br>
              <a:rPr lang="sr-Latn-RS" sz="2600" dirty="0" smtClean="0">
                <a:latin typeface="Palatino Linotype" pitchFamily="18" charset="0"/>
              </a:rPr>
            </a:br>
            <a:r>
              <a:rPr lang="sr-Latn-RS" sz="2600" dirty="0" smtClean="0">
                <a:latin typeface="Palatino Linotype" pitchFamily="18" charset="0"/>
              </a:rPr>
              <a:t>key</a:t>
            </a:r>
            <a:endParaRPr lang="en-US" sz="2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592933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PRES: Today, I’m talking to Professor Brumsfeld about the future of transport. First of all Professor, what kind of cars </a:t>
            </a:r>
            <a:r>
              <a:rPr lang="sr-Latn-RS" b="1" i="1" u="sng" dirty="0" smtClean="0">
                <a:latin typeface="Californian FB" pitchFamily="18" charset="0"/>
              </a:rPr>
              <a:t>1 will </a:t>
            </a:r>
            <a:r>
              <a:rPr lang="sr-Latn-RS" dirty="0" smtClean="0">
                <a:latin typeface="Californian FB" pitchFamily="18" charset="0"/>
              </a:rPr>
              <a:t>we drive in the future?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PROF: Some people think we 2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WILL </a:t>
            </a:r>
            <a:r>
              <a:rPr lang="sr-Latn-RS" dirty="0" smtClean="0">
                <a:latin typeface="Californian FB" pitchFamily="18" charset="0"/>
              </a:rPr>
              <a:t>fly in our cars but it won’t happen. I really don’t think so.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PRES: So, what 3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WILL</a:t>
            </a:r>
            <a:r>
              <a:rPr lang="sr-Latn-RS" dirty="0" smtClean="0">
                <a:latin typeface="Californian FB" pitchFamily="18" charset="0"/>
              </a:rPr>
              <a:t>we do?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PROF: Well, cars 4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WON’T</a:t>
            </a:r>
            <a:r>
              <a:rPr lang="sr-Latn-RS" dirty="0" smtClean="0">
                <a:latin typeface="Californian FB" pitchFamily="18" charset="0"/>
              </a:rPr>
              <a:t> use petrol because the world 5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WON’T </a:t>
            </a:r>
            <a:r>
              <a:rPr lang="sr-Latn-RS" dirty="0" smtClean="0">
                <a:latin typeface="Californian FB" pitchFamily="18" charset="0"/>
              </a:rPr>
              <a:t>have any petrol. So we need something else. Some scientists think we 6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WILL </a:t>
            </a:r>
            <a:r>
              <a:rPr lang="sr-Latn-RS" dirty="0" smtClean="0">
                <a:latin typeface="Californian FB" pitchFamily="18" charset="0"/>
              </a:rPr>
              <a:t>use hydrogen. The advantage is that this is cleaner than petrol and better for the environment.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PRES: So 7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WILL</a:t>
            </a:r>
            <a:r>
              <a:rPr lang="sr-Latn-RS" dirty="0" smtClean="0">
                <a:latin typeface="Californian FB" pitchFamily="18" charset="0"/>
              </a:rPr>
              <a:t> these cleaner cars save the planet from the global warming?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PROF: No, they 8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WON’T</a:t>
            </a:r>
            <a:r>
              <a:rPr lang="sr-Latn-RS" dirty="0" smtClean="0">
                <a:latin typeface="Californian FB" pitchFamily="18" charset="0"/>
              </a:rPr>
              <a:t>. We 9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WILL</a:t>
            </a:r>
            <a:r>
              <a:rPr lang="sr-Latn-RS" dirty="0" smtClean="0">
                <a:latin typeface="Californian FB" pitchFamily="18" charset="0"/>
              </a:rPr>
              <a:t> need to do many other things for that.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203348"/>
          </a:xfrm>
        </p:spPr>
        <p:txBody>
          <a:bodyPr>
            <a:noAutofit/>
          </a:bodyPr>
          <a:lstStyle/>
          <a:p>
            <a:r>
              <a:rPr lang="sr-Latn-RS" sz="3000" dirty="0" smtClean="0">
                <a:latin typeface="Californian FB" pitchFamily="18" charset="0"/>
              </a:rPr>
              <a:t>2 </a:t>
            </a:r>
            <a:r>
              <a:rPr lang="sr-Latn-RS" sz="3000" b="1" dirty="0" smtClean="0">
                <a:solidFill>
                  <a:srgbClr val="FF0000"/>
                </a:solidFill>
                <a:latin typeface="Californian FB" pitchFamily="18" charset="0"/>
              </a:rPr>
              <a:t>page 143</a:t>
            </a:r>
            <a:r>
              <a:rPr lang="sr-Latn-RS" sz="3000" dirty="0" smtClean="0">
                <a:latin typeface="Californian FB" pitchFamily="18" charset="0"/>
              </a:rPr>
              <a:t>, Speaking practice Ask a partner Will you...when you’re older? questions with the words below.</a:t>
            </a:r>
            <a:endParaRPr lang="en-US" sz="30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 children</a:t>
            </a:r>
          </a:p>
          <a:p>
            <a:pPr algn="just"/>
            <a:r>
              <a:rPr lang="sr-Latn-RS" i="1" dirty="0" smtClean="0">
                <a:latin typeface="Californian FB" pitchFamily="18" charset="0"/>
              </a:rPr>
              <a:t>Will you have children when you’re older?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 another country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excellent English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new car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5. Mars or the Moon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200" dirty="0" smtClean="0">
                <a:latin typeface="Palatino Linotype" pitchFamily="18" charset="0"/>
              </a:rPr>
              <a:t>V1 6. </a:t>
            </a:r>
            <a:r>
              <a:rPr lang="sr-Latn-RS" sz="3200" b="1" dirty="0" smtClean="0">
                <a:solidFill>
                  <a:srgbClr val="FF0000"/>
                </a:solidFill>
                <a:latin typeface="Palatino Linotype" pitchFamily="18" charset="0"/>
              </a:rPr>
              <a:t>page 143</a:t>
            </a:r>
            <a:r>
              <a:rPr lang="sr-Latn-RS" sz="3200" dirty="0" smtClean="0">
                <a:latin typeface="Palatino Linotype" pitchFamily="18" charset="0"/>
              </a:rPr>
              <a:t>, What word is missing from each group to make compound nouns?</a:t>
            </a:r>
            <a:endParaRPr lang="en-US" sz="32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>
                <a:latin typeface="Palatino Linotype" pitchFamily="18" charset="0"/>
              </a:rPr>
              <a:t>1 business, shopping, sports ___________</a:t>
            </a:r>
          </a:p>
          <a:p>
            <a:r>
              <a:rPr lang="sr-Latn-RS" dirty="0" smtClean="0">
                <a:latin typeface="Palatino Linotype" pitchFamily="18" charset="0"/>
              </a:rPr>
              <a:t>2 car, theme ____________</a:t>
            </a:r>
          </a:p>
          <a:p>
            <a:r>
              <a:rPr lang="sr-Latn-RS" dirty="0" smtClean="0">
                <a:latin typeface="Palatino Linotype" pitchFamily="18" charset="0"/>
              </a:rPr>
              <a:t>3 police, railway ____________</a:t>
            </a:r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200" dirty="0" smtClean="0">
                <a:latin typeface="Palatino Linotype" pitchFamily="18" charset="0"/>
              </a:rPr>
              <a:t>V1 6. </a:t>
            </a:r>
            <a:r>
              <a:rPr lang="sr-Latn-RS" sz="3200" b="1" dirty="0" smtClean="0">
                <a:solidFill>
                  <a:srgbClr val="FF0000"/>
                </a:solidFill>
                <a:latin typeface="Palatino Linotype" pitchFamily="18" charset="0"/>
              </a:rPr>
              <a:t>page 143</a:t>
            </a:r>
            <a:r>
              <a:rPr lang="sr-Latn-RS" sz="3200" dirty="0" smtClean="0">
                <a:latin typeface="Palatino Linotype" pitchFamily="18" charset="0"/>
              </a:rPr>
              <a:t>, What word is missing from each group to make compound nouns?</a:t>
            </a:r>
            <a:endParaRPr lang="en-US" sz="32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>
                <a:latin typeface="Palatino Linotype" pitchFamily="18" charset="0"/>
              </a:rPr>
              <a:t>1 business, shopping, sports </a:t>
            </a:r>
            <a:r>
              <a:rPr lang="sr-Latn-RS" b="1" dirty="0" smtClean="0">
                <a:solidFill>
                  <a:srgbClr val="FF0000"/>
                </a:solidFill>
                <a:latin typeface="Palatino Linotype" pitchFamily="18" charset="0"/>
              </a:rPr>
              <a:t>CENTRE</a:t>
            </a:r>
          </a:p>
          <a:p>
            <a:r>
              <a:rPr lang="sr-Latn-RS" dirty="0" smtClean="0">
                <a:latin typeface="Palatino Linotype" pitchFamily="18" charset="0"/>
              </a:rPr>
              <a:t>2 car, theme </a:t>
            </a:r>
            <a:r>
              <a:rPr lang="sr-Latn-RS" b="1" dirty="0" smtClean="0">
                <a:solidFill>
                  <a:srgbClr val="FF0000"/>
                </a:solidFill>
                <a:latin typeface="Palatino Linotype" pitchFamily="18" charset="0"/>
              </a:rPr>
              <a:t>PARK</a:t>
            </a:r>
          </a:p>
          <a:p>
            <a:r>
              <a:rPr lang="sr-Latn-RS" dirty="0" smtClean="0">
                <a:latin typeface="Palatino Linotype" pitchFamily="18" charset="0"/>
              </a:rPr>
              <a:t>3 police, railway </a:t>
            </a:r>
            <a:r>
              <a:rPr lang="sr-Latn-RS" b="1" dirty="0" smtClean="0">
                <a:solidFill>
                  <a:srgbClr val="FF0000"/>
                </a:solidFill>
                <a:latin typeface="Palatino Linotype" pitchFamily="18" charset="0"/>
              </a:rPr>
              <a:t>STATION</a:t>
            </a:r>
            <a:endParaRPr lang="en-US" b="1" dirty="0">
              <a:solidFill>
                <a:srgbClr val="FF0000"/>
              </a:solidFill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  <a:alpha val="7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0"/>
            <a:ext cx="8135967" cy="1362075"/>
          </a:xfrm>
        </p:spPr>
        <p:txBody>
          <a:bodyPr/>
          <a:lstStyle/>
          <a:p>
            <a:r>
              <a:rPr lang="sr-Latn-RS" dirty="0" smtClean="0">
                <a:latin typeface="Palatino Linotype" pitchFamily="18" charset="0"/>
              </a:rPr>
              <a:t>vocabulary:</a:t>
            </a:r>
            <a:r>
              <a:rPr lang="sr-Latn-RS" b="0" dirty="0" smtClean="0">
                <a:latin typeface="Palatino Linotype" pitchFamily="18" charset="0"/>
              </a:rPr>
              <a:t> </a:t>
            </a:r>
            <a:r>
              <a:rPr lang="sr-Latn-RS" b="0" cap="none" dirty="0" smtClean="0">
                <a:latin typeface="Palatino Linotype" pitchFamily="18" charset="0"/>
              </a:rPr>
              <a:t>green living</a:t>
            </a:r>
            <a:endParaRPr lang="en-US" b="0" dirty="0">
              <a:latin typeface="Palatino Linotype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Unit 11.2. page 94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1.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94</a:t>
            </a:r>
            <a:r>
              <a:rPr lang="sr-Latn-RS" sz="3200" dirty="0" smtClean="0">
                <a:latin typeface="Californian FB" pitchFamily="18" charset="0"/>
              </a:rPr>
              <a:t>, Match sentences 1-8 with labels A-H on the picture (</a:t>
            </a:r>
            <a:r>
              <a:rPr lang="sr-Latn-RS" sz="3200" b="1" dirty="0" smtClean="0">
                <a:latin typeface="Californian FB" pitchFamily="18" charset="0"/>
              </a:rPr>
              <a:t>slide 5</a:t>
            </a:r>
            <a:r>
              <a:rPr lang="sr-Latn-RS" sz="3200" dirty="0" smtClean="0">
                <a:latin typeface="Californian FB" pitchFamily="18" charset="0"/>
              </a:rPr>
              <a:t>)</a:t>
            </a:r>
            <a:endParaRPr lang="en-US" sz="32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285860"/>
            <a:ext cx="8572560" cy="5357850"/>
          </a:xfrm>
        </p:spPr>
        <p:txBody>
          <a:bodyPr>
            <a:normAutofit fontScale="925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Cook food in a saucepan with a lid. </a:t>
            </a:r>
            <a:r>
              <a:rPr lang="sr-Latn-RS" b="1" u="sng" dirty="0" smtClean="0">
                <a:latin typeface="Californian FB" pitchFamily="18" charset="0"/>
              </a:rPr>
              <a:t>G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Have a shower not a bath 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Use solar panels to make electricity from the sun.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Use a wind turbine to make electricity from the wind.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5. Save energy with low-energy light bulbs.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6. Use the on/off button to switch off your TV.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7. Recycle old newspaper.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8. Use green electricity, from wind or solar power.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Palatino Linotype" pitchFamily="18" charset="0"/>
              </a:rPr>
              <a:t>Vocabulary: green living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1026" name="Picture 2" descr="C:\Users\User\Desktop\unnamed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357298"/>
            <a:ext cx="6643734" cy="442915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000496" y="6072206"/>
            <a:ext cx="928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 dirty="0" smtClean="0">
                <a:latin typeface="Palatino Linotype" pitchFamily="18" charset="0"/>
              </a:rPr>
              <a:t>G</a:t>
            </a:r>
            <a:endParaRPr lang="en-US" sz="2400" b="1" dirty="0">
              <a:latin typeface="Palatino Linotype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72462" y="4071942"/>
            <a:ext cx="571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 dirty="0" smtClean="0">
                <a:latin typeface="Palatino Linotype" pitchFamily="18" charset="0"/>
              </a:rPr>
              <a:t>F</a:t>
            </a:r>
            <a:endParaRPr lang="en-US" sz="2400" b="1" dirty="0">
              <a:latin typeface="Palatino Linotype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928670"/>
            <a:ext cx="1214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 dirty="0" smtClean="0">
                <a:latin typeface="Palatino Linotype" pitchFamily="18" charset="0"/>
              </a:rPr>
              <a:t>B</a:t>
            </a:r>
            <a:endParaRPr lang="en-US" sz="2400" b="1" dirty="0">
              <a:latin typeface="Palatino Linotype" pitchFamily="18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16200000" flipH="1">
            <a:off x="1964513" y="1821645"/>
            <a:ext cx="1285884" cy="12144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357290" y="1428736"/>
            <a:ext cx="857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 dirty="0" smtClean="0">
                <a:latin typeface="Palatino Linotype" pitchFamily="18" charset="0"/>
              </a:rPr>
              <a:t>A</a:t>
            </a:r>
            <a:endParaRPr lang="en-US" sz="2400" b="1" dirty="0">
              <a:latin typeface="Palatino Linotype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1472" y="4071942"/>
            <a:ext cx="857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 dirty="0" smtClean="0">
                <a:latin typeface="Palatino Linotype" pitchFamily="18" charset="0"/>
              </a:rPr>
              <a:t>D</a:t>
            </a:r>
            <a:endParaRPr lang="en-US" sz="2400" b="1" dirty="0">
              <a:latin typeface="Palatino Linotype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14744" y="1142984"/>
            <a:ext cx="571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 dirty="0" smtClean="0">
                <a:latin typeface="Palatino Linotype" pitchFamily="18" charset="0"/>
              </a:rPr>
              <a:t>C</a:t>
            </a:r>
            <a:endParaRPr lang="en-US" sz="2400" b="1" dirty="0">
              <a:latin typeface="Palatino Linotype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4348" y="2643182"/>
            <a:ext cx="857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 dirty="0" smtClean="0">
                <a:latin typeface="Palatino Linotype" pitchFamily="18" charset="0"/>
              </a:rPr>
              <a:t>H</a:t>
            </a:r>
            <a:endParaRPr lang="en-US" sz="2400" b="1" dirty="0">
              <a:latin typeface="Palatino Linotype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28860" y="5857892"/>
            <a:ext cx="571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 dirty="0" smtClean="0">
                <a:latin typeface="Palatino Linotype" pitchFamily="18" charset="0"/>
              </a:rPr>
              <a:t>E</a:t>
            </a:r>
            <a:endParaRPr lang="en-US" sz="2400" b="1" dirty="0">
              <a:latin typeface="Palatino Linotype" pitchFamily="18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rot="5400000">
            <a:off x="3071802" y="4286256"/>
            <a:ext cx="1500198" cy="13573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1.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94</a:t>
            </a:r>
            <a:r>
              <a:rPr lang="sr-Latn-RS" sz="3200" dirty="0" smtClean="0">
                <a:latin typeface="Californian FB" pitchFamily="18" charset="0"/>
              </a:rPr>
              <a:t>, key</a:t>
            </a:r>
            <a:endParaRPr lang="en-US" sz="32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5643602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Cook food in a saucepan with a lid. </a:t>
            </a:r>
            <a:r>
              <a:rPr lang="sr-Latn-RS" b="1" u="sng" dirty="0" smtClean="0">
                <a:latin typeface="Californian FB" pitchFamily="18" charset="0"/>
              </a:rPr>
              <a:t>G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Have a shower not a bath.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F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Use solar panels to make electricity from the sun.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B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Use a wind turbine to make electricity from the wind.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A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5. Save energy with low-energy light bulbs.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D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6. Use the on/off button to switch off your TV.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F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7. Recycle old newspaper.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H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8.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  <a:r>
              <a:rPr lang="sr-Latn-RS" dirty="0" smtClean="0">
                <a:latin typeface="Californian FB" pitchFamily="18" charset="0"/>
              </a:rPr>
              <a:t>Use green electricity, from wind or solar power.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C</a:t>
            </a:r>
            <a:endParaRPr lang="sr-Latn-RS" b="1" dirty="0" smtClean="0">
              <a:solidFill>
                <a:srgbClr val="FF0000"/>
              </a:solidFill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3143240" cy="1143000"/>
          </a:xfrm>
        </p:spPr>
        <p:txBody>
          <a:bodyPr>
            <a:normAutofit/>
          </a:bodyPr>
          <a:lstStyle/>
          <a:p>
            <a:r>
              <a:rPr lang="sr-Latn-RS" sz="2400" dirty="0" smtClean="0">
                <a:latin typeface="Palatino Linotype" pitchFamily="18" charset="0"/>
              </a:rPr>
              <a:t>light bulb = </a:t>
            </a:r>
            <a:r>
              <a:rPr lang="sr-Latn-RS" sz="2400" i="1" dirty="0" smtClean="0">
                <a:latin typeface="Palatino Linotype" pitchFamily="18" charset="0"/>
              </a:rPr>
              <a:t>sijalica</a:t>
            </a:r>
            <a:endParaRPr lang="en-US" sz="2400" i="1" dirty="0">
              <a:latin typeface="Palatino Linotype" pitchFamily="18" charset="0"/>
            </a:endParaRPr>
          </a:p>
        </p:txBody>
      </p:sp>
      <p:pic>
        <p:nvPicPr>
          <p:cNvPr id="4098" name="Picture 2" descr="C:\Users\User\Desktop\index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142984"/>
            <a:ext cx="1638300" cy="1783080"/>
          </a:xfrm>
          <a:prstGeom prst="rect">
            <a:avLst/>
          </a:prstGeom>
          <a:noFill/>
        </p:spPr>
      </p:pic>
      <p:pic>
        <p:nvPicPr>
          <p:cNvPr id="4099" name="Picture 3" descr="C:\Users\User\Desktop\inde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1071546"/>
            <a:ext cx="2476500" cy="18478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714612" y="571480"/>
            <a:ext cx="3071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dirty="0" smtClean="0">
                <a:latin typeface="Palatino Linotype" pitchFamily="18" charset="0"/>
              </a:rPr>
              <a:t>wind turbine</a:t>
            </a:r>
            <a:endParaRPr lang="en-US" sz="2400" dirty="0">
              <a:latin typeface="Palatino Linotype" pitchFamily="18" charset="0"/>
            </a:endParaRPr>
          </a:p>
        </p:txBody>
      </p:sp>
      <p:pic>
        <p:nvPicPr>
          <p:cNvPr id="4100" name="Picture 4" descr="C:\Users\User\Desktop\switch-selecto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4643446"/>
            <a:ext cx="1524000" cy="1524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786314" y="3786191"/>
            <a:ext cx="41434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dirty="0" smtClean="0">
                <a:latin typeface="Palatino Linotype" pitchFamily="18" charset="0"/>
              </a:rPr>
              <a:t>switch on/off</a:t>
            </a:r>
          </a:p>
          <a:p>
            <a:pPr algn="ctr"/>
            <a:r>
              <a:rPr lang="sr-Latn-RS" sz="2400" dirty="0" smtClean="0">
                <a:latin typeface="Palatino Linotype" pitchFamily="18" charset="0"/>
              </a:rPr>
              <a:t>on/off button = </a:t>
            </a:r>
            <a:r>
              <a:rPr lang="sr-Latn-RS" sz="2400" i="1" dirty="0" smtClean="0">
                <a:latin typeface="Palatino Linotype" pitchFamily="18" charset="0"/>
              </a:rPr>
              <a:t>prekidač</a:t>
            </a:r>
            <a:endParaRPr lang="en-US" sz="2400" i="1" dirty="0">
              <a:latin typeface="Palatino Linotype" pitchFamily="18" charset="0"/>
            </a:endParaRPr>
          </a:p>
        </p:txBody>
      </p:sp>
      <p:pic>
        <p:nvPicPr>
          <p:cNvPr id="4101" name="Picture 5" descr="C:\Users\User\Desktop\Recycle-right-illustration-768x61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2928934"/>
            <a:ext cx="2867028" cy="2292129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28596" y="5143512"/>
            <a:ext cx="4143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dirty="0" smtClean="0">
                <a:latin typeface="Palatino Linotype" pitchFamily="18" charset="0"/>
              </a:rPr>
              <a:t>recycle</a:t>
            </a:r>
            <a:r>
              <a:rPr lang="en-US" sz="2400" dirty="0" smtClean="0">
                <a:latin typeface="Palatino Linotype" pitchFamily="18" charset="0"/>
              </a:rPr>
              <a:t>/</a:t>
            </a:r>
            <a:r>
              <a:rPr lang="en-US" sz="2400" dirty="0" err="1" smtClean="0">
                <a:latin typeface="Palatino Linotype" pitchFamily="18" charset="0"/>
              </a:rPr>
              <a:t>ri</a:t>
            </a:r>
            <a:r>
              <a:rPr lang="en-US" sz="2400" dirty="0" smtClean="0">
                <a:latin typeface="Palatino Linotype" pitchFamily="18" charset="0"/>
              </a:rPr>
              <a:t>ːˈ</a:t>
            </a:r>
            <a:r>
              <a:rPr lang="en-US" sz="2400" dirty="0" err="1" smtClean="0">
                <a:latin typeface="Palatino Linotype" pitchFamily="18" charset="0"/>
              </a:rPr>
              <a:t>sʌɪkl</a:t>
            </a:r>
            <a:r>
              <a:rPr lang="en-US" sz="2400" dirty="0" smtClean="0">
                <a:latin typeface="Palatino Linotype" pitchFamily="18" charset="0"/>
              </a:rPr>
              <a:t>/</a:t>
            </a:r>
            <a:r>
              <a:rPr lang="sr-Latn-RS" sz="2400" dirty="0" smtClean="0">
                <a:latin typeface="Palatino Linotype" pitchFamily="18" charset="0"/>
              </a:rPr>
              <a:t> </a:t>
            </a:r>
            <a:r>
              <a:rPr lang="sr-Latn-RS" sz="2400" i="1" dirty="0" smtClean="0">
                <a:latin typeface="Palatino Linotype" pitchFamily="18" charset="0"/>
              </a:rPr>
              <a:t>reciklirati</a:t>
            </a:r>
            <a:endParaRPr lang="en-US" sz="2400" i="1" dirty="0">
              <a:latin typeface="Palatino Linotype" pitchFamily="18" charset="0"/>
            </a:endParaRPr>
          </a:p>
        </p:txBody>
      </p:sp>
      <p:pic>
        <p:nvPicPr>
          <p:cNvPr id="4102" name="Picture 6" descr="C:\Users\User\Desktop\71rELZf7ULL._AC_SX522_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43636" y="1142984"/>
            <a:ext cx="2200272" cy="2027453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572132" y="285728"/>
            <a:ext cx="3143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dirty="0" smtClean="0">
                <a:latin typeface="Palatino Linotype" pitchFamily="18" charset="0"/>
              </a:rPr>
              <a:t>saucepan with a lid</a:t>
            </a:r>
          </a:p>
          <a:p>
            <a:pPr algn="ctr"/>
            <a:r>
              <a:rPr lang="sr-Latn-RS" sz="2400" i="1" dirty="0" smtClean="0">
                <a:latin typeface="Palatino Linotype" pitchFamily="18" charset="0"/>
              </a:rPr>
              <a:t>šerpa sa poklopcem</a:t>
            </a:r>
            <a:endParaRPr lang="en-US" sz="2400" i="1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  <a:alpha val="5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4429132"/>
            <a:ext cx="7772400" cy="1362075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Palatino Linotype" pitchFamily="18" charset="0"/>
              </a:rPr>
              <a:t>reading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 smtClean="0">
                <a:latin typeface="Palatino Linotype" pitchFamily="18" charset="0"/>
              </a:rPr>
              <a:t>Unit 11.2. Green Living</a:t>
            </a:r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</p:spPr>
        <p:txBody>
          <a:bodyPr>
            <a:noAutofit/>
          </a:bodyPr>
          <a:lstStyle/>
          <a:p>
            <a:r>
              <a:rPr lang="sr-Latn-RS" sz="2400" dirty="0" smtClean="0">
                <a:latin typeface="Californian FB" pitchFamily="18" charset="0"/>
              </a:rPr>
              <a:t>2 </a:t>
            </a:r>
            <a:r>
              <a:rPr lang="sr-Latn-RS" sz="2400" b="1" dirty="0" smtClean="0">
                <a:solidFill>
                  <a:srgbClr val="FF0000"/>
                </a:solidFill>
                <a:latin typeface="Californian FB" pitchFamily="18" charset="0"/>
              </a:rPr>
              <a:t>page 94</a:t>
            </a:r>
            <a:r>
              <a:rPr lang="sr-Latn-RS" sz="2400" dirty="0" smtClean="0">
                <a:latin typeface="Californian FB" pitchFamily="18" charset="0"/>
              </a:rPr>
              <a:t>, Read the questionnaire and do it with a partner. Who lives the greenest life at home? Check your score on </a:t>
            </a:r>
            <a:r>
              <a:rPr lang="sr-Latn-RS" sz="2400" b="1" dirty="0" smtClean="0">
                <a:latin typeface="Californian FB" pitchFamily="18" charset="0"/>
              </a:rPr>
              <a:t>page 121</a:t>
            </a:r>
            <a:r>
              <a:rPr lang="sr-Latn-RS" sz="2400" dirty="0" smtClean="0">
                <a:latin typeface="Californian FB" pitchFamily="18" charset="0"/>
              </a:rPr>
              <a:t>.</a:t>
            </a:r>
            <a:endParaRPr lang="en-US" sz="24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889869"/>
          <a:ext cx="9144000" cy="59681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/>
              </a:tblGrid>
              <a:tr h="3844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7019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213526">
                <a:tc>
                  <a:txBody>
                    <a:bodyPr/>
                    <a:lstStyle/>
                    <a:p>
                      <a:pPr algn="ctr"/>
                      <a:r>
                        <a:rPr lang="sr-Latn-RS" sz="3600" b="1" dirty="0" smtClean="0">
                          <a:solidFill>
                            <a:srgbClr val="993366"/>
                          </a:solidFill>
                          <a:latin typeface="Californian FB" pitchFamily="18" charset="0"/>
                        </a:rPr>
                        <a:t>Aston Council</a:t>
                      </a:r>
                    </a:p>
                    <a:p>
                      <a:pPr algn="ctr"/>
                      <a:r>
                        <a:rPr lang="sr-Latn-RS" sz="2400" b="0" i="1" dirty="0" smtClean="0">
                          <a:solidFill>
                            <a:schemeClr val="tx1"/>
                          </a:solidFill>
                          <a:latin typeface="Palatino Linotype" pitchFamily="18" charset="0"/>
                          <a:cs typeface="Andalus" pitchFamily="18" charset="-78"/>
                        </a:rPr>
                        <a:t>How green is your home? Do this </a:t>
                      </a:r>
                    </a:p>
                    <a:p>
                      <a:pPr algn="ctr"/>
                      <a:r>
                        <a:rPr lang="en-US" sz="2400" b="0" i="1" dirty="0" smtClean="0">
                          <a:solidFill>
                            <a:schemeClr val="tx1"/>
                          </a:solidFill>
                          <a:latin typeface="Palatino Linotype" pitchFamily="18" charset="0"/>
                          <a:cs typeface="Andalus" pitchFamily="18" charset="-78"/>
                        </a:rPr>
                        <a:t>Q</a:t>
                      </a:r>
                      <a:r>
                        <a:rPr lang="sr-Latn-RS" sz="2400" b="0" i="1" dirty="0" smtClean="0">
                          <a:solidFill>
                            <a:schemeClr val="tx1"/>
                          </a:solidFill>
                          <a:latin typeface="Palatino Linotype" pitchFamily="18" charset="0"/>
                          <a:cs typeface="Andalus" pitchFamily="18" charset="-78"/>
                        </a:rPr>
                        <a:t>uestionnaire and find out!</a:t>
                      </a:r>
                    </a:p>
                    <a:p>
                      <a:pPr algn="ctr"/>
                      <a:endParaRPr lang="sr-Latn-RS" sz="800" b="0" i="1" dirty="0" smtClean="0">
                        <a:solidFill>
                          <a:schemeClr val="tx1"/>
                        </a:solidFill>
                        <a:latin typeface="Palatino Linotype" pitchFamily="18" charset="0"/>
                        <a:cs typeface="Andalus" pitchFamily="18" charset="-78"/>
                      </a:endParaRPr>
                    </a:p>
                    <a:p>
                      <a:pPr algn="l"/>
                      <a:r>
                        <a:rPr lang="sr-Latn-RS" sz="2000" b="1" i="0" dirty="0" smtClean="0">
                          <a:solidFill>
                            <a:srgbClr val="993366"/>
                          </a:solidFill>
                          <a:latin typeface="Palatino Linotype" pitchFamily="18" charset="0"/>
                          <a:cs typeface="Andalus" pitchFamily="18" charset="-78"/>
                        </a:rPr>
                        <a:t>A Personal energy use in the house</a:t>
                      </a:r>
                    </a:p>
                    <a:p>
                      <a:pPr algn="l"/>
                      <a:r>
                        <a:rPr lang="sr-Latn-RS" sz="2000" b="0" i="0" dirty="0" smtClean="0">
                          <a:solidFill>
                            <a:schemeClr val="tx1"/>
                          </a:solidFill>
                          <a:latin typeface="Palatino Linotype" pitchFamily="18" charset="0"/>
                          <a:cs typeface="Andalus" pitchFamily="18" charset="-78"/>
                        </a:rPr>
                        <a:t>Count your points:</a:t>
                      </a:r>
                    </a:p>
                    <a:p>
                      <a:pPr algn="l"/>
                      <a:r>
                        <a:rPr lang="sr-Latn-RS" sz="2000" b="0" i="0" dirty="0" smtClean="0">
                          <a:solidFill>
                            <a:schemeClr val="tx1"/>
                          </a:solidFill>
                          <a:latin typeface="Palatino Linotype" pitchFamily="18" charset="0"/>
                          <a:cs typeface="Andalus" pitchFamily="18" charset="-78"/>
                        </a:rPr>
                        <a:t>Always = 5</a:t>
                      </a:r>
                      <a:r>
                        <a:rPr lang="sr-Latn-RS" sz="2000" b="0" i="0" baseline="0" dirty="0" smtClean="0">
                          <a:solidFill>
                            <a:schemeClr val="tx1"/>
                          </a:solidFill>
                          <a:latin typeface="Palatino Linotype" pitchFamily="18" charset="0"/>
                          <a:cs typeface="Andalus" pitchFamily="18" charset="-78"/>
                        </a:rPr>
                        <a:t> Usually = 4 Sometimes = 3</a:t>
                      </a:r>
                    </a:p>
                    <a:p>
                      <a:pPr algn="l"/>
                      <a:r>
                        <a:rPr lang="sr-Latn-RS" sz="2000" b="0" i="0" baseline="0" dirty="0" smtClean="0">
                          <a:solidFill>
                            <a:schemeClr val="tx1"/>
                          </a:solidFill>
                          <a:latin typeface="Palatino Linotype" pitchFamily="18" charset="0"/>
                          <a:cs typeface="Andalus" pitchFamily="18" charset="-78"/>
                        </a:rPr>
                        <a:t>Occasionally = 2 Never = 0</a:t>
                      </a:r>
                    </a:p>
                    <a:p>
                      <a:pPr marL="457200" indent="-457200" algn="l">
                        <a:buAutoNum type="arabicPeriod"/>
                      </a:pPr>
                      <a:r>
                        <a:rPr lang="sr-Latn-RS" sz="2000" b="0" i="0" baseline="0" dirty="0" smtClean="0">
                          <a:solidFill>
                            <a:schemeClr val="tx1"/>
                          </a:solidFill>
                          <a:latin typeface="Palatino Linotype" pitchFamily="18" charset="0"/>
                          <a:cs typeface="Andalus" pitchFamily="18" charset="-78"/>
                        </a:rPr>
                        <a:t>I turn off lights when I leave room.</a:t>
                      </a:r>
                    </a:p>
                    <a:p>
                      <a:pPr marL="457200" indent="-457200" algn="l">
                        <a:buAutoNum type="arabicPeriod"/>
                      </a:pPr>
                      <a:r>
                        <a:rPr lang="sr-Latn-RS" sz="2000" b="0" i="0" baseline="0" dirty="0" smtClean="0">
                          <a:solidFill>
                            <a:schemeClr val="tx1"/>
                          </a:solidFill>
                          <a:latin typeface="Palatino Linotype" pitchFamily="18" charset="0"/>
                          <a:cs typeface="Andalus" pitchFamily="18" charset="-78"/>
                        </a:rPr>
                        <a:t>I turn off my TV with on/off button.</a:t>
                      </a:r>
                    </a:p>
                    <a:p>
                      <a:pPr marL="457200" indent="-457200" algn="l">
                        <a:buAutoNum type="arabicPeriod"/>
                      </a:pPr>
                      <a:r>
                        <a:rPr lang="sr-Latn-RS" sz="2000" b="0" i="0" baseline="0" dirty="0" smtClean="0">
                          <a:solidFill>
                            <a:schemeClr val="tx1"/>
                          </a:solidFill>
                          <a:latin typeface="Palatino Linotype" pitchFamily="18" charset="0"/>
                          <a:cs typeface="Andalus" pitchFamily="18" charset="-78"/>
                        </a:rPr>
                        <a:t>I have showers, noth bath</a:t>
                      </a:r>
                    </a:p>
                    <a:p>
                      <a:pPr marL="457200" indent="-457200" algn="l">
                        <a:buAutoNum type="arabicPeriod"/>
                      </a:pPr>
                      <a:r>
                        <a:rPr lang="sr-Latn-RS" sz="2000" b="0" i="0" baseline="0" dirty="0" smtClean="0">
                          <a:solidFill>
                            <a:schemeClr val="tx1"/>
                          </a:solidFill>
                          <a:latin typeface="Palatino Linotype" pitchFamily="18" charset="0"/>
                          <a:cs typeface="Andalus" pitchFamily="18" charset="-78"/>
                        </a:rPr>
                        <a:t>I turn off the tap when I brush my teeth.</a:t>
                      </a:r>
                    </a:p>
                    <a:p>
                      <a:pPr marL="457200" indent="-457200" algn="l">
                        <a:buAutoNum type="arabicPeriod"/>
                      </a:pPr>
                      <a:r>
                        <a:rPr lang="sr-Latn-RS" sz="2000" b="0" i="0" baseline="0" dirty="0" smtClean="0">
                          <a:solidFill>
                            <a:schemeClr val="tx1"/>
                          </a:solidFill>
                          <a:latin typeface="Palatino Linotype" pitchFamily="18" charset="0"/>
                          <a:cs typeface="Andalus" pitchFamily="18" charset="-78"/>
                        </a:rPr>
                        <a:t>I cover saucepans when I cook.</a:t>
                      </a:r>
                    </a:p>
                    <a:p>
                      <a:pPr marL="457200" indent="-457200" algn="l">
                        <a:buAutoNum type="arabicPeriod"/>
                      </a:pPr>
                      <a:r>
                        <a:rPr lang="sr-Latn-RS" sz="2000" b="0" i="0" baseline="0" dirty="0" smtClean="0">
                          <a:solidFill>
                            <a:schemeClr val="tx1"/>
                          </a:solidFill>
                          <a:latin typeface="Palatino Linotype" pitchFamily="18" charset="0"/>
                          <a:cs typeface="Andalus" pitchFamily="18" charset="-78"/>
                        </a:rPr>
                        <a:t>I recycle old paper.</a:t>
                      </a:r>
                    </a:p>
                    <a:p>
                      <a:pPr marL="457200" indent="-457200" algn="l">
                        <a:buAutoNum type="arabicPeriod"/>
                      </a:pPr>
                      <a:r>
                        <a:rPr lang="sr-Latn-RS" sz="2000" b="0" i="0" baseline="0" dirty="0" smtClean="0">
                          <a:solidFill>
                            <a:schemeClr val="tx1"/>
                          </a:solidFill>
                          <a:latin typeface="Palatino Linotype" pitchFamily="18" charset="0"/>
                          <a:cs typeface="Andalus" pitchFamily="18" charset="-78"/>
                        </a:rPr>
                        <a:t>I recycle cans and plastic.</a:t>
                      </a:r>
                    </a:p>
                    <a:p>
                      <a:pPr marL="457200" indent="-457200" algn="l">
                        <a:buAutoNum type="arabicPeriod"/>
                      </a:pPr>
                      <a:r>
                        <a:rPr lang="sr-Latn-RS" sz="2000" b="0" i="0" baseline="0" dirty="0" smtClean="0">
                          <a:solidFill>
                            <a:schemeClr val="tx1"/>
                          </a:solidFill>
                          <a:latin typeface="Palatino Linotype" pitchFamily="18" charset="0"/>
                          <a:cs typeface="Andalus" pitchFamily="18" charset="-78"/>
                        </a:rPr>
                        <a:t>I recycle glass.</a:t>
                      </a:r>
                      <a:endParaRPr lang="en-US" sz="2000" b="0" i="0" dirty="0">
                        <a:solidFill>
                          <a:schemeClr val="tx1"/>
                        </a:solidFill>
                        <a:latin typeface="Palatino Linotype" pitchFamily="18" charset="0"/>
                        <a:cs typeface="Andalus" pitchFamily="18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286380" y="3214686"/>
            <a:ext cx="385762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RS" sz="2000" b="1" dirty="0" smtClean="0">
                <a:solidFill>
                  <a:srgbClr val="993366"/>
                </a:solidFill>
                <a:latin typeface="Palatino Linotype" pitchFamily="18" charset="0"/>
              </a:rPr>
              <a:t>B Green technology</a:t>
            </a:r>
          </a:p>
          <a:p>
            <a:pPr algn="just"/>
            <a:r>
              <a:rPr lang="sr-Latn-RS" dirty="0" smtClean="0">
                <a:latin typeface="Palatino Linotype" pitchFamily="18" charset="0"/>
              </a:rPr>
              <a:t>Answer Yes or No. (Yes = 5 points, No = 0</a:t>
            </a:r>
            <a:r>
              <a:rPr lang="sr-Latn-RS" b="1" dirty="0" smtClean="0">
                <a:latin typeface="Palatino Linotype" pitchFamily="18" charset="0"/>
              </a:rPr>
              <a:t>)</a:t>
            </a:r>
          </a:p>
          <a:p>
            <a:pPr algn="just"/>
            <a:endParaRPr lang="sr-Latn-RS" b="1" dirty="0">
              <a:latin typeface="Palatino Linotype" pitchFamily="18" charset="0"/>
            </a:endParaRPr>
          </a:p>
          <a:p>
            <a:pPr algn="just"/>
            <a:r>
              <a:rPr lang="sr-Latn-RS" dirty="0" smtClean="0">
                <a:latin typeface="Palatino Linotype" pitchFamily="18" charset="0"/>
              </a:rPr>
              <a:t>9. I buy green electricity.</a:t>
            </a:r>
          </a:p>
          <a:p>
            <a:pPr marL="342900" indent="-342900" algn="just">
              <a:buAutoNum type="arabicPeriod" startAt="10"/>
            </a:pPr>
            <a:r>
              <a:rPr lang="sr-Latn-RS" dirty="0" smtClean="0">
                <a:latin typeface="Palatino Linotype" pitchFamily="18" charset="0"/>
              </a:rPr>
              <a:t>My home has solar panels.</a:t>
            </a:r>
          </a:p>
          <a:p>
            <a:pPr marL="342900" indent="-342900" algn="just">
              <a:buAutoNum type="arabicPeriod" startAt="10"/>
            </a:pPr>
            <a:r>
              <a:rPr lang="sr-Latn-RS" dirty="0">
                <a:latin typeface="Palatino Linotype" pitchFamily="18" charset="0"/>
              </a:rPr>
              <a:t> </a:t>
            </a:r>
            <a:r>
              <a:rPr lang="sr-Latn-RS" dirty="0" smtClean="0">
                <a:latin typeface="Palatino Linotype" pitchFamily="18" charset="0"/>
              </a:rPr>
              <a:t>My home has a wind turbine</a:t>
            </a:r>
          </a:p>
          <a:p>
            <a:pPr marL="342900" indent="-342900" algn="just">
              <a:buAutoNum type="arabicPeriod" startAt="10"/>
            </a:pPr>
            <a:r>
              <a:rPr lang="sr-Latn-RS" dirty="0" smtClean="0">
                <a:latin typeface="Palatino Linotype" pitchFamily="18" charset="0"/>
              </a:rPr>
              <a:t>My home has low-energy light bulbs.</a:t>
            </a:r>
          </a:p>
          <a:p>
            <a:pPr algn="just"/>
            <a:endParaRPr lang="en-US" sz="2000" b="1" dirty="0">
              <a:solidFill>
                <a:srgbClr val="993366"/>
              </a:solidFill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71612"/>
          </a:xfrm>
        </p:spPr>
        <p:txBody>
          <a:bodyPr>
            <a:normAutofit fontScale="90000"/>
          </a:bodyPr>
          <a:lstStyle/>
          <a:p>
            <a:r>
              <a:rPr lang="sr-Latn-RS" sz="2800" dirty="0" smtClean="0">
                <a:latin typeface="Palatino Linotype" pitchFamily="18" charset="0"/>
              </a:rPr>
              <a:t>3. </a:t>
            </a:r>
            <a:r>
              <a:rPr lang="sr-Latn-RS" sz="2800" b="1" dirty="0" smtClean="0">
                <a:solidFill>
                  <a:srgbClr val="FF0000"/>
                </a:solidFill>
                <a:latin typeface="Palatino Linotype" pitchFamily="18" charset="0"/>
              </a:rPr>
              <a:t>page 95</a:t>
            </a:r>
            <a:r>
              <a:rPr lang="sr-Latn-RS" sz="2800" dirty="0" smtClean="0">
                <a:latin typeface="Palatino Linotype" pitchFamily="18" charset="0"/>
              </a:rPr>
              <a:t>, </a:t>
            </a:r>
            <a:r>
              <a:rPr lang="sr-Latn-RS" sz="2800" dirty="0" smtClean="0">
                <a:solidFill>
                  <a:srgbClr val="FF0000"/>
                </a:solidFill>
                <a:latin typeface="Palatino Linotype" pitchFamily="18" charset="0"/>
              </a:rPr>
              <a:t>Track 2.37, script on page 155, </a:t>
            </a:r>
            <a:r>
              <a:rPr lang="sr-Latn-RS" sz="2800" dirty="0" smtClean="0">
                <a:latin typeface="Palatino Linotype" pitchFamily="18" charset="0"/>
              </a:rPr>
              <a:t>Listen to three interviews with people who did the questionnaire. Listen to their plans (1-3) and match the people with the descriptions below. Who is the greenest?</a:t>
            </a:r>
            <a:endParaRPr lang="en-US" sz="28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71613"/>
            <a:ext cx="8929718" cy="642941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sr-Latn-RS" sz="2800" dirty="0" smtClean="0">
                <a:latin typeface="Palatino Linotype" pitchFamily="18" charset="0"/>
              </a:rPr>
              <a:t>Here are some people who did our questionnaire and are going to make some changes. </a:t>
            </a:r>
            <a:endParaRPr lang="en-US" sz="2800" dirty="0">
              <a:latin typeface="Palatino Linotype" pitchFamily="18" charset="0"/>
            </a:endParaRPr>
          </a:p>
        </p:txBody>
      </p:sp>
      <p:pic>
        <p:nvPicPr>
          <p:cNvPr id="2050" name="Picture 2" descr="C:\Users\User\Desktop\senior-woman-glasses-white-hair-drinking-tea-coffee-laughing-retirement-concept-high-quality-k-footage-19289067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2071678"/>
            <a:ext cx="2397124" cy="1928826"/>
          </a:xfrm>
          <a:prstGeom prst="rect">
            <a:avLst/>
          </a:prstGeom>
          <a:noFill/>
        </p:spPr>
      </p:pic>
      <p:pic>
        <p:nvPicPr>
          <p:cNvPr id="2051" name="Picture 3" descr="C:\Users\User\Desktop\happy-young-family-with-two-children-pictures_csp1271128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4643446"/>
            <a:ext cx="2595218" cy="2214554"/>
          </a:xfrm>
          <a:prstGeom prst="rect">
            <a:avLst/>
          </a:prstGeom>
          <a:noFill/>
        </p:spPr>
      </p:pic>
      <p:pic>
        <p:nvPicPr>
          <p:cNvPr id="2052" name="Picture 4" descr="C:\Users\User\Desktop\depositphotos_65699901-Black-man-keeping-arms-crosse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3143248"/>
            <a:ext cx="2536029" cy="169068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643306" y="2285993"/>
            <a:ext cx="21431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sz="2000" b="1" dirty="0" smtClean="0">
                <a:latin typeface="Palatino Linotype" pitchFamily="18" charset="0"/>
              </a:rPr>
              <a:t>Vicky</a:t>
            </a:r>
          </a:p>
          <a:p>
            <a:pPr algn="r"/>
            <a:r>
              <a:rPr lang="sr-Latn-RS" sz="2000" dirty="0" smtClean="0">
                <a:latin typeface="Palatino Linotype" pitchFamily="18" charset="0"/>
              </a:rPr>
              <a:t>Lives alone in a </a:t>
            </a:r>
          </a:p>
          <a:p>
            <a:pPr algn="r"/>
            <a:r>
              <a:rPr lang="sr-Latn-RS" sz="2000" dirty="0" smtClean="0">
                <a:latin typeface="Palatino Linotype" pitchFamily="18" charset="0"/>
              </a:rPr>
              <a:t>small house</a:t>
            </a:r>
            <a:endParaRPr lang="en-US" sz="2000" dirty="0">
              <a:latin typeface="Palatino Linotype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57422" y="3929066"/>
            <a:ext cx="23574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dirty="0" smtClean="0">
                <a:latin typeface="Palatino Linotype" pitchFamily="18" charset="0"/>
              </a:rPr>
              <a:t>Martin,</a:t>
            </a:r>
            <a:r>
              <a:rPr lang="sr-Latn-RS" sz="2000" dirty="0" smtClean="0">
                <a:latin typeface="Palatino Linotype" pitchFamily="18" charset="0"/>
              </a:rPr>
              <a:t> single man</a:t>
            </a:r>
          </a:p>
          <a:p>
            <a:r>
              <a:rPr lang="sr-Latn-RS" sz="2000" dirty="0" smtClean="0">
                <a:latin typeface="Palatino Linotype" pitchFamily="18" charset="0"/>
              </a:rPr>
              <a:t>Shares a flat with a friend, Richard</a:t>
            </a:r>
            <a:endParaRPr lang="en-US" sz="2000" dirty="0">
              <a:latin typeface="Palatino Linotype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57356" y="5357826"/>
            <a:ext cx="41434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sz="2000" b="1" dirty="0" smtClean="0">
                <a:latin typeface="Palatino Linotype" pitchFamily="18" charset="0"/>
              </a:rPr>
              <a:t>Simon and </a:t>
            </a:r>
          </a:p>
          <a:p>
            <a:pPr algn="r"/>
            <a:r>
              <a:rPr lang="sr-Latn-RS" sz="2000" b="1" dirty="0" smtClean="0">
                <a:latin typeface="Palatino Linotype" pitchFamily="18" charset="0"/>
              </a:rPr>
              <a:t>Rachel, married</a:t>
            </a:r>
          </a:p>
          <a:p>
            <a:pPr algn="r"/>
            <a:r>
              <a:rPr lang="sr-Latn-RS" sz="2000" dirty="0" smtClean="0">
                <a:latin typeface="Palatino Linotype" pitchFamily="18" charset="0"/>
              </a:rPr>
              <a:t>Live together in large house with</a:t>
            </a:r>
          </a:p>
          <a:p>
            <a:pPr algn="r"/>
            <a:r>
              <a:rPr lang="sr-Latn-RS" sz="2000" dirty="0" smtClean="0">
                <a:latin typeface="Palatino Linotype" pitchFamily="18" charset="0"/>
              </a:rPr>
              <a:t>two young children</a:t>
            </a:r>
            <a:endParaRPr lang="en-US" sz="20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/>
      <p:bldP spid="9" grpId="0" build="p"/>
      <p:bldP spid="1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Palatino Linotype" pitchFamily="18" charset="0"/>
              </a:rPr>
              <a:t>4. </a:t>
            </a:r>
            <a:r>
              <a:rPr lang="sr-Latn-RS" sz="3200" b="1" dirty="0" smtClean="0">
                <a:solidFill>
                  <a:srgbClr val="FF0000"/>
                </a:solidFill>
                <a:latin typeface="Palatino Linotype" pitchFamily="18" charset="0"/>
              </a:rPr>
              <a:t>page 95</a:t>
            </a:r>
            <a:r>
              <a:rPr lang="sr-Latn-RS" sz="3200" dirty="0" smtClean="0">
                <a:latin typeface="Palatino Linotype" pitchFamily="18" charset="0"/>
              </a:rPr>
              <a:t>, Are these sentences true or false?</a:t>
            </a:r>
            <a:endParaRPr lang="en-US" sz="32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pPr algn="just"/>
            <a:r>
              <a:rPr lang="sr-Latn-RS" sz="2800" dirty="0" smtClean="0">
                <a:latin typeface="Palatino Linotype" pitchFamily="18" charset="0"/>
              </a:rPr>
              <a:t>1. Richard is greener than Martin.</a:t>
            </a:r>
          </a:p>
          <a:p>
            <a:pPr algn="just"/>
            <a:r>
              <a:rPr lang="sr-Latn-RS" sz="2800" dirty="0" smtClean="0">
                <a:latin typeface="Palatino Linotype" pitchFamily="18" charset="0"/>
              </a:rPr>
              <a:t>2. Richard decided to recycle things in the future.</a:t>
            </a:r>
          </a:p>
          <a:p>
            <a:pPr algn="just"/>
            <a:r>
              <a:rPr lang="sr-Latn-RS" sz="2800" dirty="0" smtClean="0">
                <a:latin typeface="Palatino Linotype" pitchFamily="18" charset="0"/>
              </a:rPr>
              <a:t>3. </a:t>
            </a:r>
            <a:r>
              <a:rPr lang="sr-Latn-RS" sz="2800" dirty="0" smtClean="0">
                <a:latin typeface="Palatino Linotype" pitchFamily="18" charset="0"/>
              </a:rPr>
              <a:t>Simon and Rachel want a solar panel because it’s cheaper.</a:t>
            </a:r>
            <a:endParaRPr lang="sr-Latn-RS" sz="2800" dirty="0" smtClean="0">
              <a:latin typeface="Palatino Linotype" pitchFamily="18" charset="0"/>
            </a:endParaRPr>
          </a:p>
          <a:p>
            <a:pPr algn="just"/>
            <a:r>
              <a:rPr lang="sr-Latn-RS" sz="2800" dirty="0">
                <a:latin typeface="Palatino Linotype" pitchFamily="18" charset="0"/>
              </a:rPr>
              <a:t>4</a:t>
            </a:r>
            <a:r>
              <a:rPr lang="sr-Latn-RS" sz="2800" dirty="0" smtClean="0">
                <a:latin typeface="Palatino Linotype" pitchFamily="18" charset="0"/>
              </a:rPr>
              <a:t>. Simon and Rachel never have showers.</a:t>
            </a:r>
          </a:p>
          <a:p>
            <a:pPr algn="just"/>
            <a:r>
              <a:rPr lang="sr-Latn-RS" sz="2800" dirty="0">
                <a:latin typeface="Palatino Linotype" pitchFamily="18" charset="0"/>
              </a:rPr>
              <a:t>5</a:t>
            </a:r>
            <a:r>
              <a:rPr lang="sr-Latn-RS" sz="2800" dirty="0" smtClean="0">
                <a:latin typeface="Palatino Linotype" pitchFamily="18" charset="0"/>
              </a:rPr>
              <a:t>. Vicky does not want to change her life.</a:t>
            </a:r>
          </a:p>
          <a:p>
            <a:pPr algn="just"/>
            <a:r>
              <a:rPr lang="sr-Latn-RS" sz="2800" dirty="0" smtClean="0">
                <a:latin typeface="Palatino Linotype" pitchFamily="18" charset="0"/>
              </a:rPr>
              <a:t>6. It will be difficult for Vicky to buy green electricity.</a:t>
            </a:r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Palatino Linotype" pitchFamily="18" charset="0"/>
              </a:rPr>
              <a:t>4. </a:t>
            </a:r>
            <a:r>
              <a:rPr lang="sr-Latn-RS" sz="3200" b="1" dirty="0" smtClean="0">
                <a:solidFill>
                  <a:srgbClr val="FF0000"/>
                </a:solidFill>
                <a:latin typeface="Palatino Linotype" pitchFamily="18" charset="0"/>
              </a:rPr>
              <a:t>page 95</a:t>
            </a:r>
            <a:r>
              <a:rPr lang="sr-Latn-RS" sz="3200" dirty="0" smtClean="0">
                <a:latin typeface="Palatino Linotype" pitchFamily="18" charset="0"/>
              </a:rPr>
              <a:t>, Are these sentences true or false?</a:t>
            </a:r>
            <a:endParaRPr lang="en-US" sz="32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pPr algn="just"/>
            <a:r>
              <a:rPr lang="sr-Latn-RS" sz="2800" dirty="0" smtClean="0">
                <a:latin typeface="Palatino Linotype" pitchFamily="18" charset="0"/>
              </a:rPr>
              <a:t>1. Richard is greener than Martin. </a:t>
            </a:r>
            <a:r>
              <a:rPr lang="sr-Latn-RS" sz="2800" dirty="0" smtClean="0">
                <a:solidFill>
                  <a:srgbClr val="FF0000"/>
                </a:solidFill>
                <a:latin typeface="Palatino Linotype" pitchFamily="18" charset="0"/>
              </a:rPr>
              <a:t>F</a:t>
            </a:r>
          </a:p>
          <a:p>
            <a:pPr algn="just"/>
            <a:r>
              <a:rPr lang="sr-Latn-RS" sz="2800" dirty="0" smtClean="0">
                <a:latin typeface="Palatino Linotype" pitchFamily="18" charset="0"/>
              </a:rPr>
              <a:t>2. Richard decided to recycle things in the future. </a:t>
            </a:r>
            <a:r>
              <a:rPr lang="sr-Latn-RS" sz="2800" dirty="0" smtClean="0">
                <a:solidFill>
                  <a:srgbClr val="FF0000"/>
                </a:solidFill>
                <a:latin typeface="Palatino Linotype" pitchFamily="18" charset="0"/>
              </a:rPr>
              <a:t>T</a:t>
            </a:r>
          </a:p>
          <a:p>
            <a:pPr algn="just"/>
            <a:r>
              <a:rPr lang="sr-Latn-RS" sz="2800" dirty="0" smtClean="0">
                <a:latin typeface="Palatino Linotype" pitchFamily="18" charset="0"/>
              </a:rPr>
              <a:t>3. </a:t>
            </a:r>
            <a:r>
              <a:rPr lang="sr-Latn-RS" sz="2800" dirty="0" smtClean="0">
                <a:latin typeface="Palatino Linotype" pitchFamily="18" charset="0"/>
              </a:rPr>
              <a:t>Simon and Rachel want a solar panel because it’s cheaper. </a:t>
            </a:r>
            <a:r>
              <a:rPr lang="sr-Latn-RS" sz="2800" dirty="0">
                <a:solidFill>
                  <a:srgbClr val="FF0000"/>
                </a:solidFill>
                <a:latin typeface="Palatino Linotype" pitchFamily="18" charset="0"/>
              </a:rPr>
              <a:t>T</a:t>
            </a:r>
            <a:endParaRPr lang="sr-Latn-RS" sz="2800" dirty="0" smtClean="0">
              <a:solidFill>
                <a:srgbClr val="FF0000"/>
              </a:solidFill>
              <a:latin typeface="Palatino Linotype" pitchFamily="18" charset="0"/>
            </a:endParaRPr>
          </a:p>
          <a:p>
            <a:pPr algn="just"/>
            <a:r>
              <a:rPr lang="sr-Latn-RS" sz="2800" dirty="0">
                <a:latin typeface="Palatino Linotype" pitchFamily="18" charset="0"/>
              </a:rPr>
              <a:t>4</a:t>
            </a:r>
            <a:r>
              <a:rPr lang="sr-Latn-RS" sz="2800" dirty="0" smtClean="0">
                <a:latin typeface="Palatino Linotype" pitchFamily="18" charset="0"/>
              </a:rPr>
              <a:t>. Simon and Rachel never have showers.</a:t>
            </a:r>
            <a:r>
              <a:rPr lang="sr-Latn-RS" sz="2800" dirty="0" smtClean="0">
                <a:solidFill>
                  <a:srgbClr val="FF0000"/>
                </a:solidFill>
                <a:latin typeface="Palatino Linotype" pitchFamily="18" charset="0"/>
              </a:rPr>
              <a:t>T</a:t>
            </a:r>
          </a:p>
          <a:p>
            <a:pPr algn="just"/>
            <a:r>
              <a:rPr lang="sr-Latn-RS" sz="2800" dirty="0">
                <a:latin typeface="Palatino Linotype" pitchFamily="18" charset="0"/>
              </a:rPr>
              <a:t>5</a:t>
            </a:r>
            <a:r>
              <a:rPr lang="sr-Latn-RS" sz="2800" dirty="0" smtClean="0">
                <a:latin typeface="Palatino Linotype" pitchFamily="18" charset="0"/>
              </a:rPr>
              <a:t>. Vicky does not want to change her life. </a:t>
            </a:r>
            <a:r>
              <a:rPr lang="sr-Latn-RS" sz="2800" dirty="0" smtClean="0">
                <a:solidFill>
                  <a:srgbClr val="FF0000"/>
                </a:solidFill>
                <a:latin typeface="Palatino Linotype" pitchFamily="18" charset="0"/>
              </a:rPr>
              <a:t>T</a:t>
            </a:r>
          </a:p>
          <a:p>
            <a:pPr algn="just"/>
            <a:r>
              <a:rPr lang="sr-Latn-RS" sz="2800" dirty="0" smtClean="0">
                <a:latin typeface="Palatino Linotype" pitchFamily="18" charset="0"/>
              </a:rPr>
              <a:t>6. It will be difficult for Vicky to buy green electricity. </a:t>
            </a:r>
            <a:r>
              <a:rPr lang="sr-Latn-RS" sz="2800" dirty="0" smtClean="0">
                <a:solidFill>
                  <a:srgbClr val="FF0000"/>
                </a:solidFill>
                <a:latin typeface="Palatino Linotype" pitchFamily="18" charset="0"/>
              </a:rPr>
              <a:t>F</a:t>
            </a:r>
            <a:endParaRPr lang="en-US" sz="2800" dirty="0">
              <a:solidFill>
                <a:srgbClr val="FF0000"/>
              </a:solidFill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Palatino Linotype" pitchFamily="18" charset="0"/>
              </a:rPr>
              <a:t>grammar: </a:t>
            </a:r>
            <a:r>
              <a:rPr lang="sr-Latn-RS" sz="3600" cap="none" dirty="0" smtClean="0">
                <a:latin typeface="Palatino Linotype" pitchFamily="18" charset="0"/>
              </a:rPr>
              <a:t>be going to</a:t>
            </a:r>
            <a:endParaRPr lang="en-US" sz="3600" cap="none" dirty="0">
              <a:latin typeface="Palatino Linotype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 smtClean="0">
                <a:latin typeface="Palatino Linotype" pitchFamily="18" charset="0"/>
              </a:rPr>
              <a:t>Unit 11.2, page 95</a:t>
            </a:r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Palatino Linotype" pitchFamily="18" charset="0"/>
              </a:rPr>
              <a:t>5. </a:t>
            </a:r>
            <a:r>
              <a:rPr lang="sr-Latn-RS" sz="3200" dirty="0" smtClean="0">
                <a:solidFill>
                  <a:srgbClr val="FF0000"/>
                </a:solidFill>
                <a:latin typeface="Palatino Linotype" pitchFamily="18" charset="0"/>
              </a:rPr>
              <a:t>page 95</a:t>
            </a:r>
            <a:r>
              <a:rPr lang="sr-Latn-RS" sz="3200" dirty="0" smtClean="0">
                <a:latin typeface="Palatino Linotype" pitchFamily="18" charset="0"/>
              </a:rPr>
              <a:t>, </a:t>
            </a:r>
            <a:r>
              <a:rPr lang="sr-Latn-RS" sz="3200" b="1" dirty="0" smtClean="0">
                <a:solidFill>
                  <a:srgbClr val="FF0000"/>
                </a:solidFill>
                <a:latin typeface="Palatino Linotype" pitchFamily="18" charset="0"/>
              </a:rPr>
              <a:t>Track 2.37 script page 155</a:t>
            </a:r>
            <a:r>
              <a:rPr lang="sr-Latn-RS" sz="3200" b="1" dirty="0" smtClean="0">
                <a:latin typeface="Palatino Linotype" pitchFamily="18" charset="0"/>
              </a:rPr>
              <a:t>,  </a:t>
            </a:r>
            <a:r>
              <a:rPr lang="sr-Latn-RS" sz="3200" dirty="0" smtClean="0">
                <a:latin typeface="Palatino Linotype" pitchFamily="18" charset="0"/>
              </a:rPr>
              <a:t>Match the plans 1-5 with the people who made them. Then listen again and check.</a:t>
            </a:r>
            <a:endParaRPr lang="en-US" sz="32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6072198" cy="4972072"/>
          </a:xfrm>
        </p:spPr>
        <p:txBody>
          <a:bodyPr>
            <a:normAutofit/>
          </a:bodyPr>
          <a:lstStyle/>
          <a:p>
            <a:pPr algn="just"/>
            <a:r>
              <a:rPr lang="sr-Latn-RS" dirty="0" smtClean="0">
                <a:latin typeface="Palatino Linotype" pitchFamily="18" charset="0"/>
              </a:rPr>
              <a:t>1. I’m going to have showers.</a:t>
            </a:r>
          </a:p>
          <a:p>
            <a:pPr algn="just"/>
            <a:r>
              <a:rPr lang="sr-Latn-RS" dirty="0" smtClean="0">
                <a:latin typeface="Palatino Linotype" pitchFamily="18" charset="0"/>
              </a:rPr>
              <a:t>2. He’s going to cover his saucepans.</a:t>
            </a:r>
          </a:p>
          <a:p>
            <a:pPr algn="just"/>
            <a:r>
              <a:rPr lang="sr-Latn-RS" dirty="0" smtClean="0">
                <a:latin typeface="Palatino Linotype" pitchFamily="18" charset="0"/>
              </a:rPr>
              <a:t>3. They’re going to recycle their paper.</a:t>
            </a:r>
          </a:p>
          <a:p>
            <a:pPr algn="just"/>
            <a:r>
              <a:rPr lang="sr-Latn-RS" dirty="0" smtClean="0">
                <a:latin typeface="Palatino Linotype" pitchFamily="18" charset="0"/>
              </a:rPr>
              <a:t>4. We aren’t going to have showers.</a:t>
            </a:r>
          </a:p>
          <a:p>
            <a:pPr algn="just"/>
            <a:r>
              <a:rPr lang="sr-Latn-RS" dirty="0" smtClean="0">
                <a:latin typeface="Palatino Linotype" pitchFamily="18" charset="0"/>
              </a:rPr>
              <a:t>5. I’m not going to do anything new.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57950" y="2285992"/>
            <a:ext cx="257176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sr-Latn-RS" sz="2000" dirty="0" smtClean="0">
                <a:latin typeface="Palatino Linotype" pitchFamily="18" charset="0"/>
              </a:rPr>
              <a:t>Vicky</a:t>
            </a:r>
          </a:p>
          <a:p>
            <a:pPr algn="just">
              <a:buFont typeface="Arial" pitchFamily="34" charset="0"/>
              <a:buChar char="•"/>
            </a:pPr>
            <a:endParaRPr lang="sr-Latn-RS" sz="2000" dirty="0">
              <a:latin typeface="Palatino Linotype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sr-Latn-RS" sz="2000" dirty="0" smtClean="0">
                <a:latin typeface="Palatino Linotype" pitchFamily="18" charset="0"/>
              </a:rPr>
              <a:t>Simon and Rachel</a:t>
            </a:r>
          </a:p>
          <a:p>
            <a:pPr algn="just">
              <a:buFont typeface="Arial" pitchFamily="34" charset="0"/>
              <a:buChar char="•"/>
            </a:pPr>
            <a:endParaRPr lang="sr-Latn-RS" sz="2000" dirty="0">
              <a:latin typeface="Palatino Linotype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sr-Latn-RS" sz="2000" dirty="0" smtClean="0">
                <a:latin typeface="Palatino Linotype" pitchFamily="18" charset="0"/>
              </a:rPr>
              <a:t>Richard</a:t>
            </a:r>
          </a:p>
          <a:p>
            <a:pPr algn="just">
              <a:buFont typeface="Arial" pitchFamily="34" charset="0"/>
              <a:buChar char="•"/>
            </a:pPr>
            <a:endParaRPr lang="sr-Latn-RS" sz="2000" dirty="0">
              <a:latin typeface="Palatino Linotype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sr-Latn-RS" sz="2000" dirty="0" smtClean="0">
                <a:latin typeface="Palatino Linotype" pitchFamily="18" charset="0"/>
              </a:rPr>
              <a:t>Martin</a:t>
            </a:r>
          </a:p>
          <a:p>
            <a:pPr algn="just">
              <a:buFont typeface="Arial" pitchFamily="34" charset="0"/>
              <a:buChar char="•"/>
            </a:pPr>
            <a:endParaRPr lang="sr-Latn-RS" sz="2000" dirty="0">
              <a:latin typeface="Palatino Linotype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sr-Latn-RS" sz="2000" dirty="0" smtClean="0">
                <a:latin typeface="Palatino Linotype" pitchFamily="18" charset="0"/>
              </a:rPr>
              <a:t>Simon and Rachel’s</a:t>
            </a:r>
          </a:p>
          <a:p>
            <a:pPr algn="just">
              <a:buFont typeface="Arial" pitchFamily="34" charset="0"/>
              <a:buChar char="•"/>
            </a:pPr>
            <a:r>
              <a:rPr lang="sr-Latn-RS" sz="2000" dirty="0" smtClean="0">
                <a:latin typeface="Palatino Linotype" pitchFamily="18" charset="0"/>
              </a:rPr>
              <a:t>children</a:t>
            </a:r>
            <a:endParaRPr lang="en-US" sz="20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Palatino Linotype" pitchFamily="18" charset="0"/>
              </a:rPr>
              <a:t>5. </a:t>
            </a:r>
            <a:r>
              <a:rPr lang="sr-Latn-RS" sz="3200" dirty="0" smtClean="0">
                <a:solidFill>
                  <a:srgbClr val="FF0000"/>
                </a:solidFill>
                <a:latin typeface="Palatino Linotype" pitchFamily="18" charset="0"/>
              </a:rPr>
              <a:t>page 95</a:t>
            </a:r>
            <a:r>
              <a:rPr lang="sr-Latn-RS" sz="3200" dirty="0" smtClean="0">
                <a:latin typeface="Palatino Linotype" pitchFamily="18" charset="0"/>
              </a:rPr>
              <a:t>, </a:t>
            </a:r>
            <a:r>
              <a:rPr lang="sr-Latn-RS" sz="3200" b="1" dirty="0" smtClean="0">
                <a:solidFill>
                  <a:srgbClr val="FF0000"/>
                </a:solidFill>
                <a:latin typeface="Palatino Linotype" pitchFamily="18" charset="0"/>
              </a:rPr>
              <a:t>Track 2.37 script page 155</a:t>
            </a:r>
            <a:r>
              <a:rPr lang="sr-Latn-RS" sz="3200" b="1" dirty="0" smtClean="0">
                <a:latin typeface="Palatino Linotype" pitchFamily="18" charset="0"/>
              </a:rPr>
              <a:t>,  </a:t>
            </a:r>
            <a:r>
              <a:rPr lang="sr-Latn-RS" sz="3200" dirty="0" smtClean="0">
                <a:latin typeface="Palatino Linotype" pitchFamily="18" charset="0"/>
              </a:rPr>
              <a:t>Match the plans 1-5 with the people who made them. Then listen again and check.</a:t>
            </a:r>
            <a:endParaRPr lang="en-US" sz="32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6072198" cy="4972072"/>
          </a:xfrm>
        </p:spPr>
        <p:txBody>
          <a:bodyPr>
            <a:normAutofit/>
          </a:bodyPr>
          <a:lstStyle/>
          <a:p>
            <a:pPr algn="just"/>
            <a:r>
              <a:rPr lang="sr-Latn-RS" dirty="0" smtClean="0">
                <a:latin typeface="Palatino Linotype" pitchFamily="18" charset="0"/>
              </a:rPr>
              <a:t>1. I’m going to have showers.</a:t>
            </a:r>
          </a:p>
          <a:p>
            <a:pPr algn="just"/>
            <a:r>
              <a:rPr lang="sr-Latn-RS" dirty="0" smtClean="0">
                <a:latin typeface="Palatino Linotype" pitchFamily="18" charset="0"/>
              </a:rPr>
              <a:t>2. He’s going to cover his saucepans.</a:t>
            </a:r>
          </a:p>
          <a:p>
            <a:pPr algn="just"/>
            <a:r>
              <a:rPr lang="sr-Latn-RS" dirty="0" smtClean="0">
                <a:latin typeface="Palatino Linotype" pitchFamily="18" charset="0"/>
              </a:rPr>
              <a:t>3. They’re going to recycle their paper.</a:t>
            </a:r>
          </a:p>
          <a:p>
            <a:pPr algn="just"/>
            <a:r>
              <a:rPr lang="sr-Latn-RS" dirty="0" smtClean="0">
                <a:latin typeface="Palatino Linotype" pitchFamily="18" charset="0"/>
              </a:rPr>
              <a:t>4. We aren’t going to have showers.</a:t>
            </a:r>
          </a:p>
          <a:p>
            <a:pPr algn="just"/>
            <a:r>
              <a:rPr lang="sr-Latn-RS" dirty="0" smtClean="0">
                <a:latin typeface="Palatino Linotype" pitchFamily="18" charset="0"/>
              </a:rPr>
              <a:t>5. I’m not going to do anything new.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57950" y="2285992"/>
            <a:ext cx="257176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sr-Latn-RS" sz="2000" dirty="0" smtClean="0">
                <a:latin typeface="Palatino Linotype" pitchFamily="18" charset="0"/>
              </a:rPr>
              <a:t>Vicky</a:t>
            </a:r>
          </a:p>
          <a:p>
            <a:pPr algn="just">
              <a:buFont typeface="Arial" pitchFamily="34" charset="0"/>
              <a:buChar char="•"/>
            </a:pPr>
            <a:endParaRPr lang="sr-Latn-RS" sz="2000" dirty="0">
              <a:latin typeface="Palatino Linotype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sr-Latn-RS" sz="2000" dirty="0" smtClean="0">
                <a:latin typeface="Palatino Linotype" pitchFamily="18" charset="0"/>
              </a:rPr>
              <a:t>Simon and Rachel</a:t>
            </a:r>
          </a:p>
          <a:p>
            <a:pPr algn="just">
              <a:buFont typeface="Arial" pitchFamily="34" charset="0"/>
              <a:buChar char="•"/>
            </a:pPr>
            <a:endParaRPr lang="sr-Latn-RS" sz="2000" dirty="0">
              <a:latin typeface="Palatino Linotype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sr-Latn-RS" sz="2000" dirty="0" smtClean="0">
                <a:latin typeface="Palatino Linotype" pitchFamily="18" charset="0"/>
              </a:rPr>
              <a:t>Richard</a:t>
            </a:r>
          </a:p>
          <a:p>
            <a:pPr algn="just">
              <a:buFont typeface="Arial" pitchFamily="34" charset="0"/>
              <a:buChar char="•"/>
            </a:pPr>
            <a:endParaRPr lang="sr-Latn-RS" sz="2000" dirty="0">
              <a:latin typeface="Palatino Linotype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sr-Latn-RS" sz="2000" dirty="0" smtClean="0">
                <a:latin typeface="Palatino Linotype" pitchFamily="18" charset="0"/>
              </a:rPr>
              <a:t>Martin</a:t>
            </a:r>
          </a:p>
          <a:p>
            <a:pPr algn="just">
              <a:buFont typeface="Arial" pitchFamily="34" charset="0"/>
              <a:buChar char="•"/>
            </a:pPr>
            <a:endParaRPr lang="sr-Latn-RS" sz="2000" dirty="0">
              <a:latin typeface="Palatino Linotype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sr-Latn-RS" sz="2000" dirty="0" smtClean="0">
                <a:latin typeface="Palatino Linotype" pitchFamily="18" charset="0"/>
              </a:rPr>
              <a:t>Simon and Rachel’s</a:t>
            </a:r>
          </a:p>
          <a:p>
            <a:pPr algn="just">
              <a:buFont typeface="Arial" pitchFamily="34" charset="0"/>
              <a:buChar char="•"/>
            </a:pPr>
            <a:r>
              <a:rPr lang="sr-Latn-RS" sz="2000" dirty="0" smtClean="0">
                <a:latin typeface="Palatino Linotype" pitchFamily="18" charset="0"/>
              </a:rPr>
              <a:t>children</a:t>
            </a:r>
            <a:endParaRPr lang="en-US" sz="2000" dirty="0">
              <a:latin typeface="Palatino Linotype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 flipH="1" flipV="1">
            <a:off x="2696760" y="2839644"/>
            <a:ext cx="4071966" cy="33932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6200000" flipH="1">
            <a:off x="4750595" y="2393149"/>
            <a:ext cx="2571768" cy="15001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428992" y="2714620"/>
            <a:ext cx="3429024" cy="1071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786182" y="3714752"/>
            <a:ext cx="3286148" cy="13573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3428992" y="3143248"/>
            <a:ext cx="4071966" cy="18573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2214578"/>
          </a:xfrm>
        </p:spPr>
        <p:txBody>
          <a:bodyPr>
            <a:normAutofit fontScale="90000"/>
          </a:bodyPr>
          <a:lstStyle/>
          <a:p>
            <a:r>
              <a:rPr lang="sr-Latn-RS" sz="3200" dirty="0" smtClean="0">
                <a:latin typeface="Palatino Linotype" pitchFamily="18" charset="0"/>
              </a:rPr>
              <a:t>6a </a:t>
            </a:r>
            <a:r>
              <a:rPr lang="sr-Latn-RS" sz="3200" b="1" dirty="0" smtClean="0">
                <a:solidFill>
                  <a:srgbClr val="FF0000"/>
                </a:solidFill>
                <a:latin typeface="Palatino Linotype" pitchFamily="18" charset="0"/>
              </a:rPr>
              <a:t>page 95</a:t>
            </a:r>
            <a:r>
              <a:rPr lang="sr-Latn-RS" sz="3200" dirty="0" smtClean="0">
                <a:latin typeface="Palatino Linotype" pitchFamily="18" charset="0"/>
              </a:rPr>
              <a:t>, Look at these sentences in Exercise 5. Choose the correct words in the explanation.</a:t>
            </a:r>
            <a:br>
              <a:rPr lang="sr-Latn-RS" sz="3200" dirty="0" smtClean="0">
                <a:latin typeface="Palatino Linotype" pitchFamily="18" charset="0"/>
              </a:rPr>
            </a:br>
            <a:r>
              <a:rPr lang="sr-Latn-RS" sz="3200" dirty="0" smtClean="0">
                <a:latin typeface="Palatino Linotype" pitchFamily="18" charset="0"/>
              </a:rPr>
              <a:t/>
            </a:r>
            <a:br>
              <a:rPr lang="sr-Latn-RS" sz="3200" dirty="0" smtClean="0">
                <a:latin typeface="Palatino Linotype" pitchFamily="18" charset="0"/>
              </a:rPr>
            </a:br>
            <a:r>
              <a:rPr lang="sr-Latn-RS" sz="3200" dirty="0" smtClean="0">
                <a:latin typeface="Palatino Linotype" pitchFamily="18" charset="0"/>
              </a:rPr>
              <a:t>We use be going to for </a:t>
            </a:r>
            <a:r>
              <a:rPr lang="sr-Latn-RS" sz="3200" u="sng" dirty="0" smtClean="0">
                <a:latin typeface="Palatino Linotype" pitchFamily="18" charset="0"/>
              </a:rPr>
              <a:t>present habits/future plans and intentions.</a:t>
            </a:r>
            <a:endParaRPr lang="en-US" sz="3200" u="sng" dirty="0">
              <a:latin typeface="Palatino Linotype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3629036"/>
          <a:ext cx="9144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099"/>
                <a:gridCol w="8143901"/>
              </a:tblGrid>
              <a:tr h="348454">
                <a:tc>
                  <a:txBody>
                    <a:bodyPr/>
                    <a:lstStyle/>
                    <a:p>
                      <a:pPr algn="ctr"/>
                      <a:r>
                        <a:rPr lang="sr-Latn-RS" sz="2400" b="1" dirty="0" smtClean="0">
                          <a:solidFill>
                            <a:schemeClr val="tx1"/>
                          </a:solidFill>
                          <a:latin typeface="Palatino Linotype" pitchFamily="18" charset="0"/>
                        </a:rPr>
                        <a:t>+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Palatino Linotype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sr-Latn-RS" sz="2000" b="1" dirty="0" smtClean="0">
                          <a:solidFill>
                            <a:schemeClr val="tx1"/>
                          </a:solidFill>
                          <a:latin typeface="Palatino Linotype" pitchFamily="18" charset="0"/>
                        </a:rPr>
                        <a:t>subject</a:t>
                      </a:r>
                      <a:r>
                        <a:rPr lang="sr-Latn-RS" sz="2000" b="1" baseline="0" dirty="0" smtClean="0">
                          <a:solidFill>
                            <a:schemeClr val="tx1"/>
                          </a:solidFill>
                          <a:latin typeface="Palatino Linotype" pitchFamily="18" charset="0"/>
                        </a:rPr>
                        <a:t> + am / 1 ____________ / are + going to + infinitive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Palatino Linotype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348454">
                <a:tc>
                  <a:txBody>
                    <a:bodyPr/>
                    <a:lstStyle/>
                    <a:p>
                      <a:pPr algn="ctr"/>
                      <a:r>
                        <a:rPr lang="sr-Latn-RS" sz="2400" b="1" dirty="0" smtClean="0">
                          <a:latin typeface="Palatino Linotype" pitchFamily="18" charset="0"/>
                        </a:rPr>
                        <a:t>-</a:t>
                      </a:r>
                      <a:endParaRPr lang="en-US" sz="2400" b="1" dirty="0">
                        <a:latin typeface="Palatino Linotyp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000" b="1" dirty="0" smtClean="0">
                          <a:latin typeface="Palatino Linotype" pitchFamily="18" charset="0"/>
                        </a:rPr>
                        <a:t>subject + am / 2 __________</a:t>
                      </a:r>
                      <a:r>
                        <a:rPr lang="sr-Latn-RS" sz="2000" b="1" baseline="0" dirty="0" smtClean="0">
                          <a:latin typeface="Palatino Linotype" pitchFamily="18" charset="0"/>
                        </a:rPr>
                        <a:t> / 3 ___________ + 4 __________ + going to</a:t>
                      </a:r>
                      <a:endParaRPr lang="en-US" sz="2000" b="1" dirty="0">
                        <a:latin typeface="Palatino Linotype" pitchFamily="18" charset="0"/>
                      </a:endParaRPr>
                    </a:p>
                  </a:txBody>
                  <a:tcPr/>
                </a:tc>
              </a:tr>
              <a:tr h="446101">
                <a:tc>
                  <a:txBody>
                    <a:bodyPr/>
                    <a:lstStyle/>
                    <a:p>
                      <a:pPr algn="ctr"/>
                      <a:r>
                        <a:rPr lang="sr-Latn-RS" sz="2400" b="1" dirty="0" smtClean="0">
                          <a:latin typeface="Palatino Linotype" pitchFamily="18" charset="0"/>
                        </a:rPr>
                        <a:t>?</a:t>
                      </a:r>
                      <a:endParaRPr lang="en-US" sz="2400" b="1" dirty="0">
                        <a:latin typeface="Palatino Linotyp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000" b="1" dirty="0" smtClean="0">
                          <a:latin typeface="Palatino Linotype" pitchFamily="18" charset="0"/>
                        </a:rPr>
                        <a:t>am / is / are + 5 _____________ + 6 _____________ + 7 ____________ ?</a:t>
                      </a:r>
                      <a:endParaRPr lang="en-US" sz="2000" b="1" dirty="0">
                        <a:latin typeface="Palatino Linotype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57158" y="2571744"/>
            <a:ext cx="835824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900" dirty="0" smtClean="0">
                <a:latin typeface="Palatino Linotype" pitchFamily="18" charset="0"/>
              </a:rPr>
              <a:t>6b </a:t>
            </a:r>
            <a:r>
              <a:rPr lang="sr-Latn-RS" sz="2900" b="1" dirty="0" smtClean="0">
                <a:solidFill>
                  <a:srgbClr val="FF0000"/>
                </a:solidFill>
                <a:latin typeface="Palatino Linotype" pitchFamily="18" charset="0"/>
              </a:rPr>
              <a:t>page 95</a:t>
            </a:r>
            <a:r>
              <a:rPr lang="sr-Latn-RS" sz="2900" dirty="0" smtClean="0">
                <a:latin typeface="Palatino Linotype" pitchFamily="18" charset="0"/>
              </a:rPr>
              <a:t>, Now complete the table.</a:t>
            </a:r>
            <a:endParaRPr lang="en-US" sz="29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2214578"/>
          </a:xfrm>
        </p:spPr>
        <p:txBody>
          <a:bodyPr>
            <a:normAutofit/>
          </a:bodyPr>
          <a:lstStyle/>
          <a:p>
            <a:r>
              <a:rPr lang="sr-Latn-RS" sz="3200" dirty="0" smtClean="0">
                <a:latin typeface="Palatino Linotype" pitchFamily="18" charset="0"/>
              </a:rPr>
              <a:t>6a </a:t>
            </a:r>
            <a:r>
              <a:rPr lang="sr-Latn-RS" sz="3200" b="1" dirty="0" smtClean="0">
                <a:solidFill>
                  <a:srgbClr val="FF0000"/>
                </a:solidFill>
                <a:latin typeface="Palatino Linotype" pitchFamily="18" charset="0"/>
              </a:rPr>
              <a:t>page 95</a:t>
            </a:r>
            <a:r>
              <a:rPr lang="sr-Latn-RS" sz="3200" dirty="0" smtClean="0">
                <a:latin typeface="Palatino Linotype" pitchFamily="18" charset="0"/>
              </a:rPr>
              <a:t>, key.</a:t>
            </a:r>
            <a:br>
              <a:rPr lang="sr-Latn-RS" sz="3200" dirty="0" smtClean="0">
                <a:latin typeface="Palatino Linotype" pitchFamily="18" charset="0"/>
              </a:rPr>
            </a:br>
            <a:r>
              <a:rPr lang="sr-Latn-RS" sz="3200" dirty="0" smtClean="0">
                <a:latin typeface="Palatino Linotype" pitchFamily="18" charset="0"/>
              </a:rPr>
              <a:t/>
            </a:r>
            <a:br>
              <a:rPr lang="sr-Latn-RS" sz="3200" dirty="0" smtClean="0">
                <a:latin typeface="Palatino Linotype" pitchFamily="18" charset="0"/>
              </a:rPr>
            </a:br>
            <a:r>
              <a:rPr lang="sr-Latn-RS" sz="3200" dirty="0" smtClean="0">
                <a:latin typeface="Palatino Linotype" pitchFamily="18" charset="0"/>
              </a:rPr>
              <a:t>We use be going to for </a:t>
            </a:r>
            <a:r>
              <a:rPr lang="sr-Latn-RS" sz="3200" b="1" u="sng" dirty="0" smtClean="0">
                <a:solidFill>
                  <a:srgbClr val="FF0000"/>
                </a:solidFill>
                <a:latin typeface="Palatino Linotype" pitchFamily="18" charset="0"/>
              </a:rPr>
              <a:t>future plans&amp; intentions.</a:t>
            </a:r>
            <a:endParaRPr lang="en-US" sz="3200" b="1" u="sng" dirty="0">
              <a:solidFill>
                <a:srgbClr val="FF0000"/>
              </a:solidFill>
              <a:latin typeface="Palatino Linotype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3629036"/>
          <a:ext cx="9144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099"/>
                <a:gridCol w="8143901"/>
              </a:tblGrid>
              <a:tr h="348454">
                <a:tc>
                  <a:txBody>
                    <a:bodyPr/>
                    <a:lstStyle/>
                    <a:p>
                      <a:pPr algn="ctr"/>
                      <a:r>
                        <a:rPr lang="sr-Latn-RS" sz="2400" b="1" dirty="0" smtClean="0">
                          <a:solidFill>
                            <a:schemeClr val="tx1"/>
                          </a:solidFill>
                          <a:latin typeface="Palatino Linotype" pitchFamily="18" charset="0"/>
                        </a:rPr>
                        <a:t>+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Palatino Linotype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sr-Latn-RS" sz="2000" b="1" dirty="0" smtClean="0">
                          <a:solidFill>
                            <a:schemeClr val="tx1"/>
                          </a:solidFill>
                          <a:latin typeface="Palatino Linotype" pitchFamily="18" charset="0"/>
                        </a:rPr>
                        <a:t>subject</a:t>
                      </a:r>
                      <a:r>
                        <a:rPr lang="sr-Latn-RS" sz="2000" b="1" baseline="0" dirty="0" smtClean="0">
                          <a:solidFill>
                            <a:schemeClr val="tx1"/>
                          </a:solidFill>
                          <a:latin typeface="Palatino Linotype" pitchFamily="18" charset="0"/>
                        </a:rPr>
                        <a:t> + am / 1 </a:t>
                      </a:r>
                      <a:r>
                        <a:rPr lang="sr-Latn-RS" sz="2000" b="1" baseline="0" dirty="0" smtClean="0">
                          <a:solidFill>
                            <a:srgbClr val="FF0000"/>
                          </a:solidFill>
                          <a:latin typeface="Palatino Linotype" pitchFamily="18" charset="0"/>
                        </a:rPr>
                        <a:t>IS </a:t>
                      </a:r>
                      <a:r>
                        <a:rPr lang="sr-Latn-RS" sz="2000" b="1" baseline="0" dirty="0" smtClean="0">
                          <a:solidFill>
                            <a:schemeClr val="tx1"/>
                          </a:solidFill>
                          <a:latin typeface="Palatino Linotype" pitchFamily="18" charset="0"/>
                        </a:rPr>
                        <a:t>/ are + going to + infinitive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Palatino Linotype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348454">
                <a:tc>
                  <a:txBody>
                    <a:bodyPr/>
                    <a:lstStyle/>
                    <a:p>
                      <a:pPr algn="ctr"/>
                      <a:r>
                        <a:rPr lang="sr-Latn-RS" sz="2400" b="1" dirty="0" smtClean="0">
                          <a:latin typeface="Palatino Linotype" pitchFamily="18" charset="0"/>
                        </a:rPr>
                        <a:t>-</a:t>
                      </a:r>
                      <a:endParaRPr lang="en-US" sz="2400" b="1" dirty="0">
                        <a:latin typeface="Palatino Linotyp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000" b="1" dirty="0" smtClean="0">
                          <a:latin typeface="Palatino Linotype" pitchFamily="18" charset="0"/>
                        </a:rPr>
                        <a:t>subject + am / 2 </a:t>
                      </a:r>
                      <a:r>
                        <a:rPr lang="sr-Latn-RS" sz="2000" b="1" dirty="0" smtClean="0">
                          <a:solidFill>
                            <a:srgbClr val="FF0000"/>
                          </a:solidFill>
                          <a:latin typeface="Palatino Linotype" pitchFamily="18" charset="0"/>
                        </a:rPr>
                        <a:t>IS</a:t>
                      </a:r>
                      <a:r>
                        <a:rPr lang="sr-Latn-RS" sz="2000" b="1" baseline="0" dirty="0" smtClean="0">
                          <a:latin typeface="Palatino Linotype" pitchFamily="18" charset="0"/>
                        </a:rPr>
                        <a:t>/ 3 </a:t>
                      </a:r>
                      <a:r>
                        <a:rPr lang="sr-Latn-RS" sz="2000" b="1" baseline="0" dirty="0" smtClean="0">
                          <a:solidFill>
                            <a:srgbClr val="FF0000"/>
                          </a:solidFill>
                          <a:latin typeface="Palatino Linotype" pitchFamily="18" charset="0"/>
                        </a:rPr>
                        <a:t>ARE</a:t>
                      </a:r>
                      <a:r>
                        <a:rPr lang="sr-Latn-RS" sz="2000" b="1" baseline="0" dirty="0" smtClean="0">
                          <a:latin typeface="Palatino Linotype" pitchFamily="18" charset="0"/>
                        </a:rPr>
                        <a:t> 4 </a:t>
                      </a:r>
                      <a:r>
                        <a:rPr lang="sr-Latn-RS" sz="2000" b="1" baseline="0" dirty="0" smtClean="0">
                          <a:solidFill>
                            <a:srgbClr val="FF0000"/>
                          </a:solidFill>
                          <a:latin typeface="Palatino Linotype" pitchFamily="18" charset="0"/>
                        </a:rPr>
                        <a:t>NOT</a:t>
                      </a:r>
                      <a:r>
                        <a:rPr lang="sr-Latn-RS" sz="2000" b="1" baseline="0" dirty="0" smtClean="0">
                          <a:latin typeface="Palatino Linotype" pitchFamily="18" charset="0"/>
                        </a:rPr>
                        <a:t> + going to</a:t>
                      </a:r>
                      <a:endParaRPr lang="en-US" sz="2000" b="1" dirty="0">
                        <a:latin typeface="Palatino Linotype" pitchFamily="18" charset="0"/>
                      </a:endParaRPr>
                    </a:p>
                  </a:txBody>
                  <a:tcPr/>
                </a:tc>
              </a:tr>
              <a:tr h="446101">
                <a:tc>
                  <a:txBody>
                    <a:bodyPr/>
                    <a:lstStyle/>
                    <a:p>
                      <a:pPr algn="ctr"/>
                      <a:r>
                        <a:rPr lang="sr-Latn-RS" sz="2400" b="1" dirty="0" smtClean="0">
                          <a:latin typeface="Palatino Linotype" pitchFamily="18" charset="0"/>
                        </a:rPr>
                        <a:t>?</a:t>
                      </a:r>
                      <a:endParaRPr lang="en-US" sz="2400" b="1" dirty="0">
                        <a:latin typeface="Palatino Linotyp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000" b="1" dirty="0" smtClean="0">
                          <a:latin typeface="Palatino Linotype" pitchFamily="18" charset="0"/>
                        </a:rPr>
                        <a:t>am / is / are + 5 </a:t>
                      </a:r>
                      <a:r>
                        <a:rPr lang="sr-Latn-RS" sz="2000" b="1" dirty="0" smtClean="0">
                          <a:solidFill>
                            <a:srgbClr val="FF0000"/>
                          </a:solidFill>
                          <a:latin typeface="Palatino Linotype" pitchFamily="18" charset="0"/>
                        </a:rPr>
                        <a:t>SUBJECT</a:t>
                      </a:r>
                      <a:r>
                        <a:rPr lang="sr-Latn-RS" sz="2000" b="1" dirty="0" smtClean="0">
                          <a:latin typeface="Palatino Linotype" pitchFamily="18" charset="0"/>
                        </a:rPr>
                        <a:t>+ 6 </a:t>
                      </a:r>
                      <a:r>
                        <a:rPr lang="sr-Latn-RS" sz="2000" b="1" dirty="0" smtClean="0">
                          <a:solidFill>
                            <a:srgbClr val="FF0000"/>
                          </a:solidFill>
                          <a:latin typeface="Palatino Linotype" pitchFamily="18" charset="0"/>
                        </a:rPr>
                        <a:t>GOING</a:t>
                      </a:r>
                      <a:r>
                        <a:rPr lang="sr-Latn-RS" sz="2000" b="1" baseline="0" dirty="0" smtClean="0">
                          <a:solidFill>
                            <a:srgbClr val="FF0000"/>
                          </a:solidFill>
                          <a:latin typeface="Palatino Linotype" pitchFamily="18" charset="0"/>
                        </a:rPr>
                        <a:t> TO</a:t>
                      </a:r>
                      <a:r>
                        <a:rPr lang="sr-Latn-RS" sz="2000" b="1" dirty="0" smtClean="0">
                          <a:latin typeface="Palatino Linotype" pitchFamily="18" charset="0"/>
                        </a:rPr>
                        <a:t>+ 7 </a:t>
                      </a:r>
                      <a:r>
                        <a:rPr lang="sr-Latn-RS" sz="2000" b="1" dirty="0" smtClean="0">
                          <a:solidFill>
                            <a:srgbClr val="FF0000"/>
                          </a:solidFill>
                          <a:latin typeface="Palatino Linotype" pitchFamily="18" charset="0"/>
                        </a:rPr>
                        <a:t>INFINITIVE</a:t>
                      </a:r>
                      <a:r>
                        <a:rPr lang="sr-Latn-RS" sz="2000" b="1" dirty="0" smtClean="0">
                          <a:latin typeface="Palatino Linotype" pitchFamily="18" charset="0"/>
                        </a:rPr>
                        <a:t> ?</a:t>
                      </a:r>
                      <a:endParaRPr lang="en-US" sz="2000" b="1" dirty="0">
                        <a:latin typeface="Palatino Linotype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57158" y="2571744"/>
            <a:ext cx="835824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900" dirty="0" smtClean="0">
                <a:latin typeface="Palatino Linotype" pitchFamily="18" charset="0"/>
              </a:rPr>
              <a:t>6b </a:t>
            </a:r>
            <a:r>
              <a:rPr lang="sr-Latn-RS" sz="2900" b="1" dirty="0" smtClean="0">
                <a:solidFill>
                  <a:srgbClr val="FF0000"/>
                </a:solidFill>
                <a:latin typeface="Palatino Linotype" pitchFamily="18" charset="0"/>
              </a:rPr>
              <a:t>page 95</a:t>
            </a:r>
            <a:r>
              <a:rPr lang="sr-Latn-RS" sz="2900" dirty="0" smtClean="0">
                <a:latin typeface="Palatino Linotype" pitchFamily="18" charset="0"/>
              </a:rPr>
              <a:t>, Now complete </a:t>
            </a:r>
            <a:r>
              <a:rPr lang="sr-Latn-RS" sz="2900" smtClean="0">
                <a:latin typeface="Palatino Linotype" pitchFamily="18" charset="0"/>
              </a:rPr>
              <a:t>the table.</a:t>
            </a:r>
            <a:endParaRPr lang="en-US" sz="29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00174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Palatino Linotype" pitchFamily="18" charset="0"/>
              </a:rPr>
              <a:t>7. </a:t>
            </a:r>
            <a:r>
              <a:rPr lang="sr-Latn-RS" sz="3200" b="1" dirty="0" smtClean="0">
                <a:solidFill>
                  <a:srgbClr val="FF0000"/>
                </a:solidFill>
                <a:latin typeface="Palatino Linotype" pitchFamily="18" charset="0"/>
              </a:rPr>
              <a:t>page 95, Track 2.38 script page 155</a:t>
            </a:r>
            <a:r>
              <a:rPr lang="sr-Latn-RS" sz="3200" dirty="0" smtClean="0">
                <a:latin typeface="Palatino Linotype" pitchFamily="18" charset="0"/>
              </a:rPr>
              <a:t>, </a:t>
            </a:r>
            <a:br>
              <a:rPr lang="sr-Latn-RS" sz="3200" dirty="0" smtClean="0">
                <a:latin typeface="Palatino Linotype" pitchFamily="18" charset="0"/>
              </a:rPr>
            </a:br>
            <a:r>
              <a:rPr lang="sr-Latn-RS" sz="3200" dirty="0" smtClean="0">
                <a:latin typeface="Palatino Linotype" pitchFamily="18" charset="0"/>
              </a:rPr>
              <a:t>Complete these plans with the correct form of be going to and the verbs in brackets. Listen and check your answers.</a:t>
            </a:r>
            <a:endParaRPr lang="en-US" sz="32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85926"/>
            <a:ext cx="9144000" cy="4786346"/>
          </a:xfrm>
        </p:spPr>
        <p:txBody>
          <a:bodyPr>
            <a:normAutofit/>
          </a:bodyPr>
          <a:lstStyle/>
          <a:p>
            <a:pPr algn="just"/>
            <a:r>
              <a:rPr lang="sr-Latn-RS" sz="2800" dirty="0" smtClean="0">
                <a:latin typeface="Palatino Linotype" pitchFamily="18" charset="0"/>
              </a:rPr>
              <a:t>1. I </a:t>
            </a:r>
            <a:r>
              <a:rPr lang="sr-Latn-RS" sz="2800" b="1" dirty="0" smtClean="0">
                <a:solidFill>
                  <a:srgbClr val="FF0000"/>
                </a:solidFill>
                <a:latin typeface="Palatino Linotype" pitchFamily="18" charset="0"/>
              </a:rPr>
              <a:t>AM GOING TO FIND OUT </a:t>
            </a:r>
            <a:r>
              <a:rPr lang="sr-Latn-RS" sz="2800" dirty="0" smtClean="0">
                <a:latin typeface="Palatino Linotype" pitchFamily="18" charset="0"/>
              </a:rPr>
              <a:t>about green electricity. (find out)</a:t>
            </a:r>
          </a:p>
          <a:p>
            <a:pPr algn="just"/>
            <a:r>
              <a:rPr lang="sr-Latn-RS" sz="2800" dirty="0" smtClean="0">
                <a:latin typeface="Palatino Linotype" pitchFamily="18" charset="0"/>
              </a:rPr>
              <a:t>2. She </a:t>
            </a:r>
            <a:r>
              <a:rPr lang="sr-Latn-RS" sz="2800" b="1" dirty="0" smtClean="0">
                <a:solidFill>
                  <a:srgbClr val="FF0000"/>
                </a:solidFill>
                <a:latin typeface="Palatino Linotype" pitchFamily="18" charset="0"/>
              </a:rPr>
              <a:t>ISN’T GOING TO BUY </a:t>
            </a:r>
            <a:r>
              <a:rPr lang="sr-Latn-RS" sz="2800" dirty="0" smtClean="0">
                <a:latin typeface="Palatino Linotype" pitchFamily="18" charset="0"/>
              </a:rPr>
              <a:t>a wind turbine because it’s expensive. (not buy)</a:t>
            </a:r>
          </a:p>
          <a:p>
            <a:pPr algn="just"/>
            <a:r>
              <a:rPr lang="sr-Latn-RS" sz="2800" dirty="0" smtClean="0">
                <a:latin typeface="Palatino Linotype" pitchFamily="18" charset="0"/>
              </a:rPr>
              <a:t>3. We </a:t>
            </a:r>
            <a:r>
              <a:rPr lang="sr-Latn-RS" sz="2800" b="1" dirty="0" smtClean="0">
                <a:solidFill>
                  <a:srgbClr val="FF0000"/>
                </a:solidFill>
                <a:latin typeface="Palatino Linotype" pitchFamily="18" charset="0"/>
              </a:rPr>
              <a:t>AREN’T GOING TO CHANGE </a:t>
            </a:r>
            <a:r>
              <a:rPr lang="sr-Latn-RS" sz="2800" dirty="0" smtClean="0">
                <a:latin typeface="Palatino Linotype" pitchFamily="18" charset="0"/>
              </a:rPr>
              <a:t>anything. We’re already very green. (not change)</a:t>
            </a:r>
          </a:p>
          <a:p>
            <a:pPr algn="just"/>
            <a:r>
              <a:rPr lang="sr-Latn-RS" sz="2800" dirty="0" smtClean="0">
                <a:latin typeface="Palatino Linotype" pitchFamily="18" charset="0"/>
              </a:rPr>
              <a:t>4. They’</a:t>
            </a:r>
            <a:r>
              <a:rPr lang="sr-Latn-RS" sz="2800" b="1" dirty="0" smtClean="0">
                <a:solidFill>
                  <a:srgbClr val="FF0000"/>
                </a:solidFill>
                <a:latin typeface="Palatino Linotype" pitchFamily="18" charset="0"/>
              </a:rPr>
              <a:t>RE GOING TO TURN OFF </a:t>
            </a:r>
            <a:r>
              <a:rPr lang="sr-Latn-RS" sz="2800" dirty="0" smtClean="0">
                <a:latin typeface="Palatino Linotype" pitchFamily="18" charset="0"/>
              </a:rPr>
              <a:t>their TVs with the on/off button. (turn off)</a:t>
            </a:r>
          </a:p>
          <a:p>
            <a:pPr algn="just"/>
            <a:r>
              <a:rPr lang="sr-Latn-RS" sz="2800" dirty="0" smtClean="0">
                <a:latin typeface="Palatino Linotype" pitchFamily="18" charset="0"/>
              </a:rPr>
              <a:t>5. </a:t>
            </a:r>
            <a:r>
              <a:rPr lang="sr-Latn-RS" sz="2800" b="1" dirty="0" smtClean="0">
                <a:solidFill>
                  <a:srgbClr val="FF0000"/>
                </a:solidFill>
                <a:latin typeface="Palatino Linotype" pitchFamily="18" charset="0"/>
              </a:rPr>
              <a:t>ARE</a:t>
            </a:r>
            <a:r>
              <a:rPr lang="sr-Latn-RS" sz="2800" dirty="0" smtClean="0">
                <a:latin typeface="Palatino Linotype" pitchFamily="18" charset="0"/>
              </a:rPr>
              <a:t> you </a:t>
            </a:r>
            <a:r>
              <a:rPr lang="sr-Latn-RS" sz="2800" b="1" dirty="0" smtClean="0">
                <a:solidFill>
                  <a:srgbClr val="FF0000"/>
                </a:solidFill>
                <a:latin typeface="Palatino Linotype" pitchFamily="18" charset="0"/>
              </a:rPr>
              <a:t>GOING TO </a:t>
            </a:r>
            <a:r>
              <a:rPr lang="sr-Latn-RS" sz="2800" dirty="0" smtClean="0">
                <a:latin typeface="Palatino Linotype" pitchFamily="18" charset="0"/>
              </a:rPr>
              <a:t>any changes? (make)</a:t>
            </a:r>
          </a:p>
          <a:p>
            <a:pPr algn="just"/>
            <a:r>
              <a:rPr lang="sr-Latn-RS" sz="2800" dirty="0" smtClean="0">
                <a:latin typeface="Palatino Linotype" pitchFamily="18" charset="0"/>
              </a:rPr>
              <a:t>6. He’</a:t>
            </a:r>
            <a:r>
              <a:rPr lang="sr-Latn-RS" sz="2800" b="1" dirty="0" smtClean="0">
                <a:solidFill>
                  <a:srgbClr val="FF0000"/>
                </a:solidFill>
                <a:latin typeface="Palatino Linotype" pitchFamily="18" charset="0"/>
              </a:rPr>
              <a:t>S GOING TO CYCLE </a:t>
            </a:r>
            <a:r>
              <a:rPr lang="sr-Latn-RS" sz="2800" dirty="0" smtClean="0">
                <a:latin typeface="Palatino Linotype" pitchFamily="18" charset="0"/>
              </a:rPr>
              <a:t>to work every day. (cycle)</a:t>
            </a:r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28802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Palatino Linotype" pitchFamily="18" charset="0"/>
              </a:rPr>
              <a:t>7. </a:t>
            </a:r>
            <a:r>
              <a:rPr lang="sr-Latn-RS" sz="3200" b="1" dirty="0" smtClean="0">
                <a:solidFill>
                  <a:srgbClr val="FF0000"/>
                </a:solidFill>
                <a:latin typeface="Palatino Linotype" pitchFamily="18" charset="0"/>
              </a:rPr>
              <a:t>page 95, Track 2.38 script page 155</a:t>
            </a:r>
            <a:r>
              <a:rPr lang="sr-Latn-RS" sz="3200" dirty="0" smtClean="0">
                <a:latin typeface="Palatino Linotype" pitchFamily="18" charset="0"/>
              </a:rPr>
              <a:t>, </a:t>
            </a:r>
            <a:br>
              <a:rPr lang="sr-Latn-RS" sz="3200" dirty="0" smtClean="0">
                <a:latin typeface="Palatino Linotype" pitchFamily="18" charset="0"/>
              </a:rPr>
            </a:br>
            <a:r>
              <a:rPr lang="sr-Latn-RS" sz="3200" dirty="0" smtClean="0">
                <a:latin typeface="Palatino Linotype" pitchFamily="18" charset="0"/>
              </a:rPr>
              <a:t>Complete these plans with the correct form of be going to and the verbs in brackets. Listen and check your answers.</a:t>
            </a:r>
            <a:endParaRPr lang="en-US" sz="32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43116"/>
            <a:ext cx="9144000" cy="442915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sr-Latn-RS" dirty="0" smtClean="0">
                <a:latin typeface="Palatino Linotype" pitchFamily="18" charset="0"/>
              </a:rPr>
              <a:t>1. I _____ about green electricity. (find out)</a:t>
            </a:r>
          </a:p>
          <a:p>
            <a:pPr algn="just"/>
            <a:r>
              <a:rPr lang="sr-Latn-RS" dirty="0" smtClean="0">
                <a:latin typeface="Palatino Linotype" pitchFamily="18" charset="0"/>
              </a:rPr>
              <a:t>2. She _________ a wind turbine because it’s expensive. (not buy)</a:t>
            </a:r>
          </a:p>
          <a:p>
            <a:pPr algn="just"/>
            <a:r>
              <a:rPr lang="sr-Latn-RS" dirty="0" smtClean="0">
                <a:latin typeface="Palatino Linotype" pitchFamily="18" charset="0"/>
              </a:rPr>
              <a:t>3. We _________ anything. We’re already very green. (not change)</a:t>
            </a:r>
          </a:p>
          <a:p>
            <a:pPr algn="just"/>
            <a:r>
              <a:rPr lang="sr-Latn-RS" dirty="0" smtClean="0">
                <a:latin typeface="Palatino Linotype" pitchFamily="18" charset="0"/>
              </a:rPr>
              <a:t>4. They __________ their TVs with the on/off button. (turn off)</a:t>
            </a:r>
          </a:p>
          <a:p>
            <a:pPr algn="just"/>
            <a:r>
              <a:rPr lang="sr-Latn-RS" dirty="0" smtClean="0">
                <a:latin typeface="Palatino Linotype" pitchFamily="18" charset="0"/>
              </a:rPr>
              <a:t>5. _______ you ________ any changes? (make)</a:t>
            </a:r>
          </a:p>
          <a:p>
            <a:pPr algn="just"/>
            <a:r>
              <a:rPr lang="sr-Latn-RS" dirty="0" smtClean="0">
                <a:latin typeface="Palatino Linotype" pitchFamily="18" charset="0"/>
              </a:rPr>
              <a:t>6. He _______ to work every day. (cycle)</a:t>
            </a:r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speaking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Unit 11.2, page 95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786058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Palatino Linotype" pitchFamily="18" charset="0"/>
              </a:rPr>
              <a:t>8a </a:t>
            </a:r>
            <a:r>
              <a:rPr lang="sr-Latn-RS" sz="3200" b="1" dirty="0" smtClean="0">
                <a:solidFill>
                  <a:srgbClr val="FF0000"/>
                </a:solidFill>
                <a:latin typeface="Palatino Linotype" pitchFamily="18" charset="0"/>
              </a:rPr>
              <a:t>page 95</a:t>
            </a:r>
            <a:r>
              <a:rPr lang="sr-Latn-RS" sz="3200" dirty="0" smtClean="0">
                <a:latin typeface="Palatino Linotype" pitchFamily="18" charset="0"/>
              </a:rPr>
              <a:t>, Look back at the questionnaire and make plans to improve your score. What can you do to use less energy?</a:t>
            </a:r>
            <a:br>
              <a:rPr lang="sr-Latn-RS" sz="3200" dirty="0" smtClean="0">
                <a:latin typeface="Palatino Linotype" pitchFamily="18" charset="0"/>
              </a:rPr>
            </a:br>
            <a:r>
              <a:rPr lang="sr-Latn-RS" sz="3200" dirty="0" smtClean="0">
                <a:latin typeface="Palatino Linotype" pitchFamily="18" charset="0"/>
              </a:rPr>
              <a:t/>
            </a:r>
            <a:br>
              <a:rPr lang="sr-Latn-RS" sz="3200" dirty="0" smtClean="0">
                <a:latin typeface="Palatino Linotype" pitchFamily="18" charset="0"/>
              </a:rPr>
            </a:br>
            <a:r>
              <a:rPr lang="sr-Latn-RS" sz="2800" i="1" dirty="0" smtClean="0">
                <a:latin typeface="Palatino Linotype" pitchFamily="18" charset="0"/>
              </a:rPr>
              <a:t>I am going to turn off/hibernate the heating system at night</a:t>
            </a:r>
            <a:endParaRPr lang="en-US" sz="2800" i="1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00372"/>
            <a:ext cx="9144000" cy="3125791"/>
          </a:xfrm>
        </p:spPr>
        <p:txBody>
          <a:bodyPr>
            <a:normAutofit lnSpcReduction="10000"/>
          </a:bodyPr>
          <a:lstStyle/>
          <a:p>
            <a:pPr algn="just"/>
            <a:endParaRPr lang="sr-Latn-RS" dirty="0" smtClean="0">
              <a:latin typeface="Palatino Linotype" pitchFamily="18" charset="0"/>
            </a:endParaRPr>
          </a:p>
          <a:p>
            <a:pPr algn="just"/>
            <a:r>
              <a:rPr lang="sr-Latn-RS" dirty="0" smtClean="0">
                <a:latin typeface="Palatino Linotype" pitchFamily="18" charset="0"/>
              </a:rPr>
              <a:t>8b </a:t>
            </a:r>
            <a:r>
              <a:rPr lang="sr-Latn-RS" b="1" dirty="0" smtClean="0">
                <a:solidFill>
                  <a:srgbClr val="FF0000"/>
                </a:solidFill>
                <a:latin typeface="Palatino Linotype" pitchFamily="18" charset="0"/>
              </a:rPr>
              <a:t>page 95</a:t>
            </a:r>
            <a:r>
              <a:rPr lang="sr-Latn-RS" dirty="0" smtClean="0">
                <a:latin typeface="Palatino Linotype" pitchFamily="18" charset="0"/>
              </a:rPr>
              <a:t>, How can you make your school college greener? Make some plans.</a:t>
            </a:r>
          </a:p>
          <a:p>
            <a:endParaRPr lang="sr-Latn-RS" dirty="0"/>
          </a:p>
          <a:p>
            <a:pPr algn="just"/>
            <a:r>
              <a:rPr lang="sr-Latn-RS" sz="2800" i="1" dirty="0" smtClean="0">
                <a:latin typeface="Palatino Linotype" pitchFamily="18" charset="0"/>
              </a:rPr>
              <a:t>We can put a recycle bin for plastics and plastic lids.</a:t>
            </a:r>
          </a:p>
          <a:p>
            <a:pPr algn="just"/>
            <a:r>
              <a:rPr lang="sr-Latn-RS" sz="2800" i="1" dirty="0" smtClean="0">
                <a:latin typeface="Palatino Linotype" pitchFamily="18" charset="0"/>
              </a:rPr>
              <a:t>We are going to plant rosemary and lavender in our yard.</a:t>
            </a:r>
            <a:endParaRPr lang="en-US" sz="2800" i="1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Palatino Linotype" pitchFamily="18" charset="0"/>
              </a:rPr>
              <a:t>9a </a:t>
            </a:r>
            <a:r>
              <a:rPr lang="sr-Latn-RS" sz="3200" b="1" dirty="0" smtClean="0">
                <a:solidFill>
                  <a:srgbClr val="FF0000"/>
                </a:solidFill>
                <a:latin typeface="Palatino Linotype" pitchFamily="18" charset="0"/>
              </a:rPr>
              <a:t>page 95</a:t>
            </a:r>
            <a:r>
              <a:rPr lang="sr-Latn-RS" sz="3200" dirty="0" smtClean="0">
                <a:latin typeface="Palatino Linotype" pitchFamily="18" charset="0"/>
              </a:rPr>
              <a:t>, You want to organise an end-of-course celebration for your class. Think about the details for the celebration.</a:t>
            </a:r>
            <a:endParaRPr lang="en-US" sz="32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857364"/>
            <a:ext cx="8715436" cy="3643337"/>
          </a:xfrm>
        </p:spPr>
        <p:txBody>
          <a:bodyPr>
            <a:normAutofit/>
          </a:bodyPr>
          <a:lstStyle/>
          <a:p>
            <a:pPr algn="just"/>
            <a:r>
              <a:rPr lang="sr-Latn-RS" sz="2800" dirty="0" smtClean="0">
                <a:latin typeface="Palatino Linotype" pitchFamily="18" charset="0"/>
              </a:rPr>
              <a:t>What exactly is it? A party? A day trip? A picnic?</a:t>
            </a:r>
          </a:p>
          <a:p>
            <a:pPr algn="just"/>
            <a:r>
              <a:rPr lang="sr-Latn-RS" sz="2800" dirty="0" smtClean="0">
                <a:latin typeface="Palatino Linotype" pitchFamily="18" charset="0"/>
              </a:rPr>
              <a:t>Location? Where do you want to hold it / go?</a:t>
            </a:r>
          </a:p>
          <a:p>
            <a:pPr algn="just"/>
            <a:r>
              <a:rPr lang="sr-Latn-RS" sz="2800" dirty="0" smtClean="0">
                <a:latin typeface="Palatino Linotype" pitchFamily="18" charset="0"/>
              </a:rPr>
              <a:t>Time and day?</a:t>
            </a:r>
          </a:p>
          <a:p>
            <a:pPr algn="just"/>
            <a:r>
              <a:rPr lang="sr-Latn-RS" sz="2800" dirty="0" smtClean="0">
                <a:latin typeface="Palatino Linotype" pitchFamily="18" charset="0"/>
              </a:rPr>
              <a:t>Guests? People from other classes?</a:t>
            </a:r>
          </a:p>
          <a:p>
            <a:pPr algn="just"/>
            <a:r>
              <a:rPr lang="sr-Latn-RS" sz="2800" dirty="0" smtClean="0">
                <a:latin typeface="Palatino Linotype" pitchFamily="18" charset="0"/>
              </a:rPr>
              <a:t>What do you need to organise? Food? Music?</a:t>
            </a:r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200" dirty="0" smtClean="0">
                <a:latin typeface="Palatino Linotype" pitchFamily="18" charset="0"/>
              </a:rPr>
              <a:t>10. </a:t>
            </a:r>
            <a:r>
              <a:rPr lang="sr-Latn-RS" sz="3200" b="1" dirty="0" smtClean="0">
                <a:solidFill>
                  <a:srgbClr val="FF0000"/>
                </a:solidFill>
                <a:latin typeface="Palatino Linotype" pitchFamily="18" charset="0"/>
              </a:rPr>
              <a:t>page 95</a:t>
            </a:r>
            <a:r>
              <a:rPr lang="sr-Latn-RS" sz="3200" dirty="0" smtClean="0">
                <a:latin typeface="Palatino Linotype" pitchFamily="18" charset="0"/>
              </a:rPr>
              <a:t>, Write a short description of your plans for your college principal.</a:t>
            </a:r>
            <a:endParaRPr lang="en-US" sz="32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Latn-RS" i="1" dirty="0" smtClean="0">
                <a:latin typeface="Palatino Linotype" pitchFamily="18" charset="0"/>
              </a:rPr>
              <a:t>Dear Mr/Ms,</a:t>
            </a:r>
          </a:p>
          <a:p>
            <a:pPr algn="just"/>
            <a:r>
              <a:rPr lang="sr-Latn-RS" i="1" dirty="0" smtClean="0">
                <a:latin typeface="Palatino Linotype" pitchFamily="18" charset="0"/>
              </a:rPr>
              <a:t>We are writing this letter of request because we would like to organise an end-of-the-course celebration....</a:t>
            </a:r>
            <a:endParaRPr lang="en-US" i="1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HW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Read about the verb GOING TO, </a:t>
            </a:r>
            <a:r>
              <a:rPr lang="sr-Latn-RS" b="1" dirty="0" smtClean="0">
                <a:latin typeface="Californian FB" pitchFamily="18" charset="0"/>
              </a:rPr>
              <a:t>Language Reference,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page 142</a:t>
            </a:r>
          </a:p>
          <a:p>
            <a:r>
              <a:rPr lang="sr-Latn-RS" dirty="0" smtClean="0">
                <a:latin typeface="Californian FB" pitchFamily="18" charset="0"/>
              </a:rPr>
              <a:t>Read about the Green living vocabulary, </a:t>
            </a:r>
            <a:r>
              <a:rPr lang="sr-Latn-RS" b="1" dirty="0" smtClean="0">
                <a:latin typeface="Californian FB" pitchFamily="18" charset="0"/>
              </a:rPr>
              <a:t>Language Reference,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page 142</a:t>
            </a:r>
            <a:endParaRPr lang="en-US" b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r>
              <a:rPr lang="sr-Latn-RS" dirty="0" smtClean="0">
                <a:latin typeface="Californian FB" pitchFamily="18" charset="0"/>
              </a:rPr>
              <a:t>Do exercises </a:t>
            </a:r>
            <a:r>
              <a:rPr lang="sr-Latn-RS" b="1" dirty="0" smtClean="0">
                <a:latin typeface="Californian FB" pitchFamily="18" charset="0"/>
              </a:rPr>
              <a:t>G2 – 3,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page 143</a:t>
            </a:r>
            <a:endParaRPr lang="en-US" b="1" dirty="0">
              <a:solidFill>
                <a:srgbClr val="FF0000"/>
              </a:solidFill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Palatino Linotype" pitchFamily="18" charset="0"/>
              </a:rPr>
              <a:t>Thank you for your Attention!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3074" name="Picture 2" descr="C:\Users\User\Desktop\MV5BNzVkYzM4ODEtMDY0Yi00MjQxLWI0ZWYtNDg5YjExMjZkZjI0XkEyXkFqcGdeQXVyNjIzNzc4NDE@._V1_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1829</Words>
  <Application>Microsoft Office PowerPoint</Application>
  <PresentationFormat>On-screen Show (4:3)</PresentationFormat>
  <Paragraphs>204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Green Living</vt:lpstr>
      <vt:lpstr>HW G1-1. page 143, Read the dialogue between a presenter and a professor in a TV programme. Complete the dialogue with will, ‘ll or won’t.</vt:lpstr>
      <vt:lpstr>HW key</vt:lpstr>
      <vt:lpstr>2 page 143, Speaking practice Ask a partner Will you...when you’re older? questions with the words below.</vt:lpstr>
      <vt:lpstr>V1 6. page 143, What word is missing from each group to make compound nouns?</vt:lpstr>
      <vt:lpstr>V1 6. page 143, What word is missing from each group to make compound nouns?</vt:lpstr>
      <vt:lpstr>vocabulary: green living</vt:lpstr>
      <vt:lpstr>1. page 94, Match sentences 1-8 with labels A-H on the picture (slide 5)</vt:lpstr>
      <vt:lpstr>Vocabulary: green living</vt:lpstr>
      <vt:lpstr>1. page 94, key</vt:lpstr>
      <vt:lpstr>light bulb = sijalica</vt:lpstr>
      <vt:lpstr>reading</vt:lpstr>
      <vt:lpstr>2 page 94, Read the questionnaire and do it with a partner. Who lives the greenest life at home? Check your score on page 121.</vt:lpstr>
      <vt:lpstr>3. page 95, Track 2.37, script on page 155, Listen to three interviews with people who did the questionnaire. Listen to their plans (1-3) and match the people with the descriptions below. Who is the greenest?</vt:lpstr>
      <vt:lpstr>4. page 95, Are these sentences true or false?</vt:lpstr>
      <vt:lpstr>4. page 95, Are these sentences true or false?</vt:lpstr>
      <vt:lpstr>grammar: be going to</vt:lpstr>
      <vt:lpstr>5. page 95, Track 2.37 script page 155,  Match the plans 1-5 with the people who made them. Then listen again and check.</vt:lpstr>
      <vt:lpstr>5. page 95, Track 2.37 script page 155,  Match the plans 1-5 with the people who made them. Then listen again and check.</vt:lpstr>
      <vt:lpstr>6a page 95, Look at these sentences in Exercise 5. Choose the correct words in the explanation.  We use be going to for present habits/future plans and intentions.</vt:lpstr>
      <vt:lpstr>6a page 95, key.  We use be going to for future plans&amp; intentions.</vt:lpstr>
      <vt:lpstr>7. page 95, Track 2.38 script page 155,  Complete these plans with the correct form of be going to and the verbs in brackets. Listen and check your answers.</vt:lpstr>
      <vt:lpstr>7. page 95, Track 2.38 script page 155,  Complete these plans with the correct form of be going to and the verbs in brackets. Listen and check your answers.</vt:lpstr>
      <vt:lpstr>speaking</vt:lpstr>
      <vt:lpstr>8a page 95, Look back at the questionnaire and make plans to improve your score. What can you do to use less energy?  I am going to turn off/hibernate the heating system at night</vt:lpstr>
      <vt:lpstr>9a page 95, You want to organise an end-of-course celebration for your class. Think about the details for the celebration.</vt:lpstr>
      <vt:lpstr>10. page 95, Write a short description of your plans for your college principal.</vt:lpstr>
      <vt:lpstr>HW</vt:lpstr>
      <vt:lpstr>Thank you for your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Living</dc:title>
  <dc:creator>User</dc:creator>
  <cp:lastModifiedBy>User</cp:lastModifiedBy>
  <cp:revision>29</cp:revision>
  <dcterms:created xsi:type="dcterms:W3CDTF">2021-03-10T12:51:34Z</dcterms:created>
  <dcterms:modified xsi:type="dcterms:W3CDTF">2021-03-10T17:40:17Z</dcterms:modified>
</cp:coreProperties>
</file>