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78" r:id="rId3"/>
    <p:sldId id="279" r:id="rId4"/>
    <p:sldId id="280" r:id="rId5"/>
    <p:sldId id="281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82" r:id="rId16"/>
    <p:sldId id="273" r:id="rId17"/>
    <p:sldId id="266" r:id="rId18"/>
    <p:sldId id="267" r:id="rId19"/>
    <p:sldId id="268" r:id="rId20"/>
    <p:sldId id="269" r:id="rId21"/>
    <p:sldId id="270" r:id="rId22"/>
    <p:sldId id="277" r:id="rId23"/>
    <p:sldId id="271" r:id="rId24"/>
    <p:sldId id="272" r:id="rId25"/>
    <p:sldId id="274" r:id="rId26"/>
    <p:sldId id="276" r:id="rId27"/>
    <p:sldId id="275" r:id="rId28"/>
    <p:sldId id="283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65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AF559B-104D-491C-AF62-98377A5BC8BA}" type="datetimeFigureOut">
              <a:rPr lang="en-US" smtClean="0"/>
              <a:pPr/>
              <a:t>4/15/2021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E0CA1B-BC5F-4A4F-B6CA-396EF8A0F60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E0CA1B-BC5F-4A4F-B6CA-396EF8A0F60B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2EB57-3815-4642-9432-792F3C06A4B8}" type="datetimeFigureOut">
              <a:rPr lang="en-US" smtClean="0"/>
              <a:pPr/>
              <a:t>4/15/2021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2045D-0F47-4D3F-A77D-5F4EA19481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2EB57-3815-4642-9432-792F3C06A4B8}" type="datetimeFigureOut">
              <a:rPr lang="en-US" smtClean="0"/>
              <a:pPr/>
              <a:t>4/15/2021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2045D-0F47-4D3F-A77D-5F4EA19481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2EB57-3815-4642-9432-792F3C06A4B8}" type="datetimeFigureOut">
              <a:rPr lang="en-US" smtClean="0"/>
              <a:pPr/>
              <a:t>4/15/2021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2045D-0F47-4D3F-A77D-5F4EA19481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2EB57-3815-4642-9432-792F3C06A4B8}" type="datetimeFigureOut">
              <a:rPr lang="en-US" smtClean="0"/>
              <a:pPr/>
              <a:t>4/15/2021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2045D-0F47-4D3F-A77D-5F4EA19481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2EB57-3815-4642-9432-792F3C06A4B8}" type="datetimeFigureOut">
              <a:rPr lang="en-US" smtClean="0"/>
              <a:pPr/>
              <a:t>4/15/2021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2045D-0F47-4D3F-A77D-5F4EA19481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2EB57-3815-4642-9432-792F3C06A4B8}" type="datetimeFigureOut">
              <a:rPr lang="en-US" smtClean="0"/>
              <a:pPr/>
              <a:t>4/15/2021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2045D-0F47-4D3F-A77D-5F4EA19481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2EB57-3815-4642-9432-792F3C06A4B8}" type="datetimeFigureOut">
              <a:rPr lang="en-US" smtClean="0"/>
              <a:pPr/>
              <a:t>4/15/2021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2045D-0F47-4D3F-A77D-5F4EA19481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2EB57-3815-4642-9432-792F3C06A4B8}" type="datetimeFigureOut">
              <a:rPr lang="en-US" smtClean="0"/>
              <a:pPr/>
              <a:t>4/15/2021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2045D-0F47-4D3F-A77D-5F4EA19481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2EB57-3815-4642-9432-792F3C06A4B8}" type="datetimeFigureOut">
              <a:rPr lang="en-US" smtClean="0"/>
              <a:pPr/>
              <a:t>4/15/2021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2045D-0F47-4D3F-A77D-5F4EA19481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2EB57-3815-4642-9432-792F3C06A4B8}" type="datetimeFigureOut">
              <a:rPr lang="en-US" smtClean="0"/>
              <a:pPr/>
              <a:t>4/15/2021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2045D-0F47-4D3F-A77D-5F4EA19481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2EB57-3815-4642-9432-792F3C06A4B8}" type="datetimeFigureOut">
              <a:rPr lang="en-US" smtClean="0"/>
              <a:pPr/>
              <a:t>4/15/2021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2045D-0F47-4D3F-A77D-5F4EA19481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72EB57-3815-4642-9432-792F3C06A4B8}" type="datetimeFigureOut">
              <a:rPr lang="en-US" smtClean="0"/>
              <a:pPr/>
              <a:t>4/15/2021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82045D-0F47-4D3F-A77D-5F4EA194816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>
            <a:alpha val="2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28803"/>
            <a:ext cx="7772400" cy="1671648"/>
          </a:xfrm>
        </p:spPr>
        <p:txBody>
          <a:bodyPr>
            <a:normAutofit fontScale="90000"/>
          </a:bodyPr>
          <a:lstStyle/>
          <a:p>
            <a:r>
              <a:rPr lang="sr-Latn-RS" dirty="0" smtClean="0">
                <a:latin typeface="Palatino Linotype" pitchFamily="18" charset="0"/>
              </a:rPr>
              <a:t>Study and Writing Skills examination skills</a:t>
            </a:r>
            <a:br>
              <a:rPr lang="sr-Latn-RS" dirty="0" smtClean="0">
                <a:latin typeface="Palatino Linotype" pitchFamily="18" charset="0"/>
              </a:rPr>
            </a:br>
            <a:r>
              <a:rPr lang="sr-Latn-RS" dirty="0" smtClean="0">
                <a:latin typeface="Palatino Linotype" pitchFamily="18" charset="0"/>
              </a:rPr>
              <a:t>writing skills – an informal letter</a:t>
            </a:r>
            <a:endParaRPr lang="en-US" dirty="0">
              <a:latin typeface="Palatino Linotype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Latn-RS" dirty="0" smtClean="0">
                <a:latin typeface="Palatino Linotype" pitchFamily="18" charset="0"/>
              </a:rPr>
              <a:t>Unit 11.4. pages 98 - 99</a:t>
            </a:r>
            <a:endParaRPr lang="en-US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785926"/>
          </a:xfrm>
        </p:spPr>
        <p:txBody>
          <a:bodyPr>
            <a:noAutofit/>
          </a:bodyPr>
          <a:lstStyle/>
          <a:p>
            <a:r>
              <a:rPr lang="sr-Latn-RS" sz="2800" b="1" dirty="0" smtClean="0">
                <a:latin typeface="Californian FB" pitchFamily="18" charset="0"/>
              </a:rPr>
              <a:t>Homework</a:t>
            </a:r>
            <a:r>
              <a:rPr lang="sr-Latn-RS" sz="2800" dirty="0" smtClean="0">
                <a:latin typeface="Californian FB" pitchFamily="18" charset="0"/>
              </a:rPr>
              <a:t/>
            </a:r>
            <a:br>
              <a:rPr lang="sr-Latn-RS" sz="2800" dirty="0" smtClean="0">
                <a:latin typeface="Californian FB" pitchFamily="18" charset="0"/>
              </a:rPr>
            </a:br>
            <a:r>
              <a:rPr lang="sr-Latn-RS" sz="2800" dirty="0" smtClean="0">
                <a:latin typeface="Californian FB" pitchFamily="18" charset="0"/>
              </a:rPr>
              <a:t>KL 4, </a:t>
            </a:r>
            <a:r>
              <a:rPr lang="sr-Latn-RS" sz="2800" dirty="0" smtClean="0">
                <a:solidFill>
                  <a:srgbClr val="FF0000"/>
                </a:solidFill>
                <a:latin typeface="Californian FB" pitchFamily="18" charset="0"/>
              </a:rPr>
              <a:t>page 143, </a:t>
            </a:r>
            <a:r>
              <a:rPr lang="sr-Latn-RS" sz="2800" dirty="0" smtClean="0">
                <a:latin typeface="Californian FB" pitchFamily="18" charset="0"/>
              </a:rPr>
              <a:t>A student phones about an advert for a computer. Complete conversation between the seller(S) and the student (ST) with these words in gaps 1-5.</a:t>
            </a:r>
            <a:endParaRPr lang="en-US" sz="2800" dirty="0">
              <a:solidFill>
                <a:srgbClr val="FF0000"/>
              </a:solidFill>
              <a:latin typeface="Californian FB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714488"/>
          <a:ext cx="8229600" cy="457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29600"/>
              </a:tblGrid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sr-Latn-RS" sz="2400" dirty="0" smtClean="0"/>
                        <a:t>say               right             repeat               it                    was   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14282" y="2214554"/>
            <a:ext cx="892971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Latn-RS" sz="2000" dirty="0" smtClean="0">
                <a:latin typeface="Californian FB" pitchFamily="18" charset="0"/>
              </a:rPr>
              <a:t>ST: You have a computer for sale. Is that </a:t>
            </a:r>
            <a:r>
              <a:rPr lang="sr-Latn-RS" sz="2000" i="1" u="sng" dirty="0" smtClean="0">
                <a:latin typeface="Californian FB" pitchFamily="18" charset="0"/>
              </a:rPr>
              <a:t>(1) right?</a:t>
            </a:r>
          </a:p>
          <a:p>
            <a:pPr algn="just"/>
            <a:r>
              <a:rPr lang="sr-Latn-RS" sz="2000" dirty="0" smtClean="0">
                <a:latin typeface="Californian FB" pitchFamily="18" charset="0"/>
              </a:rPr>
              <a:t>S:   a)       </a:t>
            </a:r>
            <a:r>
              <a:rPr lang="sr-Latn-RS" sz="2000" i="1" u="sng" dirty="0" smtClean="0">
                <a:latin typeface="Californian FB" pitchFamily="18" charset="0"/>
              </a:rPr>
              <a:t>Yes, that’s right.</a:t>
            </a:r>
          </a:p>
          <a:p>
            <a:pPr algn="just"/>
            <a:r>
              <a:rPr lang="sr-Latn-RS" sz="2000" dirty="0" smtClean="0">
                <a:latin typeface="Californian FB" pitchFamily="18" charset="0"/>
              </a:rPr>
              <a:t>ST: Is (2) _____________ a desktop or a laptop?</a:t>
            </a:r>
          </a:p>
          <a:p>
            <a:pPr algn="just"/>
            <a:r>
              <a:rPr lang="sr-Latn-RS" sz="2000" dirty="0" smtClean="0">
                <a:latin typeface="Californian FB" pitchFamily="18" charset="0"/>
              </a:rPr>
              <a:t>S:   b)     _____________</a:t>
            </a:r>
          </a:p>
          <a:p>
            <a:pPr algn="just"/>
            <a:r>
              <a:rPr lang="sr-Latn-RS" sz="2000" dirty="0" smtClean="0">
                <a:latin typeface="Californian FB" pitchFamily="18" charset="0"/>
              </a:rPr>
              <a:t>ST : How old is it?</a:t>
            </a:r>
          </a:p>
          <a:p>
            <a:pPr algn="just"/>
            <a:r>
              <a:rPr lang="sr-Latn-RS" sz="2000" dirty="0" smtClean="0">
                <a:latin typeface="Californian FB" pitchFamily="18" charset="0"/>
              </a:rPr>
              <a:t>S:    c) ___________________</a:t>
            </a:r>
          </a:p>
          <a:p>
            <a:pPr algn="just"/>
            <a:r>
              <a:rPr lang="sr-Latn-RS" sz="2000" dirty="0" smtClean="0">
                <a:latin typeface="Californian FB" pitchFamily="18" charset="0"/>
              </a:rPr>
              <a:t>ST:   Did you (3) ___________ eight or 18 months?</a:t>
            </a:r>
          </a:p>
          <a:p>
            <a:pPr algn="just"/>
            <a:r>
              <a:rPr lang="sr-Latn-RS" sz="2000" dirty="0" smtClean="0">
                <a:latin typeface="Californian FB" pitchFamily="18" charset="0"/>
              </a:rPr>
              <a:t>S:    d)     ________________</a:t>
            </a:r>
          </a:p>
          <a:p>
            <a:pPr algn="just"/>
            <a:r>
              <a:rPr lang="sr-Latn-RS" sz="2000" dirty="0" smtClean="0">
                <a:latin typeface="Californian FB" pitchFamily="18" charset="0"/>
              </a:rPr>
              <a:t>ST:  And how much is it?</a:t>
            </a:r>
          </a:p>
          <a:p>
            <a:pPr algn="just"/>
            <a:r>
              <a:rPr lang="sr-Latn-RS" sz="2000" dirty="0" smtClean="0">
                <a:latin typeface="Californian FB" pitchFamily="18" charset="0"/>
              </a:rPr>
              <a:t>S:    e)     _________________</a:t>
            </a:r>
          </a:p>
          <a:p>
            <a:pPr algn="just"/>
            <a:r>
              <a:rPr lang="sr-Latn-RS" sz="2000" dirty="0" smtClean="0">
                <a:latin typeface="Californian FB" pitchFamily="18" charset="0"/>
              </a:rPr>
              <a:t>ST:  Could you (4) ________________ that, please?</a:t>
            </a:r>
          </a:p>
          <a:p>
            <a:pPr algn="just"/>
            <a:r>
              <a:rPr lang="sr-Latn-RS" sz="2000" dirty="0" smtClean="0">
                <a:latin typeface="Californian FB" pitchFamily="18" charset="0"/>
              </a:rPr>
              <a:t>S:    f)     _______________________</a:t>
            </a:r>
          </a:p>
          <a:p>
            <a:pPr algn="just"/>
            <a:r>
              <a:rPr lang="sr-Latn-RS" sz="2000" dirty="0" smtClean="0">
                <a:latin typeface="Californian FB" pitchFamily="18" charset="0"/>
              </a:rPr>
              <a:t>ST:  (5) _______________________ that 200?</a:t>
            </a:r>
          </a:p>
          <a:p>
            <a:pPr algn="just"/>
            <a:r>
              <a:rPr lang="sr-Latn-RS" sz="2000" dirty="0" smtClean="0">
                <a:latin typeface="Californian FB" pitchFamily="18" charset="0"/>
              </a:rPr>
              <a:t>S:      g)  _______________________</a:t>
            </a:r>
          </a:p>
          <a:p>
            <a:pPr algn="just"/>
            <a:r>
              <a:rPr lang="sr-Latn-RS" sz="2000" dirty="0" smtClean="0">
                <a:latin typeface="Californian FB" pitchFamily="18" charset="0"/>
              </a:rPr>
              <a:t>ST:   Oh, OK. Can I have a look at it?</a:t>
            </a:r>
            <a:endParaRPr lang="en-US" sz="2000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785926"/>
          </a:xfrm>
        </p:spPr>
        <p:txBody>
          <a:bodyPr>
            <a:noAutofit/>
          </a:bodyPr>
          <a:lstStyle/>
          <a:p>
            <a:r>
              <a:rPr lang="sr-Latn-RS" sz="2800" b="1" dirty="0" smtClean="0">
                <a:latin typeface="Californian FB" pitchFamily="18" charset="0"/>
              </a:rPr>
              <a:t>Homework</a:t>
            </a:r>
            <a:r>
              <a:rPr lang="sr-Latn-RS" sz="2800" dirty="0" smtClean="0">
                <a:latin typeface="Californian FB" pitchFamily="18" charset="0"/>
              </a:rPr>
              <a:t/>
            </a:r>
            <a:br>
              <a:rPr lang="sr-Latn-RS" sz="2800" dirty="0" smtClean="0">
                <a:latin typeface="Californian FB" pitchFamily="18" charset="0"/>
              </a:rPr>
            </a:br>
            <a:r>
              <a:rPr lang="sr-Latn-RS" sz="2800" dirty="0" smtClean="0">
                <a:latin typeface="Californian FB" pitchFamily="18" charset="0"/>
              </a:rPr>
              <a:t>KL 4, </a:t>
            </a:r>
            <a:r>
              <a:rPr lang="sr-Latn-RS" sz="2800" dirty="0" smtClean="0">
                <a:solidFill>
                  <a:srgbClr val="FF0000"/>
                </a:solidFill>
                <a:latin typeface="Californian FB" pitchFamily="18" charset="0"/>
              </a:rPr>
              <a:t>page 143, </a:t>
            </a:r>
            <a:r>
              <a:rPr lang="sr-Latn-RS" sz="2800" dirty="0" smtClean="0">
                <a:latin typeface="Californian FB" pitchFamily="18" charset="0"/>
              </a:rPr>
              <a:t>A student phones about an advert for a computer. Complete conversation between the seller(S) and the student (ST) with these words in gaps 1-5.</a:t>
            </a:r>
            <a:endParaRPr lang="en-US" sz="2800" dirty="0">
              <a:solidFill>
                <a:srgbClr val="FF0000"/>
              </a:solidFill>
              <a:latin typeface="Californian FB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714488"/>
          <a:ext cx="8229600" cy="457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29600"/>
              </a:tblGrid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sr-Latn-RS" sz="2400" dirty="0" smtClean="0"/>
                        <a:t>say               right             repeat               it                    was   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14282" y="2214554"/>
            <a:ext cx="892971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Latn-RS" sz="2000" dirty="0" smtClean="0">
                <a:latin typeface="Californian FB" pitchFamily="18" charset="0"/>
              </a:rPr>
              <a:t>ST: You have a computer for sale. Is that </a:t>
            </a:r>
            <a:r>
              <a:rPr lang="sr-Latn-RS" sz="2000" i="1" u="sng" dirty="0" smtClean="0">
                <a:latin typeface="Californian FB" pitchFamily="18" charset="0"/>
              </a:rPr>
              <a:t>(1) right?</a:t>
            </a:r>
          </a:p>
          <a:p>
            <a:pPr algn="just"/>
            <a:r>
              <a:rPr lang="sr-Latn-RS" sz="2000" dirty="0" smtClean="0">
                <a:latin typeface="Californian FB" pitchFamily="18" charset="0"/>
              </a:rPr>
              <a:t>S:   a)       </a:t>
            </a:r>
            <a:r>
              <a:rPr lang="sr-Latn-RS" sz="2000" i="1" u="sng" dirty="0" smtClean="0">
                <a:latin typeface="Californian FB" pitchFamily="18" charset="0"/>
              </a:rPr>
              <a:t>Yes, that’s right.</a:t>
            </a:r>
          </a:p>
          <a:p>
            <a:pPr algn="just"/>
            <a:r>
              <a:rPr lang="sr-Latn-RS" sz="2000" dirty="0" smtClean="0">
                <a:latin typeface="Californian FB" pitchFamily="18" charset="0"/>
              </a:rPr>
              <a:t>ST: Is (2) </a:t>
            </a:r>
            <a:r>
              <a:rPr lang="sr-Latn-RS" sz="2000" b="1" dirty="0" smtClean="0">
                <a:solidFill>
                  <a:srgbClr val="FF0000"/>
                </a:solidFill>
                <a:latin typeface="Californian FB" pitchFamily="18" charset="0"/>
              </a:rPr>
              <a:t>IT</a:t>
            </a:r>
            <a:r>
              <a:rPr lang="sr-Latn-RS" sz="2000" dirty="0" smtClean="0">
                <a:latin typeface="Californian FB" pitchFamily="18" charset="0"/>
              </a:rPr>
              <a:t> a desktop or a laptop?</a:t>
            </a:r>
          </a:p>
          <a:p>
            <a:pPr algn="just"/>
            <a:r>
              <a:rPr lang="sr-Latn-RS" sz="2000" dirty="0" smtClean="0">
                <a:latin typeface="Californian FB" pitchFamily="18" charset="0"/>
              </a:rPr>
              <a:t>S:   b)     A LAPTOP</a:t>
            </a:r>
          </a:p>
          <a:p>
            <a:pPr algn="just"/>
            <a:r>
              <a:rPr lang="sr-Latn-RS" sz="2000" dirty="0" smtClean="0">
                <a:latin typeface="Californian FB" pitchFamily="18" charset="0"/>
              </a:rPr>
              <a:t>ST : How old is it?</a:t>
            </a:r>
          </a:p>
          <a:p>
            <a:pPr algn="just"/>
            <a:r>
              <a:rPr lang="sr-Latn-RS" sz="2000" dirty="0" smtClean="0">
                <a:latin typeface="Californian FB" pitchFamily="18" charset="0"/>
              </a:rPr>
              <a:t>S:    c)  ABOUT EIGHTEEN MONTHS</a:t>
            </a:r>
          </a:p>
          <a:p>
            <a:pPr algn="just"/>
            <a:r>
              <a:rPr lang="sr-Latn-RS" sz="2000" dirty="0" smtClean="0">
                <a:latin typeface="Californian FB" pitchFamily="18" charset="0"/>
              </a:rPr>
              <a:t>ST:   Did you (3) </a:t>
            </a:r>
            <a:r>
              <a:rPr lang="sr-Latn-RS" sz="2000" b="1" dirty="0" smtClean="0">
                <a:solidFill>
                  <a:srgbClr val="FF0000"/>
                </a:solidFill>
                <a:latin typeface="Californian FB" pitchFamily="18" charset="0"/>
              </a:rPr>
              <a:t>SAY </a:t>
            </a:r>
            <a:r>
              <a:rPr lang="sr-Latn-RS" sz="2000" dirty="0" smtClean="0">
                <a:latin typeface="Californian FB" pitchFamily="18" charset="0"/>
              </a:rPr>
              <a:t>eight or 18 months?</a:t>
            </a:r>
          </a:p>
          <a:p>
            <a:pPr algn="just"/>
            <a:r>
              <a:rPr lang="sr-Latn-RS" sz="2000" dirty="0" smtClean="0">
                <a:latin typeface="Californian FB" pitchFamily="18" charset="0"/>
              </a:rPr>
              <a:t>S:    d)     EIGHTEEN. ONE-EIGHT MONTHS.</a:t>
            </a:r>
          </a:p>
          <a:p>
            <a:pPr algn="just"/>
            <a:r>
              <a:rPr lang="sr-Latn-RS" sz="2000" dirty="0" smtClean="0">
                <a:latin typeface="Californian FB" pitchFamily="18" charset="0"/>
              </a:rPr>
              <a:t>ST:  And how much is it?</a:t>
            </a:r>
          </a:p>
          <a:p>
            <a:pPr algn="just"/>
            <a:r>
              <a:rPr lang="sr-Latn-RS" sz="2000" dirty="0" smtClean="0">
                <a:latin typeface="Californian FB" pitchFamily="18" charset="0"/>
              </a:rPr>
              <a:t>S:    e)     TWO HUNDRED POUNDS</a:t>
            </a:r>
          </a:p>
          <a:p>
            <a:pPr algn="just"/>
            <a:r>
              <a:rPr lang="sr-Latn-RS" sz="2000" dirty="0" smtClean="0">
                <a:latin typeface="Californian FB" pitchFamily="18" charset="0"/>
              </a:rPr>
              <a:t>ST:  Could you (4) </a:t>
            </a:r>
            <a:r>
              <a:rPr lang="sr-Latn-RS" sz="2000" b="1" dirty="0" smtClean="0">
                <a:solidFill>
                  <a:srgbClr val="FF0000"/>
                </a:solidFill>
                <a:latin typeface="Californian FB" pitchFamily="18" charset="0"/>
              </a:rPr>
              <a:t>REPEAT</a:t>
            </a:r>
            <a:r>
              <a:rPr lang="sr-Latn-RS" sz="2000" dirty="0" smtClean="0">
                <a:latin typeface="Californian FB" pitchFamily="18" charset="0"/>
              </a:rPr>
              <a:t> that, please?</a:t>
            </a:r>
          </a:p>
          <a:p>
            <a:pPr algn="just"/>
            <a:r>
              <a:rPr lang="sr-Latn-RS" sz="2000" dirty="0" smtClean="0">
                <a:latin typeface="Californian FB" pitchFamily="18" charset="0"/>
              </a:rPr>
              <a:t>S:    f)     I’D LIKE£200</a:t>
            </a:r>
          </a:p>
          <a:p>
            <a:pPr algn="just"/>
            <a:r>
              <a:rPr lang="sr-Latn-RS" sz="2000" dirty="0" smtClean="0">
                <a:latin typeface="Californian FB" pitchFamily="18" charset="0"/>
              </a:rPr>
              <a:t>ST:  (5) </a:t>
            </a:r>
            <a:r>
              <a:rPr lang="sr-Latn-RS" sz="2000" b="1" dirty="0" smtClean="0">
                <a:solidFill>
                  <a:srgbClr val="FF0000"/>
                </a:solidFill>
                <a:latin typeface="Californian FB" pitchFamily="18" charset="0"/>
              </a:rPr>
              <a:t>WAS</a:t>
            </a:r>
            <a:r>
              <a:rPr lang="sr-Latn-RS" sz="2000" dirty="0" smtClean="0">
                <a:latin typeface="Californian FB" pitchFamily="18" charset="0"/>
              </a:rPr>
              <a:t> that 200?</a:t>
            </a:r>
          </a:p>
          <a:p>
            <a:pPr algn="just"/>
            <a:r>
              <a:rPr lang="sr-Latn-RS" sz="2000" dirty="0" smtClean="0">
                <a:latin typeface="Californian FB" pitchFamily="18" charset="0"/>
              </a:rPr>
              <a:t>S:      g)  YES, IT WAS.</a:t>
            </a:r>
          </a:p>
          <a:p>
            <a:pPr algn="just"/>
            <a:r>
              <a:rPr lang="sr-Latn-RS" sz="2000" dirty="0" smtClean="0">
                <a:latin typeface="Californian FB" pitchFamily="18" charset="0"/>
              </a:rPr>
              <a:t>ST:   Oh, OK. Can I have a look at it?</a:t>
            </a:r>
            <a:endParaRPr lang="en-US" sz="2000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sr-Latn-RS" sz="3200" dirty="0" smtClean="0">
                <a:latin typeface="Californian FB" pitchFamily="18" charset="0"/>
              </a:rPr>
              <a:t>H</a:t>
            </a:r>
            <a:r>
              <a:rPr lang="sr-Latn-RS" sz="3200" dirty="0" smtClean="0">
                <a:latin typeface="Californian FB" pitchFamily="18" charset="0"/>
              </a:rPr>
              <a:t>omework</a:t>
            </a:r>
            <a:br>
              <a:rPr lang="sr-Latn-RS" sz="3200" dirty="0" smtClean="0">
                <a:latin typeface="Californian FB" pitchFamily="18" charset="0"/>
              </a:rPr>
            </a:br>
            <a:r>
              <a:rPr lang="sr-Latn-RS" sz="3200" dirty="0" smtClean="0">
                <a:latin typeface="Californian FB" pitchFamily="18" charset="0"/>
              </a:rPr>
              <a:t>V2,3 -7 </a:t>
            </a:r>
            <a:r>
              <a:rPr lang="sr-Latn-RS" sz="3200" b="1" dirty="0" smtClean="0">
                <a:solidFill>
                  <a:srgbClr val="FF0000"/>
                </a:solidFill>
                <a:latin typeface="Californian FB" pitchFamily="18" charset="0"/>
              </a:rPr>
              <a:t>page 143</a:t>
            </a:r>
            <a:r>
              <a:rPr lang="sr-Latn-RS" sz="3200" dirty="0" smtClean="0">
                <a:latin typeface="Californian FB" pitchFamily="18" charset="0"/>
              </a:rPr>
              <a:t>, Find words in V2 and V3 to write next to these headings.</a:t>
            </a:r>
            <a:endParaRPr lang="en-US" sz="32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71678"/>
            <a:ext cx="8229600" cy="4054485"/>
          </a:xfrm>
        </p:spPr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1. bedroom: </a:t>
            </a:r>
            <a:r>
              <a:rPr lang="sr-Latn-RS" i="1" u="sng" dirty="0" smtClean="0">
                <a:latin typeface="Californian FB" pitchFamily="18" charset="0"/>
              </a:rPr>
              <a:t>wardrobe,</a:t>
            </a:r>
            <a:r>
              <a:rPr lang="sr-Latn-RS" u="sng" dirty="0" smtClean="0">
                <a:latin typeface="Californian FB" pitchFamily="18" charset="0"/>
              </a:rPr>
              <a:t>________________</a:t>
            </a:r>
          </a:p>
          <a:p>
            <a:r>
              <a:rPr lang="sr-Latn-RS" dirty="0" smtClean="0">
                <a:latin typeface="Californian FB" pitchFamily="18" charset="0"/>
              </a:rPr>
              <a:t>2. kitchen: </a:t>
            </a:r>
            <a:r>
              <a:rPr lang="sr-Latn-RS" u="sng" dirty="0" smtClean="0">
                <a:latin typeface="Californian FB" pitchFamily="18" charset="0"/>
              </a:rPr>
              <a:t>____________________________</a:t>
            </a:r>
          </a:p>
          <a:p>
            <a:r>
              <a:rPr lang="sr-Latn-RS" dirty="0" smtClean="0">
                <a:latin typeface="Californian FB" pitchFamily="18" charset="0"/>
              </a:rPr>
              <a:t>3. living room: </a:t>
            </a:r>
            <a:r>
              <a:rPr lang="sr-Latn-RS" u="sng" dirty="0" smtClean="0">
                <a:latin typeface="Californian FB" pitchFamily="18" charset="0"/>
              </a:rPr>
              <a:t>_________________________</a:t>
            </a:r>
          </a:p>
          <a:p>
            <a:r>
              <a:rPr lang="sr-Latn-RS" dirty="0" smtClean="0">
                <a:latin typeface="Californian FB" pitchFamily="18" charset="0"/>
              </a:rPr>
              <a:t>4. bathroom: </a:t>
            </a:r>
            <a:r>
              <a:rPr lang="sr-Latn-RS" u="sng" dirty="0" smtClean="0">
                <a:latin typeface="Californian FB" pitchFamily="18" charset="0"/>
              </a:rPr>
              <a:t>__________________________</a:t>
            </a:r>
            <a:endParaRPr lang="en-US" u="sng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sr-Latn-RS" sz="3200" dirty="0" smtClean="0">
                <a:latin typeface="Californian FB" pitchFamily="18" charset="0"/>
              </a:rPr>
              <a:t>H</a:t>
            </a:r>
            <a:r>
              <a:rPr lang="sr-Latn-RS" sz="3200" dirty="0" smtClean="0">
                <a:latin typeface="Californian FB" pitchFamily="18" charset="0"/>
              </a:rPr>
              <a:t>omework</a:t>
            </a:r>
            <a:br>
              <a:rPr lang="sr-Latn-RS" sz="3200" dirty="0" smtClean="0">
                <a:latin typeface="Californian FB" pitchFamily="18" charset="0"/>
              </a:rPr>
            </a:br>
            <a:r>
              <a:rPr lang="sr-Latn-RS" sz="3200" dirty="0" smtClean="0">
                <a:latin typeface="Californian FB" pitchFamily="18" charset="0"/>
              </a:rPr>
              <a:t>V2,3 -7 </a:t>
            </a:r>
            <a:r>
              <a:rPr lang="sr-Latn-RS" sz="3200" b="1" dirty="0" smtClean="0">
                <a:solidFill>
                  <a:srgbClr val="FF0000"/>
                </a:solidFill>
                <a:latin typeface="Californian FB" pitchFamily="18" charset="0"/>
              </a:rPr>
              <a:t>page 143</a:t>
            </a:r>
            <a:r>
              <a:rPr lang="sr-Latn-RS" sz="3200" dirty="0" smtClean="0">
                <a:latin typeface="Californian FB" pitchFamily="18" charset="0"/>
              </a:rPr>
              <a:t>, Find words in V2 and V3 to write next to these headings.</a:t>
            </a:r>
            <a:endParaRPr lang="en-US" sz="32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71678"/>
            <a:ext cx="8229600" cy="4054485"/>
          </a:xfrm>
        </p:spPr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1. bedroom: </a:t>
            </a:r>
            <a:r>
              <a:rPr lang="sr-Latn-RS" i="1" u="sng" dirty="0" smtClean="0">
                <a:latin typeface="Californian FB" pitchFamily="18" charset="0"/>
              </a:rPr>
              <a:t>wardrobe,</a:t>
            </a:r>
            <a:r>
              <a:rPr lang="sr-Latn-RS" i="1" u="sng" dirty="0" smtClean="0">
                <a:latin typeface="Californian FB" pitchFamily="18" charset="0"/>
              </a:rPr>
              <a:t> </a:t>
            </a:r>
            <a:r>
              <a:rPr lang="sr-Latn-RS" u="sng" dirty="0" smtClean="0">
                <a:latin typeface="Californian FB" pitchFamily="18" charset="0"/>
              </a:rPr>
              <a:t>bed, sofa, armchair, bookcase, table, </a:t>
            </a:r>
          </a:p>
          <a:p>
            <a:r>
              <a:rPr lang="sr-Latn-RS" dirty="0" smtClean="0">
                <a:latin typeface="Californian FB" pitchFamily="18" charset="0"/>
              </a:rPr>
              <a:t>2. kitchen: </a:t>
            </a:r>
            <a:r>
              <a:rPr lang="sr-Latn-RS" u="sng" dirty="0" smtClean="0">
                <a:latin typeface="Californian FB" pitchFamily="18" charset="0"/>
              </a:rPr>
              <a:t>cooker, cupboard, table, dishwasher, fridge-freezer, </a:t>
            </a:r>
          </a:p>
          <a:p>
            <a:r>
              <a:rPr lang="sr-Latn-RS" dirty="0" smtClean="0">
                <a:latin typeface="Californian FB" pitchFamily="18" charset="0"/>
              </a:rPr>
              <a:t>3. living room: </a:t>
            </a:r>
            <a:r>
              <a:rPr lang="sr-Latn-RS" u="sng" dirty="0" smtClean="0">
                <a:latin typeface="Californian FB" pitchFamily="18" charset="0"/>
              </a:rPr>
              <a:t>sofa, armchair, bookcase, table</a:t>
            </a:r>
          </a:p>
          <a:p>
            <a:r>
              <a:rPr lang="sr-Latn-RS" dirty="0" smtClean="0">
                <a:latin typeface="Californian FB" pitchFamily="18" charset="0"/>
              </a:rPr>
              <a:t>4. bathroom: </a:t>
            </a:r>
            <a:r>
              <a:rPr lang="sr-Latn-RS" u="sng" dirty="0" smtClean="0">
                <a:latin typeface="Californian FB" pitchFamily="18" charset="0"/>
              </a:rPr>
              <a:t>washing machine, </a:t>
            </a:r>
            <a:endParaRPr lang="en-US" u="sng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r>
              <a:rPr lang="sr-Latn-RS" sz="3200" dirty="0" smtClean="0">
                <a:latin typeface="Palatino Linotype" pitchFamily="18" charset="0"/>
              </a:rPr>
              <a:t>1. </a:t>
            </a:r>
            <a:r>
              <a:rPr lang="sr-Latn-RS" sz="3200" dirty="0" smtClean="0">
                <a:solidFill>
                  <a:srgbClr val="FF0000"/>
                </a:solidFill>
                <a:latin typeface="Palatino Linotype" pitchFamily="18" charset="0"/>
              </a:rPr>
              <a:t>page 98, </a:t>
            </a:r>
            <a:r>
              <a:rPr lang="sr-Latn-RS" sz="3200" dirty="0" smtClean="0">
                <a:latin typeface="Palatino Linotype" pitchFamily="18" charset="0"/>
              </a:rPr>
              <a:t>Discuss these questions with a </a:t>
            </a:r>
            <a:r>
              <a:rPr lang="sr-Latn-RS" sz="3200" dirty="0" smtClean="0">
                <a:latin typeface="Palatino Linotype" pitchFamily="18" charset="0"/>
              </a:rPr>
              <a:t>colleague.</a:t>
            </a:r>
            <a:endParaRPr lang="en-US" sz="32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/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1. Do you like examinations and tests? Why?/Why not?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2. What was the last exam you did? When was it?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3. How did you feel before, during and after the exam?</a:t>
            </a:r>
          </a:p>
          <a:p>
            <a:pPr algn="just"/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rmAutofit/>
          </a:bodyPr>
          <a:lstStyle/>
          <a:p>
            <a:r>
              <a:rPr lang="sr-Latn-RS" sz="3200" dirty="0" smtClean="0">
                <a:latin typeface="Palatino Linotype" pitchFamily="18" charset="0"/>
              </a:rPr>
              <a:t>2. </a:t>
            </a:r>
            <a:r>
              <a:rPr lang="sr-Latn-RS" sz="3200" b="1" dirty="0" smtClean="0">
                <a:solidFill>
                  <a:srgbClr val="FF0000"/>
                </a:solidFill>
                <a:latin typeface="Palatino Linotype" pitchFamily="18" charset="0"/>
              </a:rPr>
              <a:t>page 98</a:t>
            </a:r>
            <a:r>
              <a:rPr lang="sr-Latn-RS" sz="3200" dirty="0" smtClean="0">
                <a:latin typeface="Palatino Linotype" pitchFamily="18" charset="0"/>
              </a:rPr>
              <a:t>, Do you know these words connected with exams? Check them in your dictionary.</a:t>
            </a:r>
            <a:endParaRPr lang="en-US" sz="32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7186634" cy="4257692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to pass an examination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to fail an examination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to apply for an exam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to sit for exams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to take the test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instructions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a practice test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to relax/relaxation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to revise/revision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7170" name="Picture 2" descr="C:\Users\User\Desktop\du-admissions-75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124" y="2285992"/>
            <a:ext cx="4128685" cy="36433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71612"/>
          </a:xfrm>
        </p:spPr>
        <p:txBody>
          <a:bodyPr>
            <a:normAutofit/>
          </a:bodyPr>
          <a:lstStyle/>
          <a:p>
            <a:r>
              <a:rPr lang="sr-Latn-RS" sz="2800" dirty="0" smtClean="0">
                <a:latin typeface="Palatino Linotype" pitchFamily="18" charset="0"/>
              </a:rPr>
              <a:t>3a </a:t>
            </a:r>
            <a:r>
              <a:rPr lang="sr-Latn-RS" sz="2800" b="1" dirty="0" smtClean="0">
                <a:solidFill>
                  <a:srgbClr val="FF0000"/>
                </a:solidFill>
                <a:latin typeface="Palatino Linotype" pitchFamily="18" charset="0"/>
              </a:rPr>
              <a:t>page 99</a:t>
            </a:r>
            <a:r>
              <a:rPr lang="sr-Latn-RS" sz="2800" dirty="0" smtClean="0">
                <a:latin typeface="Palatino Linotype" pitchFamily="18" charset="0"/>
              </a:rPr>
              <a:t>, </a:t>
            </a:r>
            <a:r>
              <a:rPr lang="sr-Latn-RS" sz="2800" i="1" dirty="0" smtClean="0">
                <a:latin typeface="Palatino Linotype" pitchFamily="18" charset="0"/>
              </a:rPr>
              <a:t>Before the exam </a:t>
            </a:r>
            <a:r>
              <a:rPr lang="sr-Latn-RS" sz="2800" i="1" dirty="0" smtClean="0">
                <a:latin typeface="Palatino Linotype" pitchFamily="18" charset="0"/>
              </a:rPr>
              <a:t/>
            </a:r>
            <a:br>
              <a:rPr lang="sr-Latn-RS" sz="2800" i="1" dirty="0" smtClean="0">
                <a:latin typeface="Palatino Linotype" pitchFamily="18" charset="0"/>
              </a:rPr>
            </a:br>
            <a:r>
              <a:rPr lang="sr-Latn-RS" sz="2800" dirty="0" smtClean="0">
                <a:latin typeface="Palatino Linotype" pitchFamily="18" charset="0"/>
              </a:rPr>
              <a:t>Look </a:t>
            </a:r>
            <a:r>
              <a:rPr lang="sr-Latn-RS" sz="2800" dirty="0" smtClean="0">
                <a:latin typeface="Palatino Linotype" pitchFamily="18" charset="0"/>
              </a:rPr>
              <a:t>at these ideas about preparing for an exam. Which do you do? Which do you think are good ideas?</a:t>
            </a:r>
            <a:endParaRPr lang="en-US" sz="28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71612"/>
            <a:ext cx="9144000" cy="5286388"/>
          </a:xfrm>
        </p:spPr>
        <p:txBody>
          <a:bodyPr>
            <a:normAutofit lnSpcReduction="10000"/>
          </a:bodyPr>
          <a:lstStyle/>
          <a:p>
            <a:pPr algn="just"/>
            <a:r>
              <a:rPr lang="sr-Latn-RS" sz="2700" dirty="0" smtClean="0">
                <a:latin typeface="Californian FB" pitchFamily="18" charset="0"/>
              </a:rPr>
              <a:t>1.  “I find out everything I can about the exam or test.”</a:t>
            </a:r>
          </a:p>
          <a:p>
            <a:pPr algn="just"/>
            <a:r>
              <a:rPr lang="sr-Latn-RS" sz="2700" dirty="0" smtClean="0">
                <a:latin typeface="Californian FB" pitchFamily="18" charset="0"/>
              </a:rPr>
              <a:t>2.”I make a revision plan.”</a:t>
            </a:r>
          </a:p>
          <a:p>
            <a:pPr algn="just"/>
            <a:r>
              <a:rPr lang="sr-Latn-RS" sz="2700" dirty="0" smtClean="0">
                <a:latin typeface="Californian FB" pitchFamily="18" charset="0"/>
              </a:rPr>
              <a:t>3. “I don’t revise all day. I study in the morning and relax in the afternoon.”</a:t>
            </a:r>
          </a:p>
          <a:p>
            <a:pPr algn="just"/>
            <a:r>
              <a:rPr lang="sr-Latn-RS" sz="2700" dirty="0" smtClean="0">
                <a:latin typeface="Californian FB" pitchFamily="18" charset="0"/>
              </a:rPr>
              <a:t>4. “I revise with a group of my classmates.”</a:t>
            </a:r>
          </a:p>
          <a:p>
            <a:pPr algn="just"/>
            <a:r>
              <a:rPr lang="sr-Latn-RS" sz="2700" dirty="0" smtClean="0">
                <a:latin typeface="Californian FB" pitchFamily="18" charset="0"/>
              </a:rPr>
              <a:t>5. “I do a lot of practice tests. Everytime you do a practice test, you get better.”</a:t>
            </a:r>
          </a:p>
          <a:p>
            <a:pPr algn="just"/>
            <a:r>
              <a:rPr lang="sr-Latn-RS" sz="2700" dirty="0" smtClean="0">
                <a:latin typeface="Californian FB" pitchFamily="18" charset="0"/>
              </a:rPr>
              <a:t>6. “I always start my revision a long time before the exam.”</a:t>
            </a:r>
          </a:p>
          <a:p>
            <a:pPr algn="just"/>
            <a:r>
              <a:rPr lang="sr-Latn-RS" sz="2700" dirty="0" smtClean="0">
                <a:latin typeface="Californian FB" pitchFamily="18" charset="0"/>
              </a:rPr>
              <a:t>7. “I usually study at the same time every day.”</a:t>
            </a:r>
          </a:p>
          <a:p>
            <a:pPr algn="just"/>
            <a:r>
              <a:rPr lang="sr-Latn-RS" sz="2700" dirty="0" smtClean="0">
                <a:latin typeface="Californian FB" pitchFamily="18" charset="0"/>
              </a:rPr>
              <a:t>8. “I always study in a quiet place.”</a:t>
            </a:r>
          </a:p>
          <a:p>
            <a:pPr algn="just"/>
            <a:r>
              <a:rPr lang="sr-Latn-RS" sz="2700" dirty="0" smtClean="0">
                <a:latin typeface="Californian FB" pitchFamily="18" charset="0"/>
              </a:rPr>
              <a:t>9. “I like to go to a party the night before the exam.”</a:t>
            </a:r>
          </a:p>
          <a:p>
            <a:pPr algn="just"/>
            <a:r>
              <a:rPr lang="sr-Latn-RS" sz="2700" dirty="0" smtClean="0">
                <a:latin typeface="Californian FB" pitchFamily="18" charset="0"/>
              </a:rPr>
              <a:t>10. “I drink a lot of coffee on the morning of the exam.”</a:t>
            </a:r>
            <a:endParaRPr lang="en-US" sz="2700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sr-Latn-RS" sz="3200" dirty="0" smtClean="0">
                <a:latin typeface="Palatino Linotype" pitchFamily="18" charset="0"/>
              </a:rPr>
              <a:t>3b </a:t>
            </a:r>
            <a:r>
              <a:rPr lang="sr-Latn-RS" sz="3200" b="1" dirty="0" smtClean="0">
                <a:solidFill>
                  <a:srgbClr val="FF0000"/>
                </a:solidFill>
                <a:latin typeface="Palatino Linotype" pitchFamily="18" charset="0"/>
              </a:rPr>
              <a:t>page 98</a:t>
            </a:r>
            <a:r>
              <a:rPr lang="sr-Latn-RS" sz="3200" dirty="0" smtClean="0">
                <a:latin typeface="Palatino Linotype" pitchFamily="18" charset="0"/>
              </a:rPr>
              <a:t>, Now discuss the ideas with a </a:t>
            </a:r>
            <a:r>
              <a:rPr lang="sr-Latn-RS" sz="3200" dirty="0" smtClean="0">
                <a:latin typeface="Palatino Linotype" pitchFamily="18" charset="0"/>
              </a:rPr>
              <a:t>colleague</a:t>
            </a:r>
            <a:r>
              <a:rPr lang="sr-Latn-RS" sz="3200" dirty="0" smtClean="0">
                <a:latin typeface="Palatino Linotype" pitchFamily="18" charset="0"/>
              </a:rPr>
              <a:t>. Decide </a:t>
            </a:r>
            <a:r>
              <a:rPr lang="sr-Latn-RS" sz="3200" dirty="0" smtClean="0">
                <a:latin typeface="Palatino Linotype" pitchFamily="18" charset="0"/>
              </a:rPr>
              <a:t>on two or three things that both of you will try in the future.</a:t>
            </a:r>
            <a:endParaRPr lang="en-US" sz="3200" dirty="0">
              <a:latin typeface="Palatino Linotype" pitchFamily="18" charset="0"/>
            </a:endParaRPr>
          </a:p>
        </p:txBody>
      </p:sp>
      <p:pic>
        <p:nvPicPr>
          <p:cNvPr id="2050" name="Picture 2" descr="C:\Users\User\Desktop\students-taking-an-exam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14500" y="1958181"/>
            <a:ext cx="5715000" cy="381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43050"/>
          </a:xfrm>
        </p:spPr>
        <p:txBody>
          <a:bodyPr>
            <a:normAutofit/>
          </a:bodyPr>
          <a:lstStyle/>
          <a:p>
            <a:r>
              <a:rPr lang="sr-Latn-RS" sz="2800" dirty="0" smtClean="0">
                <a:latin typeface="Palatino Linotype" pitchFamily="18" charset="0"/>
              </a:rPr>
              <a:t>4. </a:t>
            </a:r>
            <a:r>
              <a:rPr lang="sr-Latn-RS" sz="2800" b="1" dirty="0" smtClean="0">
                <a:solidFill>
                  <a:srgbClr val="FF0000"/>
                </a:solidFill>
                <a:latin typeface="Palatino Linotype" pitchFamily="18" charset="0"/>
              </a:rPr>
              <a:t>page 98</a:t>
            </a:r>
            <a:r>
              <a:rPr lang="sr-Latn-RS" sz="2800" dirty="0" smtClean="0">
                <a:latin typeface="Palatino Linotype" pitchFamily="18" charset="0"/>
              </a:rPr>
              <a:t>, </a:t>
            </a:r>
            <a:r>
              <a:rPr lang="sr-Latn-RS" sz="2800" dirty="0" smtClean="0">
                <a:latin typeface="Palatino Linotype" pitchFamily="18" charset="0"/>
              </a:rPr>
              <a:t>It </a:t>
            </a:r>
            <a:r>
              <a:rPr lang="sr-Latn-RS" sz="2800" dirty="0" smtClean="0">
                <a:latin typeface="Palatino Linotype" pitchFamily="18" charset="0"/>
              </a:rPr>
              <a:t>is important to relax and take breaks when you are revising. Look at these relaxation techniques. Can you add four or five more to the list?</a:t>
            </a:r>
            <a:endParaRPr lang="en-US" sz="28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71678"/>
            <a:ext cx="8229600" cy="4054485"/>
          </a:xfrm>
        </p:spPr>
        <p:txBody>
          <a:bodyPr/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watching TV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walking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playing tennis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yoga</a:t>
            </a:r>
          </a:p>
          <a:p>
            <a:pPr algn="just"/>
            <a:r>
              <a:rPr lang="sr-Latn-RS" i="1" dirty="0" smtClean="0">
                <a:latin typeface="Californian FB" pitchFamily="18" charset="0"/>
              </a:rPr>
              <a:t>swimming</a:t>
            </a:r>
          </a:p>
          <a:p>
            <a:pPr algn="just"/>
            <a:r>
              <a:rPr lang="sr-Latn-RS" i="1" dirty="0" smtClean="0">
                <a:latin typeface="Californian FB" pitchFamily="18" charset="0"/>
              </a:rPr>
              <a:t>listening to chill out music</a:t>
            </a:r>
            <a:endParaRPr lang="en-US" i="1" dirty="0">
              <a:latin typeface="Californian FB" pitchFamily="18" charset="0"/>
            </a:endParaRPr>
          </a:p>
        </p:txBody>
      </p:sp>
      <p:pic>
        <p:nvPicPr>
          <p:cNvPr id="4098" name="Picture 2" descr="C:\Users\User\Desktop\yog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4810" y="1643050"/>
            <a:ext cx="4429156" cy="32861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Autofit/>
          </a:bodyPr>
          <a:lstStyle/>
          <a:p>
            <a:r>
              <a:rPr lang="sr-Latn-RS" sz="3200" dirty="0" smtClean="0">
                <a:latin typeface="Palatino Linotype" pitchFamily="18" charset="0"/>
              </a:rPr>
              <a:t>5. </a:t>
            </a:r>
            <a:r>
              <a:rPr lang="sr-Latn-RS" sz="3200" dirty="0" smtClean="0">
                <a:solidFill>
                  <a:srgbClr val="FF0000"/>
                </a:solidFill>
                <a:latin typeface="Palatino Linotype" pitchFamily="18" charset="0"/>
              </a:rPr>
              <a:t>page 98</a:t>
            </a:r>
            <a:r>
              <a:rPr lang="sr-Latn-RS" sz="3200" dirty="0" smtClean="0">
                <a:latin typeface="Palatino Linotype" pitchFamily="18" charset="0"/>
              </a:rPr>
              <a:t>, </a:t>
            </a:r>
            <a:r>
              <a:rPr lang="sr-Latn-RS" sz="3200" i="1" dirty="0" smtClean="0">
                <a:latin typeface="Palatino Linotype" pitchFamily="18" charset="0"/>
              </a:rPr>
              <a:t>During the exam </a:t>
            </a:r>
            <a:r>
              <a:rPr lang="sr-Latn-RS" sz="3200" dirty="0" smtClean="0">
                <a:latin typeface="Palatino Linotype" pitchFamily="18" charset="0"/>
              </a:rPr>
              <a:t/>
            </a:r>
            <a:br>
              <a:rPr lang="sr-Latn-RS" sz="3200" dirty="0" smtClean="0">
                <a:latin typeface="Palatino Linotype" pitchFamily="18" charset="0"/>
              </a:rPr>
            </a:br>
            <a:r>
              <a:rPr lang="sr-Latn-RS" sz="3200" dirty="0" smtClean="0">
                <a:latin typeface="Palatino Linotype" pitchFamily="18" charset="0"/>
              </a:rPr>
              <a:t>Look </a:t>
            </a:r>
            <a:r>
              <a:rPr lang="sr-Latn-RS" sz="3200" dirty="0" smtClean="0">
                <a:latin typeface="Palatino Linotype" pitchFamily="18" charset="0"/>
              </a:rPr>
              <a:t>at these ‘golden rules’. </a:t>
            </a:r>
            <a:r>
              <a:rPr lang="sr-Latn-RS" sz="3200" dirty="0" smtClean="0">
                <a:latin typeface="Palatino Linotype" pitchFamily="18" charset="0"/>
              </a:rPr>
              <a:t/>
            </a:r>
            <a:br>
              <a:rPr lang="sr-Latn-RS" sz="3200" dirty="0" smtClean="0">
                <a:latin typeface="Palatino Linotype" pitchFamily="18" charset="0"/>
              </a:rPr>
            </a:br>
            <a:r>
              <a:rPr lang="sr-Latn-RS" sz="3200" dirty="0" smtClean="0">
                <a:latin typeface="Palatino Linotype" pitchFamily="18" charset="0"/>
              </a:rPr>
              <a:t>Fill </a:t>
            </a:r>
            <a:r>
              <a:rPr lang="sr-Latn-RS" sz="3200" dirty="0" smtClean="0">
                <a:latin typeface="Palatino Linotype" pitchFamily="18" charset="0"/>
              </a:rPr>
              <a:t>the gaps with one of the words in the box.</a:t>
            </a:r>
            <a:endParaRPr lang="en-US" sz="3200" dirty="0">
              <a:latin typeface="Palatino Linotype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714488"/>
          <a:ext cx="8229600" cy="457200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8229600"/>
              </a:tblGrid>
              <a:tr h="428628">
                <a:tc>
                  <a:txBody>
                    <a:bodyPr/>
                    <a:lstStyle/>
                    <a:p>
                      <a:pPr algn="ctr"/>
                      <a:r>
                        <a:rPr lang="sr-Latn-RS" sz="2400" dirty="0" smtClean="0">
                          <a:latin typeface="Californian FB" pitchFamily="18" charset="0"/>
                        </a:rPr>
                        <a:t>watch     take      do       do       do      make</a:t>
                      </a:r>
                      <a:r>
                        <a:rPr lang="sr-Latn-RS" sz="2400" baseline="0" dirty="0" smtClean="0">
                          <a:latin typeface="Californian FB" pitchFamily="18" charset="0"/>
                        </a:rPr>
                        <a:t>       read      spend</a:t>
                      </a:r>
                      <a:endParaRPr lang="en-US" sz="2400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0" y="2357430"/>
            <a:ext cx="9144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sr-Latn-RS" sz="2400" dirty="0" smtClean="0">
                <a:latin typeface="Californian FB" pitchFamily="18" charset="0"/>
              </a:rPr>
              <a:t>__________________ the instructions carefully.</a:t>
            </a:r>
          </a:p>
          <a:p>
            <a:pPr marL="342900" indent="-342900" algn="just">
              <a:buAutoNum type="arabicPeriod"/>
            </a:pPr>
            <a:r>
              <a:rPr lang="sr-Latn-RS" sz="2400" dirty="0" smtClean="0">
                <a:latin typeface="Californian FB" pitchFamily="18" charset="0"/>
              </a:rPr>
              <a:t>__________________ what the questions ask you to do.</a:t>
            </a:r>
          </a:p>
          <a:p>
            <a:pPr marL="342900" indent="-342900" algn="just">
              <a:buAutoNum type="arabicPeriod"/>
            </a:pPr>
            <a:r>
              <a:rPr lang="sr-Latn-RS" sz="2400" dirty="0" smtClean="0">
                <a:latin typeface="Californian FB" pitchFamily="18" charset="0"/>
              </a:rPr>
              <a:t>Don’t _____________ a long time on one or two difficult questions. Come back to them later.</a:t>
            </a:r>
          </a:p>
          <a:p>
            <a:pPr marL="342900" indent="-342900" algn="just">
              <a:buAutoNum type="arabicPeriod"/>
            </a:pPr>
            <a:r>
              <a:rPr lang="sr-Latn-RS" sz="2400" dirty="0" smtClean="0">
                <a:latin typeface="Californian FB" pitchFamily="18" charset="0"/>
              </a:rPr>
              <a:t>__________________ sure that your writing is easy to read.</a:t>
            </a:r>
          </a:p>
          <a:p>
            <a:pPr marL="342900" indent="-342900" algn="just">
              <a:buAutoNum type="arabicPeriod"/>
            </a:pPr>
            <a:r>
              <a:rPr lang="sr-Latn-RS" sz="2400" dirty="0" smtClean="0">
                <a:latin typeface="Californian FB" pitchFamily="18" charset="0"/>
              </a:rPr>
              <a:t>Don’t _____________ other students working.</a:t>
            </a:r>
          </a:p>
          <a:p>
            <a:pPr marL="342900" indent="-342900" algn="just">
              <a:buAutoNum type="arabicPeriod"/>
            </a:pPr>
            <a:r>
              <a:rPr lang="sr-Latn-RS" sz="2400" dirty="0" smtClean="0">
                <a:latin typeface="Californian FB" pitchFamily="18" charset="0"/>
              </a:rPr>
              <a:t>Don’t _____________ the exam too quickly and make careless mistakes.</a:t>
            </a:r>
          </a:p>
          <a:p>
            <a:pPr marL="342900" indent="-342900" algn="just">
              <a:buAutoNum type="arabicPeriod"/>
            </a:pPr>
            <a:r>
              <a:rPr lang="sr-Latn-RS" sz="2400" dirty="0" smtClean="0">
                <a:latin typeface="Californian FB" pitchFamily="18" charset="0"/>
              </a:rPr>
              <a:t>Don’t _____________ the exam too slowly, and not finish. Answer all the questions.</a:t>
            </a:r>
          </a:p>
          <a:p>
            <a:pPr marL="342900" indent="-342900" algn="just">
              <a:buAutoNum type="arabicPeriod"/>
            </a:pPr>
            <a:r>
              <a:rPr lang="sr-Latn-RS" sz="2400" dirty="0" smtClean="0">
                <a:latin typeface="Californian FB" pitchFamily="18" charset="0"/>
              </a:rPr>
              <a:t>__________________ time at the end of the exam (about ten minutes) to check your answers (information, grammar, spelling, etc.)</a:t>
            </a:r>
            <a:endParaRPr lang="en-US" sz="2400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8858280" cy="1143000"/>
          </a:xfrm>
        </p:spPr>
        <p:txBody>
          <a:bodyPr>
            <a:normAutofit/>
          </a:bodyPr>
          <a:lstStyle/>
          <a:p>
            <a:r>
              <a:rPr lang="sr-Latn-RS" sz="3200" dirty="0" smtClean="0">
                <a:latin typeface="Palatino Linotype" pitchFamily="18" charset="0"/>
              </a:rPr>
              <a:t>6. </a:t>
            </a:r>
            <a:r>
              <a:rPr lang="sr-Latn-RS" sz="3200" dirty="0" smtClean="0">
                <a:solidFill>
                  <a:srgbClr val="FF0000"/>
                </a:solidFill>
                <a:latin typeface="Palatino Linotype" pitchFamily="18" charset="0"/>
              </a:rPr>
              <a:t>page 98</a:t>
            </a:r>
            <a:r>
              <a:rPr lang="sr-Latn-RS" sz="3200" dirty="0" smtClean="0">
                <a:latin typeface="Palatino Linotype" pitchFamily="18" charset="0"/>
              </a:rPr>
              <a:t>, </a:t>
            </a:r>
            <a:r>
              <a:rPr lang="sr-Latn-RS" sz="3200" i="1" dirty="0" smtClean="0">
                <a:latin typeface="Palatino Linotype" pitchFamily="18" charset="0"/>
              </a:rPr>
              <a:t>After the exam </a:t>
            </a:r>
            <a:r>
              <a:rPr lang="sr-Latn-RS" sz="3200" i="1" dirty="0" smtClean="0">
                <a:latin typeface="Palatino Linotype" pitchFamily="18" charset="0"/>
              </a:rPr>
              <a:t/>
            </a:r>
            <a:br>
              <a:rPr lang="sr-Latn-RS" sz="3200" i="1" dirty="0" smtClean="0">
                <a:latin typeface="Palatino Linotype" pitchFamily="18" charset="0"/>
              </a:rPr>
            </a:br>
            <a:r>
              <a:rPr lang="sr-Latn-RS" sz="3200" dirty="0" smtClean="0">
                <a:latin typeface="Palatino Linotype" pitchFamily="18" charset="0"/>
              </a:rPr>
              <a:t>Which </a:t>
            </a:r>
            <a:r>
              <a:rPr lang="sr-Latn-RS" sz="3200" dirty="0" smtClean="0">
                <a:latin typeface="Palatino Linotype" pitchFamily="18" charset="0"/>
              </a:rPr>
              <a:t>of these things do you do after an exam?</a:t>
            </a:r>
            <a:endParaRPr lang="en-US" sz="32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14488"/>
            <a:ext cx="9144000" cy="4411675"/>
          </a:xfrm>
        </p:spPr>
        <p:txBody>
          <a:bodyPr/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1. Think about which questions you answered well (or badly).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2. </a:t>
            </a:r>
            <a:r>
              <a:rPr lang="sr-Latn-RS" dirty="0" smtClean="0">
                <a:latin typeface="Californian FB" pitchFamily="18" charset="0"/>
              </a:rPr>
              <a:t>Think </a:t>
            </a:r>
            <a:r>
              <a:rPr lang="sr-Latn-RS" dirty="0" smtClean="0">
                <a:latin typeface="Californian FB" pitchFamily="18" charset="0"/>
              </a:rPr>
              <a:t>about how you used your time. 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3. Think </a:t>
            </a:r>
            <a:r>
              <a:rPr lang="sr-Latn-RS" dirty="0" smtClean="0">
                <a:latin typeface="Californian FB" pitchFamily="18" charset="0"/>
              </a:rPr>
              <a:t>about how you can prepare better next time. 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4. Worry about mistakes you made in the exam.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5. Continue to study hard.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sr-Latn-RS" sz="3200" dirty="0" smtClean="0">
                <a:latin typeface="Palatino Linotype" pitchFamily="18" charset="0"/>
              </a:rPr>
              <a:t>7. </a:t>
            </a:r>
            <a:r>
              <a:rPr lang="sr-Latn-RS" sz="3200" dirty="0" smtClean="0">
                <a:solidFill>
                  <a:srgbClr val="FF0000"/>
                </a:solidFill>
                <a:latin typeface="Palatino Linotype" pitchFamily="18" charset="0"/>
              </a:rPr>
              <a:t>page 99</a:t>
            </a:r>
            <a:r>
              <a:rPr lang="sr-Latn-RS" sz="3200" dirty="0" smtClean="0">
                <a:latin typeface="Palatino Linotype" pitchFamily="18" charset="0"/>
              </a:rPr>
              <a:t>, Look at the </a:t>
            </a:r>
            <a:r>
              <a:rPr lang="sr-Latn-RS" sz="3200" dirty="0" smtClean="0">
                <a:latin typeface="Palatino Linotype" pitchFamily="18" charset="0"/>
              </a:rPr>
              <a:t>photo. </a:t>
            </a:r>
            <a:r>
              <a:rPr lang="sr-Latn-RS" sz="3200" dirty="0" smtClean="0">
                <a:latin typeface="Palatino Linotype" pitchFamily="18" charset="0"/>
              </a:rPr>
              <a:t>What is happening? What is the reason, do you think?</a:t>
            </a:r>
            <a:endParaRPr lang="en-US" sz="3200" dirty="0">
              <a:latin typeface="Palatino Linotype" pitchFamily="18" charset="0"/>
            </a:endParaRPr>
          </a:p>
        </p:txBody>
      </p:sp>
      <p:pic>
        <p:nvPicPr>
          <p:cNvPr id="3074" name="Picture 2" descr="C:\Users\User\Desktop\stock-photo-home-happy-friendly-welcome-welcoming-welcome-home-giving-flowers-opening-door-giving-gifts-c9e03fee-025e-4f79-b24e-6dc0126eb92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8000" y="1818481"/>
            <a:ext cx="8128000" cy="4089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2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85794"/>
          </a:xfrm>
        </p:spPr>
        <p:txBody>
          <a:bodyPr>
            <a:noAutofit/>
          </a:bodyPr>
          <a:lstStyle/>
          <a:p>
            <a:r>
              <a:rPr lang="sr-Latn-RS" sz="2400" dirty="0" smtClean="0">
                <a:latin typeface="Palatino Linotype" pitchFamily="18" charset="0"/>
              </a:rPr>
              <a:t>8a </a:t>
            </a:r>
            <a:r>
              <a:rPr lang="sr-Latn-RS" sz="2400" b="1" dirty="0" smtClean="0">
                <a:solidFill>
                  <a:srgbClr val="FF0000"/>
                </a:solidFill>
                <a:latin typeface="Palatino Linotype" pitchFamily="18" charset="0"/>
              </a:rPr>
              <a:t>page 99</a:t>
            </a:r>
            <a:r>
              <a:rPr lang="sr-Latn-RS" sz="2400" dirty="0" smtClean="0">
                <a:latin typeface="Palatino Linotype" pitchFamily="18" charset="0"/>
              </a:rPr>
              <a:t>, Read Carla’s letter quickly and check your answers. How do you do this in your country?</a:t>
            </a:r>
            <a:endParaRPr lang="en-US" sz="24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14356"/>
            <a:ext cx="9144000" cy="6143644"/>
          </a:xfrm>
        </p:spPr>
        <p:txBody>
          <a:bodyPr>
            <a:normAutofit/>
          </a:bodyPr>
          <a:lstStyle/>
          <a:p>
            <a:pPr lvl="8" algn="r"/>
            <a:r>
              <a:rPr lang="sr-Latn-RS" sz="1800" dirty="0" smtClean="0">
                <a:latin typeface="Palatino Linotype" pitchFamily="18" charset="0"/>
              </a:rPr>
              <a:t>147 Wood Green Road</a:t>
            </a:r>
          </a:p>
          <a:p>
            <a:r>
              <a:rPr lang="sr-Latn-RS" sz="2000" dirty="0" smtClean="0">
                <a:latin typeface="Palatino Linotype" pitchFamily="18" charset="0"/>
              </a:rPr>
              <a:t>9/6/07</a:t>
            </a:r>
          </a:p>
          <a:p>
            <a:pPr algn="just"/>
            <a:r>
              <a:rPr lang="sr-Latn-RS" sz="2000" dirty="0" smtClean="0">
                <a:latin typeface="Palatino Linotype" pitchFamily="18" charset="0"/>
              </a:rPr>
              <a:t>Dear Erdem</a:t>
            </a:r>
          </a:p>
          <a:p>
            <a:pPr algn="just"/>
            <a:r>
              <a:rPr lang="sr-Latn-RS" sz="2000" dirty="0" smtClean="0">
                <a:latin typeface="Palatino Linotype" pitchFamily="18" charset="0"/>
              </a:rPr>
              <a:t>How are you? I’m in my new flat now, and I’m really enjoying it.</a:t>
            </a:r>
          </a:p>
          <a:p>
            <a:pPr algn="just"/>
            <a:r>
              <a:rPr lang="sr-Latn-RS" sz="2000" dirty="0" smtClean="0">
                <a:latin typeface="Palatino Linotype" pitchFamily="18" charset="0"/>
              </a:rPr>
              <a:t>      I’m going to have a </a:t>
            </a:r>
            <a:r>
              <a:rPr lang="sr-Latn-RS" sz="2000" b="1" dirty="0" smtClean="0">
                <a:latin typeface="Palatino Linotype" pitchFamily="18" charset="0"/>
              </a:rPr>
              <a:t>housewarming</a:t>
            </a:r>
            <a:r>
              <a:rPr lang="sr-Latn-RS" sz="2000" dirty="0" smtClean="0">
                <a:latin typeface="Palatino Linotype" pitchFamily="18" charset="0"/>
              </a:rPr>
              <a:t> </a:t>
            </a:r>
            <a:r>
              <a:rPr lang="sr-Latn-RS" sz="2000" dirty="0" smtClean="0">
                <a:latin typeface="Palatino Linotype" pitchFamily="18" charset="0"/>
              </a:rPr>
              <a:t>party </a:t>
            </a:r>
            <a:r>
              <a:rPr lang="sr-Latn-RS" sz="2000" dirty="0" smtClean="0">
                <a:latin typeface="Palatino Linotype" pitchFamily="18" charset="0"/>
              </a:rPr>
              <a:t>on Saturday </a:t>
            </a:r>
            <a:r>
              <a:rPr lang="en-US" sz="2000" dirty="0" smtClean="0">
                <a:latin typeface="Palatino Linotype" pitchFamily="18" charset="0"/>
              </a:rPr>
              <a:t>7</a:t>
            </a:r>
            <a:r>
              <a:rPr lang="en-US" sz="2000" baseline="30000" dirty="0" smtClean="0">
                <a:latin typeface="Palatino Linotype" pitchFamily="18" charset="0"/>
              </a:rPr>
              <a:t>th</a:t>
            </a:r>
            <a:r>
              <a:rPr lang="en-US" sz="2000" dirty="0" smtClean="0">
                <a:latin typeface="Palatino Linotype" pitchFamily="18" charset="0"/>
              </a:rPr>
              <a:t> July, starting about 8 p.m. Can you come? A lot of our old friends will be here (I hope!) and I’m going to cook something very special! (It’s a secret!)</a:t>
            </a:r>
          </a:p>
          <a:p>
            <a:pPr algn="just"/>
            <a:r>
              <a:rPr lang="en-US" sz="2000" dirty="0" smtClean="0">
                <a:latin typeface="Palatino Linotype" pitchFamily="18" charset="0"/>
              </a:rPr>
              <a:t>    My new address is above. It’s really easy to get here. Take the </a:t>
            </a:r>
            <a:r>
              <a:rPr lang="en-US" sz="2000" b="1" dirty="0" smtClean="0">
                <a:latin typeface="Palatino Linotype" pitchFamily="18" charset="0"/>
              </a:rPr>
              <a:t>tube*</a:t>
            </a:r>
            <a:r>
              <a:rPr lang="en-US" sz="2000" dirty="0" smtClean="0">
                <a:latin typeface="Palatino Linotype" pitchFamily="18" charset="0"/>
              </a:rPr>
              <a:t> to Wood Green station. You can walk from there. When you come out of the station, turn right and go up the hill. Turn left at the traffic lights – then you’re on my road. Go straight on for about 200 </a:t>
            </a:r>
            <a:r>
              <a:rPr lang="en-US" sz="2000" dirty="0" err="1" smtClean="0">
                <a:latin typeface="Palatino Linotype" pitchFamily="18" charset="0"/>
              </a:rPr>
              <a:t>metres</a:t>
            </a:r>
            <a:r>
              <a:rPr lang="en-US" sz="2000" dirty="0" smtClean="0">
                <a:latin typeface="Palatino Linotype" pitchFamily="18" charset="0"/>
              </a:rPr>
              <a:t>. The building is on the left.</a:t>
            </a:r>
          </a:p>
          <a:p>
            <a:pPr algn="just"/>
            <a:r>
              <a:rPr lang="en-US" sz="2000" dirty="0" smtClean="0">
                <a:latin typeface="Palatino Linotype" pitchFamily="18" charset="0"/>
              </a:rPr>
              <a:t>             Hope to see you on Saturday 7</a:t>
            </a:r>
            <a:r>
              <a:rPr lang="en-US" sz="2000" baseline="30000" dirty="0" smtClean="0">
                <a:latin typeface="Palatino Linotype" pitchFamily="18" charset="0"/>
              </a:rPr>
              <a:t>th</a:t>
            </a:r>
            <a:r>
              <a:rPr lang="en-US" sz="2000" dirty="0" smtClean="0">
                <a:latin typeface="Palatino Linotype" pitchFamily="18" charset="0"/>
              </a:rPr>
              <a:t>.</a:t>
            </a:r>
          </a:p>
          <a:p>
            <a:pPr algn="just"/>
            <a:r>
              <a:rPr lang="en-US" sz="2000" i="1" dirty="0" smtClean="0">
                <a:latin typeface="Palatino Linotype" pitchFamily="18" charset="0"/>
              </a:rPr>
              <a:t>          Best wishes,</a:t>
            </a:r>
          </a:p>
          <a:p>
            <a:pPr algn="just"/>
            <a:r>
              <a:rPr lang="en-US" sz="2000" i="1" dirty="0" smtClean="0">
                <a:latin typeface="Palatino Linotype" pitchFamily="18" charset="0"/>
              </a:rPr>
              <a:t>Carla</a:t>
            </a:r>
          </a:p>
          <a:p>
            <a:pPr algn="just"/>
            <a:r>
              <a:rPr lang="en-US" sz="2000" i="1" dirty="0" smtClean="0">
                <a:latin typeface="Palatino Linotype" pitchFamily="18" charset="0"/>
              </a:rPr>
              <a:t>PS My new phone number is 020 8888 0563</a:t>
            </a:r>
            <a:endParaRPr lang="en-US" sz="2000" i="1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the Tube</a:t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>underground, subway, metro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8194" name="Picture 2" descr="C:\Users\User\Desktop\0_JS20831271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5786" y="1714488"/>
            <a:ext cx="7786742" cy="47863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2" name="Picture 2" descr="C:\Users\User\Desktop\index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214290"/>
            <a:ext cx="3857620" cy="6429420"/>
          </a:xfrm>
          <a:prstGeom prst="rect">
            <a:avLst/>
          </a:prstGeom>
          <a:noFill/>
        </p:spPr>
      </p:pic>
      <p:pic>
        <p:nvPicPr>
          <p:cNvPr id="5123" name="Picture 3" descr="C:\Users\User\Desktop\SO587-161184214208-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6182" y="0"/>
            <a:ext cx="2724150" cy="3810000"/>
          </a:xfrm>
          <a:prstGeom prst="rect">
            <a:avLst/>
          </a:prstGeom>
          <a:noFill/>
        </p:spPr>
      </p:pic>
      <p:pic>
        <p:nvPicPr>
          <p:cNvPr id="5124" name="Picture 4" descr="C:\Users\User\Desktop\House-Warming-Logo-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00826" y="0"/>
            <a:ext cx="2643174" cy="3900486"/>
          </a:xfrm>
          <a:prstGeom prst="rect">
            <a:avLst/>
          </a:prstGeom>
          <a:noFill/>
        </p:spPr>
      </p:pic>
      <p:pic>
        <p:nvPicPr>
          <p:cNvPr id="5125" name="Picture 5" descr="C:\Users\User\Desktop\how-to-host-a-housewarming-party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86182" y="3776864"/>
            <a:ext cx="5032368" cy="28287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sr-Latn-RS" sz="3200" dirty="0" smtClean="0">
                <a:latin typeface="Palatino Linotype" pitchFamily="18" charset="0"/>
              </a:rPr>
              <a:t>8b </a:t>
            </a:r>
            <a:r>
              <a:rPr lang="sr-Latn-RS" sz="3200" dirty="0" smtClean="0">
                <a:solidFill>
                  <a:srgbClr val="FF0000"/>
                </a:solidFill>
                <a:latin typeface="Palatino Linotype" pitchFamily="18" charset="0"/>
              </a:rPr>
              <a:t>page 99</a:t>
            </a:r>
            <a:r>
              <a:rPr lang="sr-Latn-RS" sz="3200" dirty="0" smtClean="0">
                <a:latin typeface="Palatino Linotype" pitchFamily="18" charset="0"/>
              </a:rPr>
              <a:t>, Read </a:t>
            </a:r>
            <a:r>
              <a:rPr lang="sr-Latn-RS" sz="3200" dirty="0" smtClean="0">
                <a:latin typeface="Palatino Linotype" pitchFamily="18" charset="0"/>
              </a:rPr>
              <a:t>the letter again. </a:t>
            </a:r>
            <a:r>
              <a:rPr lang="sr-Latn-RS" sz="3200" dirty="0" smtClean="0">
                <a:latin typeface="Palatino Linotype" pitchFamily="18" charset="0"/>
              </a:rPr>
              <a:t/>
            </a:r>
            <a:br>
              <a:rPr lang="sr-Latn-RS" sz="3200" dirty="0" smtClean="0">
                <a:latin typeface="Palatino Linotype" pitchFamily="18" charset="0"/>
              </a:rPr>
            </a:br>
            <a:r>
              <a:rPr lang="sr-Latn-RS" sz="3200" dirty="0" smtClean="0">
                <a:latin typeface="Palatino Linotype" pitchFamily="18" charset="0"/>
              </a:rPr>
              <a:t>Say </a:t>
            </a:r>
            <a:r>
              <a:rPr lang="sr-Latn-RS" sz="3200" dirty="0" smtClean="0">
                <a:latin typeface="Palatino Linotype" pitchFamily="18" charset="0"/>
              </a:rPr>
              <a:t>if these sentences are true or false or if the letter doesn’t say.</a:t>
            </a:r>
            <a:endParaRPr lang="en-US" sz="32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00240"/>
            <a:ext cx="8229600" cy="4125923"/>
          </a:xfrm>
        </p:spPr>
        <p:txBody>
          <a:bodyPr/>
          <a:lstStyle/>
          <a:p>
            <a:pPr algn="just"/>
            <a:r>
              <a:rPr lang="en-US" dirty="0" smtClean="0">
                <a:latin typeface="Palatino Linotype" pitchFamily="18" charset="0"/>
              </a:rPr>
              <a:t>Carla is happy with her new flat.</a:t>
            </a:r>
          </a:p>
          <a:p>
            <a:pPr algn="just"/>
            <a:r>
              <a:rPr lang="en-US" dirty="0" smtClean="0">
                <a:latin typeface="Palatino Linotype" pitchFamily="18" charset="0"/>
              </a:rPr>
              <a:t>Carla is living alone in her new flat.</a:t>
            </a:r>
          </a:p>
          <a:p>
            <a:pPr algn="just"/>
            <a:r>
              <a:rPr lang="en-US" dirty="0" smtClean="0">
                <a:latin typeface="Palatino Linotype" pitchFamily="18" charset="0"/>
              </a:rPr>
              <a:t>You have to get a taxi from a new flat.</a:t>
            </a:r>
          </a:p>
          <a:p>
            <a:pPr algn="just"/>
            <a:r>
              <a:rPr lang="en-US" dirty="0" err="1" smtClean="0">
                <a:latin typeface="Palatino Linotype" pitchFamily="18" charset="0"/>
              </a:rPr>
              <a:t>Erdem</a:t>
            </a:r>
            <a:r>
              <a:rPr lang="en-US" dirty="0" smtClean="0">
                <a:latin typeface="Palatino Linotype" pitchFamily="18" charset="0"/>
              </a:rPr>
              <a:t> is going to go to the party.</a:t>
            </a:r>
          </a:p>
          <a:p>
            <a:pPr algn="just"/>
            <a:r>
              <a:rPr lang="en-US" dirty="0" smtClean="0">
                <a:latin typeface="Palatino Linotype" pitchFamily="18" charset="0"/>
              </a:rPr>
              <a:t>The tube is a kind of bus.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000240"/>
          </a:xfrm>
        </p:spPr>
        <p:txBody>
          <a:bodyPr>
            <a:noAutofit/>
          </a:bodyPr>
          <a:lstStyle/>
          <a:p>
            <a:r>
              <a:rPr lang="sr-Latn-RS" sz="2800" dirty="0" smtClean="0">
                <a:latin typeface="Palatino Linotype" pitchFamily="18" charset="0"/>
              </a:rPr>
              <a:t>9. </a:t>
            </a:r>
            <a:r>
              <a:rPr lang="sr-Latn-RS" sz="2800" b="1" dirty="0" smtClean="0">
                <a:solidFill>
                  <a:srgbClr val="FF0000"/>
                </a:solidFill>
                <a:latin typeface="Palatino Linotype" pitchFamily="18" charset="0"/>
              </a:rPr>
              <a:t>page 99</a:t>
            </a:r>
            <a:r>
              <a:rPr lang="sr-Latn-RS" sz="2800" dirty="0" smtClean="0">
                <a:latin typeface="Palatino Linotype" pitchFamily="18" charset="0"/>
              </a:rPr>
              <a:t>,  </a:t>
            </a:r>
            <a:r>
              <a:rPr lang="sr-Latn-RS" sz="2800" dirty="0" smtClean="0">
                <a:latin typeface="Palatino Linotype" pitchFamily="18" charset="0"/>
              </a:rPr>
              <a:t>Look at Carla’s letter and the formal letter on </a:t>
            </a:r>
            <a:r>
              <a:rPr lang="sr-Latn-RS" sz="2800" b="1" dirty="0" smtClean="0">
                <a:solidFill>
                  <a:srgbClr val="FF0000"/>
                </a:solidFill>
                <a:latin typeface="Palatino Linotype" pitchFamily="18" charset="0"/>
              </a:rPr>
              <a:t>page 91</a:t>
            </a:r>
            <a:r>
              <a:rPr lang="sr-Latn-RS" sz="2800" dirty="0" smtClean="0">
                <a:latin typeface="Palatino Linotype" pitchFamily="18" charset="0"/>
              </a:rPr>
              <a:t>. What are the main differences between the two letters?</a:t>
            </a:r>
            <a:br>
              <a:rPr lang="sr-Latn-RS" sz="2800" dirty="0" smtClean="0">
                <a:latin typeface="Palatino Linotype" pitchFamily="18" charset="0"/>
              </a:rPr>
            </a:br>
            <a:r>
              <a:rPr lang="sr-Latn-RS" sz="2800" dirty="0" smtClean="0">
                <a:latin typeface="Palatino Linotype" pitchFamily="18" charset="0"/>
              </a:rPr>
              <a:t>(Think about the address, dates, the ending, etc.)</a:t>
            </a:r>
            <a:endParaRPr lang="en-US" sz="2800" dirty="0">
              <a:latin typeface="Palatino Linotype" pitchFamily="18" charset="0"/>
            </a:endParaRPr>
          </a:p>
        </p:txBody>
      </p:sp>
      <p:pic>
        <p:nvPicPr>
          <p:cNvPr id="6146" name="Picture 2" descr="C:\Users\User\Desktop\b6b4b-letter-complaint-12-72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1428736"/>
            <a:ext cx="8858280" cy="5429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71546"/>
          </a:xfrm>
        </p:spPr>
        <p:txBody>
          <a:bodyPr>
            <a:normAutofit fontScale="90000"/>
          </a:bodyPr>
          <a:lstStyle/>
          <a:p>
            <a:r>
              <a:rPr lang="sr-Latn-RS" sz="3200" dirty="0" smtClean="0">
                <a:latin typeface="Palatino Linotype" pitchFamily="18" charset="0"/>
              </a:rPr>
              <a:t>10</a:t>
            </a:r>
            <a:r>
              <a:rPr lang="en-US" sz="3200" dirty="0" smtClean="0">
                <a:latin typeface="Palatino Linotype" pitchFamily="18" charset="0"/>
              </a:rPr>
              <a:t>. </a:t>
            </a:r>
            <a:r>
              <a:rPr lang="en-US" sz="3200" dirty="0" smtClean="0">
                <a:solidFill>
                  <a:srgbClr val="FF0000"/>
                </a:solidFill>
                <a:latin typeface="Palatino Linotype" pitchFamily="18" charset="0"/>
              </a:rPr>
              <a:t>page</a:t>
            </a:r>
            <a:r>
              <a:rPr lang="sr-Latn-RS" sz="3200" dirty="0" smtClean="0">
                <a:solidFill>
                  <a:srgbClr val="FF0000"/>
                </a:solidFill>
                <a:latin typeface="Palatino Linotype" pitchFamily="18" charset="0"/>
              </a:rPr>
              <a:t> 99</a:t>
            </a:r>
            <a:r>
              <a:rPr lang="sr-Latn-RS" sz="3200" dirty="0" smtClean="0">
                <a:latin typeface="Palatino Linotype" pitchFamily="18" charset="0"/>
              </a:rPr>
              <a:t>,</a:t>
            </a:r>
            <a:r>
              <a:rPr lang="en-US" sz="3200" dirty="0" smtClean="0">
                <a:latin typeface="Palatino Linotype" pitchFamily="18" charset="0"/>
              </a:rPr>
              <a:t> </a:t>
            </a:r>
            <a:r>
              <a:rPr lang="sr-Latn-RS" sz="3200" dirty="0" smtClean="0">
                <a:latin typeface="Palatino Linotype" pitchFamily="18" charset="0"/>
              </a:rPr>
              <a:t> </a:t>
            </a:r>
            <a:r>
              <a:rPr lang="sr-Latn-RS" sz="3200" i="1" dirty="0" smtClean="0">
                <a:latin typeface="Palatino Linotype" pitchFamily="18" charset="0"/>
              </a:rPr>
              <a:t>Directions </a:t>
            </a:r>
            <a:r>
              <a:rPr lang="sr-Latn-RS" sz="3200" dirty="0" smtClean="0">
                <a:latin typeface="Palatino Linotype" pitchFamily="18" charset="0"/>
              </a:rPr>
              <a:t/>
            </a:r>
            <a:br>
              <a:rPr lang="sr-Latn-RS" sz="3200" dirty="0" smtClean="0">
                <a:latin typeface="Palatino Linotype" pitchFamily="18" charset="0"/>
              </a:rPr>
            </a:br>
            <a:r>
              <a:rPr lang="sr-Latn-RS" sz="3200" dirty="0" smtClean="0">
                <a:latin typeface="Palatino Linotype" pitchFamily="18" charset="0"/>
              </a:rPr>
              <a:t>Find </a:t>
            </a:r>
            <a:r>
              <a:rPr lang="sr-Latn-RS" sz="3200" dirty="0" smtClean="0">
                <a:latin typeface="Palatino Linotype" pitchFamily="18" charset="0"/>
              </a:rPr>
              <a:t>words in the letter to complete these sentences.</a:t>
            </a:r>
            <a:endParaRPr lang="en-US" sz="32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>
                <a:latin typeface="Palatino Linotype" pitchFamily="18" charset="0"/>
              </a:rPr>
              <a:t>1. Go _____________ on for 300 </a:t>
            </a:r>
            <a:r>
              <a:rPr lang="en-US" dirty="0" err="1" smtClean="0">
                <a:latin typeface="Palatino Linotype" pitchFamily="18" charset="0"/>
              </a:rPr>
              <a:t>metres</a:t>
            </a:r>
            <a:r>
              <a:rPr lang="en-US" dirty="0" smtClean="0">
                <a:latin typeface="Palatino Linotype" pitchFamily="18" charset="0"/>
              </a:rPr>
              <a:t>.</a:t>
            </a:r>
          </a:p>
          <a:p>
            <a:pPr algn="just"/>
            <a:r>
              <a:rPr lang="en-US" dirty="0" smtClean="0">
                <a:latin typeface="Palatino Linotype" pitchFamily="18" charset="0"/>
              </a:rPr>
              <a:t>2. My house is __________ the right.</a:t>
            </a:r>
          </a:p>
          <a:p>
            <a:pPr algn="just"/>
            <a:r>
              <a:rPr lang="en-US" dirty="0" smtClean="0">
                <a:latin typeface="Palatino Linotype" pitchFamily="18" charset="0"/>
              </a:rPr>
              <a:t>3. __________ the number 329 bus to Enfield Town station.</a:t>
            </a:r>
          </a:p>
          <a:p>
            <a:pPr algn="just"/>
            <a:r>
              <a:rPr lang="en-US" dirty="0" smtClean="0">
                <a:latin typeface="Palatino Linotype" pitchFamily="18" charset="0"/>
              </a:rPr>
              <a:t>4. ________ down the hill.</a:t>
            </a:r>
          </a:p>
          <a:p>
            <a:pPr algn="just"/>
            <a:r>
              <a:rPr lang="en-US" dirty="0" smtClean="0">
                <a:latin typeface="Palatino Linotype" pitchFamily="18" charset="0"/>
              </a:rPr>
              <a:t>5. ________ right at the traffic lights.</a:t>
            </a:r>
            <a:endParaRPr lang="en-US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285992"/>
          </a:xfrm>
        </p:spPr>
        <p:txBody>
          <a:bodyPr>
            <a:normAutofit/>
          </a:bodyPr>
          <a:lstStyle/>
          <a:p>
            <a:r>
              <a:rPr lang="sr-Latn-RS" sz="3200" dirty="0" smtClean="0">
                <a:latin typeface="Palatino Linotype" pitchFamily="18" charset="0"/>
              </a:rPr>
              <a:t>11</a:t>
            </a:r>
            <a:r>
              <a:rPr lang="en-US" sz="3200" dirty="0" smtClean="0">
                <a:latin typeface="Palatino Linotype" pitchFamily="18" charset="0"/>
              </a:rPr>
              <a:t>. </a:t>
            </a:r>
            <a:r>
              <a:rPr lang="en-US" sz="3200" b="1" dirty="0" smtClean="0">
                <a:solidFill>
                  <a:srgbClr val="FF0000"/>
                </a:solidFill>
                <a:latin typeface="Palatino Linotype" pitchFamily="18" charset="0"/>
              </a:rPr>
              <a:t>page 99</a:t>
            </a:r>
            <a:r>
              <a:rPr lang="en-US" sz="3200" dirty="0" smtClean="0">
                <a:latin typeface="Palatino Linotype" pitchFamily="18" charset="0"/>
              </a:rPr>
              <a:t>,</a:t>
            </a:r>
            <a:r>
              <a:rPr lang="sr-Latn-RS" sz="3200" dirty="0" smtClean="0">
                <a:latin typeface="Palatino Linotype" pitchFamily="18" charset="0"/>
              </a:rPr>
              <a:t> </a:t>
            </a:r>
            <a:r>
              <a:rPr lang="sr-Latn-RS" sz="3200" i="1" dirty="0" smtClean="0">
                <a:latin typeface="Palatino Linotype" pitchFamily="18" charset="0"/>
              </a:rPr>
              <a:t>Linkers</a:t>
            </a:r>
            <a:r>
              <a:rPr lang="sr-Latn-RS" sz="3200" dirty="0" smtClean="0">
                <a:latin typeface="Palatino Linotype" pitchFamily="18" charset="0"/>
              </a:rPr>
              <a:t> </a:t>
            </a:r>
            <a:r>
              <a:rPr lang="sr-Latn-RS" sz="3200" dirty="0" smtClean="0">
                <a:latin typeface="Palatino Linotype" pitchFamily="18" charset="0"/>
              </a:rPr>
              <a:t/>
            </a:r>
            <a:br>
              <a:rPr lang="sr-Latn-RS" sz="3200" dirty="0" smtClean="0">
                <a:latin typeface="Palatino Linotype" pitchFamily="18" charset="0"/>
              </a:rPr>
            </a:br>
            <a:r>
              <a:rPr lang="sr-Latn-RS" sz="3200" dirty="0" smtClean="0">
                <a:latin typeface="Palatino Linotype" pitchFamily="18" charset="0"/>
              </a:rPr>
              <a:t>We </a:t>
            </a:r>
            <a:r>
              <a:rPr lang="sr-Latn-RS" sz="3200" dirty="0" smtClean="0">
                <a:latin typeface="Palatino Linotype" pitchFamily="18" charset="0"/>
              </a:rPr>
              <a:t>can use </a:t>
            </a:r>
            <a:r>
              <a:rPr lang="sr-Latn-RS" sz="3200" b="1" i="1" dirty="0" smtClean="0">
                <a:latin typeface="Palatino Linotype" pitchFamily="18" charset="0"/>
              </a:rPr>
              <a:t>when</a:t>
            </a:r>
            <a:r>
              <a:rPr lang="sr-Latn-RS" sz="3200" dirty="0" smtClean="0">
                <a:latin typeface="Palatino Linotype" pitchFamily="18" charset="0"/>
              </a:rPr>
              <a:t> to join sentences, and often use it for directions. Find the example of </a:t>
            </a:r>
            <a:r>
              <a:rPr lang="sr-Latn-RS" sz="3200" b="1" i="1" dirty="0" smtClean="0">
                <a:latin typeface="Palatino Linotype" pitchFamily="18" charset="0"/>
              </a:rPr>
              <a:t>when</a:t>
            </a:r>
            <a:r>
              <a:rPr lang="sr-Latn-RS" sz="3200" dirty="0" smtClean="0">
                <a:latin typeface="Palatino Linotype" pitchFamily="18" charset="0"/>
              </a:rPr>
              <a:t> in the letter, then match 1-3 with a-c.</a:t>
            </a:r>
            <a:endParaRPr lang="en-US" sz="32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14554"/>
            <a:ext cx="9144000" cy="3911609"/>
          </a:xfrm>
        </p:spPr>
        <p:txBody>
          <a:bodyPr/>
          <a:lstStyle/>
          <a:p>
            <a:pPr algn="just"/>
            <a:r>
              <a:rPr lang="en-US" dirty="0" smtClean="0">
                <a:latin typeface="Palatino Linotype" pitchFamily="18" charset="0"/>
              </a:rPr>
              <a:t>1. When you get off the bus.</a:t>
            </a:r>
          </a:p>
          <a:p>
            <a:pPr algn="just"/>
            <a:r>
              <a:rPr lang="en-US" dirty="0" smtClean="0">
                <a:latin typeface="Palatino Linotype" pitchFamily="18" charset="0"/>
              </a:rPr>
              <a:t>2. When you get in the taxi.</a:t>
            </a:r>
          </a:p>
          <a:p>
            <a:pPr algn="just"/>
            <a:r>
              <a:rPr lang="en-US" dirty="0" smtClean="0">
                <a:latin typeface="Palatino Linotype" pitchFamily="18" charset="0"/>
              </a:rPr>
              <a:t>3. When you get in my house.</a:t>
            </a:r>
          </a:p>
          <a:p>
            <a:pPr algn="just"/>
            <a:r>
              <a:rPr lang="en-US" dirty="0" smtClean="0">
                <a:latin typeface="Palatino Linotype" pitchFamily="18" charset="0"/>
              </a:rPr>
              <a:t>a) park your car in the next street on the left.</a:t>
            </a:r>
          </a:p>
          <a:p>
            <a:pPr algn="just"/>
            <a:r>
              <a:rPr lang="en-US" dirty="0" smtClean="0">
                <a:latin typeface="Palatino Linotype" pitchFamily="18" charset="0"/>
              </a:rPr>
              <a:t>b) walk in the traffic lights.</a:t>
            </a:r>
          </a:p>
          <a:p>
            <a:pPr algn="just"/>
            <a:r>
              <a:rPr lang="en-US" dirty="0" smtClean="0">
                <a:latin typeface="Palatino Linotype" pitchFamily="18" charset="0"/>
              </a:rPr>
              <a:t>c) ask the driver to take you to Wood Green.</a:t>
            </a:r>
            <a:endParaRPr lang="en-US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33">
            <a:alpha val="4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214554"/>
          </a:xfrm>
        </p:spPr>
        <p:txBody>
          <a:bodyPr>
            <a:noAutofit/>
          </a:bodyPr>
          <a:lstStyle/>
          <a:p>
            <a:r>
              <a:rPr lang="sr-Latn-RS" sz="3200" dirty="0" smtClean="0">
                <a:latin typeface="Palatino Linotype" pitchFamily="18" charset="0"/>
              </a:rPr>
              <a:t>12.</a:t>
            </a:r>
            <a:r>
              <a:rPr lang="en-US" sz="3200" dirty="0" smtClean="0">
                <a:latin typeface="Palatino Linotype" pitchFamily="18" charset="0"/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  <a:latin typeface="Palatino Linotype" pitchFamily="18" charset="0"/>
              </a:rPr>
              <a:t>page 99</a:t>
            </a:r>
            <a:r>
              <a:rPr lang="en-US" sz="3200" dirty="0" smtClean="0">
                <a:latin typeface="Palatino Linotype" pitchFamily="18" charset="0"/>
              </a:rPr>
              <a:t>,</a:t>
            </a:r>
            <a:r>
              <a:rPr lang="sr-Latn-RS" sz="3200" dirty="0" smtClean="0">
                <a:latin typeface="Palatino Linotype" pitchFamily="18" charset="0"/>
              </a:rPr>
              <a:t> Write a letter to a friend inviting him or her to a party at your house (see the map on the right). Use the letter as a model to help you.</a:t>
            </a:r>
            <a:endParaRPr lang="en-US" sz="3200" dirty="0">
              <a:latin typeface="Palatino Linotype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2214554"/>
          <a:ext cx="3357554" cy="1645920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3357554"/>
              </a:tblGrid>
              <a:tr h="1357322">
                <a:tc>
                  <a:txBody>
                    <a:bodyPr/>
                    <a:lstStyle/>
                    <a:p>
                      <a:pPr algn="r"/>
                      <a:endParaRPr lang="sr-Latn-RS" dirty="0" smtClean="0"/>
                    </a:p>
                    <a:p>
                      <a:pPr algn="r"/>
                      <a:endParaRPr lang="sr-Latn-RS" dirty="0" smtClean="0"/>
                    </a:p>
                    <a:p>
                      <a:pPr algn="r"/>
                      <a:endParaRPr lang="sr-Latn-RS" dirty="0" smtClean="0"/>
                    </a:p>
                    <a:p>
                      <a:pPr algn="r"/>
                      <a:r>
                        <a:rPr lang="sr-Latn-RS" sz="240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traffic</a:t>
                      </a:r>
                    </a:p>
                    <a:p>
                      <a:pPr algn="r"/>
                      <a:r>
                        <a:rPr lang="sr-Latn-RS" sz="240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lights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fornian FB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143372" y="2214554"/>
          <a:ext cx="5000628" cy="15001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000628"/>
              </a:tblGrid>
              <a:tr h="150019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0" y="4214818"/>
          <a:ext cx="3428992" cy="27432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428992"/>
              </a:tblGrid>
              <a:tr h="2643182">
                <a:tc>
                  <a:txBody>
                    <a:bodyPr/>
                    <a:lstStyle/>
                    <a:p>
                      <a:endParaRPr lang="sr-Latn-RS" dirty="0" smtClean="0"/>
                    </a:p>
                    <a:p>
                      <a:endParaRPr lang="sr-Latn-RS" dirty="0" smtClean="0"/>
                    </a:p>
                    <a:p>
                      <a:endParaRPr lang="sr-Latn-RS" dirty="0" smtClean="0"/>
                    </a:p>
                    <a:p>
                      <a:endParaRPr lang="sr-Latn-RS" dirty="0" smtClean="0"/>
                    </a:p>
                    <a:p>
                      <a:endParaRPr lang="sr-Latn-RS" dirty="0" smtClean="0"/>
                    </a:p>
                    <a:p>
                      <a:endParaRPr lang="sr-Latn-RS" dirty="0" smtClean="0"/>
                    </a:p>
                    <a:p>
                      <a:endParaRPr lang="sr-Latn-RS" dirty="0" smtClean="0"/>
                    </a:p>
                    <a:p>
                      <a:r>
                        <a:rPr lang="sr-Latn-RS" sz="240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                           bus</a:t>
                      </a:r>
                    </a:p>
                    <a:p>
                      <a:r>
                        <a:rPr lang="sr-Latn-RS" sz="240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                      </a:t>
                      </a:r>
                      <a:r>
                        <a:rPr lang="sr-Latn-R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 </a:t>
                      </a:r>
                      <a:r>
                        <a:rPr lang="sr-Latn-RS" sz="240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    stop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fornian FB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143372" y="4143380"/>
          <a:ext cx="5000628" cy="27146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000628"/>
              </a:tblGrid>
              <a:tr h="2714620">
                <a:tc>
                  <a:txBody>
                    <a:bodyPr/>
                    <a:lstStyle/>
                    <a:p>
                      <a:r>
                        <a:rPr lang="sr-Latn-RS" dirty="0" smtClean="0"/>
                        <a:t> </a:t>
                      </a:r>
                    </a:p>
                    <a:p>
                      <a:endParaRPr lang="sr-Latn-RS" dirty="0" smtClean="0"/>
                    </a:p>
                    <a:p>
                      <a:r>
                        <a:rPr lang="sr-Latn-RS" sz="2400" baseline="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                                                  my house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fornian FB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357290" y="4572008"/>
          <a:ext cx="1214446" cy="8229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14446"/>
              </a:tblGrid>
              <a:tr h="714380">
                <a:tc>
                  <a:txBody>
                    <a:bodyPr/>
                    <a:lstStyle/>
                    <a:p>
                      <a:pPr algn="ctr"/>
                      <a:r>
                        <a:rPr lang="sr-Latn-RS" sz="2400" dirty="0" smtClean="0">
                          <a:latin typeface="Californian FB" pitchFamily="18" charset="0"/>
                        </a:rPr>
                        <a:t>railway</a:t>
                      </a:r>
                    </a:p>
                    <a:p>
                      <a:pPr algn="ctr"/>
                      <a:r>
                        <a:rPr lang="sr-Latn-RS" sz="2400" dirty="0" smtClean="0">
                          <a:latin typeface="Californian FB" pitchFamily="18" charset="0"/>
                        </a:rPr>
                        <a:t>station</a:t>
                      </a:r>
                      <a:endParaRPr lang="en-US" sz="2400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2571736" y="6215082"/>
            <a:ext cx="642942" cy="35719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Curved Connector 15"/>
          <p:cNvCxnSpPr>
            <a:stCxn id="9" idx="3"/>
          </p:cNvCxnSpPr>
          <p:nvPr/>
        </p:nvCxnSpPr>
        <p:spPr>
          <a:xfrm flipV="1">
            <a:off x="3214678" y="4071942"/>
            <a:ext cx="3214710" cy="2321735"/>
          </a:xfrm>
          <a:prstGeom prst="curvedConnector3">
            <a:avLst>
              <a:gd name="adj1" fmla="val 19186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5857884" y="4500570"/>
            <a:ext cx="1071570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0" y="5143512"/>
            <a:ext cx="1357290" cy="7143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4214810" y="5214950"/>
            <a:ext cx="4929190" cy="14287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rot="5400000">
            <a:off x="-32" y="5214950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5400000">
            <a:off x="321439" y="5179231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5400000">
            <a:off x="715142" y="5142718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rot="5400000">
            <a:off x="6144430" y="5214156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rot="5400000">
            <a:off x="4501356" y="5214156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5400000">
            <a:off x="5072860" y="5285594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rot="5400000">
            <a:off x="5644364" y="5285594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rot="5400000">
            <a:off x="6573058" y="5285594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rot="5400000">
            <a:off x="7073124" y="5357032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Users\User\Desktop\index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6116" y="3214686"/>
            <a:ext cx="452434" cy="452434"/>
          </a:xfrm>
          <a:prstGeom prst="rect">
            <a:avLst/>
          </a:prstGeom>
          <a:noFill/>
        </p:spPr>
      </p:pic>
      <p:cxnSp>
        <p:nvCxnSpPr>
          <p:cNvPr id="38" name="Straight Arrow Connector 37"/>
          <p:cNvCxnSpPr/>
          <p:nvPr/>
        </p:nvCxnSpPr>
        <p:spPr>
          <a:xfrm>
            <a:off x="6143636" y="6143644"/>
            <a:ext cx="1928826" cy="7143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6143636" y="6286520"/>
            <a:ext cx="1857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400" b="1" dirty="0" smtClean="0">
                <a:latin typeface="Californian FB" pitchFamily="18" charset="0"/>
              </a:rPr>
              <a:t>100 metres</a:t>
            </a:r>
            <a:endParaRPr lang="en-US" sz="2400" b="1" dirty="0">
              <a:latin typeface="Californian FB" pitchFamily="18" charset="0"/>
            </a:endParaRPr>
          </a:p>
        </p:txBody>
      </p:sp>
      <p:sp>
        <p:nvSpPr>
          <p:cNvPr id="44" name="Arc 43"/>
          <p:cNvSpPr/>
          <p:nvPr/>
        </p:nvSpPr>
        <p:spPr>
          <a:xfrm>
            <a:off x="2571736" y="5143512"/>
            <a:ext cx="1214446" cy="500066"/>
          </a:xfrm>
          <a:prstGeom prst="arc">
            <a:avLst>
              <a:gd name="adj1" fmla="val 13087617"/>
              <a:gd name="adj2" fmla="val 0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Homework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Read V4 , Language Reference , </a:t>
            </a:r>
            <a:r>
              <a:rPr lang="sr-Latn-RS" dirty="0" smtClean="0">
                <a:solidFill>
                  <a:srgbClr val="FF0000"/>
                </a:solidFill>
                <a:latin typeface="Californian FB" pitchFamily="18" charset="0"/>
              </a:rPr>
              <a:t>page 142.</a:t>
            </a:r>
          </a:p>
          <a:p>
            <a:r>
              <a:rPr lang="sr-Latn-RS" dirty="0" smtClean="0">
                <a:latin typeface="Californian FB" pitchFamily="18" charset="0"/>
              </a:rPr>
              <a:t>Do exercise V4-8,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page 143.</a:t>
            </a:r>
            <a:endParaRPr lang="en-US" b="1" dirty="0">
              <a:solidFill>
                <a:srgbClr val="FF0000"/>
              </a:solidFill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sz="4000" dirty="0" smtClean="0">
                <a:latin typeface="Californian FB" pitchFamily="18" charset="0"/>
              </a:rPr>
              <a:t>Sample answers</a:t>
            </a:r>
            <a:br>
              <a:rPr lang="sr-Latn-RS" sz="4000" dirty="0" smtClean="0">
                <a:latin typeface="Californian FB" pitchFamily="18" charset="0"/>
              </a:rPr>
            </a:br>
            <a:r>
              <a:rPr lang="sr-Latn-RS" sz="4000" dirty="0" smtClean="0">
                <a:latin typeface="Californian FB" pitchFamily="18" charset="0"/>
              </a:rPr>
              <a:t>1</a:t>
            </a:r>
            <a:endParaRPr lang="en-US" sz="40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r-Latn-RS" i="1" dirty="0" smtClean="0">
                <a:latin typeface="Californian FB" pitchFamily="18" charset="0"/>
              </a:rPr>
              <a:t>I don’t like examinations because I don’t like tension and stress.</a:t>
            </a:r>
          </a:p>
          <a:p>
            <a:pPr algn="just"/>
            <a:r>
              <a:rPr lang="sr-Latn-RS" i="1" dirty="0" smtClean="0">
                <a:latin typeface="Californian FB" pitchFamily="18" charset="0"/>
              </a:rPr>
              <a:t>The last exam I </a:t>
            </a:r>
            <a:r>
              <a:rPr lang="sr-Latn-RS" i="1" dirty="0" smtClean="0">
                <a:solidFill>
                  <a:srgbClr val="FF0000"/>
                </a:solidFill>
                <a:latin typeface="Californian FB" pitchFamily="18" charset="0"/>
              </a:rPr>
              <a:t>took </a:t>
            </a:r>
            <a:r>
              <a:rPr lang="sr-Latn-RS" i="1" dirty="0" smtClean="0">
                <a:latin typeface="Californian FB" pitchFamily="18" charset="0"/>
              </a:rPr>
              <a:t>was in April.</a:t>
            </a:r>
          </a:p>
          <a:p>
            <a:pPr algn="just"/>
            <a:r>
              <a:rPr lang="sr-Latn-RS" i="1" dirty="0" smtClean="0">
                <a:latin typeface="Californian FB" pitchFamily="18" charset="0"/>
              </a:rPr>
              <a:t>I felt anxious and worried before the exam and relaxed after the exam.</a:t>
            </a:r>
            <a:endParaRPr lang="en-US" i="1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Autofit/>
          </a:bodyPr>
          <a:lstStyle/>
          <a:p>
            <a:r>
              <a:rPr lang="sr-Latn-RS" sz="3000" dirty="0" smtClean="0">
                <a:latin typeface="Palatino Linotype" pitchFamily="18" charset="0"/>
              </a:rPr>
              <a:t>5 </a:t>
            </a:r>
            <a:r>
              <a:rPr lang="sr-Latn-RS" sz="3000" dirty="0" smtClean="0">
                <a:solidFill>
                  <a:srgbClr val="FF0000"/>
                </a:solidFill>
                <a:latin typeface="Palatino Linotype" pitchFamily="18" charset="0"/>
              </a:rPr>
              <a:t>page 98</a:t>
            </a:r>
            <a:r>
              <a:rPr lang="sr-Latn-RS" sz="3000" dirty="0" smtClean="0">
                <a:latin typeface="Palatino Linotype" pitchFamily="18" charset="0"/>
              </a:rPr>
              <a:t>, During the exam Look at these ‘golden rules’. Fill the gaps with one of the words in the box.</a:t>
            </a:r>
            <a:endParaRPr lang="en-US" sz="3000" dirty="0">
              <a:latin typeface="Palatino Linotype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714488"/>
          <a:ext cx="8229600" cy="457200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8229600"/>
              </a:tblGrid>
              <a:tr h="428628">
                <a:tc>
                  <a:txBody>
                    <a:bodyPr/>
                    <a:lstStyle/>
                    <a:p>
                      <a:pPr algn="ctr"/>
                      <a:r>
                        <a:rPr lang="sr-Latn-RS" sz="2400" dirty="0" smtClean="0">
                          <a:latin typeface="Californian FB" pitchFamily="18" charset="0"/>
                        </a:rPr>
                        <a:t>watch     take      do       do       do      make</a:t>
                      </a:r>
                      <a:r>
                        <a:rPr lang="sr-Latn-RS" sz="2400" baseline="0" dirty="0" smtClean="0">
                          <a:latin typeface="Californian FB" pitchFamily="18" charset="0"/>
                        </a:rPr>
                        <a:t>       read      spend</a:t>
                      </a:r>
                      <a:endParaRPr lang="en-US" sz="2400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0" y="2357430"/>
            <a:ext cx="9144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sr-Latn-RS" sz="2400" b="1" dirty="0" smtClean="0">
                <a:solidFill>
                  <a:srgbClr val="FF0000"/>
                </a:solidFill>
                <a:latin typeface="Californian FB" pitchFamily="18" charset="0"/>
              </a:rPr>
              <a:t>READ</a:t>
            </a:r>
            <a:r>
              <a:rPr lang="sr-Latn-RS" sz="2400" dirty="0" smtClean="0">
                <a:latin typeface="Californian FB" pitchFamily="18" charset="0"/>
              </a:rPr>
              <a:t> the instructions carefully.</a:t>
            </a:r>
          </a:p>
          <a:p>
            <a:pPr marL="342900" indent="-342900" algn="just">
              <a:buAutoNum type="arabicPeriod"/>
            </a:pPr>
            <a:r>
              <a:rPr lang="sr-Latn-RS" sz="2400" b="1" dirty="0" smtClean="0">
                <a:solidFill>
                  <a:srgbClr val="FF0000"/>
                </a:solidFill>
                <a:latin typeface="Californian FB" pitchFamily="18" charset="0"/>
              </a:rPr>
              <a:t>DO</a:t>
            </a:r>
            <a:r>
              <a:rPr lang="sr-Latn-RS" sz="2400" dirty="0" smtClean="0">
                <a:latin typeface="Californian FB" pitchFamily="18" charset="0"/>
              </a:rPr>
              <a:t> what the questions ask you to do.</a:t>
            </a:r>
          </a:p>
          <a:p>
            <a:pPr marL="342900" indent="-342900" algn="just">
              <a:buAutoNum type="arabicPeriod"/>
            </a:pPr>
            <a:r>
              <a:rPr lang="sr-Latn-RS" sz="2400" dirty="0" smtClean="0">
                <a:latin typeface="Californian FB" pitchFamily="18" charset="0"/>
              </a:rPr>
              <a:t>Don’t </a:t>
            </a:r>
            <a:r>
              <a:rPr lang="sr-Latn-RS" sz="2400" b="1" dirty="0" smtClean="0">
                <a:solidFill>
                  <a:srgbClr val="FF0000"/>
                </a:solidFill>
                <a:latin typeface="Californian FB" pitchFamily="18" charset="0"/>
              </a:rPr>
              <a:t>SPEND</a:t>
            </a:r>
            <a:r>
              <a:rPr lang="sr-Latn-RS" sz="2400" dirty="0" smtClean="0">
                <a:latin typeface="Californian FB" pitchFamily="18" charset="0"/>
              </a:rPr>
              <a:t> a long time on one or two difficult questions. Come back to them later.</a:t>
            </a:r>
          </a:p>
          <a:p>
            <a:pPr marL="342900" indent="-342900" algn="just">
              <a:buAutoNum type="arabicPeriod"/>
            </a:pPr>
            <a:r>
              <a:rPr lang="sr-Latn-RS" sz="2400" b="1" dirty="0" smtClean="0">
                <a:solidFill>
                  <a:srgbClr val="FF0000"/>
                </a:solidFill>
                <a:latin typeface="Californian FB" pitchFamily="18" charset="0"/>
              </a:rPr>
              <a:t>MAKE</a:t>
            </a:r>
            <a:r>
              <a:rPr lang="sr-Latn-RS" sz="2400" dirty="0" smtClean="0">
                <a:latin typeface="Californian FB" pitchFamily="18" charset="0"/>
              </a:rPr>
              <a:t> sure that your writing is easy to read.</a:t>
            </a:r>
          </a:p>
          <a:p>
            <a:pPr marL="342900" indent="-342900" algn="just">
              <a:buAutoNum type="arabicPeriod"/>
            </a:pPr>
            <a:r>
              <a:rPr lang="sr-Latn-RS" sz="2400" dirty="0" smtClean="0">
                <a:latin typeface="Californian FB" pitchFamily="18" charset="0"/>
              </a:rPr>
              <a:t>Don’t </a:t>
            </a:r>
            <a:r>
              <a:rPr lang="sr-Latn-RS" sz="2400" b="1" dirty="0" smtClean="0">
                <a:solidFill>
                  <a:srgbClr val="FF0000"/>
                </a:solidFill>
                <a:latin typeface="Californian FB" pitchFamily="18" charset="0"/>
              </a:rPr>
              <a:t>WATCH</a:t>
            </a:r>
            <a:r>
              <a:rPr lang="sr-Latn-RS" sz="2400" dirty="0" smtClean="0">
                <a:latin typeface="Californian FB" pitchFamily="18" charset="0"/>
              </a:rPr>
              <a:t> other students working.</a:t>
            </a:r>
          </a:p>
          <a:p>
            <a:pPr marL="342900" indent="-342900" algn="just">
              <a:buAutoNum type="arabicPeriod"/>
            </a:pPr>
            <a:r>
              <a:rPr lang="sr-Latn-RS" sz="2400" dirty="0" smtClean="0">
                <a:latin typeface="Californian FB" pitchFamily="18" charset="0"/>
              </a:rPr>
              <a:t>Don’t </a:t>
            </a:r>
            <a:r>
              <a:rPr lang="sr-Latn-RS" sz="2400" b="1" dirty="0" smtClean="0">
                <a:solidFill>
                  <a:srgbClr val="FF0000"/>
                </a:solidFill>
                <a:latin typeface="Californian FB" pitchFamily="18" charset="0"/>
              </a:rPr>
              <a:t>DO</a:t>
            </a:r>
            <a:r>
              <a:rPr lang="sr-Latn-RS" sz="2400" dirty="0" smtClean="0">
                <a:latin typeface="Californian FB" pitchFamily="18" charset="0"/>
              </a:rPr>
              <a:t> the exam too quickly and make careless mistakes.</a:t>
            </a:r>
          </a:p>
          <a:p>
            <a:pPr marL="342900" indent="-342900" algn="just">
              <a:buAutoNum type="arabicPeriod"/>
            </a:pPr>
            <a:r>
              <a:rPr lang="sr-Latn-RS" sz="2400" dirty="0" smtClean="0">
                <a:latin typeface="Californian FB" pitchFamily="18" charset="0"/>
              </a:rPr>
              <a:t>Don’t </a:t>
            </a:r>
            <a:r>
              <a:rPr lang="sr-Latn-RS" sz="2400" b="1" dirty="0" smtClean="0">
                <a:solidFill>
                  <a:srgbClr val="FF0000"/>
                </a:solidFill>
                <a:latin typeface="Californian FB" pitchFamily="18" charset="0"/>
              </a:rPr>
              <a:t>DO</a:t>
            </a:r>
            <a:r>
              <a:rPr lang="sr-Latn-RS" sz="2400" dirty="0" smtClean="0">
                <a:latin typeface="Californian FB" pitchFamily="18" charset="0"/>
              </a:rPr>
              <a:t> the exam too slowly, and not finish. Answer all the questions.</a:t>
            </a:r>
          </a:p>
          <a:p>
            <a:pPr marL="342900" indent="-342900" algn="just">
              <a:buAutoNum type="arabicPeriod"/>
            </a:pPr>
            <a:r>
              <a:rPr lang="sr-Latn-RS" sz="2400" b="1" dirty="0" smtClean="0">
                <a:solidFill>
                  <a:srgbClr val="FF0000"/>
                </a:solidFill>
                <a:latin typeface="Californian FB" pitchFamily="18" charset="0"/>
              </a:rPr>
              <a:t>TAKE</a:t>
            </a:r>
            <a:r>
              <a:rPr lang="sr-Latn-RS" sz="2400" dirty="0" smtClean="0">
                <a:latin typeface="Californian FB" pitchFamily="18" charset="0"/>
              </a:rPr>
              <a:t> time at the end of the exam (about tem minutes) to check your answers (information, grammar, spelling, etc.)</a:t>
            </a:r>
            <a:endParaRPr lang="en-US" sz="2400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sr-Latn-RS" sz="3200" dirty="0" smtClean="0">
                <a:latin typeface="Palatino Linotype" pitchFamily="18" charset="0"/>
              </a:rPr>
              <a:t>8b </a:t>
            </a:r>
            <a:r>
              <a:rPr lang="sr-Latn-RS" sz="3200" dirty="0" smtClean="0">
                <a:solidFill>
                  <a:srgbClr val="FF0000"/>
                </a:solidFill>
                <a:latin typeface="Palatino Linotype" pitchFamily="18" charset="0"/>
              </a:rPr>
              <a:t>page 99</a:t>
            </a:r>
            <a:r>
              <a:rPr lang="sr-Latn-RS" sz="3200" dirty="0" smtClean="0">
                <a:latin typeface="Palatino Linotype" pitchFamily="18" charset="0"/>
              </a:rPr>
              <a:t>, KEY</a:t>
            </a:r>
            <a:endParaRPr lang="en-US" sz="32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00240"/>
            <a:ext cx="8229600" cy="4125923"/>
          </a:xfrm>
        </p:spPr>
        <p:txBody>
          <a:bodyPr/>
          <a:lstStyle/>
          <a:p>
            <a:pPr algn="just"/>
            <a:r>
              <a:rPr lang="en-US" dirty="0" smtClean="0">
                <a:latin typeface="Palatino Linotype" pitchFamily="18" charset="0"/>
              </a:rPr>
              <a:t>Carla is happy with her new flat</a:t>
            </a:r>
            <a:r>
              <a:rPr lang="en-US" dirty="0" smtClean="0">
                <a:latin typeface="Palatino Linotype" pitchFamily="18" charset="0"/>
              </a:rPr>
              <a:t>.</a:t>
            </a:r>
            <a:r>
              <a:rPr lang="sr-Latn-RS" dirty="0" smtClean="0">
                <a:latin typeface="Palatino Linotype" pitchFamily="18" charset="0"/>
              </a:rPr>
              <a:t> </a:t>
            </a:r>
            <a:r>
              <a:rPr lang="sr-Latn-RS" dirty="0" smtClean="0">
                <a:solidFill>
                  <a:srgbClr val="FF0000"/>
                </a:solidFill>
                <a:latin typeface="Palatino Linotype" pitchFamily="18" charset="0"/>
              </a:rPr>
              <a:t>T</a:t>
            </a:r>
            <a:endParaRPr lang="en-US" dirty="0" smtClean="0">
              <a:solidFill>
                <a:srgbClr val="FF0000"/>
              </a:solidFill>
              <a:latin typeface="Palatino Linotype" pitchFamily="18" charset="0"/>
            </a:endParaRPr>
          </a:p>
          <a:p>
            <a:pPr algn="just"/>
            <a:r>
              <a:rPr lang="en-US" dirty="0" smtClean="0">
                <a:latin typeface="Palatino Linotype" pitchFamily="18" charset="0"/>
              </a:rPr>
              <a:t>Carla is living alone in her new flat</a:t>
            </a:r>
            <a:r>
              <a:rPr lang="en-US" dirty="0" smtClean="0">
                <a:latin typeface="Palatino Linotype" pitchFamily="18" charset="0"/>
              </a:rPr>
              <a:t>.</a:t>
            </a:r>
            <a:r>
              <a:rPr lang="sr-Latn-RS" dirty="0" smtClean="0">
                <a:latin typeface="Palatino Linotype" pitchFamily="18" charset="0"/>
              </a:rPr>
              <a:t> </a:t>
            </a:r>
            <a:r>
              <a:rPr lang="sr-Latn-RS" dirty="0" smtClean="0">
                <a:solidFill>
                  <a:srgbClr val="FF0000"/>
                </a:solidFill>
                <a:latin typeface="Palatino Linotype" pitchFamily="18" charset="0"/>
              </a:rPr>
              <a:t>T</a:t>
            </a:r>
            <a:endParaRPr lang="en-US" dirty="0" smtClean="0">
              <a:solidFill>
                <a:srgbClr val="FF0000"/>
              </a:solidFill>
              <a:latin typeface="Palatino Linotype" pitchFamily="18" charset="0"/>
            </a:endParaRPr>
          </a:p>
          <a:p>
            <a:pPr algn="just"/>
            <a:r>
              <a:rPr lang="en-US" dirty="0" smtClean="0">
                <a:latin typeface="Palatino Linotype" pitchFamily="18" charset="0"/>
              </a:rPr>
              <a:t>You have to get a taxi from a new flat</a:t>
            </a:r>
            <a:r>
              <a:rPr lang="en-US" dirty="0" smtClean="0">
                <a:latin typeface="Palatino Linotype" pitchFamily="18" charset="0"/>
              </a:rPr>
              <a:t>.</a:t>
            </a:r>
            <a:r>
              <a:rPr lang="sr-Latn-RS" dirty="0" smtClean="0">
                <a:latin typeface="Palatino Linotype" pitchFamily="18" charset="0"/>
              </a:rPr>
              <a:t> </a:t>
            </a:r>
            <a:r>
              <a:rPr lang="sr-Latn-RS" dirty="0" smtClean="0">
                <a:solidFill>
                  <a:srgbClr val="FF0000"/>
                </a:solidFill>
                <a:latin typeface="Palatino Linotype" pitchFamily="18" charset="0"/>
              </a:rPr>
              <a:t>F</a:t>
            </a:r>
            <a:endParaRPr lang="en-US" dirty="0" smtClean="0">
              <a:solidFill>
                <a:srgbClr val="FF0000"/>
              </a:solidFill>
              <a:latin typeface="Palatino Linotype" pitchFamily="18" charset="0"/>
            </a:endParaRPr>
          </a:p>
          <a:p>
            <a:pPr algn="just"/>
            <a:r>
              <a:rPr lang="en-US" dirty="0" err="1" smtClean="0">
                <a:latin typeface="Palatino Linotype" pitchFamily="18" charset="0"/>
              </a:rPr>
              <a:t>Erdem</a:t>
            </a:r>
            <a:r>
              <a:rPr lang="en-US" dirty="0" smtClean="0">
                <a:latin typeface="Palatino Linotype" pitchFamily="18" charset="0"/>
              </a:rPr>
              <a:t> is going to go to the party</a:t>
            </a:r>
            <a:r>
              <a:rPr lang="en-US" dirty="0" smtClean="0">
                <a:latin typeface="Palatino Linotype" pitchFamily="18" charset="0"/>
              </a:rPr>
              <a:t>.</a:t>
            </a:r>
            <a:r>
              <a:rPr lang="sr-Latn-RS" dirty="0" smtClean="0">
                <a:latin typeface="Palatino Linotype" pitchFamily="18" charset="0"/>
              </a:rPr>
              <a:t> </a:t>
            </a:r>
            <a:r>
              <a:rPr lang="sr-Latn-RS" dirty="0" smtClean="0">
                <a:solidFill>
                  <a:srgbClr val="FF0000"/>
                </a:solidFill>
                <a:latin typeface="Palatino Linotype" pitchFamily="18" charset="0"/>
              </a:rPr>
              <a:t>T</a:t>
            </a:r>
            <a:endParaRPr lang="en-US" dirty="0" smtClean="0">
              <a:solidFill>
                <a:srgbClr val="FF0000"/>
              </a:solidFill>
              <a:latin typeface="Palatino Linotype" pitchFamily="18" charset="0"/>
            </a:endParaRPr>
          </a:p>
          <a:p>
            <a:pPr algn="just"/>
            <a:r>
              <a:rPr lang="en-US" dirty="0" smtClean="0">
                <a:latin typeface="Palatino Linotype" pitchFamily="18" charset="0"/>
              </a:rPr>
              <a:t>The tube is a kind of bus</a:t>
            </a:r>
            <a:r>
              <a:rPr lang="en-US" dirty="0" smtClean="0">
                <a:latin typeface="Palatino Linotype" pitchFamily="18" charset="0"/>
              </a:rPr>
              <a:t>.</a:t>
            </a:r>
            <a:r>
              <a:rPr lang="sr-Latn-RS" dirty="0" smtClean="0">
                <a:latin typeface="Palatino Linotype" pitchFamily="18" charset="0"/>
              </a:rPr>
              <a:t> </a:t>
            </a:r>
            <a:r>
              <a:rPr lang="sr-Latn-RS" dirty="0" smtClean="0">
                <a:solidFill>
                  <a:srgbClr val="FF0000"/>
                </a:solidFill>
                <a:latin typeface="Palatino Linotype" pitchFamily="18" charset="0"/>
              </a:rPr>
              <a:t>F</a:t>
            </a:r>
            <a:endParaRPr lang="en-US" dirty="0" smtClean="0">
              <a:solidFill>
                <a:srgbClr val="FF0000"/>
              </a:solidFill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71546"/>
          </a:xfrm>
        </p:spPr>
        <p:txBody>
          <a:bodyPr>
            <a:normAutofit fontScale="90000"/>
          </a:bodyPr>
          <a:lstStyle/>
          <a:p>
            <a:r>
              <a:rPr lang="sr-Latn-RS" sz="3200" dirty="0" smtClean="0">
                <a:latin typeface="Palatino Linotype" pitchFamily="18" charset="0"/>
              </a:rPr>
              <a:t>10</a:t>
            </a:r>
            <a:r>
              <a:rPr lang="en-US" sz="3200" dirty="0" smtClean="0">
                <a:latin typeface="Palatino Linotype" pitchFamily="18" charset="0"/>
              </a:rPr>
              <a:t>. </a:t>
            </a:r>
            <a:r>
              <a:rPr lang="en-US" sz="3200" dirty="0" smtClean="0">
                <a:solidFill>
                  <a:srgbClr val="FF0000"/>
                </a:solidFill>
                <a:latin typeface="Palatino Linotype" pitchFamily="18" charset="0"/>
              </a:rPr>
              <a:t>page</a:t>
            </a:r>
            <a:r>
              <a:rPr lang="sr-Latn-RS" sz="3200" dirty="0" smtClean="0">
                <a:solidFill>
                  <a:srgbClr val="FF0000"/>
                </a:solidFill>
                <a:latin typeface="Palatino Linotype" pitchFamily="18" charset="0"/>
              </a:rPr>
              <a:t> 99</a:t>
            </a:r>
            <a:r>
              <a:rPr lang="sr-Latn-RS" sz="3200" dirty="0" smtClean="0">
                <a:latin typeface="Palatino Linotype" pitchFamily="18" charset="0"/>
              </a:rPr>
              <a:t>,</a:t>
            </a:r>
            <a:r>
              <a:rPr lang="en-US" sz="3200" dirty="0" smtClean="0">
                <a:latin typeface="Palatino Linotype" pitchFamily="18" charset="0"/>
              </a:rPr>
              <a:t> </a:t>
            </a:r>
            <a:r>
              <a:rPr lang="sr-Latn-RS" sz="3200" dirty="0" smtClean="0">
                <a:latin typeface="Palatino Linotype" pitchFamily="18" charset="0"/>
              </a:rPr>
              <a:t> </a:t>
            </a:r>
            <a:r>
              <a:rPr lang="sr-Latn-RS" sz="3200" i="1" dirty="0" smtClean="0">
                <a:latin typeface="Palatino Linotype" pitchFamily="18" charset="0"/>
              </a:rPr>
              <a:t>Directions </a:t>
            </a:r>
            <a:r>
              <a:rPr lang="sr-Latn-RS" sz="3200" dirty="0" smtClean="0">
                <a:latin typeface="Palatino Linotype" pitchFamily="18" charset="0"/>
              </a:rPr>
              <a:t/>
            </a:r>
            <a:br>
              <a:rPr lang="sr-Latn-RS" sz="3200" dirty="0" smtClean="0">
                <a:latin typeface="Palatino Linotype" pitchFamily="18" charset="0"/>
              </a:rPr>
            </a:br>
            <a:r>
              <a:rPr lang="sr-Latn-RS" sz="3200" dirty="0" smtClean="0">
                <a:latin typeface="Palatino Linotype" pitchFamily="18" charset="0"/>
              </a:rPr>
              <a:t>Find </a:t>
            </a:r>
            <a:r>
              <a:rPr lang="sr-Latn-RS" sz="3200" dirty="0" smtClean="0">
                <a:latin typeface="Palatino Linotype" pitchFamily="18" charset="0"/>
              </a:rPr>
              <a:t>words in the letter to complete these sentences.</a:t>
            </a:r>
            <a:endParaRPr lang="en-US" sz="32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>
                <a:latin typeface="Palatino Linotype" pitchFamily="18" charset="0"/>
              </a:rPr>
              <a:t>1. Go </a:t>
            </a:r>
            <a:r>
              <a:rPr lang="sr-Latn-RS" dirty="0" smtClean="0">
                <a:solidFill>
                  <a:srgbClr val="FF0000"/>
                </a:solidFill>
                <a:latin typeface="Palatino Linotype" pitchFamily="18" charset="0"/>
              </a:rPr>
              <a:t>STRAIGHT</a:t>
            </a:r>
            <a:r>
              <a:rPr lang="en-US" dirty="0" smtClean="0">
                <a:latin typeface="Palatino Linotype" pitchFamily="18" charset="0"/>
              </a:rPr>
              <a:t> </a:t>
            </a:r>
            <a:r>
              <a:rPr lang="en-US" dirty="0" smtClean="0">
                <a:latin typeface="Palatino Linotype" pitchFamily="18" charset="0"/>
              </a:rPr>
              <a:t>on for </a:t>
            </a:r>
            <a:r>
              <a:rPr lang="sr-Latn-RS" dirty="0" smtClean="0">
                <a:latin typeface="Palatino Linotype" pitchFamily="18" charset="0"/>
              </a:rPr>
              <a:t>3</a:t>
            </a:r>
            <a:r>
              <a:rPr lang="en-US" dirty="0" smtClean="0">
                <a:latin typeface="Palatino Linotype" pitchFamily="18" charset="0"/>
              </a:rPr>
              <a:t>00 </a:t>
            </a:r>
            <a:r>
              <a:rPr lang="en-US" dirty="0" err="1" smtClean="0">
                <a:latin typeface="Palatino Linotype" pitchFamily="18" charset="0"/>
              </a:rPr>
              <a:t>metres</a:t>
            </a:r>
            <a:r>
              <a:rPr lang="en-US" dirty="0" smtClean="0">
                <a:latin typeface="Palatino Linotype" pitchFamily="18" charset="0"/>
              </a:rPr>
              <a:t>.</a:t>
            </a:r>
          </a:p>
          <a:p>
            <a:pPr algn="just"/>
            <a:r>
              <a:rPr lang="en-US" dirty="0" smtClean="0">
                <a:latin typeface="Palatino Linotype" pitchFamily="18" charset="0"/>
              </a:rPr>
              <a:t>2. My house </a:t>
            </a:r>
            <a:r>
              <a:rPr lang="en-US" dirty="0" smtClean="0">
                <a:latin typeface="Palatino Linotype" pitchFamily="18" charset="0"/>
              </a:rPr>
              <a:t>is</a:t>
            </a:r>
            <a:r>
              <a:rPr lang="sr-Latn-RS" dirty="0" smtClean="0">
                <a:latin typeface="Palatino Linotype" pitchFamily="18" charset="0"/>
              </a:rPr>
              <a:t> </a:t>
            </a:r>
            <a:r>
              <a:rPr lang="sr-Latn-RS" dirty="0" smtClean="0">
                <a:solidFill>
                  <a:srgbClr val="FF0000"/>
                </a:solidFill>
                <a:latin typeface="Palatino Linotype" pitchFamily="18" charset="0"/>
              </a:rPr>
              <a:t>ON</a:t>
            </a:r>
            <a:r>
              <a:rPr lang="en-US" dirty="0" smtClean="0">
                <a:latin typeface="Palatino Linotype" pitchFamily="18" charset="0"/>
              </a:rPr>
              <a:t> the </a:t>
            </a:r>
            <a:r>
              <a:rPr lang="en-US" dirty="0" smtClean="0">
                <a:latin typeface="Palatino Linotype" pitchFamily="18" charset="0"/>
              </a:rPr>
              <a:t>right.</a:t>
            </a:r>
          </a:p>
          <a:p>
            <a:pPr algn="just"/>
            <a:r>
              <a:rPr lang="en-US" dirty="0" smtClean="0">
                <a:latin typeface="Palatino Linotype" pitchFamily="18" charset="0"/>
              </a:rPr>
              <a:t>3. </a:t>
            </a:r>
            <a:r>
              <a:rPr lang="sr-Latn-RS" dirty="0" smtClean="0">
                <a:solidFill>
                  <a:srgbClr val="FF0000"/>
                </a:solidFill>
                <a:latin typeface="Palatino Linotype" pitchFamily="18" charset="0"/>
              </a:rPr>
              <a:t>TAKE</a:t>
            </a:r>
            <a:r>
              <a:rPr lang="en-US" dirty="0" smtClean="0">
                <a:latin typeface="Palatino Linotype" pitchFamily="18" charset="0"/>
              </a:rPr>
              <a:t> the </a:t>
            </a:r>
            <a:r>
              <a:rPr lang="en-US" dirty="0" smtClean="0">
                <a:latin typeface="Palatino Linotype" pitchFamily="18" charset="0"/>
              </a:rPr>
              <a:t>number 329 bus to Enfield </a:t>
            </a:r>
            <a:r>
              <a:rPr lang="en-US" dirty="0" smtClean="0">
                <a:latin typeface="Palatino Linotype" pitchFamily="18" charset="0"/>
              </a:rPr>
              <a:t>Town </a:t>
            </a:r>
            <a:r>
              <a:rPr lang="en-US" dirty="0" smtClean="0">
                <a:latin typeface="Palatino Linotype" pitchFamily="18" charset="0"/>
              </a:rPr>
              <a:t>station.</a:t>
            </a:r>
          </a:p>
          <a:p>
            <a:pPr algn="just"/>
            <a:r>
              <a:rPr lang="en-US" dirty="0" smtClean="0">
                <a:latin typeface="Palatino Linotype" pitchFamily="18" charset="0"/>
              </a:rPr>
              <a:t>4. </a:t>
            </a:r>
            <a:r>
              <a:rPr lang="sr-Latn-RS" dirty="0" smtClean="0">
                <a:solidFill>
                  <a:srgbClr val="FF0000"/>
                </a:solidFill>
                <a:latin typeface="Palatino Linotype" pitchFamily="18" charset="0"/>
              </a:rPr>
              <a:t>GO</a:t>
            </a:r>
            <a:r>
              <a:rPr lang="en-US" dirty="0" smtClean="0">
                <a:solidFill>
                  <a:srgbClr val="FF0000"/>
                </a:solidFill>
                <a:latin typeface="Palatino Linotype" pitchFamily="18" charset="0"/>
              </a:rPr>
              <a:t> </a:t>
            </a:r>
            <a:r>
              <a:rPr lang="en-US" dirty="0" smtClean="0">
                <a:latin typeface="Palatino Linotype" pitchFamily="18" charset="0"/>
              </a:rPr>
              <a:t>down the hill.</a:t>
            </a:r>
          </a:p>
          <a:p>
            <a:pPr algn="just"/>
            <a:r>
              <a:rPr lang="en-US" dirty="0" smtClean="0">
                <a:latin typeface="Palatino Linotype" pitchFamily="18" charset="0"/>
              </a:rPr>
              <a:t>5. </a:t>
            </a:r>
            <a:r>
              <a:rPr lang="sr-Latn-RS" dirty="0" smtClean="0">
                <a:solidFill>
                  <a:srgbClr val="FF0000"/>
                </a:solidFill>
                <a:latin typeface="Palatino Linotype" pitchFamily="18" charset="0"/>
              </a:rPr>
              <a:t>TURN</a:t>
            </a:r>
            <a:r>
              <a:rPr lang="sr-Latn-RS" dirty="0" smtClean="0">
                <a:latin typeface="Palatino Linotype" pitchFamily="18" charset="0"/>
              </a:rPr>
              <a:t> </a:t>
            </a:r>
            <a:r>
              <a:rPr lang="en-US" dirty="0" smtClean="0">
                <a:latin typeface="Palatino Linotype" pitchFamily="18" charset="0"/>
              </a:rPr>
              <a:t>right </a:t>
            </a:r>
            <a:r>
              <a:rPr lang="en-US" dirty="0" smtClean="0">
                <a:latin typeface="Palatino Linotype" pitchFamily="18" charset="0"/>
              </a:rPr>
              <a:t>at the traffic lights.</a:t>
            </a:r>
            <a:endParaRPr lang="en-US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285992"/>
          </a:xfrm>
        </p:spPr>
        <p:txBody>
          <a:bodyPr>
            <a:normAutofit/>
          </a:bodyPr>
          <a:lstStyle/>
          <a:p>
            <a:r>
              <a:rPr lang="sr-Latn-RS" sz="3200" dirty="0" smtClean="0">
                <a:latin typeface="Palatino Linotype" pitchFamily="18" charset="0"/>
              </a:rPr>
              <a:t>11</a:t>
            </a:r>
            <a:r>
              <a:rPr lang="en-US" sz="3200" dirty="0" smtClean="0">
                <a:latin typeface="Palatino Linotype" pitchFamily="18" charset="0"/>
              </a:rPr>
              <a:t>. </a:t>
            </a:r>
            <a:r>
              <a:rPr lang="en-US" sz="3200" b="1" dirty="0" smtClean="0">
                <a:solidFill>
                  <a:srgbClr val="FF0000"/>
                </a:solidFill>
                <a:latin typeface="Palatino Linotype" pitchFamily="18" charset="0"/>
              </a:rPr>
              <a:t>page 99</a:t>
            </a:r>
            <a:r>
              <a:rPr lang="en-US" sz="3200" dirty="0" smtClean="0">
                <a:latin typeface="Palatino Linotype" pitchFamily="18" charset="0"/>
              </a:rPr>
              <a:t>,</a:t>
            </a:r>
            <a:r>
              <a:rPr lang="sr-Latn-RS" sz="3200" dirty="0" smtClean="0">
                <a:latin typeface="Palatino Linotype" pitchFamily="18" charset="0"/>
              </a:rPr>
              <a:t> </a:t>
            </a:r>
            <a:r>
              <a:rPr lang="sr-Latn-RS" sz="3200" i="1" dirty="0" smtClean="0">
                <a:latin typeface="Palatino Linotype" pitchFamily="18" charset="0"/>
              </a:rPr>
              <a:t>Linkers</a:t>
            </a:r>
            <a:r>
              <a:rPr lang="sr-Latn-RS" sz="3200" dirty="0" smtClean="0">
                <a:latin typeface="Palatino Linotype" pitchFamily="18" charset="0"/>
              </a:rPr>
              <a:t> </a:t>
            </a:r>
            <a:r>
              <a:rPr lang="sr-Latn-RS" sz="3200" dirty="0" smtClean="0">
                <a:latin typeface="Palatino Linotype" pitchFamily="18" charset="0"/>
              </a:rPr>
              <a:t/>
            </a:r>
            <a:br>
              <a:rPr lang="sr-Latn-RS" sz="3200" dirty="0" smtClean="0">
                <a:latin typeface="Palatino Linotype" pitchFamily="18" charset="0"/>
              </a:rPr>
            </a:br>
            <a:r>
              <a:rPr lang="sr-Latn-RS" sz="3200" dirty="0" smtClean="0">
                <a:latin typeface="Palatino Linotype" pitchFamily="18" charset="0"/>
              </a:rPr>
              <a:t>We </a:t>
            </a:r>
            <a:r>
              <a:rPr lang="sr-Latn-RS" sz="3200" dirty="0" smtClean="0">
                <a:latin typeface="Palatino Linotype" pitchFamily="18" charset="0"/>
              </a:rPr>
              <a:t>can use </a:t>
            </a:r>
            <a:r>
              <a:rPr lang="sr-Latn-RS" sz="3200" b="1" i="1" dirty="0" smtClean="0">
                <a:latin typeface="Palatino Linotype" pitchFamily="18" charset="0"/>
              </a:rPr>
              <a:t>when</a:t>
            </a:r>
            <a:r>
              <a:rPr lang="sr-Latn-RS" sz="3200" dirty="0" smtClean="0">
                <a:latin typeface="Palatino Linotype" pitchFamily="18" charset="0"/>
              </a:rPr>
              <a:t> to join sentences, and often use it for directions. Find the example of </a:t>
            </a:r>
            <a:r>
              <a:rPr lang="sr-Latn-RS" sz="3200" b="1" i="1" dirty="0" smtClean="0">
                <a:latin typeface="Palatino Linotype" pitchFamily="18" charset="0"/>
              </a:rPr>
              <a:t>when</a:t>
            </a:r>
            <a:r>
              <a:rPr lang="sr-Latn-RS" sz="3200" dirty="0" smtClean="0">
                <a:latin typeface="Palatino Linotype" pitchFamily="18" charset="0"/>
              </a:rPr>
              <a:t> in the letter, then match 1-3 with a-c.</a:t>
            </a:r>
            <a:endParaRPr lang="en-US" sz="32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14554"/>
            <a:ext cx="9144000" cy="3911609"/>
          </a:xfrm>
        </p:spPr>
        <p:txBody>
          <a:bodyPr/>
          <a:lstStyle/>
          <a:p>
            <a:pPr algn="just"/>
            <a:r>
              <a:rPr lang="en-US" dirty="0" smtClean="0">
                <a:latin typeface="Palatino Linotype" pitchFamily="18" charset="0"/>
              </a:rPr>
              <a:t>1. When you get off the bus</a:t>
            </a:r>
            <a:r>
              <a:rPr lang="en-US" dirty="0" smtClean="0">
                <a:latin typeface="Palatino Linotype" pitchFamily="18" charset="0"/>
              </a:rPr>
              <a:t>.</a:t>
            </a:r>
            <a:r>
              <a:rPr lang="sr-Latn-RS" dirty="0" smtClean="0">
                <a:latin typeface="Palatino Linotype" pitchFamily="18" charset="0"/>
              </a:rPr>
              <a:t> </a:t>
            </a:r>
            <a:r>
              <a:rPr lang="sr-Latn-RS" dirty="0" smtClean="0">
                <a:solidFill>
                  <a:srgbClr val="FF0000"/>
                </a:solidFill>
                <a:latin typeface="Palatino Linotype" pitchFamily="18" charset="0"/>
              </a:rPr>
              <a:t>B</a:t>
            </a:r>
            <a:endParaRPr lang="en-US" dirty="0" smtClean="0">
              <a:solidFill>
                <a:srgbClr val="FF0000"/>
              </a:solidFill>
              <a:latin typeface="Palatino Linotype" pitchFamily="18" charset="0"/>
            </a:endParaRPr>
          </a:p>
          <a:p>
            <a:pPr algn="just"/>
            <a:r>
              <a:rPr lang="en-US" dirty="0" smtClean="0">
                <a:latin typeface="Palatino Linotype" pitchFamily="18" charset="0"/>
              </a:rPr>
              <a:t>2. When you get in the taxi</a:t>
            </a:r>
            <a:r>
              <a:rPr lang="en-US" dirty="0" smtClean="0">
                <a:latin typeface="Palatino Linotype" pitchFamily="18" charset="0"/>
              </a:rPr>
              <a:t>.</a:t>
            </a:r>
            <a:r>
              <a:rPr lang="sr-Latn-RS" dirty="0" smtClean="0">
                <a:latin typeface="Palatino Linotype" pitchFamily="18" charset="0"/>
              </a:rPr>
              <a:t> </a:t>
            </a:r>
            <a:r>
              <a:rPr lang="sr-Latn-RS" dirty="0" smtClean="0">
                <a:solidFill>
                  <a:srgbClr val="FF0000"/>
                </a:solidFill>
                <a:latin typeface="Palatino Linotype" pitchFamily="18" charset="0"/>
              </a:rPr>
              <a:t>C</a:t>
            </a:r>
            <a:endParaRPr lang="en-US" dirty="0" smtClean="0">
              <a:solidFill>
                <a:srgbClr val="FF0000"/>
              </a:solidFill>
              <a:latin typeface="Palatino Linotype" pitchFamily="18" charset="0"/>
            </a:endParaRPr>
          </a:p>
          <a:p>
            <a:pPr algn="just"/>
            <a:r>
              <a:rPr lang="en-US" dirty="0" smtClean="0">
                <a:latin typeface="Palatino Linotype" pitchFamily="18" charset="0"/>
              </a:rPr>
              <a:t>3. When you get in my house</a:t>
            </a:r>
            <a:r>
              <a:rPr lang="en-US" dirty="0" smtClean="0">
                <a:latin typeface="Palatino Linotype" pitchFamily="18" charset="0"/>
              </a:rPr>
              <a:t>.</a:t>
            </a:r>
            <a:r>
              <a:rPr lang="sr-Latn-RS" dirty="0" smtClean="0">
                <a:latin typeface="Palatino Linotype" pitchFamily="18" charset="0"/>
              </a:rPr>
              <a:t> </a:t>
            </a:r>
            <a:r>
              <a:rPr lang="sr-Latn-RS" b="1" dirty="0" smtClean="0">
                <a:solidFill>
                  <a:srgbClr val="FF0000"/>
                </a:solidFill>
                <a:latin typeface="Palatino Linotype" pitchFamily="18" charset="0"/>
              </a:rPr>
              <a:t>A</a:t>
            </a:r>
            <a:endParaRPr lang="en-US" b="1" dirty="0" smtClean="0">
              <a:solidFill>
                <a:srgbClr val="FF0000"/>
              </a:solidFill>
              <a:latin typeface="Palatino Linotype" pitchFamily="18" charset="0"/>
            </a:endParaRPr>
          </a:p>
          <a:p>
            <a:pPr algn="just"/>
            <a:r>
              <a:rPr lang="en-US" dirty="0" smtClean="0">
                <a:latin typeface="Palatino Linotype" pitchFamily="18" charset="0"/>
              </a:rPr>
              <a:t>a) park your car in the next street on the left.</a:t>
            </a:r>
          </a:p>
          <a:p>
            <a:pPr algn="just"/>
            <a:r>
              <a:rPr lang="en-US" dirty="0" smtClean="0">
                <a:latin typeface="Palatino Linotype" pitchFamily="18" charset="0"/>
              </a:rPr>
              <a:t>b) walk in the traffic lights</a:t>
            </a:r>
            <a:r>
              <a:rPr lang="en-US" dirty="0" smtClean="0">
                <a:latin typeface="Palatino Linotype" pitchFamily="18" charset="0"/>
              </a:rPr>
              <a:t>.</a:t>
            </a:r>
            <a:r>
              <a:rPr lang="sr-Latn-RS" dirty="0" smtClean="0">
                <a:latin typeface="Palatino Linotype" pitchFamily="18" charset="0"/>
              </a:rPr>
              <a:t> </a:t>
            </a:r>
            <a:endParaRPr lang="en-US" dirty="0" smtClean="0">
              <a:latin typeface="Palatino Linotype" pitchFamily="18" charset="0"/>
            </a:endParaRPr>
          </a:p>
          <a:p>
            <a:pPr algn="just"/>
            <a:r>
              <a:rPr lang="en-US" dirty="0" smtClean="0">
                <a:latin typeface="Palatino Linotype" pitchFamily="18" charset="0"/>
              </a:rPr>
              <a:t>c) ask the driver to take you to Wood Green.</a:t>
            </a:r>
            <a:endParaRPr lang="en-US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57232"/>
          </a:xfrm>
        </p:spPr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Thank you for your attention!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9218" name="Picture 2" descr="C:\Users\User\Desktop\gen-z-kids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785794"/>
            <a:ext cx="8358246" cy="57864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</TotalTime>
  <Words>1726</Words>
  <Application>Microsoft Office PowerPoint</Application>
  <PresentationFormat>On-screen Show (4:3)</PresentationFormat>
  <Paragraphs>187</Paragraphs>
  <Slides>28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Study and Writing Skills examination skills writing skills – an informal letter</vt:lpstr>
      <vt:lpstr>Homework KL 4, page 143, A student phones about an advert for a computer. Complete conversation between the seller(S) and the student (ST) with these words in gaps 1-5.</vt:lpstr>
      <vt:lpstr>Homework KL 4, page 143, A student phones about an advert for a computer. Complete conversation between the seller(S) and the student (ST) with these words in gaps 1-5.</vt:lpstr>
      <vt:lpstr>Homework V2,3 -7 page 143, Find words in V2 and V3 to write next to these headings.</vt:lpstr>
      <vt:lpstr>Homework V2,3 -7 page 143, Find words in V2 and V3 to write next to these headings.</vt:lpstr>
      <vt:lpstr>1. page 98, Discuss these questions with a colleague.</vt:lpstr>
      <vt:lpstr>2. page 98, Do you know these words connected with exams? Check them in your dictionary.</vt:lpstr>
      <vt:lpstr>3a page 99, Before the exam  Look at these ideas about preparing for an exam. Which do you do? Which do you think are good ideas?</vt:lpstr>
      <vt:lpstr>3b page 98, Now discuss the ideas with a colleague. Decide on two or three things that both of you will try in the future.</vt:lpstr>
      <vt:lpstr>4. page 98, It is important to relax and take breaks when you are revising. Look at these relaxation techniques. Can you add four or five more to the list?</vt:lpstr>
      <vt:lpstr>5. page 98, During the exam  Look at these ‘golden rules’.  Fill the gaps with one of the words in the box.</vt:lpstr>
      <vt:lpstr>6. page 98, After the exam  Which of these things do you do after an exam?</vt:lpstr>
      <vt:lpstr>7. page 99, Look at the photo. What is happening? What is the reason, do you think?</vt:lpstr>
      <vt:lpstr>8a page 99, Read Carla’s letter quickly and check your answers. How do you do this in your country?</vt:lpstr>
      <vt:lpstr>the Tube underground, subway, metro</vt:lpstr>
      <vt:lpstr>Slide 16</vt:lpstr>
      <vt:lpstr>8b page 99, Read the letter again.  Say if these sentences are true or false or if the letter doesn’t say.</vt:lpstr>
      <vt:lpstr>9. page 99,  Look at Carla’s letter and the formal letter on page 91. What are the main differences between the two letters? (Think about the address, dates, the ending, etc.)</vt:lpstr>
      <vt:lpstr>10. page 99,  Directions  Find words in the letter to complete these sentences.</vt:lpstr>
      <vt:lpstr>11. page 99, Linkers  We can use when to join sentences, and often use it for directions. Find the example of when in the letter, then match 1-3 with a-c.</vt:lpstr>
      <vt:lpstr>12. page 99, Write a letter to a friend inviting him or her to a party at your house (see the map on the right). Use the letter as a model to help you.</vt:lpstr>
      <vt:lpstr>Homework</vt:lpstr>
      <vt:lpstr>Sample answers 1</vt:lpstr>
      <vt:lpstr>5 page 98, During the exam Look at these ‘golden rules’. Fill the gaps with one of the words in the box.</vt:lpstr>
      <vt:lpstr>8b page 99, KEY</vt:lpstr>
      <vt:lpstr>10. page 99,  Directions  Find words in the letter to complete these sentences.</vt:lpstr>
      <vt:lpstr>11. page 99, Linkers  We can use when to join sentences, and often use it for directions. Find the example of when in the letter, then match 1-3 with a-c.</vt:lpstr>
      <vt:lpstr>Thank you for your attention!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Study and Writing Skills Examinations</dc:title>
  <dc:creator>User</dc:creator>
  <cp:lastModifiedBy>User</cp:lastModifiedBy>
  <cp:revision>29</cp:revision>
  <dcterms:created xsi:type="dcterms:W3CDTF">2021-03-19T17:11:15Z</dcterms:created>
  <dcterms:modified xsi:type="dcterms:W3CDTF">2021-04-15T19:28:07Z</dcterms:modified>
</cp:coreProperties>
</file>