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1" r:id="rId4"/>
    <p:sldId id="267" r:id="rId5"/>
    <p:sldId id="257" r:id="rId6"/>
    <p:sldId id="258" r:id="rId7"/>
    <p:sldId id="284" r:id="rId8"/>
    <p:sldId id="268" r:id="rId9"/>
    <p:sldId id="269" r:id="rId10"/>
    <p:sldId id="270" r:id="rId11"/>
    <p:sldId id="285" r:id="rId12"/>
    <p:sldId id="274" r:id="rId13"/>
    <p:sldId id="271" r:id="rId14"/>
    <p:sldId id="272" r:id="rId15"/>
    <p:sldId id="273" r:id="rId16"/>
    <p:sldId id="275" r:id="rId17"/>
    <p:sldId id="276" r:id="rId18"/>
    <p:sldId id="279" r:id="rId19"/>
    <p:sldId id="277" r:id="rId20"/>
    <p:sldId id="259" r:id="rId21"/>
    <p:sldId id="286" r:id="rId22"/>
    <p:sldId id="280" r:id="rId23"/>
    <p:sldId id="281" r:id="rId24"/>
    <p:sldId id="260" r:id="rId25"/>
    <p:sldId id="261" r:id="rId26"/>
    <p:sldId id="262" r:id="rId27"/>
    <p:sldId id="282" r:id="rId28"/>
    <p:sldId id="263" r:id="rId29"/>
    <p:sldId id="287" r:id="rId30"/>
    <p:sldId id="264" r:id="rId31"/>
    <p:sldId id="288" r:id="rId32"/>
    <p:sldId id="265" r:id="rId33"/>
    <p:sldId id="283" r:id="rId34"/>
    <p:sldId id="292" r:id="rId35"/>
    <p:sldId id="266" r:id="rId36"/>
    <p:sldId id="290" r:id="rId37"/>
    <p:sldId id="27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EB30B3-11BE-44FC-B214-C12125F11637}"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EB30B3-11BE-44FC-B214-C12125F11637}"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EB30B3-11BE-44FC-B214-C12125F11637}"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EB30B3-11BE-44FC-B214-C12125F11637}" type="datetimeFigureOut">
              <a:rPr lang="en-US" smtClean="0"/>
              <a:pPr/>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EB30B3-11BE-44FC-B214-C12125F11637}" type="datetimeFigureOut">
              <a:rPr lang="en-US" smtClean="0"/>
              <a:pPr/>
              <a:t>3/11/2021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EB30B3-11BE-44FC-B214-C12125F11637}" type="datetimeFigureOut">
              <a:rPr lang="en-US" smtClean="0"/>
              <a:pPr/>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EB30B3-11BE-44FC-B214-C12125F11637}" type="datetimeFigureOut">
              <a:rPr lang="en-US" smtClean="0"/>
              <a:pPr/>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EB30B3-11BE-44FC-B214-C12125F11637}" type="datetimeFigureOut">
              <a:rPr lang="en-US" smtClean="0"/>
              <a:pPr/>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EB30B3-11BE-44FC-B214-C12125F11637}" type="datetimeFigureOut">
              <a:rPr lang="en-US" smtClean="0"/>
              <a:pPr/>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EB30B3-11BE-44FC-B214-C12125F11637}"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EB30B3-11BE-44FC-B214-C12125F11637}"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69A764-F0FB-4BF7-ADFB-A033B76D01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B30B3-11BE-44FC-B214-C12125F11637}" type="datetimeFigureOut">
              <a:rPr lang="en-US" smtClean="0"/>
              <a:pPr/>
              <a:t>3/11/2021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69A764-F0FB-4BF7-ADFB-A033B76D01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22000" b="-2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4282" y="0"/>
            <a:ext cx="2928958" cy="2600342"/>
          </a:xfrm>
        </p:spPr>
        <p:txBody>
          <a:bodyPr/>
          <a:lstStyle/>
          <a:p>
            <a:r>
              <a:rPr lang="sr-Latn-RS" dirty="0" smtClean="0">
                <a:latin typeface="Californian FB" pitchFamily="18" charset="0"/>
              </a:rPr>
              <a:t>11. Homes</a:t>
            </a:r>
            <a:endParaRPr lang="en-US" dirty="0">
              <a:latin typeface="Californian FB" pitchFamily="18" charset="0"/>
            </a:endParaRPr>
          </a:p>
        </p:txBody>
      </p:sp>
      <p:sp>
        <p:nvSpPr>
          <p:cNvPr id="3" name="Subtitle 2"/>
          <p:cNvSpPr>
            <a:spLocks noGrp="1"/>
          </p:cNvSpPr>
          <p:nvPr>
            <p:ph type="subTitle" idx="1"/>
          </p:nvPr>
        </p:nvSpPr>
        <p:spPr>
          <a:xfrm>
            <a:off x="3857620" y="3643314"/>
            <a:ext cx="5286380" cy="1785950"/>
          </a:xfrm>
        </p:spPr>
        <p:txBody>
          <a:bodyPr>
            <a:normAutofit/>
          </a:bodyPr>
          <a:lstStyle/>
          <a:p>
            <a:r>
              <a:rPr lang="sr-Latn-RS" sz="3000" dirty="0" smtClean="0">
                <a:latin typeface="Californian FB" pitchFamily="18" charset="0"/>
              </a:rPr>
              <a:t>page 92-93, </a:t>
            </a:r>
            <a:r>
              <a:rPr lang="sr-Latn-RS" sz="3000" i="1" dirty="0" smtClean="0">
                <a:latin typeface="Californian FB" pitchFamily="18" charset="0"/>
              </a:rPr>
              <a:t>My Home, My Castle</a:t>
            </a:r>
            <a:endParaRPr lang="en-US" sz="3000"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4422"/>
          </a:xfrm>
        </p:spPr>
        <p:txBody>
          <a:bodyPr>
            <a:noAutofit/>
          </a:bodyPr>
          <a:lstStyle/>
          <a:p>
            <a:r>
              <a:rPr lang="sr-Latn-RS" sz="2600" dirty="0" smtClean="0">
                <a:latin typeface="Californian FB" pitchFamily="18" charset="0"/>
              </a:rPr>
              <a:t>Homework </a:t>
            </a:r>
            <a:br>
              <a:rPr lang="sr-Latn-RS" sz="2600" dirty="0" smtClean="0">
                <a:latin typeface="Californian FB" pitchFamily="18" charset="0"/>
              </a:rPr>
            </a:br>
            <a:r>
              <a:rPr lang="sr-Latn-RS" sz="2600" dirty="0" smtClean="0">
                <a:latin typeface="Californian FB" pitchFamily="18" charset="0"/>
              </a:rPr>
              <a:t>Extra Practice, </a:t>
            </a:r>
            <a:r>
              <a:rPr lang="sr-Latn-RS" sz="2600" b="1" dirty="0" smtClean="0">
                <a:solidFill>
                  <a:srgbClr val="FF0000"/>
                </a:solidFill>
                <a:latin typeface="Californian FB" pitchFamily="18" charset="0"/>
              </a:rPr>
              <a:t>page 141</a:t>
            </a:r>
            <a:r>
              <a:rPr lang="sr-Latn-RS" sz="2600" dirty="0" smtClean="0">
                <a:latin typeface="Californian FB" pitchFamily="18" charset="0"/>
              </a:rPr>
              <a:t/>
            </a:r>
            <a:br>
              <a:rPr lang="sr-Latn-RS" sz="2600" dirty="0" smtClean="0">
                <a:latin typeface="Californian FB" pitchFamily="18" charset="0"/>
              </a:rPr>
            </a:br>
            <a:r>
              <a:rPr lang="sr-Latn-RS" sz="2600" dirty="0" smtClean="0">
                <a:latin typeface="Californian FB" pitchFamily="18" charset="0"/>
              </a:rPr>
              <a:t>KL-5 Write phrases a-h in the conversation</a:t>
            </a:r>
            <a:r>
              <a:rPr lang="sr-Latn-RS" sz="2800" dirty="0" smtClean="0">
                <a:latin typeface="Californian FB" pitchFamily="18" charset="0"/>
              </a:rPr>
              <a:t>.</a:t>
            </a:r>
            <a:endParaRPr lang="en-US" sz="2800" dirty="0">
              <a:latin typeface="Californian FB" pitchFamily="18" charset="0"/>
            </a:endParaRPr>
          </a:p>
        </p:txBody>
      </p:sp>
      <p:sp>
        <p:nvSpPr>
          <p:cNvPr id="3" name="Content Placeholder 2"/>
          <p:cNvSpPr>
            <a:spLocks noGrp="1"/>
          </p:cNvSpPr>
          <p:nvPr>
            <p:ph idx="1"/>
          </p:nvPr>
        </p:nvSpPr>
        <p:spPr>
          <a:xfrm>
            <a:off x="0" y="2357430"/>
            <a:ext cx="9144000" cy="4500570"/>
          </a:xfrm>
        </p:spPr>
        <p:txBody>
          <a:bodyPr>
            <a:noAutofit/>
          </a:bodyPr>
          <a:lstStyle/>
          <a:p>
            <a:pPr algn="just"/>
            <a:r>
              <a:rPr lang="sr-Latn-RS" sz="2000" dirty="0" smtClean="0">
                <a:latin typeface="Californian FB" pitchFamily="18" charset="0"/>
              </a:rPr>
              <a:t>A: 1 </a:t>
            </a:r>
            <a:r>
              <a:rPr lang="sr-Latn-RS" sz="2000" b="1" u="sng" dirty="0" smtClean="0">
                <a:latin typeface="Californian FB" pitchFamily="18" charset="0"/>
              </a:rPr>
              <a:t>C </a:t>
            </a:r>
            <a:r>
              <a:rPr lang="sr-Latn-RS" sz="2000" dirty="0" smtClean="0">
                <a:latin typeface="Californian FB" pitchFamily="18" charset="0"/>
              </a:rPr>
              <a:t>about students having jobs Ben?</a:t>
            </a:r>
          </a:p>
          <a:p>
            <a:pPr algn="just"/>
            <a:r>
              <a:rPr lang="sr-Latn-RS" sz="2000" dirty="0" smtClean="0">
                <a:latin typeface="Californian FB" pitchFamily="18" charset="0"/>
              </a:rPr>
              <a:t>B: 2 ____, I think they should have a part-time job.</a:t>
            </a:r>
          </a:p>
          <a:p>
            <a:pPr algn="just"/>
            <a:r>
              <a:rPr lang="sr-Latn-RS" sz="2000" dirty="0" smtClean="0">
                <a:latin typeface="Californian FB" pitchFamily="18" charset="0"/>
              </a:rPr>
              <a:t>C: 3 _____, student’s shouldn’t work, really. Students have to study. They should have time.</a:t>
            </a:r>
          </a:p>
          <a:p>
            <a:pPr algn="just"/>
            <a:r>
              <a:rPr lang="sr-Latn-RS" sz="2000" dirty="0" smtClean="0">
                <a:latin typeface="Californian FB" pitchFamily="18" charset="0"/>
              </a:rPr>
              <a:t>B. But in my opinion they have time to study </a:t>
            </a:r>
            <a:r>
              <a:rPr lang="sr-Latn-RS" sz="2000" u="sng" dirty="0" smtClean="0">
                <a:latin typeface="Californian FB" pitchFamily="18" charset="0"/>
              </a:rPr>
              <a:t>and</a:t>
            </a:r>
            <a:r>
              <a:rPr lang="sr-Latn-RS" sz="2000" dirty="0" smtClean="0">
                <a:latin typeface="Californian FB" pitchFamily="18" charset="0"/>
              </a:rPr>
              <a:t> work. There are many countries where this happens.</a:t>
            </a:r>
          </a:p>
          <a:p>
            <a:pPr algn="just"/>
            <a:r>
              <a:rPr lang="sr-Latn-RS" sz="2000" dirty="0" smtClean="0">
                <a:latin typeface="Californian FB" pitchFamily="18" charset="0"/>
              </a:rPr>
              <a:t>A: 4______ that students should pay for their education then?</a:t>
            </a:r>
          </a:p>
          <a:p>
            <a:pPr algn="just"/>
            <a:r>
              <a:rPr lang="sr-Latn-RS" sz="2000" dirty="0" smtClean="0">
                <a:latin typeface="Californian FB" pitchFamily="18" charset="0"/>
              </a:rPr>
              <a:t>B: Yes, 5________. I don’t use education so why should I pay for other people?</a:t>
            </a:r>
          </a:p>
          <a:p>
            <a:pPr algn="just"/>
            <a:r>
              <a:rPr lang="sr-Latn-RS" sz="2000" dirty="0" smtClean="0">
                <a:latin typeface="Californian FB" pitchFamily="18" charset="0"/>
              </a:rPr>
              <a:t>A: Wow! 6_______ agree with that, Carol?</a:t>
            </a:r>
          </a:p>
          <a:p>
            <a:pPr algn="just"/>
            <a:r>
              <a:rPr lang="sr-Latn-RS" sz="2000" dirty="0" smtClean="0">
                <a:latin typeface="Californian FB" pitchFamily="18" charset="0"/>
              </a:rPr>
              <a:t>C: 7 __________at all. I think this country should have qualified people so we all have to pay for that.</a:t>
            </a:r>
          </a:p>
          <a:p>
            <a:pPr algn="just"/>
            <a:r>
              <a:rPr lang="sr-Latn-RS" sz="2000" dirty="0" smtClean="0">
                <a:latin typeface="Californian FB" pitchFamily="18" charset="0"/>
              </a:rPr>
              <a:t>A: Definitely. That’s right, Ben, isn’t it?</a:t>
            </a:r>
          </a:p>
          <a:p>
            <a:pPr algn="just"/>
            <a:r>
              <a:rPr lang="sr-Latn-RS" sz="2000" dirty="0" smtClean="0">
                <a:latin typeface="Californian FB" pitchFamily="18" charset="0"/>
              </a:rPr>
              <a:t>B: No, 8 ______________ ...</a:t>
            </a:r>
          </a:p>
          <a:p>
            <a:pPr algn="just"/>
            <a:endParaRPr lang="en-US" sz="2000" dirty="0">
              <a:latin typeface="Californian FB" pitchFamily="18" charset="0"/>
            </a:endParaRPr>
          </a:p>
        </p:txBody>
      </p:sp>
      <p:sp>
        <p:nvSpPr>
          <p:cNvPr id="4" name="TextBox 3"/>
          <p:cNvSpPr txBox="1"/>
          <p:nvPr/>
        </p:nvSpPr>
        <p:spPr>
          <a:xfrm>
            <a:off x="500034" y="1071547"/>
            <a:ext cx="2714644" cy="1323439"/>
          </a:xfrm>
          <a:prstGeom prst="rect">
            <a:avLst/>
          </a:prstGeom>
          <a:noFill/>
        </p:spPr>
        <p:txBody>
          <a:bodyPr wrap="square" rtlCol="0">
            <a:spAutoFit/>
          </a:bodyPr>
          <a:lstStyle/>
          <a:p>
            <a:pPr marL="342900" indent="-342900">
              <a:buAutoNum type="alphaLcParenR"/>
            </a:pPr>
            <a:r>
              <a:rPr lang="sr-Latn-RS" sz="2000" dirty="0" smtClean="0">
                <a:latin typeface="Californian FB" pitchFamily="18" charset="0"/>
              </a:rPr>
              <a:t>No, not</a:t>
            </a:r>
          </a:p>
          <a:p>
            <a:pPr marL="342900" indent="-342900">
              <a:buAutoNum type="alphaLcParenR"/>
            </a:pPr>
            <a:r>
              <a:rPr lang="sr-Latn-RS" sz="2000" dirty="0" smtClean="0">
                <a:latin typeface="Californian FB" pitchFamily="18" charset="0"/>
              </a:rPr>
              <a:t>Do you think</a:t>
            </a:r>
          </a:p>
          <a:p>
            <a:pPr marL="342900" indent="-342900">
              <a:buAutoNum type="alphaLcParenR"/>
            </a:pPr>
            <a:r>
              <a:rPr lang="sr-Latn-RS" sz="2000" dirty="0" smtClean="0">
                <a:latin typeface="Californian FB" pitchFamily="18" charset="0"/>
              </a:rPr>
              <a:t>What’s your opinion</a:t>
            </a:r>
          </a:p>
          <a:p>
            <a:pPr marL="342900" indent="-342900">
              <a:buAutoNum type="alphaLcParenR"/>
            </a:pPr>
            <a:r>
              <a:rPr lang="sr-Latn-RS" sz="2000" dirty="0" smtClean="0">
                <a:latin typeface="Californian FB" pitchFamily="18" charset="0"/>
              </a:rPr>
              <a:t>Personally</a:t>
            </a:r>
            <a:endParaRPr lang="en-US" sz="2000" dirty="0">
              <a:latin typeface="Californian FB" pitchFamily="18" charset="0"/>
            </a:endParaRPr>
          </a:p>
        </p:txBody>
      </p:sp>
      <p:sp>
        <p:nvSpPr>
          <p:cNvPr id="6" name="TextBox 5"/>
          <p:cNvSpPr txBox="1"/>
          <p:nvPr/>
        </p:nvSpPr>
        <p:spPr>
          <a:xfrm>
            <a:off x="5072066" y="1142984"/>
            <a:ext cx="2786082" cy="1323439"/>
          </a:xfrm>
          <a:prstGeom prst="rect">
            <a:avLst/>
          </a:prstGeom>
          <a:noFill/>
        </p:spPr>
        <p:txBody>
          <a:bodyPr wrap="square" rtlCol="0">
            <a:spAutoFit/>
          </a:bodyPr>
          <a:lstStyle/>
          <a:p>
            <a:r>
              <a:rPr lang="sr-Latn-RS" sz="2000" dirty="0" smtClean="0">
                <a:latin typeface="Californian FB" pitchFamily="18" charset="0"/>
              </a:rPr>
              <a:t>e) not at all</a:t>
            </a:r>
          </a:p>
          <a:p>
            <a:r>
              <a:rPr lang="sr-Latn-RS" sz="2000" dirty="0" smtClean="0">
                <a:latin typeface="Californian FB" pitchFamily="18" charset="0"/>
              </a:rPr>
              <a:t>f) I’m not sure</a:t>
            </a:r>
          </a:p>
          <a:p>
            <a:r>
              <a:rPr lang="sr-Latn-RS" sz="2000" dirty="0" smtClean="0">
                <a:latin typeface="Californian FB" pitchFamily="18" charset="0"/>
              </a:rPr>
              <a:t>g) definitely</a:t>
            </a:r>
          </a:p>
          <a:p>
            <a:r>
              <a:rPr lang="sr-Latn-RS" sz="2000" dirty="0" smtClean="0">
                <a:latin typeface="Californian FB" pitchFamily="18" charset="0"/>
              </a:rPr>
              <a:t>h) Do you</a:t>
            </a:r>
            <a:endParaRPr lang="en-US" sz="20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20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20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20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2000"/>
                                        <p:tgtEl>
                                          <p:spTgt spid="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0" end="0"/>
                                            </p:txEl>
                                          </p:spTgt>
                                        </p:tgtEl>
                                        <p:attrNameLst>
                                          <p:attrName>style.visibility</p:attrName>
                                        </p:attrNameLst>
                                      </p:cBhvr>
                                      <p:to>
                                        <p:strVal val="visible"/>
                                      </p:to>
                                    </p:set>
                                    <p:animEffect transition="in" filter="fade">
                                      <p:cBhvr>
                                        <p:cTn id="52" dur="2000"/>
                                        <p:tgtEl>
                                          <p:spTgt spid="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 end="1"/>
                                            </p:txEl>
                                          </p:spTgt>
                                        </p:tgtEl>
                                        <p:attrNameLst>
                                          <p:attrName>style.visibility</p:attrName>
                                        </p:attrNameLst>
                                      </p:cBhvr>
                                      <p:to>
                                        <p:strVal val="visible"/>
                                      </p:to>
                                    </p:set>
                                    <p:animEffect transition="in" filter="fade">
                                      <p:cBhvr>
                                        <p:cTn id="57" dur="2000"/>
                                        <p:tgtEl>
                                          <p:spTgt spid="3">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2" end="2"/>
                                            </p:txEl>
                                          </p:spTgt>
                                        </p:tgtEl>
                                        <p:attrNameLst>
                                          <p:attrName>style.visibility</p:attrName>
                                        </p:attrNameLst>
                                      </p:cBhvr>
                                      <p:to>
                                        <p:strVal val="visible"/>
                                      </p:to>
                                    </p:set>
                                    <p:animEffect transition="in" filter="fade">
                                      <p:cBhvr>
                                        <p:cTn id="62" dur="2000"/>
                                        <p:tgtEl>
                                          <p:spTgt spid="3">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Effect transition="in" filter="fade">
                                      <p:cBhvr>
                                        <p:cTn id="67" dur="2000"/>
                                        <p:tgtEl>
                                          <p:spTgt spid="3">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4" end="4"/>
                                            </p:txEl>
                                          </p:spTgt>
                                        </p:tgtEl>
                                        <p:attrNameLst>
                                          <p:attrName>style.visibility</p:attrName>
                                        </p:attrNameLst>
                                      </p:cBhvr>
                                      <p:to>
                                        <p:strVal val="visible"/>
                                      </p:to>
                                    </p:set>
                                    <p:animEffect transition="in" filter="fade">
                                      <p:cBhvr>
                                        <p:cTn id="72" dur="2000"/>
                                        <p:tgtEl>
                                          <p:spTgt spid="3">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5" end="5"/>
                                            </p:txEl>
                                          </p:spTgt>
                                        </p:tgtEl>
                                        <p:attrNameLst>
                                          <p:attrName>style.visibility</p:attrName>
                                        </p:attrNameLst>
                                      </p:cBhvr>
                                      <p:to>
                                        <p:strVal val="visible"/>
                                      </p:to>
                                    </p:set>
                                    <p:animEffect transition="in" filter="fade">
                                      <p:cBhvr>
                                        <p:cTn id="77" dur="2000"/>
                                        <p:tgtEl>
                                          <p:spTgt spid="3">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6" end="6"/>
                                            </p:txEl>
                                          </p:spTgt>
                                        </p:tgtEl>
                                        <p:attrNameLst>
                                          <p:attrName>style.visibility</p:attrName>
                                        </p:attrNameLst>
                                      </p:cBhvr>
                                      <p:to>
                                        <p:strVal val="visible"/>
                                      </p:to>
                                    </p:set>
                                    <p:animEffect transition="in" filter="fade">
                                      <p:cBhvr>
                                        <p:cTn id="82" dur="2000"/>
                                        <p:tgtEl>
                                          <p:spTgt spid="3">
                                            <p:txEl>
                                              <p:pRg st="6" end="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
                                            <p:txEl>
                                              <p:pRg st="7" end="7"/>
                                            </p:txEl>
                                          </p:spTgt>
                                        </p:tgtEl>
                                        <p:attrNameLst>
                                          <p:attrName>style.visibility</p:attrName>
                                        </p:attrNameLst>
                                      </p:cBhvr>
                                      <p:to>
                                        <p:strVal val="visible"/>
                                      </p:to>
                                    </p:set>
                                    <p:animEffect transition="in" filter="fade">
                                      <p:cBhvr>
                                        <p:cTn id="87" dur="2000"/>
                                        <p:tgtEl>
                                          <p:spTgt spid="3">
                                            <p:txEl>
                                              <p:pRg st="7" end="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
                                            <p:txEl>
                                              <p:pRg st="8" end="8"/>
                                            </p:txEl>
                                          </p:spTgt>
                                        </p:tgtEl>
                                        <p:attrNameLst>
                                          <p:attrName>style.visibility</p:attrName>
                                        </p:attrNameLst>
                                      </p:cBhvr>
                                      <p:to>
                                        <p:strVal val="visible"/>
                                      </p:to>
                                    </p:set>
                                    <p:animEffect transition="in" filter="fade">
                                      <p:cBhvr>
                                        <p:cTn id="92" dur="2000"/>
                                        <p:tgtEl>
                                          <p:spTgt spid="3">
                                            <p:txEl>
                                              <p:pRg st="8" end="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
                                            <p:txEl>
                                              <p:pRg st="9" end="9"/>
                                            </p:txEl>
                                          </p:spTgt>
                                        </p:tgtEl>
                                        <p:attrNameLst>
                                          <p:attrName>style.visibility</p:attrName>
                                        </p:attrNameLst>
                                      </p:cBhvr>
                                      <p:to>
                                        <p:strVal val="visible"/>
                                      </p:to>
                                    </p:set>
                                    <p:animEffect transition="in" filter="fade">
                                      <p:cBhvr>
                                        <p:cTn id="9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txBody>
          <a:bodyPr>
            <a:noAutofit/>
          </a:bodyPr>
          <a:lstStyle/>
          <a:p>
            <a:r>
              <a:rPr lang="sr-Latn-RS" sz="2600" dirty="0" smtClean="0">
                <a:latin typeface="Californian FB" pitchFamily="18" charset="0"/>
              </a:rPr>
              <a:t>Homework </a:t>
            </a:r>
            <a:br>
              <a:rPr lang="sr-Latn-RS" sz="2600" dirty="0" smtClean="0">
                <a:latin typeface="Californian FB" pitchFamily="18" charset="0"/>
              </a:rPr>
            </a:br>
            <a:r>
              <a:rPr lang="sr-Latn-RS" sz="2600" dirty="0" smtClean="0">
                <a:latin typeface="Californian FB" pitchFamily="18" charset="0"/>
              </a:rPr>
              <a:t>Extra Practice, </a:t>
            </a:r>
            <a:r>
              <a:rPr lang="sr-Latn-RS" sz="2600" b="1" dirty="0" smtClean="0">
                <a:solidFill>
                  <a:srgbClr val="FF0000"/>
                </a:solidFill>
                <a:latin typeface="Californian FB" pitchFamily="18" charset="0"/>
              </a:rPr>
              <a:t>page 141</a:t>
            </a:r>
            <a:r>
              <a:rPr lang="sr-Latn-RS" sz="2600" dirty="0" smtClean="0">
                <a:latin typeface="Californian FB" pitchFamily="18" charset="0"/>
              </a:rPr>
              <a:t/>
            </a:r>
            <a:br>
              <a:rPr lang="sr-Latn-RS" sz="2600" dirty="0" smtClean="0">
                <a:latin typeface="Californian FB" pitchFamily="18" charset="0"/>
              </a:rPr>
            </a:br>
            <a:r>
              <a:rPr lang="sr-Latn-RS" sz="2600" dirty="0" smtClean="0">
                <a:latin typeface="Californian FB" pitchFamily="18" charset="0"/>
              </a:rPr>
              <a:t>key</a:t>
            </a:r>
            <a:endParaRPr lang="en-US" sz="2800" dirty="0">
              <a:latin typeface="Californian FB" pitchFamily="18" charset="0"/>
            </a:endParaRPr>
          </a:p>
        </p:txBody>
      </p:sp>
      <p:sp>
        <p:nvSpPr>
          <p:cNvPr id="3" name="Content Placeholder 2"/>
          <p:cNvSpPr>
            <a:spLocks noGrp="1"/>
          </p:cNvSpPr>
          <p:nvPr>
            <p:ph idx="1"/>
          </p:nvPr>
        </p:nvSpPr>
        <p:spPr>
          <a:xfrm>
            <a:off x="0" y="1000108"/>
            <a:ext cx="9144000" cy="5857892"/>
          </a:xfrm>
        </p:spPr>
        <p:txBody>
          <a:bodyPr>
            <a:noAutofit/>
          </a:bodyPr>
          <a:lstStyle/>
          <a:p>
            <a:pPr algn="just"/>
            <a:r>
              <a:rPr lang="sr-Latn-RS" sz="2200" dirty="0" smtClean="0">
                <a:latin typeface="Californian FB" pitchFamily="18" charset="0"/>
              </a:rPr>
              <a:t>A: 1 </a:t>
            </a:r>
            <a:r>
              <a:rPr lang="sr-Latn-RS" sz="2200" b="1" u="sng" dirty="0" smtClean="0">
                <a:latin typeface="Californian FB" pitchFamily="18" charset="0"/>
              </a:rPr>
              <a:t>C </a:t>
            </a:r>
            <a:r>
              <a:rPr lang="sr-Latn-RS" sz="2200" dirty="0" smtClean="0">
                <a:latin typeface="Californian FB" pitchFamily="18" charset="0"/>
              </a:rPr>
              <a:t>about students having jobs Ben?</a:t>
            </a:r>
          </a:p>
          <a:p>
            <a:pPr algn="just"/>
            <a:r>
              <a:rPr lang="sr-Latn-RS" sz="2200" dirty="0" smtClean="0">
                <a:latin typeface="Californian FB" pitchFamily="18" charset="0"/>
              </a:rPr>
              <a:t>B: 2 </a:t>
            </a:r>
            <a:r>
              <a:rPr lang="sr-Latn-RS" sz="2200" b="1" dirty="0" smtClean="0">
                <a:solidFill>
                  <a:srgbClr val="FF0000"/>
                </a:solidFill>
                <a:latin typeface="Californian FB" pitchFamily="18" charset="0"/>
              </a:rPr>
              <a:t>Personally (D)</a:t>
            </a:r>
            <a:r>
              <a:rPr lang="sr-Latn-RS" sz="2200" dirty="0" smtClean="0">
                <a:latin typeface="Californian FB" pitchFamily="18" charset="0"/>
              </a:rPr>
              <a:t>, I think they should have a part-time job.</a:t>
            </a:r>
          </a:p>
          <a:p>
            <a:pPr algn="just"/>
            <a:r>
              <a:rPr lang="sr-Latn-RS" sz="2200" dirty="0" smtClean="0">
                <a:latin typeface="Californian FB" pitchFamily="18" charset="0"/>
              </a:rPr>
              <a:t>C: 3 </a:t>
            </a:r>
            <a:r>
              <a:rPr lang="sr-Latn-RS" sz="2200" b="1" dirty="0" smtClean="0">
                <a:solidFill>
                  <a:srgbClr val="FF0000"/>
                </a:solidFill>
                <a:latin typeface="Californian FB" pitchFamily="18" charset="0"/>
              </a:rPr>
              <a:t>I’m not sure (F)</a:t>
            </a:r>
            <a:r>
              <a:rPr lang="sr-Latn-RS" sz="2200" dirty="0" smtClean="0">
                <a:latin typeface="Californian FB" pitchFamily="18" charset="0"/>
              </a:rPr>
              <a:t>, student’s shouldn’t work, really. Students have to study. They should have time.</a:t>
            </a:r>
          </a:p>
          <a:p>
            <a:pPr algn="just"/>
            <a:r>
              <a:rPr lang="sr-Latn-RS" sz="2200" dirty="0" smtClean="0">
                <a:latin typeface="Californian FB" pitchFamily="18" charset="0"/>
              </a:rPr>
              <a:t>B. But in my opinion they have time to study </a:t>
            </a:r>
            <a:r>
              <a:rPr lang="sr-Latn-RS" sz="2200" u="sng" dirty="0" smtClean="0">
                <a:latin typeface="Californian FB" pitchFamily="18" charset="0"/>
              </a:rPr>
              <a:t>and</a:t>
            </a:r>
            <a:r>
              <a:rPr lang="sr-Latn-RS" sz="2200" dirty="0" smtClean="0">
                <a:latin typeface="Californian FB" pitchFamily="18" charset="0"/>
              </a:rPr>
              <a:t> work. There are many countries where this happens.</a:t>
            </a:r>
          </a:p>
          <a:p>
            <a:pPr algn="just"/>
            <a:r>
              <a:rPr lang="sr-Latn-RS" sz="2200" dirty="0" smtClean="0">
                <a:latin typeface="Californian FB" pitchFamily="18" charset="0"/>
              </a:rPr>
              <a:t>A: 4 </a:t>
            </a:r>
            <a:r>
              <a:rPr lang="sr-Latn-RS" sz="2200" b="1" dirty="0" smtClean="0">
                <a:solidFill>
                  <a:srgbClr val="FF0000"/>
                </a:solidFill>
                <a:latin typeface="Californian FB" pitchFamily="18" charset="0"/>
              </a:rPr>
              <a:t>Do you think (B) </a:t>
            </a:r>
            <a:r>
              <a:rPr lang="sr-Latn-RS" sz="2200" dirty="0" smtClean="0">
                <a:latin typeface="Californian FB" pitchFamily="18" charset="0"/>
              </a:rPr>
              <a:t>that students should pay for their education then?</a:t>
            </a:r>
          </a:p>
          <a:p>
            <a:pPr algn="just"/>
            <a:r>
              <a:rPr lang="sr-Latn-RS" sz="2200" dirty="0" smtClean="0">
                <a:latin typeface="Californian FB" pitchFamily="18" charset="0"/>
              </a:rPr>
              <a:t>B: Yes, 5 </a:t>
            </a:r>
            <a:r>
              <a:rPr lang="sr-Latn-RS" sz="2200" b="1" dirty="0" smtClean="0">
                <a:solidFill>
                  <a:srgbClr val="FF0000"/>
                </a:solidFill>
                <a:latin typeface="Californian FB" pitchFamily="18" charset="0"/>
              </a:rPr>
              <a:t>definitely (G)</a:t>
            </a:r>
            <a:r>
              <a:rPr lang="sr-Latn-RS" sz="2200" dirty="0" smtClean="0">
                <a:latin typeface="Californian FB" pitchFamily="18" charset="0"/>
              </a:rPr>
              <a:t>. I don’t use education so why should I pay for other people?</a:t>
            </a:r>
          </a:p>
          <a:p>
            <a:pPr algn="just"/>
            <a:r>
              <a:rPr lang="sr-Latn-RS" sz="2200" dirty="0" smtClean="0">
                <a:latin typeface="Californian FB" pitchFamily="18" charset="0"/>
              </a:rPr>
              <a:t>A: Wow! 6 </a:t>
            </a:r>
            <a:r>
              <a:rPr lang="sr-Latn-RS" sz="2200" b="1" dirty="0" smtClean="0">
                <a:solidFill>
                  <a:srgbClr val="FF0000"/>
                </a:solidFill>
                <a:latin typeface="Californian FB" pitchFamily="18" charset="0"/>
              </a:rPr>
              <a:t>Do you (H)</a:t>
            </a:r>
            <a:r>
              <a:rPr lang="sr-Latn-RS" sz="2200" dirty="0" smtClean="0">
                <a:latin typeface="Californian FB" pitchFamily="18" charset="0"/>
              </a:rPr>
              <a:t> agree with that, Carol?</a:t>
            </a:r>
          </a:p>
          <a:p>
            <a:pPr algn="just"/>
            <a:r>
              <a:rPr lang="sr-Latn-RS" sz="2200" dirty="0" smtClean="0">
                <a:latin typeface="Californian FB" pitchFamily="18" charset="0"/>
              </a:rPr>
              <a:t>C: 7 </a:t>
            </a:r>
            <a:r>
              <a:rPr lang="sr-Latn-RS" sz="2200" b="1" dirty="0" smtClean="0">
                <a:solidFill>
                  <a:srgbClr val="FF0000"/>
                </a:solidFill>
                <a:latin typeface="Californian FB" pitchFamily="18" charset="0"/>
              </a:rPr>
              <a:t>No, not (A) </a:t>
            </a:r>
            <a:r>
              <a:rPr lang="sr-Latn-RS" sz="2200" dirty="0" smtClean="0">
                <a:latin typeface="Californian FB" pitchFamily="18" charset="0"/>
              </a:rPr>
              <a:t>at all. I think this country should have qualified people so we all have to pay for that.</a:t>
            </a:r>
          </a:p>
          <a:p>
            <a:pPr algn="just"/>
            <a:r>
              <a:rPr lang="sr-Latn-RS" sz="2200" dirty="0" smtClean="0">
                <a:latin typeface="Californian FB" pitchFamily="18" charset="0"/>
              </a:rPr>
              <a:t>A: Definitely. That’s right, Ben, isn’t it?</a:t>
            </a:r>
          </a:p>
          <a:p>
            <a:pPr algn="just"/>
            <a:r>
              <a:rPr lang="sr-Latn-RS" sz="2200" dirty="0" smtClean="0">
                <a:latin typeface="Californian FB" pitchFamily="18" charset="0"/>
              </a:rPr>
              <a:t>B: No, 8 </a:t>
            </a:r>
            <a:r>
              <a:rPr lang="sr-Latn-RS" sz="2200" b="1" dirty="0" smtClean="0">
                <a:solidFill>
                  <a:srgbClr val="FF0000"/>
                </a:solidFill>
                <a:latin typeface="Californian FB" pitchFamily="18" charset="0"/>
              </a:rPr>
              <a:t>not at all (E) </a:t>
            </a:r>
            <a:r>
              <a:rPr lang="sr-Latn-RS" sz="2200" dirty="0" smtClean="0">
                <a:latin typeface="Californian FB" pitchFamily="18" charset="0"/>
              </a:rPr>
              <a:t>...</a:t>
            </a:r>
          </a:p>
          <a:p>
            <a:pPr algn="just"/>
            <a:endParaRPr lang="en-US" sz="22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reading</a:t>
            </a:r>
            <a:endParaRPr lang="en-US" dirty="0">
              <a:latin typeface="Californian FB" pitchFamily="18" charset="0"/>
            </a:endParaRPr>
          </a:p>
        </p:txBody>
      </p:sp>
      <p:sp>
        <p:nvSpPr>
          <p:cNvPr id="3" name="Text Placeholder 2"/>
          <p:cNvSpPr>
            <a:spLocks noGrp="1"/>
          </p:cNvSpPr>
          <p:nvPr>
            <p:ph type="body" idx="1"/>
          </p:nvPr>
        </p:nvSpPr>
        <p:spPr/>
        <p:txBody>
          <a:bodyPr>
            <a:normAutofit/>
          </a:bodyPr>
          <a:lstStyle/>
          <a:p>
            <a:r>
              <a:rPr lang="sr-Latn-RS" sz="2800" dirty="0" smtClean="0">
                <a:latin typeface="Californian FB" pitchFamily="18" charset="0"/>
              </a:rPr>
              <a:t>page 92</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011222"/>
          </a:xfrm>
        </p:spPr>
        <p:txBody>
          <a:bodyPr>
            <a:noAutofit/>
          </a:bodyPr>
          <a:lstStyle/>
          <a:p>
            <a:r>
              <a:rPr lang="sr-Latn-RS" sz="2900" dirty="0" smtClean="0">
                <a:latin typeface="Californian FB" pitchFamily="18" charset="0"/>
              </a:rPr>
              <a:t>1. </a:t>
            </a:r>
            <a:r>
              <a:rPr lang="sr-Latn-RS" sz="2900" b="1" dirty="0" smtClean="0">
                <a:solidFill>
                  <a:srgbClr val="FF0000"/>
                </a:solidFill>
                <a:latin typeface="Californian FB" pitchFamily="18" charset="0"/>
              </a:rPr>
              <a:t>page 92</a:t>
            </a:r>
            <a:r>
              <a:rPr lang="sr-Latn-RS" sz="2900" dirty="0" smtClean="0">
                <a:latin typeface="Californian FB" pitchFamily="18" charset="0"/>
              </a:rPr>
              <a:t>, Work with a partner and answer the questions.</a:t>
            </a:r>
            <a:endParaRPr lang="en-US" sz="2900" dirty="0">
              <a:latin typeface="Californian FB" pitchFamily="18" charset="0"/>
            </a:endParaRPr>
          </a:p>
        </p:txBody>
      </p:sp>
      <p:sp>
        <p:nvSpPr>
          <p:cNvPr id="3" name="Content Placeholder 2"/>
          <p:cNvSpPr>
            <a:spLocks noGrp="1"/>
          </p:cNvSpPr>
          <p:nvPr>
            <p:ph idx="1"/>
          </p:nvPr>
        </p:nvSpPr>
        <p:spPr>
          <a:xfrm>
            <a:off x="285720" y="1600200"/>
            <a:ext cx="4357718" cy="4829196"/>
          </a:xfrm>
        </p:spPr>
        <p:txBody>
          <a:bodyPr/>
          <a:lstStyle/>
          <a:p>
            <a:pPr algn="just"/>
            <a:r>
              <a:rPr lang="sr-Latn-RS" dirty="0" smtClean="0">
                <a:latin typeface="Californian FB" pitchFamily="18" charset="0"/>
              </a:rPr>
              <a:t>1. Describe the </a:t>
            </a:r>
            <a:r>
              <a:rPr lang="sr-Latn-RS" b="1" dirty="0" smtClean="0">
                <a:latin typeface="Californian FB" pitchFamily="18" charset="0"/>
              </a:rPr>
              <a:t>area </a:t>
            </a:r>
            <a:r>
              <a:rPr lang="sr-Latn-RS" dirty="0" smtClean="0">
                <a:latin typeface="Californian FB" pitchFamily="18" charset="0"/>
              </a:rPr>
              <a:t>where you live.</a:t>
            </a:r>
          </a:p>
          <a:p>
            <a:pPr algn="just"/>
            <a:r>
              <a:rPr lang="sr-Latn-RS" dirty="0" smtClean="0">
                <a:latin typeface="Californian FB" pitchFamily="18" charset="0"/>
              </a:rPr>
              <a:t>2. Do you feel safe in your area/in your home?</a:t>
            </a:r>
          </a:p>
          <a:p>
            <a:pPr algn="just"/>
            <a:r>
              <a:rPr lang="sr-Latn-RS" dirty="0" smtClean="0">
                <a:latin typeface="Californian FB" pitchFamily="18" charset="0"/>
              </a:rPr>
              <a:t>3. Look at the photo in the article. What is this place, do you think?</a:t>
            </a:r>
            <a:endParaRPr lang="en-US" dirty="0">
              <a:latin typeface="Californian FB" pitchFamily="18" charset="0"/>
            </a:endParaRPr>
          </a:p>
        </p:txBody>
      </p:sp>
      <p:pic>
        <p:nvPicPr>
          <p:cNvPr id="12290" name="Picture 2" descr="C:\Users\User\Desktop\novi-sad-pixabay-2.jpg"/>
          <p:cNvPicPr>
            <a:picLocks noChangeAspect="1" noChangeArrowheads="1"/>
          </p:cNvPicPr>
          <p:nvPr/>
        </p:nvPicPr>
        <p:blipFill>
          <a:blip r:embed="rId2"/>
          <a:srcRect/>
          <a:stretch>
            <a:fillRect/>
          </a:stretch>
        </p:blipFill>
        <p:spPr bwMode="auto">
          <a:xfrm>
            <a:off x="5000628" y="1857364"/>
            <a:ext cx="3643338" cy="4000528"/>
          </a:xfrm>
          <a:prstGeom prst="rect">
            <a:avLst/>
          </a:prstGeom>
          <a:noFill/>
        </p:spPr>
      </p:pic>
      <p:pic>
        <p:nvPicPr>
          <p:cNvPr id="12291" name="Picture 3" descr="C:\Users\User\Desktop\neighbours-helping-themselves-to-food-block-party-108976063.jpg"/>
          <p:cNvPicPr>
            <a:picLocks noChangeAspect="1" noChangeArrowheads="1"/>
          </p:cNvPicPr>
          <p:nvPr/>
        </p:nvPicPr>
        <p:blipFill>
          <a:blip r:embed="rId3"/>
          <a:srcRect/>
          <a:stretch>
            <a:fillRect/>
          </a:stretch>
        </p:blipFill>
        <p:spPr bwMode="auto">
          <a:xfrm>
            <a:off x="5143504" y="1571612"/>
            <a:ext cx="2870178" cy="49291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2000"/>
                                        <p:tgtEl>
                                          <p:spTgt spid="122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291"/>
                                        </p:tgtEl>
                                        <p:attrNameLst>
                                          <p:attrName>style.visibility</p:attrName>
                                        </p:attrNameLst>
                                      </p:cBhvr>
                                      <p:to>
                                        <p:strVal val="visible"/>
                                      </p:to>
                                    </p:set>
                                    <p:animEffect transition="in" filter="fade">
                                      <p:cBhvr>
                                        <p:cTn id="32" dur="2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200" dirty="0" smtClean="0">
                <a:latin typeface="Californian FB" pitchFamily="18" charset="0"/>
              </a:rPr>
              <a:t>2. </a:t>
            </a:r>
            <a:r>
              <a:rPr lang="sr-Latn-RS" sz="3200" b="1" dirty="0" smtClean="0">
                <a:solidFill>
                  <a:srgbClr val="FF0000"/>
                </a:solidFill>
                <a:latin typeface="Californian FB" pitchFamily="18" charset="0"/>
              </a:rPr>
              <a:t>page 92</a:t>
            </a:r>
            <a:r>
              <a:rPr lang="sr-Latn-RS" sz="3200" dirty="0" smtClean="0">
                <a:latin typeface="Californian FB" pitchFamily="18" charset="0"/>
              </a:rPr>
              <a:t>, Read the article </a:t>
            </a:r>
            <a:r>
              <a:rPr lang="sr-Latn-RS" sz="3200" i="1" dirty="0" smtClean="0">
                <a:latin typeface="Californian FB" pitchFamily="18" charset="0"/>
              </a:rPr>
              <a:t>Separate Lives </a:t>
            </a:r>
            <a:r>
              <a:rPr lang="sr-Latn-RS" sz="3200" dirty="0" smtClean="0">
                <a:latin typeface="Californian FB" pitchFamily="18" charset="0"/>
              </a:rPr>
              <a:t>quickly and choose the best answer.</a:t>
            </a:r>
            <a:endParaRPr lang="en-US" sz="32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The article tells us about </a:t>
            </a:r>
            <a:r>
              <a:rPr lang="sr-Latn-RS" b="1" dirty="0" smtClean="0">
                <a:latin typeface="Californian FB" pitchFamily="18" charset="0"/>
              </a:rPr>
              <a:t>gated communities</a:t>
            </a:r>
            <a:r>
              <a:rPr lang="sr-Latn-RS" dirty="0" smtClean="0">
                <a:latin typeface="Californian FB" pitchFamily="18" charset="0"/>
              </a:rPr>
              <a:t>:</a:t>
            </a:r>
          </a:p>
          <a:p>
            <a:pPr algn="just"/>
            <a:r>
              <a:rPr lang="sr-Latn-RS" dirty="0" smtClean="0">
                <a:latin typeface="Californian FB" pitchFamily="18" charset="0"/>
              </a:rPr>
              <a:t>a) in the future</a:t>
            </a:r>
          </a:p>
          <a:p>
            <a:pPr algn="just"/>
            <a:r>
              <a:rPr lang="sr-Latn-RS" dirty="0" smtClean="0">
                <a:latin typeface="Californian FB" pitchFamily="18" charset="0"/>
              </a:rPr>
              <a:t>b) now</a:t>
            </a:r>
          </a:p>
          <a:p>
            <a:pPr algn="just"/>
            <a:r>
              <a:rPr lang="sr-Latn-RS" dirty="0" smtClean="0">
                <a:latin typeface="Californian FB" pitchFamily="18" charset="0"/>
              </a:rPr>
              <a:t>c) now and in the future</a:t>
            </a:r>
          </a:p>
          <a:p>
            <a:pPr algn="just"/>
            <a:r>
              <a:rPr lang="sr-Latn-RS" dirty="0" smtClean="0">
                <a:latin typeface="Californian FB" pitchFamily="18" charset="0"/>
              </a:rPr>
              <a:t>d) in the future, now and in the past</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200" dirty="0" smtClean="0">
                <a:latin typeface="Californian FB" pitchFamily="18" charset="0"/>
              </a:rPr>
              <a:t>2. </a:t>
            </a:r>
            <a:r>
              <a:rPr lang="sr-Latn-RS" sz="3200" b="1" dirty="0" smtClean="0">
                <a:solidFill>
                  <a:srgbClr val="FF0000"/>
                </a:solidFill>
                <a:latin typeface="Californian FB" pitchFamily="18" charset="0"/>
              </a:rPr>
              <a:t>page 92</a:t>
            </a:r>
            <a:r>
              <a:rPr lang="sr-Latn-RS" sz="3200" dirty="0" smtClean="0">
                <a:latin typeface="Californian FB" pitchFamily="18" charset="0"/>
              </a:rPr>
              <a:t>, Key</a:t>
            </a:r>
            <a:endParaRPr lang="en-US" sz="32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The article tells us about </a:t>
            </a:r>
            <a:r>
              <a:rPr lang="sr-Latn-RS" b="1" dirty="0" smtClean="0">
                <a:latin typeface="Californian FB" pitchFamily="18" charset="0"/>
              </a:rPr>
              <a:t>gated communities</a:t>
            </a:r>
            <a:r>
              <a:rPr lang="sr-Latn-RS" dirty="0" smtClean="0">
                <a:latin typeface="Californian FB" pitchFamily="18" charset="0"/>
              </a:rPr>
              <a:t>:</a:t>
            </a:r>
          </a:p>
          <a:p>
            <a:pPr algn="just"/>
            <a:r>
              <a:rPr lang="sr-Latn-RS" dirty="0" smtClean="0">
                <a:latin typeface="Californian FB" pitchFamily="18" charset="0"/>
              </a:rPr>
              <a:t>a) in the future</a:t>
            </a:r>
          </a:p>
          <a:p>
            <a:pPr algn="just"/>
            <a:r>
              <a:rPr lang="sr-Latn-RS" dirty="0" smtClean="0">
                <a:latin typeface="Californian FB" pitchFamily="18" charset="0"/>
              </a:rPr>
              <a:t>b) now</a:t>
            </a:r>
          </a:p>
          <a:p>
            <a:pPr algn="just"/>
            <a:r>
              <a:rPr lang="sr-Latn-RS" dirty="0" smtClean="0">
                <a:latin typeface="Californian FB" pitchFamily="18" charset="0"/>
              </a:rPr>
              <a:t>c) </a:t>
            </a:r>
            <a:r>
              <a:rPr lang="sr-Latn-RS" b="1" u="sng" dirty="0" smtClean="0">
                <a:latin typeface="Californian FB" pitchFamily="18" charset="0"/>
              </a:rPr>
              <a:t>now and in the future (see the Present Simple and Future Simple sentences)</a:t>
            </a:r>
          </a:p>
          <a:p>
            <a:pPr algn="just"/>
            <a:r>
              <a:rPr lang="sr-Latn-RS" dirty="0" smtClean="0">
                <a:latin typeface="Californian FB" pitchFamily="18" charset="0"/>
              </a:rPr>
              <a:t>d) in the future, now and in the past</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7686" y="0"/>
            <a:ext cx="4329114" cy="1000108"/>
          </a:xfrm>
        </p:spPr>
        <p:txBody>
          <a:bodyPr>
            <a:normAutofit/>
          </a:bodyPr>
          <a:lstStyle/>
          <a:p>
            <a:r>
              <a:rPr lang="sr-Latn-RS" sz="3600" i="1" dirty="0" smtClean="0">
                <a:latin typeface="Californian FB" pitchFamily="18" charset="0"/>
              </a:rPr>
              <a:t>Separate Lives</a:t>
            </a:r>
            <a:endParaRPr lang="en-US" sz="3600" i="1" dirty="0">
              <a:latin typeface="Californian FB" pitchFamily="18" charset="0"/>
            </a:endParaRPr>
          </a:p>
        </p:txBody>
      </p:sp>
      <p:sp>
        <p:nvSpPr>
          <p:cNvPr id="3" name="Content Placeholder 2"/>
          <p:cNvSpPr>
            <a:spLocks noGrp="1"/>
          </p:cNvSpPr>
          <p:nvPr>
            <p:ph idx="1"/>
          </p:nvPr>
        </p:nvSpPr>
        <p:spPr>
          <a:xfrm>
            <a:off x="0" y="0"/>
            <a:ext cx="4429124" cy="6858000"/>
          </a:xfrm>
        </p:spPr>
        <p:txBody>
          <a:bodyPr>
            <a:normAutofit fontScale="92500" lnSpcReduction="20000"/>
          </a:bodyPr>
          <a:lstStyle/>
          <a:p>
            <a:pPr algn="just"/>
            <a:r>
              <a:rPr lang="sr-Latn-RS" b="1" dirty="0" smtClean="0">
                <a:latin typeface="Californian FB" pitchFamily="18" charset="0"/>
              </a:rPr>
              <a:t>A.</a:t>
            </a:r>
            <a:r>
              <a:rPr lang="sr-Latn-RS" dirty="0" smtClean="0">
                <a:latin typeface="Californian FB" pitchFamily="18" charset="0"/>
              </a:rPr>
              <a:t> What kind of homes will we live in 20 or 30 years from now? Some people think that many of us will live in ‘gated communities.’ There will be high walls and </a:t>
            </a:r>
            <a:r>
              <a:rPr lang="sr-Latn-RS" b="1" dirty="0" smtClean="0">
                <a:latin typeface="Californian FB" pitchFamily="18" charset="0"/>
              </a:rPr>
              <a:t>fences</a:t>
            </a:r>
            <a:r>
              <a:rPr lang="sr-Latn-RS" dirty="0" smtClean="0">
                <a:latin typeface="Californian FB" pitchFamily="18" charset="0"/>
              </a:rPr>
              <a:t> around our houses and flats. </a:t>
            </a:r>
            <a:r>
              <a:rPr lang="sr-Latn-RS" b="1" dirty="0" smtClean="0">
                <a:latin typeface="Californian FB" pitchFamily="18" charset="0"/>
              </a:rPr>
              <a:t>Security guards </a:t>
            </a:r>
            <a:r>
              <a:rPr lang="sr-Latn-RS" dirty="0" smtClean="0">
                <a:latin typeface="Californian FB" pitchFamily="18" charset="0"/>
              </a:rPr>
              <a:t>will control the </a:t>
            </a:r>
            <a:r>
              <a:rPr lang="sr-Latn-RS" b="1" dirty="0" smtClean="0">
                <a:latin typeface="Californian FB" pitchFamily="18" charset="0"/>
              </a:rPr>
              <a:t>entrances</a:t>
            </a:r>
            <a:r>
              <a:rPr lang="sr-Latn-RS" dirty="0" smtClean="0">
                <a:latin typeface="Californian FB" pitchFamily="18" charset="0"/>
              </a:rPr>
              <a:t>. Inside, there will be parks and play areas for children, supermarkets, business centres and travel agencies, restaurants, </a:t>
            </a:r>
            <a:r>
              <a:rPr lang="sr-Latn-RS" b="1" dirty="0" smtClean="0">
                <a:latin typeface="Californian FB" pitchFamily="18" charset="0"/>
              </a:rPr>
              <a:t>gyms</a:t>
            </a:r>
            <a:r>
              <a:rPr lang="sr-Latn-RS" dirty="0" smtClean="0">
                <a:latin typeface="Californian FB" pitchFamily="18" charset="0"/>
              </a:rPr>
              <a:t> and </a:t>
            </a:r>
            <a:r>
              <a:rPr lang="sr-Latn-RS" b="1" dirty="0" smtClean="0">
                <a:latin typeface="Californian FB" pitchFamily="18" charset="0"/>
              </a:rPr>
              <a:t>golf courses</a:t>
            </a:r>
            <a:r>
              <a:rPr lang="sr-Latn-RS" dirty="0" smtClean="0">
                <a:latin typeface="Californian FB" pitchFamily="18" charset="0"/>
              </a:rPr>
              <a:t>.</a:t>
            </a:r>
            <a:endParaRPr lang="en-US" dirty="0">
              <a:latin typeface="Californian FB" pitchFamily="18" charset="0"/>
            </a:endParaRPr>
          </a:p>
        </p:txBody>
      </p:sp>
      <p:pic>
        <p:nvPicPr>
          <p:cNvPr id="1027" name="Picture 3" descr="C:\Users\User\Desktop\gated-community.jpg"/>
          <p:cNvPicPr>
            <a:picLocks noChangeAspect="1" noChangeArrowheads="1"/>
          </p:cNvPicPr>
          <p:nvPr/>
        </p:nvPicPr>
        <p:blipFill>
          <a:blip r:embed="rId2"/>
          <a:srcRect/>
          <a:stretch>
            <a:fillRect/>
          </a:stretch>
        </p:blipFill>
        <p:spPr bwMode="auto">
          <a:xfrm>
            <a:off x="4643438" y="928670"/>
            <a:ext cx="4214842" cy="564360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20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rmAutofit fontScale="90000"/>
          </a:bodyPr>
          <a:lstStyle/>
          <a:p>
            <a:r>
              <a:rPr lang="sr-Latn-RS" sz="3600" dirty="0" smtClean="0">
                <a:latin typeface="Californian FB" pitchFamily="18" charset="0"/>
              </a:rPr>
              <a:t>gate</a:t>
            </a:r>
            <a:r>
              <a:rPr lang="en-US" sz="3200" dirty="0" smtClean="0">
                <a:latin typeface="Californian FB" pitchFamily="18" charset="0"/>
              </a:rPr>
              <a:t>/</a:t>
            </a:r>
            <a:r>
              <a:rPr lang="en-US" sz="3200" dirty="0" err="1" smtClean="0">
                <a:latin typeface="Californian FB" pitchFamily="18" charset="0"/>
              </a:rPr>
              <a:t>ɡeɪt</a:t>
            </a:r>
            <a:r>
              <a:rPr lang="en-US" sz="3200" dirty="0" smtClean="0">
                <a:latin typeface="Californian FB" pitchFamily="18" charset="0"/>
              </a:rPr>
              <a:t>/</a:t>
            </a:r>
            <a:r>
              <a:rPr lang="sr-Latn-RS" sz="3600" dirty="0" smtClean="0">
                <a:latin typeface="Californian FB" pitchFamily="18" charset="0"/>
              </a:rPr>
              <a:t>, fence</a:t>
            </a:r>
            <a:r>
              <a:rPr lang="en-US" sz="3200" dirty="0" smtClean="0">
                <a:latin typeface="Californian FB" pitchFamily="18" charset="0"/>
              </a:rPr>
              <a:t>/</a:t>
            </a:r>
            <a:r>
              <a:rPr lang="en-US" sz="3200" dirty="0" err="1" smtClean="0">
                <a:latin typeface="Californian FB" pitchFamily="18" charset="0"/>
              </a:rPr>
              <a:t>fɛns</a:t>
            </a:r>
            <a:r>
              <a:rPr lang="en-US" sz="3200" dirty="0" smtClean="0">
                <a:latin typeface="Californian FB" pitchFamily="18" charset="0"/>
              </a:rPr>
              <a:t>/</a:t>
            </a:r>
            <a:r>
              <a:rPr lang="sr-Latn-RS" sz="3600" dirty="0" smtClean="0">
                <a:latin typeface="Californian FB" pitchFamily="18" charset="0"/>
              </a:rPr>
              <a:t>, hedge</a:t>
            </a:r>
            <a:r>
              <a:rPr lang="en-US" sz="3200" dirty="0" smtClean="0">
                <a:latin typeface="Californian FB" pitchFamily="18" charset="0"/>
              </a:rPr>
              <a:t>/</a:t>
            </a:r>
            <a:r>
              <a:rPr lang="en-US" sz="3200" dirty="0" err="1" smtClean="0">
                <a:latin typeface="Californian FB" pitchFamily="18" charset="0"/>
              </a:rPr>
              <a:t>hɛdʒ</a:t>
            </a:r>
            <a:r>
              <a:rPr lang="en-US" sz="3200" dirty="0" smtClean="0">
                <a:latin typeface="Californian FB" pitchFamily="18" charset="0"/>
              </a:rPr>
              <a:t>/</a:t>
            </a:r>
            <a:r>
              <a:rPr lang="sr-Latn-RS" sz="3600" dirty="0" smtClean="0">
                <a:latin typeface="Californian FB" pitchFamily="18" charset="0"/>
              </a:rPr>
              <a:t/>
            </a:r>
            <a:br>
              <a:rPr lang="sr-Latn-RS" sz="3600" dirty="0" smtClean="0">
                <a:latin typeface="Californian FB" pitchFamily="18" charset="0"/>
              </a:rPr>
            </a:br>
            <a:r>
              <a:rPr lang="sr-Latn-RS" sz="3600" i="1" dirty="0" smtClean="0">
                <a:latin typeface="Californian FB" pitchFamily="18" charset="0"/>
              </a:rPr>
              <a:t>kapija, ograda, živica</a:t>
            </a:r>
            <a:endParaRPr lang="en-US" sz="3600" i="1" dirty="0">
              <a:latin typeface="Californian FB" pitchFamily="18" charset="0"/>
            </a:endParaRPr>
          </a:p>
        </p:txBody>
      </p:sp>
      <p:pic>
        <p:nvPicPr>
          <p:cNvPr id="8194" name="Picture 2" descr="C:\Users\User\Desktop\e2806cdcf4f54263872a45f99aa4a366.jpg"/>
          <p:cNvPicPr>
            <a:picLocks noGrp="1" noChangeAspect="1" noChangeArrowheads="1"/>
          </p:cNvPicPr>
          <p:nvPr>
            <p:ph idx="1"/>
          </p:nvPr>
        </p:nvPicPr>
        <p:blipFill>
          <a:blip r:embed="rId2"/>
          <a:srcRect/>
          <a:stretch>
            <a:fillRect/>
          </a:stretch>
        </p:blipFill>
        <p:spPr bwMode="auto">
          <a:xfrm>
            <a:off x="0" y="1571612"/>
            <a:ext cx="3143240" cy="4500594"/>
          </a:xfrm>
          <a:prstGeom prst="rect">
            <a:avLst/>
          </a:prstGeom>
          <a:noFill/>
        </p:spPr>
      </p:pic>
      <p:pic>
        <p:nvPicPr>
          <p:cNvPr id="8195" name="Picture 3" descr="C:\Users\User\Desktop\184597103-56a49f2a3df78cf772834e42.jpg"/>
          <p:cNvPicPr>
            <a:picLocks noChangeAspect="1" noChangeArrowheads="1"/>
          </p:cNvPicPr>
          <p:nvPr/>
        </p:nvPicPr>
        <p:blipFill>
          <a:blip r:embed="rId3" cstate="print"/>
          <a:srcRect/>
          <a:stretch>
            <a:fillRect/>
          </a:stretch>
        </p:blipFill>
        <p:spPr bwMode="auto">
          <a:xfrm>
            <a:off x="3214678" y="1571612"/>
            <a:ext cx="2786082" cy="4572032"/>
          </a:xfrm>
          <a:prstGeom prst="rect">
            <a:avLst/>
          </a:prstGeom>
          <a:noFill/>
        </p:spPr>
      </p:pic>
      <p:pic>
        <p:nvPicPr>
          <p:cNvPr id="8196" name="Picture 4" descr="C:\Users\User\Desktop\fast-growing-hedges-privacy.jpg"/>
          <p:cNvPicPr>
            <a:picLocks noChangeAspect="1" noChangeArrowheads="1"/>
          </p:cNvPicPr>
          <p:nvPr/>
        </p:nvPicPr>
        <p:blipFill>
          <a:blip r:embed="rId4"/>
          <a:srcRect/>
          <a:stretch>
            <a:fillRect/>
          </a:stretch>
        </p:blipFill>
        <p:spPr bwMode="auto">
          <a:xfrm>
            <a:off x="6072198" y="1643050"/>
            <a:ext cx="2733996" cy="4286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2000"/>
                                        <p:tgtEl>
                                          <p:spTgt spid="81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6"/>
                                        </p:tgtEl>
                                        <p:attrNameLst>
                                          <p:attrName>style.visibility</p:attrName>
                                        </p:attrNameLst>
                                      </p:cBhvr>
                                      <p:to>
                                        <p:strVal val="visible"/>
                                      </p:to>
                                    </p:set>
                                    <p:animEffect transition="in" filter="fade">
                                      <p:cBhvr>
                                        <p:cTn id="17" dur="2000"/>
                                        <p:tgtEl>
                                          <p:spTgt spid="819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entrance         exit</a:t>
            </a:r>
            <a:endParaRPr lang="en-US" sz="3600" dirty="0">
              <a:latin typeface="Californian FB" pitchFamily="18" charset="0"/>
            </a:endParaRPr>
          </a:p>
        </p:txBody>
      </p:sp>
      <p:pic>
        <p:nvPicPr>
          <p:cNvPr id="9218" name="Picture 2" descr="C:\Users\User\Desktop\opposite-wordcard-for-entrance-and-exit-vector-15733740.jpg"/>
          <p:cNvPicPr>
            <a:picLocks noGrp="1" noChangeAspect="1" noChangeArrowheads="1"/>
          </p:cNvPicPr>
          <p:nvPr>
            <p:ph idx="1"/>
          </p:nvPr>
        </p:nvPicPr>
        <p:blipFill>
          <a:blip r:embed="rId2"/>
          <a:srcRect/>
          <a:stretch>
            <a:fillRect/>
          </a:stretch>
        </p:blipFill>
        <p:spPr bwMode="auto">
          <a:xfrm>
            <a:off x="1703836" y="1600200"/>
            <a:ext cx="5736328"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security guard</a:t>
            </a:r>
            <a:r>
              <a:rPr lang="en-US" sz="3600" dirty="0" smtClean="0">
                <a:latin typeface="Californian FB" pitchFamily="18" charset="0"/>
              </a:rPr>
              <a:t>/</a:t>
            </a:r>
            <a:r>
              <a:rPr lang="en-US" sz="3600" dirty="0" err="1" smtClean="0">
                <a:latin typeface="Californian FB" pitchFamily="18" charset="0"/>
              </a:rPr>
              <a:t>ɡɑːd</a:t>
            </a:r>
            <a:r>
              <a:rPr lang="en-US" sz="3600" dirty="0" smtClean="0">
                <a:latin typeface="Californian FB" pitchFamily="18" charset="0"/>
              </a:rPr>
              <a:t>/</a:t>
            </a:r>
            <a:r>
              <a:rPr lang="sr-Latn-RS" sz="3600" dirty="0" smtClean="0">
                <a:latin typeface="Californian FB" pitchFamily="18" charset="0"/>
              </a:rPr>
              <a:t> </a:t>
            </a:r>
            <a:r>
              <a:rPr lang="sr-Latn-RS" sz="3600" i="1" dirty="0" smtClean="0">
                <a:latin typeface="Californian FB" pitchFamily="18" charset="0"/>
              </a:rPr>
              <a:t>stražar, čuvar</a:t>
            </a:r>
            <a:endParaRPr lang="en-US" sz="3600" i="1" dirty="0">
              <a:latin typeface="Californian FB" pitchFamily="18" charset="0"/>
            </a:endParaRPr>
          </a:p>
        </p:txBody>
      </p:sp>
      <p:pic>
        <p:nvPicPr>
          <p:cNvPr id="1026" name="Picture 2" descr="C:\Users\User\Desktop\community-security.jpg"/>
          <p:cNvPicPr>
            <a:picLocks noGrp="1" noChangeAspect="1" noChangeArrowheads="1"/>
          </p:cNvPicPr>
          <p:nvPr>
            <p:ph idx="1"/>
          </p:nvPr>
        </p:nvPicPr>
        <p:blipFill>
          <a:blip r:embed="rId2"/>
          <a:srcRect/>
          <a:stretch>
            <a:fillRect/>
          </a:stretch>
        </p:blipFill>
        <p:spPr bwMode="auto">
          <a:xfrm>
            <a:off x="1905000" y="2442051"/>
            <a:ext cx="5334000" cy="28422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rmAutofit/>
          </a:bodyPr>
          <a:lstStyle/>
          <a:p>
            <a:r>
              <a:rPr lang="sr-Latn-RS" sz="3600" dirty="0" smtClean="0">
                <a:latin typeface="Californian FB" pitchFamily="18" charset="0"/>
              </a:rPr>
              <a:t>playground - </a:t>
            </a:r>
            <a:r>
              <a:rPr lang="sr-Latn-RS" sz="3600" i="1" dirty="0" smtClean="0">
                <a:latin typeface="Californian FB" pitchFamily="18" charset="0"/>
              </a:rPr>
              <a:t>igralište</a:t>
            </a:r>
            <a:endParaRPr lang="en-US" sz="3600" i="1" dirty="0">
              <a:latin typeface="Californian FB" pitchFamily="18" charset="0"/>
            </a:endParaRPr>
          </a:p>
        </p:txBody>
      </p:sp>
      <p:pic>
        <p:nvPicPr>
          <p:cNvPr id="10242" name="Picture 2" descr="C:\Users\User\Desktop\images.jpg"/>
          <p:cNvPicPr>
            <a:picLocks noGrp="1" noChangeAspect="1" noChangeArrowheads="1"/>
          </p:cNvPicPr>
          <p:nvPr>
            <p:ph idx="1"/>
          </p:nvPr>
        </p:nvPicPr>
        <p:blipFill>
          <a:blip r:embed="rId2"/>
          <a:srcRect/>
          <a:stretch>
            <a:fillRect/>
          </a:stretch>
        </p:blipFill>
        <p:spPr bwMode="auto">
          <a:xfrm>
            <a:off x="928662" y="1500174"/>
            <a:ext cx="6715172" cy="471490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golf course</a:t>
            </a:r>
            <a:br>
              <a:rPr lang="sr-Latn-RS" dirty="0" smtClean="0">
                <a:latin typeface="Californian FB" pitchFamily="18" charset="0"/>
              </a:rPr>
            </a:br>
            <a:r>
              <a:rPr lang="sr-Latn-RS" i="1" dirty="0" smtClean="0">
                <a:latin typeface="Californian FB" pitchFamily="18" charset="0"/>
              </a:rPr>
              <a:t>teren za golf</a:t>
            </a:r>
            <a:endParaRPr lang="en-US" i="1" dirty="0">
              <a:latin typeface="Californian FB" pitchFamily="18" charset="0"/>
            </a:endParaRPr>
          </a:p>
        </p:txBody>
      </p:sp>
      <p:pic>
        <p:nvPicPr>
          <p:cNvPr id="6146" name="Picture 2" descr="C:\Users\User\Desktop\derylls735536_305870352892267_1149238433_o-700x464.jpg"/>
          <p:cNvPicPr>
            <a:picLocks noGrp="1" noChangeAspect="1" noChangeArrowheads="1"/>
          </p:cNvPicPr>
          <p:nvPr>
            <p:ph idx="1"/>
          </p:nvPr>
        </p:nvPicPr>
        <p:blipFill>
          <a:blip r:embed="rId2"/>
          <a:srcRect/>
          <a:stretch>
            <a:fillRect/>
          </a:stretch>
        </p:blipFill>
        <p:spPr bwMode="auto">
          <a:xfrm>
            <a:off x="1142976" y="1857364"/>
            <a:ext cx="7072362" cy="440549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tennis court</a:t>
            </a:r>
            <a:endParaRPr lang="en-US" sz="3600" dirty="0">
              <a:latin typeface="Californian FB" pitchFamily="18" charset="0"/>
            </a:endParaRPr>
          </a:p>
        </p:txBody>
      </p:sp>
      <p:pic>
        <p:nvPicPr>
          <p:cNvPr id="5122" name="Picture 2" descr="C:\Users\User\Desktop\20de8d5c9c64a6961ce31fa0771e4456.jpg"/>
          <p:cNvPicPr>
            <a:picLocks noGrp="1" noChangeAspect="1" noChangeArrowheads="1"/>
          </p:cNvPicPr>
          <p:nvPr>
            <p:ph idx="1"/>
          </p:nvPr>
        </p:nvPicPr>
        <p:blipFill>
          <a:blip r:embed="rId2"/>
          <a:srcRect/>
          <a:stretch>
            <a:fillRect/>
          </a:stretch>
        </p:blipFill>
        <p:spPr bwMode="auto">
          <a:xfrm>
            <a:off x="1019009" y="1600200"/>
            <a:ext cx="7105981"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i="1" dirty="0" smtClean="0">
                <a:latin typeface="Californian FB" pitchFamily="18" charset="0"/>
              </a:rPr>
              <a:t>teren</a:t>
            </a:r>
            <a:endParaRPr lang="en-US" sz="3600" i="1" dirty="0">
              <a:latin typeface="Californian FB" pitchFamily="18" charset="0"/>
            </a:endParaRPr>
          </a:p>
        </p:txBody>
      </p:sp>
      <p:sp>
        <p:nvSpPr>
          <p:cNvPr id="3" name="Content Placeholder 2"/>
          <p:cNvSpPr>
            <a:spLocks noGrp="1"/>
          </p:cNvSpPr>
          <p:nvPr>
            <p:ph idx="1"/>
          </p:nvPr>
        </p:nvSpPr>
        <p:spPr>
          <a:xfrm>
            <a:off x="457200" y="1285860"/>
            <a:ext cx="8229600" cy="4840303"/>
          </a:xfrm>
        </p:spPr>
        <p:txBody>
          <a:bodyPr>
            <a:normAutofit lnSpcReduction="10000"/>
          </a:bodyPr>
          <a:lstStyle/>
          <a:p>
            <a:pPr algn="just"/>
            <a:r>
              <a:rPr lang="sr-Latn-RS" dirty="0" smtClean="0">
                <a:latin typeface="Californian FB" pitchFamily="18" charset="0"/>
              </a:rPr>
              <a:t>golf course</a:t>
            </a:r>
          </a:p>
          <a:p>
            <a:pPr algn="just"/>
            <a:r>
              <a:rPr lang="sr-Latn-RS" dirty="0" smtClean="0">
                <a:latin typeface="Californian FB" pitchFamily="18" charset="0"/>
              </a:rPr>
              <a:t>tennis court</a:t>
            </a:r>
          </a:p>
          <a:p>
            <a:pPr algn="just"/>
            <a:r>
              <a:rPr lang="sr-Latn-RS" dirty="0" smtClean="0">
                <a:latin typeface="Californian FB" pitchFamily="18" charset="0"/>
              </a:rPr>
              <a:t>basketball court</a:t>
            </a:r>
          </a:p>
          <a:p>
            <a:pPr algn="just"/>
            <a:r>
              <a:rPr lang="sr-Latn-RS" dirty="0" smtClean="0">
                <a:latin typeface="Californian FB" pitchFamily="18" charset="0"/>
              </a:rPr>
              <a:t>handball court</a:t>
            </a:r>
          </a:p>
          <a:p>
            <a:pPr algn="just"/>
            <a:r>
              <a:rPr lang="sr-Latn-RS" dirty="0" smtClean="0">
                <a:latin typeface="Californian FB" pitchFamily="18" charset="0"/>
              </a:rPr>
              <a:t>football pitch, football field </a:t>
            </a:r>
          </a:p>
          <a:p>
            <a:pPr algn="just"/>
            <a:r>
              <a:rPr lang="sr-Latn-RS" dirty="0" smtClean="0">
                <a:latin typeface="Californian FB" pitchFamily="18" charset="0"/>
              </a:rPr>
              <a:t>ice-skating rink (ledena dvorana za klizanje)</a:t>
            </a:r>
          </a:p>
          <a:p>
            <a:pPr algn="just"/>
            <a:r>
              <a:rPr lang="sr-Latn-RS" dirty="0" smtClean="0">
                <a:latin typeface="Californian FB" pitchFamily="18" charset="0"/>
              </a:rPr>
              <a:t>ski run (skijaška staza)</a:t>
            </a:r>
          </a:p>
          <a:p>
            <a:pPr algn="just"/>
            <a:r>
              <a:rPr lang="sr-Latn-RS" dirty="0" smtClean="0">
                <a:latin typeface="Californian FB" pitchFamily="18" charset="0"/>
              </a:rPr>
              <a:t>gym (teretana, gimnastička sala)</a:t>
            </a:r>
          </a:p>
          <a:p>
            <a:pPr algn="just"/>
            <a:r>
              <a:rPr lang="sr-Latn-RS" dirty="0" smtClean="0">
                <a:latin typeface="Californian FB" pitchFamily="18" charset="0"/>
              </a:rPr>
              <a:t>bowling alley (kuglana)</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b="1" dirty="0" smtClean="0">
                <a:latin typeface="Californian FB" pitchFamily="18" charset="0"/>
              </a:rPr>
              <a:t>B. </a:t>
            </a:r>
            <a:endParaRPr lang="en-US" sz="3600" b="1" dirty="0">
              <a:latin typeface="Californian FB" pitchFamily="18" charset="0"/>
            </a:endParaRPr>
          </a:p>
        </p:txBody>
      </p:sp>
      <p:sp>
        <p:nvSpPr>
          <p:cNvPr id="3" name="Content Placeholder 2"/>
          <p:cNvSpPr>
            <a:spLocks noGrp="1"/>
          </p:cNvSpPr>
          <p:nvPr>
            <p:ph idx="1"/>
          </p:nvPr>
        </p:nvSpPr>
        <p:spPr>
          <a:xfrm>
            <a:off x="0" y="1071546"/>
            <a:ext cx="4572000" cy="5786454"/>
          </a:xfrm>
        </p:spPr>
        <p:txBody>
          <a:bodyPr>
            <a:normAutofit fontScale="92500"/>
          </a:bodyPr>
          <a:lstStyle/>
          <a:p>
            <a:pPr algn="just"/>
            <a:r>
              <a:rPr lang="sr-Latn-RS" dirty="0" smtClean="0">
                <a:latin typeface="Californian FB" pitchFamily="18" charset="0"/>
              </a:rPr>
              <a:t>These gated communities already exist in many countries. Some of them are like small towns, and in Brazil some even have there own schools. Of course, they aren’t cheap places to live in: at Beverley Park, in Los Angeles, houses cost between 12 and 32 million dollars</a:t>
            </a:r>
            <a:endParaRPr lang="en-US" dirty="0">
              <a:latin typeface="Californian FB" pitchFamily="18" charset="0"/>
            </a:endParaRPr>
          </a:p>
        </p:txBody>
      </p:sp>
      <p:pic>
        <p:nvPicPr>
          <p:cNvPr id="2050" name="Picture 2" descr="C:\Users\User\Desktop\5cc33fa83cd85.image.jpg"/>
          <p:cNvPicPr>
            <a:picLocks noChangeAspect="1" noChangeArrowheads="1"/>
          </p:cNvPicPr>
          <p:nvPr/>
        </p:nvPicPr>
        <p:blipFill>
          <a:blip r:embed="rId2"/>
          <a:srcRect/>
          <a:stretch>
            <a:fillRect/>
          </a:stretch>
        </p:blipFill>
        <p:spPr bwMode="auto">
          <a:xfrm>
            <a:off x="4714876" y="1285860"/>
            <a:ext cx="4429124" cy="52197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71504"/>
          </a:xfrm>
        </p:spPr>
        <p:txBody>
          <a:bodyPr>
            <a:noAutofit/>
          </a:bodyPr>
          <a:lstStyle/>
          <a:p>
            <a:r>
              <a:rPr lang="sr-Latn-RS" sz="3600" b="1" dirty="0" smtClean="0">
                <a:latin typeface="Californian FB" pitchFamily="18" charset="0"/>
              </a:rPr>
              <a:t>C.</a:t>
            </a:r>
            <a:endParaRPr lang="en-US" sz="3600" b="1" dirty="0">
              <a:latin typeface="Californian FB" pitchFamily="18" charset="0"/>
            </a:endParaRPr>
          </a:p>
        </p:txBody>
      </p:sp>
      <p:sp>
        <p:nvSpPr>
          <p:cNvPr id="3" name="Content Placeholder 2"/>
          <p:cNvSpPr>
            <a:spLocks noGrp="1"/>
          </p:cNvSpPr>
          <p:nvPr>
            <p:ph idx="1"/>
          </p:nvPr>
        </p:nvSpPr>
        <p:spPr>
          <a:xfrm>
            <a:off x="0" y="928670"/>
            <a:ext cx="4572000" cy="5643602"/>
          </a:xfrm>
        </p:spPr>
        <p:txBody>
          <a:bodyPr>
            <a:normAutofit fontScale="92500" lnSpcReduction="20000"/>
          </a:bodyPr>
          <a:lstStyle/>
          <a:p>
            <a:pPr algn="just"/>
            <a:r>
              <a:rPr lang="sr-Latn-RS" dirty="0" smtClean="0">
                <a:latin typeface="Californian FB" pitchFamily="18" charset="0"/>
              </a:rPr>
              <a:t>It’s clear why people want to live in them. In Johannesburg, South Africa, 65 percent of </a:t>
            </a:r>
            <a:r>
              <a:rPr lang="sr-Latn-RS" b="1" dirty="0" smtClean="0">
                <a:latin typeface="Californian FB" pitchFamily="18" charset="0"/>
              </a:rPr>
              <a:t>residents</a:t>
            </a:r>
            <a:r>
              <a:rPr lang="sr-Latn-RS" dirty="0" smtClean="0">
                <a:latin typeface="Californian FB" pitchFamily="18" charset="0"/>
              </a:rPr>
              <a:t> feel unsafe in their homes at night. In many cities, public spaces like parks are sometimes dangerous. A </a:t>
            </a:r>
            <a:r>
              <a:rPr lang="sr-Latn-RS" b="1" dirty="0" smtClean="0">
                <a:latin typeface="Californian FB" pitchFamily="18" charset="0"/>
              </a:rPr>
              <a:t>gated community </a:t>
            </a:r>
            <a:r>
              <a:rPr lang="sr-Latn-RS" dirty="0" smtClean="0">
                <a:latin typeface="Californian FB" pitchFamily="18" charset="0"/>
              </a:rPr>
              <a:t>gives people a feeling of security and, after 9/11, people want to feel safe, especially in the USA.</a:t>
            </a:r>
          </a:p>
        </p:txBody>
      </p:sp>
      <p:pic>
        <p:nvPicPr>
          <p:cNvPr id="3074" name="Picture 2" descr="C:\Users\User\Desktop\d5a675d0-5438-11eb-b76d-9f91a29538b7.jpg"/>
          <p:cNvPicPr>
            <a:picLocks noChangeAspect="1" noChangeArrowheads="1"/>
          </p:cNvPicPr>
          <p:nvPr/>
        </p:nvPicPr>
        <p:blipFill>
          <a:blip r:embed="rId2"/>
          <a:srcRect/>
          <a:stretch>
            <a:fillRect/>
          </a:stretch>
        </p:blipFill>
        <p:spPr bwMode="auto">
          <a:xfrm>
            <a:off x="4857752" y="1071546"/>
            <a:ext cx="4067172" cy="53578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community = </a:t>
            </a:r>
            <a:r>
              <a:rPr lang="sr-Latn-RS" sz="3600" i="1" dirty="0" smtClean="0">
                <a:latin typeface="Californian FB" pitchFamily="18" charset="0"/>
              </a:rPr>
              <a:t>zajednica, naselje</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 community centre = </a:t>
            </a:r>
            <a:r>
              <a:rPr lang="sr-Latn-RS" sz="3600" i="1" dirty="0" smtClean="0">
                <a:latin typeface="Californian FB" pitchFamily="18" charset="0"/>
              </a:rPr>
              <a:t>mesna zajednica</a:t>
            </a:r>
            <a:endParaRPr lang="en-US" sz="3600" i="1" dirty="0">
              <a:latin typeface="Californian FB" pitchFamily="18" charset="0"/>
            </a:endParaRPr>
          </a:p>
        </p:txBody>
      </p:sp>
      <p:pic>
        <p:nvPicPr>
          <p:cNvPr id="11266" name="Picture 2" descr="C:\Users\User\Desktop\divi-community-update-september-2020-scaled.jpg"/>
          <p:cNvPicPr>
            <a:picLocks noGrp="1" noChangeAspect="1" noChangeArrowheads="1"/>
          </p:cNvPicPr>
          <p:nvPr>
            <p:ph idx="1"/>
          </p:nvPr>
        </p:nvPicPr>
        <p:blipFill>
          <a:blip r:embed="rId2"/>
          <a:srcRect/>
          <a:stretch>
            <a:fillRect/>
          </a:stretch>
        </p:blipFill>
        <p:spPr bwMode="auto">
          <a:xfrm>
            <a:off x="571472" y="1714488"/>
            <a:ext cx="8068569"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Effect transition="in" filter="fade">
                                      <p:cBhvr>
                                        <p:cTn id="12"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sr-Latn-RS" sz="3600" dirty="0" smtClean="0">
                <a:latin typeface="Californian FB" pitchFamily="18" charset="0"/>
              </a:rPr>
              <a:t>D.</a:t>
            </a:r>
            <a:endParaRPr lang="en-US" sz="3600" dirty="0">
              <a:latin typeface="Californian FB" pitchFamily="18" charset="0"/>
            </a:endParaRPr>
          </a:p>
        </p:txBody>
      </p:sp>
      <p:sp>
        <p:nvSpPr>
          <p:cNvPr id="3" name="Content Placeholder 2"/>
          <p:cNvSpPr>
            <a:spLocks noGrp="1"/>
          </p:cNvSpPr>
          <p:nvPr>
            <p:ph idx="1"/>
          </p:nvPr>
        </p:nvSpPr>
        <p:spPr>
          <a:xfrm>
            <a:off x="0" y="1071546"/>
            <a:ext cx="4714876" cy="4643470"/>
          </a:xfrm>
        </p:spPr>
        <p:txBody>
          <a:bodyPr>
            <a:normAutofit fontScale="92500" lnSpcReduction="10000"/>
          </a:bodyPr>
          <a:lstStyle/>
          <a:p>
            <a:pPr algn="just"/>
            <a:r>
              <a:rPr lang="sr-Latn-RS" dirty="0" smtClean="0">
                <a:latin typeface="Californian FB" pitchFamily="18" charset="0"/>
              </a:rPr>
              <a:t>But not everyone is happy about a future of gated communities, including some top police officers. They say that the people in the communities won’t </a:t>
            </a:r>
            <a:r>
              <a:rPr lang="sr-Latn-RS" b="1" dirty="0" smtClean="0">
                <a:latin typeface="Californian FB" pitchFamily="18" charset="0"/>
              </a:rPr>
              <a:t>mix</a:t>
            </a:r>
            <a:r>
              <a:rPr lang="sr-Latn-RS" dirty="0" smtClean="0">
                <a:latin typeface="Californian FB" pitchFamily="18" charset="0"/>
              </a:rPr>
              <a:t> with people outside. Also, </a:t>
            </a:r>
            <a:r>
              <a:rPr lang="sr-Latn-RS" b="1" dirty="0" smtClean="0">
                <a:latin typeface="Californian FB" pitchFamily="18" charset="0"/>
              </a:rPr>
              <a:t>the gap </a:t>
            </a:r>
            <a:r>
              <a:rPr lang="sr-Latn-RS" dirty="0" smtClean="0">
                <a:latin typeface="Californian FB" pitchFamily="18" charset="0"/>
              </a:rPr>
              <a:t>between the rich and the poor will increase, and society will become more dangerous.</a:t>
            </a:r>
            <a:endParaRPr lang="en-US" dirty="0">
              <a:latin typeface="Californian FB" pitchFamily="18" charset="0"/>
            </a:endParaRPr>
          </a:p>
        </p:txBody>
      </p:sp>
      <p:pic>
        <p:nvPicPr>
          <p:cNvPr id="4098" name="Picture 2" descr="C:\Users\User\Desktop\rich-and-poor.jpg"/>
          <p:cNvPicPr>
            <a:picLocks noChangeAspect="1" noChangeArrowheads="1"/>
          </p:cNvPicPr>
          <p:nvPr/>
        </p:nvPicPr>
        <p:blipFill>
          <a:blip r:embed="rId2"/>
          <a:srcRect/>
          <a:stretch>
            <a:fillRect/>
          </a:stretch>
        </p:blipFill>
        <p:spPr bwMode="auto">
          <a:xfrm>
            <a:off x="5000628" y="1142984"/>
            <a:ext cx="3849686" cy="5286412"/>
          </a:xfrm>
          <a:prstGeom prst="rect">
            <a:avLst/>
          </a:prstGeom>
          <a:noFill/>
        </p:spPr>
      </p:pic>
      <p:sp>
        <p:nvSpPr>
          <p:cNvPr id="5" name="TextBox 4"/>
          <p:cNvSpPr txBox="1"/>
          <p:nvPr/>
        </p:nvSpPr>
        <p:spPr>
          <a:xfrm>
            <a:off x="214282" y="5715016"/>
            <a:ext cx="4643470" cy="1200329"/>
          </a:xfrm>
          <a:prstGeom prst="rect">
            <a:avLst/>
          </a:prstGeom>
          <a:noFill/>
        </p:spPr>
        <p:txBody>
          <a:bodyPr wrap="square" rtlCol="0">
            <a:spAutoFit/>
          </a:bodyPr>
          <a:lstStyle/>
          <a:p>
            <a:pPr>
              <a:buFont typeface="Arial" pitchFamily="34" charset="0"/>
              <a:buChar char="•"/>
            </a:pPr>
            <a:r>
              <a:rPr lang="sr-Latn-RS" sz="2400" b="1" dirty="0" smtClean="0">
                <a:latin typeface="Californian FB" pitchFamily="18" charset="0"/>
              </a:rPr>
              <a:t>to mix </a:t>
            </a:r>
            <a:r>
              <a:rPr lang="sr-Latn-RS" sz="2400" dirty="0" smtClean="0">
                <a:latin typeface="Californian FB" pitchFamily="18" charset="0"/>
              </a:rPr>
              <a:t>= to mingle, get together</a:t>
            </a:r>
          </a:p>
          <a:p>
            <a:pPr>
              <a:buFont typeface="Arial" pitchFamily="34" charset="0"/>
              <a:buChar char="•"/>
            </a:pPr>
            <a:r>
              <a:rPr lang="sr-Latn-RS" sz="2400" b="1" dirty="0" smtClean="0">
                <a:latin typeface="Californian FB" pitchFamily="18" charset="0"/>
              </a:rPr>
              <a:t>gap</a:t>
            </a:r>
            <a:r>
              <a:rPr lang="sr-Latn-RS" sz="2400" dirty="0" smtClean="0">
                <a:latin typeface="Californian FB" pitchFamily="18" charset="0"/>
              </a:rPr>
              <a:t> = rift (</a:t>
            </a:r>
            <a:r>
              <a:rPr lang="sr-Latn-RS" sz="2400" i="1" dirty="0" smtClean="0">
                <a:latin typeface="Californian FB" pitchFamily="18" charset="0"/>
              </a:rPr>
              <a:t>jaz</a:t>
            </a:r>
            <a:r>
              <a:rPr lang="sr-Latn-RS" sz="2400" dirty="0" smtClean="0">
                <a:latin typeface="Californian FB" pitchFamily="18" charset="0"/>
              </a:rPr>
              <a:t>)</a:t>
            </a:r>
          </a:p>
          <a:p>
            <a:endParaRPr lang="en-US" sz="24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fade">
                                      <p:cBhvr>
                                        <p:cTn id="24" dur="2000"/>
                                        <p:tgtEl>
                                          <p:spTgt spid="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fade">
                                      <p:cBhvr>
                                        <p:cTn id="29"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3. </a:t>
            </a:r>
            <a:r>
              <a:rPr lang="sr-Latn-RS" sz="3600" b="1" dirty="0" smtClean="0">
                <a:solidFill>
                  <a:srgbClr val="FF0000"/>
                </a:solidFill>
                <a:latin typeface="Californian FB" pitchFamily="18" charset="0"/>
              </a:rPr>
              <a:t>page 92</a:t>
            </a:r>
            <a:r>
              <a:rPr lang="sr-Latn-RS" sz="3600" dirty="0" smtClean="0">
                <a:latin typeface="Californian FB" pitchFamily="18" charset="0"/>
              </a:rPr>
              <a:t>, Read the article again. </a:t>
            </a:r>
            <a:br>
              <a:rPr lang="sr-Latn-RS" sz="3600" dirty="0" smtClean="0">
                <a:latin typeface="Californian FB" pitchFamily="18" charset="0"/>
              </a:rPr>
            </a:br>
            <a:r>
              <a:rPr lang="sr-Latn-RS" sz="3600" dirty="0" smtClean="0">
                <a:latin typeface="Californian FB" pitchFamily="18" charset="0"/>
              </a:rPr>
              <a:t>Which of these ideas are in it?</a:t>
            </a:r>
            <a:endParaRPr lang="en-US" sz="3600" dirty="0">
              <a:latin typeface="Californian FB" pitchFamily="18" charset="0"/>
            </a:endParaRPr>
          </a:p>
        </p:txBody>
      </p:sp>
      <p:sp>
        <p:nvSpPr>
          <p:cNvPr id="3" name="Content Placeholder 2"/>
          <p:cNvSpPr>
            <a:spLocks noGrp="1"/>
          </p:cNvSpPr>
          <p:nvPr>
            <p:ph idx="1"/>
          </p:nvPr>
        </p:nvSpPr>
        <p:spPr>
          <a:xfrm>
            <a:off x="214282" y="1600200"/>
            <a:ext cx="8715436" cy="4829196"/>
          </a:xfrm>
        </p:spPr>
        <p:txBody>
          <a:bodyPr>
            <a:normAutofit/>
          </a:bodyPr>
          <a:lstStyle/>
          <a:p>
            <a:r>
              <a:rPr lang="sr-Latn-RS" dirty="0" smtClean="0">
                <a:latin typeface="Californian FB" pitchFamily="18" charset="0"/>
              </a:rPr>
              <a:t>1. Gated communities existed a long time ago.</a:t>
            </a:r>
          </a:p>
          <a:p>
            <a:r>
              <a:rPr lang="sr-Latn-RS" dirty="0" smtClean="0">
                <a:latin typeface="Californian FB" pitchFamily="18" charset="0"/>
              </a:rPr>
              <a:t>2. Gated communities will have a lot of facilities.</a:t>
            </a:r>
          </a:p>
          <a:p>
            <a:r>
              <a:rPr lang="sr-Latn-RS" dirty="0" smtClean="0">
                <a:latin typeface="Californian FB" pitchFamily="18" charset="0"/>
              </a:rPr>
              <a:t>3. You can already find these communities in many places around the world.</a:t>
            </a:r>
          </a:p>
          <a:p>
            <a:r>
              <a:rPr lang="sr-Latn-RS" dirty="0" smtClean="0">
                <a:latin typeface="Californian FB" pitchFamily="18" charset="0"/>
              </a:rPr>
              <a:t>4. They are expensive to live in.</a:t>
            </a:r>
          </a:p>
          <a:p>
            <a:r>
              <a:rPr lang="sr-Latn-RS" dirty="0" smtClean="0">
                <a:latin typeface="Californian FB" pitchFamily="18" charset="0"/>
              </a:rPr>
              <a:t>5. There is no crime in them.</a:t>
            </a:r>
          </a:p>
          <a:p>
            <a:r>
              <a:rPr lang="sr-Latn-RS" dirty="0" smtClean="0">
                <a:latin typeface="Californian FB" pitchFamily="18" charset="0"/>
              </a:rPr>
              <a:t>6. Some people are against gated communities.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3. </a:t>
            </a:r>
            <a:r>
              <a:rPr lang="sr-Latn-RS" sz="3600" b="1" dirty="0" smtClean="0">
                <a:solidFill>
                  <a:srgbClr val="FF0000"/>
                </a:solidFill>
                <a:latin typeface="Californian FB" pitchFamily="18" charset="0"/>
              </a:rPr>
              <a:t>page 92</a:t>
            </a:r>
            <a:r>
              <a:rPr lang="sr-Latn-RS" sz="3600" dirty="0" smtClean="0">
                <a:latin typeface="Californian FB" pitchFamily="18" charset="0"/>
              </a:rPr>
              <a:t>, key</a:t>
            </a:r>
            <a:endParaRPr lang="en-US" sz="3600" dirty="0">
              <a:latin typeface="Californian FB" pitchFamily="18" charset="0"/>
            </a:endParaRPr>
          </a:p>
        </p:txBody>
      </p:sp>
      <p:sp>
        <p:nvSpPr>
          <p:cNvPr id="3" name="Content Placeholder 2"/>
          <p:cNvSpPr>
            <a:spLocks noGrp="1"/>
          </p:cNvSpPr>
          <p:nvPr>
            <p:ph idx="1"/>
          </p:nvPr>
        </p:nvSpPr>
        <p:spPr>
          <a:xfrm>
            <a:off x="214282" y="1600200"/>
            <a:ext cx="8929718" cy="4829196"/>
          </a:xfrm>
        </p:spPr>
        <p:txBody>
          <a:bodyPr>
            <a:normAutofit/>
          </a:bodyPr>
          <a:lstStyle/>
          <a:p>
            <a:r>
              <a:rPr lang="sr-Latn-RS" dirty="0" smtClean="0">
                <a:latin typeface="Californian FB" pitchFamily="18" charset="0"/>
              </a:rPr>
              <a:t>1. Gated communities existed a long time ago.</a:t>
            </a:r>
          </a:p>
          <a:p>
            <a:r>
              <a:rPr lang="sr-Latn-RS" dirty="0" smtClean="0">
                <a:latin typeface="Californian FB" pitchFamily="18" charset="0"/>
              </a:rPr>
              <a:t>2. </a:t>
            </a:r>
            <a:r>
              <a:rPr lang="sr-Latn-RS" b="1" u="sng" dirty="0" smtClean="0">
                <a:latin typeface="Californian FB" pitchFamily="18" charset="0"/>
              </a:rPr>
              <a:t>Gated communities will have a lot of facilities</a:t>
            </a:r>
            <a:r>
              <a:rPr lang="sr-Latn-RS" dirty="0" smtClean="0">
                <a:latin typeface="Californian FB" pitchFamily="18" charset="0"/>
              </a:rPr>
              <a:t>.</a:t>
            </a:r>
          </a:p>
          <a:p>
            <a:r>
              <a:rPr lang="sr-Latn-RS" dirty="0" smtClean="0">
                <a:latin typeface="Californian FB" pitchFamily="18" charset="0"/>
              </a:rPr>
              <a:t>3. </a:t>
            </a:r>
            <a:r>
              <a:rPr lang="sr-Latn-RS" b="1" u="sng" dirty="0" smtClean="0">
                <a:latin typeface="Californian FB" pitchFamily="18" charset="0"/>
              </a:rPr>
              <a:t>You can already find these communities in many places around the world.</a:t>
            </a:r>
          </a:p>
          <a:p>
            <a:r>
              <a:rPr lang="sr-Latn-RS" dirty="0" smtClean="0">
                <a:latin typeface="Californian FB" pitchFamily="18" charset="0"/>
              </a:rPr>
              <a:t>4. </a:t>
            </a:r>
            <a:r>
              <a:rPr lang="sr-Latn-RS" b="1" u="sng" dirty="0" smtClean="0">
                <a:latin typeface="Californian FB" pitchFamily="18" charset="0"/>
              </a:rPr>
              <a:t>They are expensive to live in.</a:t>
            </a:r>
          </a:p>
          <a:p>
            <a:r>
              <a:rPr lang="sr-Latn-RS" dirty="0" smtClean="0">
                <a:latin typeface="Californian FB" pitchFamily="18" charset="0"/>
              </a:rPr>
              <a:t>5. There is no crime in them.</a:t>
            </a:r>
          </a:p>
          <a:p>
            <a:r>
              <a:rPr lang="sr-Latn-RS" dirty="0" smtClean="0">
                <a:latin typeface="Californian FB" pitchFamily="18" charset="0"/>
              </a:rPr>
              <a:t>6. </a:t>
            </a:r>
            <a:r>
              <a:rPr lang="sr-Latn-RS" b="1" u="sng" dirty="0" smtClean="0">
                <a:latin typeface="Californian FB" pitchFamily="18" charset="0"/>
              </a:rPr>
              <a:t>Some people are against gated communities.</a:t>
            </a:r>
            <a:endParaRPr lang="en-US" b="1" u="sng"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72518" cy="1143000"/>
          </a:xfrm>
        </p:spPr>
        <p:txBody>
          <a:bodyPr>
            <a:noAutofit/>
          </a:bodyPr>
          <a:lstStyle/>
          <a:p>
            <a:r>
              <a:rPr lang="sr-Latn-RS" sz="3600" dirty="0" smtClean="0">
                <a:latin typeface="Californian FB" pitchFamily="18" charset="0"/>
              </a:rPr>
              <a:t>4. </a:t>
            </a:r>
            <a:r>
              <a:rPr lang="sr-Latn-RS" sz="3600" b="1" dirty="0" smtClean="0">
                <a:solidFill>
                  <a:srgbClr val="FF0000"/>
                </a:solidFill>
                <a:latin typeface="Californian FB" pitchFamily="18" charset="0"/>
              </a:rPr>
              <a:t>page 92</a:t>
            </a:r>
            <a:r>
              <a:rPr lang="sr-Latn-RS" sz="3600" dirty="0" smtClean="0">
                <a:latin typeface="Californian FB" pitchFamily="18" charset="0"/>
              </a:rPr>
              <a:t>, Which paragraph (A-D) from the article is each sentence connected with?</a:t>
            </a:r>
            <a:endParaRPr lang="en-US" sz="36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1. People are nervous these days.</a:t>
            </a:r>
          </a:p>
          <a:p>
            <a:pPr algn="just"/>
            <a:r>
              <a:rPr lang="sr-Latn-RS" dirty="0" smtClean="0">
                <a:latin typeface="Californian FB" pitchFamily="18" charset="0"/>
              </a:rPr>
              <a:t>2. There will be cameras everywhere.</a:t>
            </a:r>
          </a:p>
          <a:p>
            <a:pPr algn="just"/>
            <a:r>
              <a:rPr lang="sr-Latn-RS" dirty="0" smtClean="0">
                <a:latin typeface="Californian FB" pitchFamily="18" charset="0"/>
              </a:rPr>
              <a:t>3. They say that people in the communities are too </a:t>
            </a:r>
            <a:r>
              <a:rPr lang="sr-Latn-RS" b="1" dirty="0" smtClean="0">
                <a:latin typeface="Californian FB" pitchFamily="18" charset="0"/>
              </a:rPr>
              <a:t>similar</a:t>
            </a:r>
            <a:r>
              <a:rPr lang="sr-Latn-RS" dirty="0" smtClean="0">
                <a:latin typeface="Californian FB" pitchFamily="18" charset="0"/>
              </a:rPr>
              <a:t>.</a:t>
            </a:r>
          </a:p>
          <a:p>
            <a:pPr algn="just"/>
            <a:r>
              <a:rPr lang="sr-Latn-RS" dirty="0" smtClean="0">
                <a:latin typeface="Californian FB" pitchFamily="18" charset="0"/>
              </a:rPr>
              <a:t>4. They will check people, bicycles and cars as they come in.</a:t>
            </a:r>
          </a:p>
          <a:p>
            <a:pPr algn="just"/>
            <a:r>
              <a:rPr lang="sr-Latn-RS" dirty="0" smtClean="0">
                <a:latin typeface="Californian FB" pitchFamily="18" charset="0"/>
              </a:rPr>
              <a:t>5. They are more common in the Americas and Africa than in Europe or Australia.</a:t>
            </a:r>
            <a:endParaRPr lang="en-US" dirty="0">
              <a:latin typeface="Californian FB" pitchFamily="18" charset="0"/>
            </a:endParaRPr>
          </a:p>
        </p:txBody>
      </p:sp>
      <p:sp>
        <p:nvSpPr>
          <p:cNvPr id="4" name="TextBox 3"/>
          <p:cNvSpPr txBox="1"/>
          <p:nvPr/>
        </p:nvSpPr>
        <p:spPr>
          <a:xfrm>
            <a:off x="785786" y="6143644"/>
            <a:ext cx="6215106" cy="461665"/>
          </a:xfrm>
          <a:prstGeom prst="rect">
            <a:avLst/>
          </a:prstGeom>
          <a:noFill/>
        </p:spPr>
        <p:txBody>
          <a:bodyPr wrap="square" rtlCol="0">
            <a:spAutoFit/>
          </a:bodyPr>
          <a:lstStyle/>
          <a:p>
            <a:pPr algn="ctr"/>
            <a:r>
              <a:rPr lang="sr-Latn-RS" sz="2400" dirty="0" smtClean="0">
                <a:latin typeface="Californian FB" pitchFamily="18" charset="0"/>
              </a:rPr>
              <a:t>similar = alike (slično), opp. different</a:t>
            </a:r>
            <a:endParaRPr lang="en-US" sz="24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72518" cy="1143000"/>
          </a:xfrm>
        </p:spPr>
        <p:txBody>
          <a:bodyPr>
            <a:noAutofit/>
          </a:bodyPr>
          <a:lstStyle/>
          <a:p>
            <a:r>
              <a:rPr lang="sr-Latn-RS" sz="3600" dirty="0" smtClean="0">
                <a:latin typeface="Californian FB" pitchFamily="18" charset="0"/>
              </a:rPr>
              <a:t>4. </a:t>
            </a:r>
            <a:r>
              <a:rPr lang="sr-Latn-RS" sz="3600" b="1" dirty="0" smtClean="0">
                <a:solidFill>
                  <a:srgbClr val="FF0000"/>
                </a:solidFill>
                <a:latin typeface="Californian FB" pitchFamily="18" charset="0"/>
              </a:rPr>
              <a:t>page 92</a:t>
            </a:r>
            <a:r>
              <a:rPr lang="sr-Latn-RS" sz="3600" dirty="0" smtClean="0">
                <a:latin typeface="Californian FB" pitchFamily="18" charset="0"/>
              </a:rPr>
              <a:t>, key</a:t>
            </a:r>
            <a:endParaRPr lang="en-US" sz="36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1. People are nervous these days. </a:t>
            </a:r>
            <a:r>
              <a:rPr lang="sr-Latn-RS" b="1" dirty="0" smtClean="0">
                <a:latin typeface="Californian FB" pitchFamily="18" charset="0"/>
              </a:rPr>
              <a:t>C</a:t>
            </a:r>
          </a:p>
          <a:p>
            <a:pPr algn="just"/>
            <a:r>
              <a:rPr lang="sr-Latn-RS" dirty="0" smtClean="0">
                <a:latin typeface="Californian FB" pitchFamily="18" charset="0"/>
              </a:rPr>
              <a:t>2. There will be cameras everywhere. </a:t>
            </a:r>
            <a:r>
              <a:rPr lang="sr-Latn-RS" b="1" dirty="0" smtClean="0">
                <a:latin typeface="Californian FB" pitchFamily="18" charset="0"/>
              </a:rPr>
              <a:t>A&amp;C</a:t>
            </a:r>
          </a:p>
          <a:p>
            <a:pPr algn="just"/>
            <a:r>
              <a:rPr lang="sr-Latn-RS" dirty="0" smtClean="0">
                <a:latin typeface="Californian FB" pitchFamily="18" charset="0"/>
              </a:rPr>
              <a:t>3. They say that people in the communities are too similar.</a:t>
            </a:r>
            <a:r>
              <a:rPr lang="sr-Latn-RS" b="1" dirty="0" smtClean="0">
                <a:latin typeface="Californian FB" pitchFamily="18" charset="0"/>
              </a:rPr>
              <a:t>D</a:t>
            </a:r>
          </a:p>
          <a:p>
            <a:pPr algn="just"/>
            <a:r>
              <a:rPr lang="sr-Latn-RS" dirty="0" smtClean="0">
                <a:latin typeface="Californian FB" pitchFamily="18" charset="0"/>
              </a:rPr>
              <a:t>4. They will check people, bicycles and cars as they come in. </a:t>
            </a:r>
            <a:r>
              <a:rPr lang="sr-Latn-RS" b="1" dirty="0" smtClean="0">
                <a:latin typeface="Californian FB" pitchFamily="18" charset="0"/>
              </a:rPr>
              <a:t>A</a:t>
            </a:r>
          </a:p>
          <a:p>
            <a:pPr algn="just"/>
            <a:r>
              <a:rPr lang="sr-Latn-RS" dirty="0" smtClean="0">
                <a:latin typeface="Californian FB" pitchFamily="18" charset="0"/>
              </a:rPr>
              <a:t>5. They are more common in the Americas and Africa than in Europe or Australia. </a:t>
            </a:r>
            <a:r>
              <a:rPr lang="sr-Latn-RS" b="1" dirty="0" smtClean="0">
                <a:latin typeface="Californian FB" pitchFamily="18" charset="0"/>
              </a:rPr>
              <a:t>B&amp;C</a:t>
            </a:r>
            <a:endParaRPr lang="en-US"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5. </a:t>
            </a:r>
            <a:r>
              <a:rPr lang="sr-Latn-RS" sz="3600" b="1" dirty="0" smtClean="0">
                <a:solidFill>
                  <a:srgbClr val="FF0000"/>
                </a:solidFill>
                <a:latin typeface="Californian FB" pitchFamily="18" charset="0"/>
              </a:rPr>
              <a:t>page 92</a:t>
            </a:r>
            <a:r>
              <a:rPr lang="sr-Latn-RS" sz="3600" dirty="0" smtClean="0">
                <a:latin typeface="Californian FB" pitchFamily="18" charset="0"/>
              </a:rPr>
              <a:t>, Do you think that gated communities are a good idea?</a:t>
            </a:r>
            <a:endParaRPr lang="en-US" sz="3600" dirty="0">
              <a:latin typeface="Californian FB" pitchFamily="18" charset="0"/>
            </a:endParaRPr>
          </a:p>
        </p:txBody>
      </p:sp>
      <p:sp>
        <p:nvSpPr>
          <p:cNvPr id="3" name="Content Placeholder 2"/>
          <p:cNvSpPr>
            <a:spLocks noGrp="1"/>
          </p:cNvSpPr>
          <p:nvPr>
            <p:ph idx="1"/>
          </p:nvPr>
        </p:nvSpPr>
        <p:spPr>
          <a:xfrm>
            <a:off x="457200" y="2214554"/>
            <a:ext cx="8229600" cy="3911609"/>
          </a:xfrm>
        </p:spPr>
        <p:txBody>
          <a:bodyPr/>
          <a:lstStyle/>
          <a:p>
            <a:r>
              <a:rPr lang="sr-Latn-RS" i="1" dirty="0" smtClean="0">
                <a:latin typeface="Californian FB" pitchFamily="18" charset="0"/>
              </a:rPr>
              <a:t>Personally, I don’t think that gated communities are  a good idea because...</a:t>
            </a:r>
          </a:p>
          <a:p>
            <a:r>
              <a:rPr lang="sr-Latn-RS" i="1" dirty="0" smtClean="0">
                <a:latin typeface="Californian FB" pitchFamily="18" charset="0"/>
              </a:rPr>
              <a:t>However, there are some good points such as...</a:t>
            </a:r>
            <a:endParaRPr lang="en-US" i="1" dirty="0">
              <a:latin typeface="Californian FB"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85992"/>
          </a:xfrm>
        </p:spPr>
        <p:txBody>
          <a:bodyPr>
            <a:noAutofit/>
          </a:bodyPr>
          <a:lstStyle/>
          <a:p>
            <a:r>
              <a:rPr lang="sr-Latn-RS" sz="2900" dirty="0" smtClean="0">
                <a:latin typeface="Californian FB" pitchFamily="18" charset="0"/>
              </a:rPr>
              <a:t>6a. </a:t>
            </a:r>
            <a:r>
              <a:rPr lang="sr-Latn-RS" sz="2900" b="1" dirty="0" smtClean="0">
                <a:solidFill>
                  <a:srgbClr val="FF0000"/>
                </a:solidFill>
                <a:latin typeface="Californian FB" pitchFamily="18" charset="0"/>
              </a:rPr>
              <a:t>page 93</a:t>
            </a:r>
            <a:r>
              <a:rPr lang="sr-Latn-RS" sz="2900" dirty="0" smtClean="0">
                <a:latin typeface="Californian FB" pitchFamily="18" charset="0"/>
              </a:rPr>
              <a:t>, Look at these compound nouns (noun + noun). </a:t>
            </a:r>
            <a:br>
              <a:rPr lang="sr-Latn-RS" sz="2900" dirty="0" smtClean="0">
                <a:latin typeface="Californian FB" pitchFamily="18" charset="0"/>
              </a:rPr>
            </a:br>
            <a:r>
              <a:rPr lang="sr-Latn-RS" sz="2900" dirty="0" smtClean="0">
                <a:latin typeface="Californian FB" pitchFamily="18" charset="0"/>
              </a:rPr>
              <a:t>Find three more compound nouns</a:t>
            </a:r>
            <a:r>
              <a:rPr lang="sr-Latn-RS" sz="3200" dirty="0" smtClean="0">
                <a:latin typeface="Californian FB" pitchFamily="18" charset="0"/>
              </a:rPr>
              <a:t>. </a:t>
            </a:r>
            <a:br>
              <a:rPr lang="sr-Latn-RS" sz="3200" dirty="0" smtClean="0">
                <a:latin typeface="Californian FB" pitchFamily="18" charset="0"/>
              </a:rPr>
            </a:br>
            <a:r>
              <a:rPr lang="sr-Latn-RS" sz="3200" dirty="0" smtClean="0">
                <a:latin typeface="Californian FB" pitchFamily="18" charset="0"/>
              </a:rPr>
              <a:t>You can use some nouns more than once. </a:t>
            </a:r>
            <a:br>
              <a:rPr lang="sr-Latn-RS" sz="3200" dirty="0" smtClean="0">
                <a:latin typeface="Californian FB" pitchFamily="18" charset="0"/>
              </a:rPr>
            </a:br>
            <a:r>
              <a:rPr lang="sr-Latn-RS" sz="3200" dirty="0" smtClean="0">
                <a:latin typeface="Californian FB" pitchFamily="18" charset="0"/>
              </a:rPr>
              <a:t>Which of these things can you see in your area?</a:t>
            </a:r>
            <a:endParaRPr lang="en-US" sz="3200" dirty="0">
              <a:latin typeface="Californian FB" pitchFamily="18" charset="0"/>
            </a:endParaRPr>
          </a:p>
        </p:txBody>
      </p:sp>
      <p:sp>
        <p:nvSpPr>
          <p:cNvPr id="3" name="Content Placeholder 2"/>
          <p:cNvSpPr>
            <a:spLocks noGrp="1"/>
          </p:cNvSpPr>
          <p:nvPr>
            <p:ph idx="1"/>
          </p:nvPr>
        </p:nvSpPr>
        <p:spPr>
          <a:xfrm>
            <a:off x="457200" y="2786058"/>
            <a:ext cx="8229600" cy="3340105"/>
          </a:xfrm>
        </p:spPr>
        <p:txBody>
          <a:bodyPr/>
          <a:lstStyle/>
          <a:p>
            <a:r>
              <a:rPr lang="sr-Latn-RS" i="1" dirty="0" smtClean="0">
                <a:latin typeface="Californian FB" pitchFamily="18" charset="0"/>
              </a:rPr>
              <a:t>security guards</a:t>
            </a:r>
          </a:p>
          <a:p>
            <a:r>
              <a:rPr lang="sr-Latn-RS" i="1" dirty="0" smtClean="0">
                <a:latin typeface="Californian FB" pitchFamily="18" charset="0"/>
              </a:rPr>
              <a:t>play areas</a:t>
            </a:r>
          </a:p>
          <a:p>
            <a:r>
              <a:rPr lang="sr-Latn-RS" i="1" dirty="0" smtClean="0">
                <a:latin typeface="Californian FB" pitchFamily="18" charset="0"/>
              </a:rPr>
              <a:t>business centres</a:t>
            </a:r>
            <a:endParaRPr lang="en-US"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582726"/>
          </a:xfrm>
        </p:spPr>
        <p:txBody>
          <a:bodyPr>
            <a:normAutofit fontScale="90000"/>
          </a:bodyPr>
          <a:lstStyle/>
          <a:p>
            <a:r>
              <a:rPr lang="sr-Latn-RS" sz="3000" dirty="0" smtClean="0">
                <a:latin typeface="Californian FB" pitchFamily="18" charset="0"/>
              </a:rPr>
              <a:t>6b </a:t>
            </a:r>
            <a:r>
              <a:rPr lang="sr-Latn-RS" sz="3000" b="1" dirty="0" smtClean="0">
                <a:solidFill>
                  <a:srgbClr val="FF0000"/>
                </a:solidFill>
                <a:latin typeface="Californian FB" pitchFamily="18" charset="0"/>
              </a:rPr>
              <a:t>page 93</a:t>
            </a:r>
            <a:r>
              <a:rPr lang="sr-Latn-RS" sz="3000" dirty="0" smtClean="0">
                <a:latin typeface="Californian FB" pitchFamily="18" charset="0"/>
              </a:rPr>
              <a:t>, Match </a:t>
            </a:r>
            <a:r>
              <a:rPr lang="sr-Latn-RS" sz="3000" b="1" dirty="0" smtClean="0">
                <a:latin typeface="Californian FB" pitchFamily="18" charset="0"/>
              </a:rPr>
              <a:t>nouns from A </a:t>
            </a:r>
            <a:r>
              <a:rPr lang="sr-Latn-RS" sz="3000" dirty="0" smtClean="0">
                <a:latin typeface="Californian FB" pitchFamily="18" charset="0"/>
              </a:rPr>
              <a:t>with </a:t>
            </a:r>
            <a:r>
              <a:rPr lang="sr-Latn-RS" sz="3000" b="1" dirty="0" smtClean="0">
                <a:latin typeface="Californian FB" pitchFamily="18" charset="0"/>
              </a:rPr>
              <a:t>nouns from B </a:t>
            </a:r>
            <a:r>
              <a:rPr lang="sr-Latn-RS" sz="3000" dirty="0" smtClean="0">
                <a:latin typeface="Californian FB" pitchFamily="18" charset="0"/>
              </a:rPr>
              <a:t>to make </a:t>
            </a:r>
            <a:r>
              <a:rPr lang="sr-Latn-RS" sz="3000" b="1" dirty="0" smtClean="0">
                <a:latin typeface="Californian FB" pitchFamily="18" charset="0"/>
              </a:rPr>
              <a:t>ten </a:t>
            </a:r>
            <a:r>
              <a:rPr lang="sr-Latn-RS" sz="3000" dirty="0" smtClean="0">
                <a:latin typeface="Californian FB" pitchFamily="18" charset="0"/>
              </a:rPr>
              <a:t>compound nouns. You can use some nouns more than once. Which of these things can you see in your area?</a:t>
            </a:r>
            <a:endParaRPr lang="en-US" sz="3000" dirty="0">
              <a:latin typeface="Californian FB" pitchFamily="18" charset="0"/>
            </a:endParaRPr>
          </a:p>
        </p:txBody>
      </p:sp>
      <p:graphicFrame>
        <p:nvGraphicFramePr>
          <p:cNvPr id="4" name="Content Placeholder 3"/>
          <p:cNvGraphicFramePr>
            <a:graphicFrameLocks noGrp="1"/>
          </p:cNvGraphicFramePr>
          <p:nvPr>
            <p:ph idx="1"/>
          </p:nvPr>
        </p:nvGraphicFramePr>
        <p:xfrm>
          <a:off x="357158" y="2857496"/>
          <a:ext cx="4229072" cy="1714512"/>
        </p:xfrm>
        <a:graphic>
          <a:graphicData uri="http://schemas.openxmlformats.org/drawingml/2006/table">
            <a:tbl>
              <a:tblPr firstRow="1" bandRow="1">
                <a:tableStyleId>{E8B1032C-EA38-4F05-BA0D-38AFFFC7BED3}</a:tableStyleId>
              </a:tblPr>
              <a:tblGrid>
                <a:gridCol w="4229072"/>
              </a:tblGrid>
              <a:tr h="1714512">
                <a:tc>
                  <a:txBody>
                    <a:bodyPr/>
                    <a:lstStyle/>
                    <a:p>
                      <a:pPr algn="ctr"/>
                      <a:r>
                        <a:rPr lang="sr-Latn-RS" sz="2400" dirty="0" smtClean="0">
                          <a:latin typeface="Californian FB" pitchFamily="18" charset="0"/>
                        </a:rPr>
                        <a:t>car     internet    police post</a:t>
                      </a:r>
                    </a:p>
                    <a:p>
                      <a:pPr algn="ctr"/>
                      <a:r>
                        <a:rPr lang="sr-Latn-RS" sz="2400" dirty="0" smtClean="0">
                          <a:latin typeface="Californian FB" pitchFamily="18" charset="0"/>
                        </a:rPr>
                        <a:t>railway    shopping    sports</a:t>
                      </a:r>
                    </a:p>
                    <a:p>
                      <a:pPr algn="ctr"/>
                      <a:r>
                        <a:rPr lang="sr-Latn-RS" sz="2400" dirty="0" smtClean="0">
                          <a:latin typeface="Californian FB" pitchFamily="18" charset="0"/>
                        </a:rPr>
                        <a:t>swimming   tennis  theme</a:t>
                      </a:r>
                      <a:endParaRPr lang="en-US" sz="2400" dirty="0">
                        <a:latin typeface="Californian FB" pitchFamily="18" charset="0"/>
                      </a:endParaRPr>
                    </a:p>
                  </a:txBody>
                  <a:tcPr/>
                </a:tc>
              </a:tr>
            </a:tbl>
          </a:graphicData>
        </a:graphic>
      </p:graphicFrame>
      <p:graphicFrame>
        <p:nvGraphicFramePr>
          <p:cNvPr id="5" name="Table 4"/>
          <p:cNvGraphicFramePr>
            <a:graphicFrameLocks noGrp="1"/>
          </p:cNvGraphicFramePr>
          <p:nvPr/>
        </p:nvGraphicFramePr>
        <p:xfrm>
          <a:off x="4786314" y="2857496"/>
          <a:ext cx="4143404" cy="1785950"/>
        </p:xfrm>
        <a:graphic>
          <a:graphicData uri="http://schemas.openxmlformats.org/drawingml/2006/table">
            <a:tbl>
              <a:tblPr firstRow="1" bandRow="1">
                <a:tableStyleId>{E8B1032C-EA38-4F05-BA0D-38AFFFC7BED3}</a:tableStyleId>
              </a:tblPr>
              <a:tblGrid>
                <a:gridCol w="4143404"/>
              </a:tblGrid>
              <a:tr h="1785950">
                <a:tc>
                  <a:txBody>
                    <a:bodyPr/>
                    <a:lstStyle/>
                    <a:p>
                      <a:pPr algn="ctr"/>
                      <a:r>
                        <a:rPr lang="sr-Latn-RS" dirty="0" smtClean="0"/>
                        <a:t>   </a:t>
                      </a:r>
                      <a:r>
                        <a:rPr lang="sr-Latn-RS" sz="2400" dirty="0" smtClean="0">
                          <a:latin typeface="Californian FB" pitchFamily="18" charset="0"/>
                        </a:rPr>
                        <a:t>caf</a:t>
                      </a:r>
                      <a:r>
                        <a:rPr lang="en-US" sz="2400" dirty="0" smtClean="0">
                          <a:latin typeface="Californian FB" pitchFamily="18" charset="0"/>
                        </a:rPr>
                        <a:t>é</a:t>
                      </a:r>
                      <a:r>
                        <a:rPr lang="en-US" sz="2400" baseline="0" dirty="0" smtClean="0">
                          <a:latin typeface="Californian FB" pitchFamily="18" charset="0"/>
                        </a:rPr>
                        <a:t>     centre    court    office</a:t>
                      </a:r>
                    </a:p>
                    <a:p>
                      <a:pPr algn="ctr"/>
                      <a:r>
                        <a:rPr lang="en-US" sz="2400" baseline="0" dirty="0" smtClean="0">
                          <a:latin typeface="Californian FB" pitchFamily="18" charset="0"/>
                        </a:rPr>
                        <a:t>park          pool       station</a:t>
                      </a:r>
                      <a:endParaRPr lang="en-US" sz="2400" dirty="0">
                        <a:latin typeface="Californian FB" pitchFamily="18" charset="0"/>
                      </a:endParaRPr>
                    </a:p>
                  </a:txBody>
                  <a:tcPr/>
                </a:tc>
              </a:tr>
            </a:tbl>
          </a:graphicData>
        </a:graphic>
      </p:graphicFrame>
      <p:sp>
        <p:nvSpPr>
          <p:cNvPr id="6" name="TextBox 5"/>
          <p:cNvSpPr txBox="1"/>
          <p:nvPr/>
        </p:nvSpPr>
        <p:spPr>
          <a:xfrm>
            <a:off x="1142976" y="4714884"/>
            <a:ext cx="1143008" cy="523220"/>
          </a:xfrm>
          <a:prstGeom prst="rect">
            <a:avLst/>
          </a:prstGeom>
          <a:noFill/>
        </p:spPr>
        <p:txBody>
          <a:bodyPr wrap="square" rtlCol="0">
            <a:spAutoFit/>
          </a:bodyPr>
          <a:lstStyle/>
          <a:p>
            <a:pPr algn="ctr"/>
            <a:r>
              <a:rPr lang="sr-Latn-RS" sz="2800" b="1" dirty="0" smtClean="0">
                <a:latin typeface="Californian FB" pitchFamily="18" charset="0"/>
              </a:rPr>
              <a:t>A</a:t>
            </a:r>
            <a:endParaRPr lang="en-US" sz="2800" b="1" dirty="0">
              <a:latin typeface="Californian FB" pitchFamily="18" charset="0"/>
            </a:endParaRPr>
          </a:p>
        </p:txBody>
      </p:sp>
      <p:sp>
        <p:nvSpPr>
          <p:cNvPr id="7" name="TextBox 6"/>
          <p:cNvSpPr txBox="1"/>
          <p:nvPr/>
        </p:nvSpPr>
        <p:spPr>
          <a:xfrm>
            <a:off x="5857884" y="4786322"/>
            <a:ext cx="1357322" cy="461665"/>
          </a:xfrm>
          <a:prstGeom prst="rect">
            <a:avLst/>
          </a:prstGeom>
          <a:noFill/>
        </p:spPr>
        <p:txBody>
          <a:bodyPr wrap="square" rtlCol="0">
            <a:spAutoFit/>
          </a:bodyPr>
          <a:lstStyle/>
          <a:p>
            <a:pPr algn="ctr"/>
            <a:r>
              <a:rPr lang="en-US" sz="2400" b="1" dirty="0" smtClean="0">
                <a:latin typeface="Californian FB" pitchFamily="18" charset="0"/>
              </a:rPr>
              <a:t>B</a:t>
            </a:r>
            <a:endParaRPr lang="en-US" sz="2400" b="1" dirty="0">
              <a:latin typeface="Californian FB" pitchFamily="18" charset="0"/>
            </a:endParaRPr>
          </a:p>
        </p:txBody>
      </p:sp>
      <p:sp>
        <p:nvSpPr>
          <p:cNvPr id="8" name="TextBox 7"/>
          <p:cNvSpPr txBox="1"/>
          <p:nvPr/>
        </p:nvSpPr>
        <p:spPr>
          <a:xfrm>
            <a:off x="1142976" y="5715016"/>
            <a:ext cx="5072098" cy="461665"/>
          </a:xfrm>
          <a:prstGeom prst="rect">
            <a:avLst/>
          </a:prstGeom>
          <a:noFill/>
        </p:spPr>
        <p:txBody>
          <a:bodyPr wrap="square" rtlCol="0">
            <a:spAutoFit/>
          </a:bodyPr>
          <a:lstStyle/>
          <a:p>
            <a:pPr algn="ctr"/>
            <a:r>
              <a:rPr lang="en-US" sz="2400" dirty="0" smtClean="0">
                <a:latin typeface="Californian FB" pitchFamily="18" charset="0"/>
              </a:rPr>
              <a:t>e.g. internet café </a:t>
            </a:r>
            <a:endParaRPr lang="en-US" sz="24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P spid="7" grpId="0" build="p"/>
      <p:bldP spid="8"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grammar: will, won’t </a:t>
            </a:r>
            <a:endParaRPr lang="en-US" dirty="0">
              <a:latin typeface="Californian FB" pitchFamily="18" charset="0"/>
            </a:endParaRPr>
          </a:p>
        </p:txBody>
      </p:sp>
      <p:sp>
        <p:nvSpPr>
          <p:cNvPr id="3" name="Text Placeholder 2"/>
          <p:cNvSpPr>
            <a:spLocks noGrp="1"/>
          </p:cNvSpPr>
          <p:nvPr>
            <p:ph type="body" idx="1"/>
          </p:nvPr>
        </p:nvSpPr>
        <p:spPr/>
        <p:txBody>
          <a:bodyPr/>
          <a:lstStyle/>
          <a:p>
            <a:r>
              <a:rPr lang="en-US" dirty="0" smtClean="0">
                <a:latin typeface="Californian FB" pitchFamily="18" charset="0"/>
              </a:rPr>
              <a:t>page 93</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74638"/>
            <a:ext cx="8929718" cy="1143000"/>
          </a:xfrm>
        </p:spPr>
        <p:txBody>
          <a:bodyPr>
            <a:normAutofit/>
          </a:bodyPr>
          <a:lstStyle/>
          <a:p>
            <a:r>
              <a:rPr lang="sr-Latn-RS" sz="3200" dirty="0" smtClean="0">
                <a:latin typeface="Californian FB" pitchFamily="18" charset="0"/>
              </a:rPr>
              <a:t>7</a:t>
            </a:r>
            <a:r>
              <a:rPr lang="sr-Latn-RS" sz="3200" dirty="0" smtClean="0">
                <a:solidFill>
                  <a:srgbClr val="FF0000"/>
                </a:solidFill>
                <a:latin typeface="Californian FB" pitchFamily="18" charset="0"/>
              </a:rPr>
              <a:t>. </a:t>
            </a:r>
            <a:r>
              <a:rPr lang="en-US" sz="3200" b="1" dirty="0" smtClean="0">
                <a:solidFill>
                  <a:srgbClr val="FF0000"/>
                </a:solidFill>
                <a:latin typeface="Californian FB" pitchFamily="18" charset="0"/>
              </a:rPr>
              <a:t>page 93</a:t>
            </a:r>
            <a:r>
              <a:rPr lang="en-US" sz="3200" dirty="0" smtClean="0">
                <a:solidFill>
                  <a:srgbClr val="FF0000"/>
                </a:solidFill>
                <a:latin typeface="Californian FB" pitchFamily="18" charset="0"/>
              </a:rPr>
              <a:t>, </a:t>
            </a:r>
            <a:r>
              <a:rPr lang="sr-Latn-RS" sz="3200" dirty="0" smtClean="0">
                <a:latin typeface="Californian FB" pitchFamily="18" charset="0"/>
              </a:rPr>
              <a:t>Look at the first and the last paragraphs of the article and answer the questions.</a:t>
            </a:r>
            <a:endParaRPr lang="en-US" sz="3200" dirty="0">
              <a:latin typeface="Californian FB" pitchFamily="18" charset="0"/>
            </a:endParaRPr>
          </a:p>
        </p:txBody>
      </p:sp>
      <p:sp>
        <p:nvSpPr>
          <p:cNvPr id="3" name="Content Placeholder 2"/>
          <p:cNvSpPr>
            <a:spLocks noGrp="1"/>
          </p:cNvSpPr>
          <p:nvPr>
            <p:ph idx="1"/>
          </p:nvPr>
        </p:nvSpPr>
        <p:spPr>
          <a:xfrm>
            <a:off x="214282" y="1600200"/>
            <a:ext cx="8715436" cy="5043510"/>
          </a:xfrm>
        </p:spPr>
        <p:txBody>
          <a:bodyPr>
            <a:normAutofit/>
          </a:bodyPr>
          <a:lstStyle/>
          <a:p>
            <a:pPr algn="just"/>
            <a:r>
              <a:rPr lang="en-US" dirty="0" smtClean="0">
                <a:latin typeface="Californian FB" pitchFamily="18" charset="0"/>
              </a:rPr>
              <a:t>1. Do we usually use will and won’t (will not) to talk about:</a:t>
            </a:r>
          </a:p>
          <a:p>
            <a:pPr algn="just"/>
            <a:r>
              <a:rPr lang="en-US" dirty="0" smtClean="0">
                <a:latin typeface="Californian FB" pitchFamily="18" charset="0"/>
              </a:rPr>
              <a:t>a) what is generally true in the present?</a:t>
            </a:r>
          </a:p>
          <a:p>
            <a:pPr algn="just"/>
            <a:r>
              <a:rPr lang="en-US" dirty="0" smtClean="0">
                <a:latin typeface="Californian FB" pitchFamily="18" charset="0"/>
              </a:rPr>
              <a:t>b) what happened in the past?</a:t>
            </a:r>
          </a:p>
          <a:p>
            <a:pPr algn="just"/>
            <a:r>
              <a:rPr lang="en-US" dirty="0" smtClean="0">
                <a:latin typeface="Californian FB" pitchFamily="18" charset="0"/>
              </a:rPr>
              <a:t>c) what we know or think about the future?</a:t>
            </a:r>
          </a:p>
          <a:p>
            <a:pPr algn="just"/>
            <a:r>
              <a:rPr lang="en-US" dirty="0" smtClean="0">
                <a:latin typeface="Californian FB" pitchFamily="18" charset="0"/>
              </a:rPr>
              <a:t>2. Do we add –s to will after he, she, it or there?</a:t>
            </a:r>
          </a:p>
          <a:p>
            <a:pPr algn="just"/>
            <a:r>
              <a:rPr lang="en-US" dirty="0" smtClean="0">
                <a:latin typeface="Californian FB" pitchFamily="18" charset="0"/>
              </a:rPr>
              <a:t>3. Do you know any other verbs with grammar like this?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74638"/>
            <a:ext cx="8929718" cy="1143000"/>
          </a:xfrm>
        </p:spPr>
        <p:txBody>
          <a:bodyPr>
            <a:normAutofit/>
          </a:bodyPr>
          <a:lstStyle/>
          <a:p>
            <a:r>
              <a:rPr lang="sr-Latn-RS" sz="3200" dirty="0" smtClean="0">
                <a:latin typeface="Californian FB" pitchFamily="18" charset="0"/>
              </a:rPr>
              <a:t>7</a:t>
            </a:r>
            <a:r>
              <a:rPr lang="sr-Latn-RS" sz="3200" dirty="0" smtClean="0">
                <a:solidFill>
                  <a:srgbClr val="FF0000"/>
                </a:solidFill>
                <a:latin typeface="Californian FB" pitchFamily="18" charset="0"/>
              </a:rPr>
              <a:t>. </a:t>
            </a:r>
            <a:r>
              <a:rPr lang="en-US" sz="3200" b="1" dirty="0" smtClean="0">
                <a:solidFill>
                  <a:srgbClr val="FF0000"/>
                </a:solidFill>
                <a:latin typeface="Californian FB" pitchFamily="18" charset="0"/>
              </a:rPr>
              <a:t>page 93</a:t>
            </a:r>
            <a:r>
              <a:rPr lang="en-US" sz="3200" dirty="0" smtClean="0">
                <a:latin typeface="Californian FB" pitchFamily="18" charset="0"/>
              </a:rPr>
              <a:t>, </a:t>
            </a:r>
            <a:r>
              <a:rPr lang="sr-Latn-RS" sz="3200" dirty="0" smtClean="0">
                <a:latin typeface="Californian FB" pitchFamily="18" charset="0"/>
              </a:rPr>
              <a:t>key</a:t>
            </a:r>
            <a:endParaRPr lang="en-US" sz="3200" dirty="0">
              <a:latin typeface="Californian FB" pitchFamily="18" charset="0"/>
            </a:endParaRPr>
          </a:p>
        </p:txBody>
      </p:sp>
      <p:sp>
        <p:nvSpPr>
          <p:cNvPr id="3" name="Content Placeholder 2"/>
          <p:cNvSpPr>
            <a:spLocks noGrp="1"/>
          </p:cNvSpPr>
          <p:nvPr>
            <p:ph idx="1"/>
          </p:nvPr>
        </p:nvSpPr>
        <p:spPr>
          <a:xfrm>
            <a:off x="214282" y="1600200"/>
            <a:ext cx="8715436" cy="5043510"/>
          </a:xfrm>
        </p:spPr>
        <p:txBody>
          <a:bodyPr>
            <a:normAutofit/>
          </a:bodyPr>
          <a:lstStyle/>
          <a:p>
            <a:pPr algn="just"/>
            <a:r>
              <a:rPr lang="en-US" dirty="0" smtClean="0">
                <a:latin typeface="Californian FB" pitchFamily="18" charset="0"/>
              </a:rPr>
              <a:t>1. Do we usually use will and won’t (will not) to talk about:</a:t>
            </a:r>
          </a:p>
          <a:p>
            <a:pPr algn="just"/>
            <a:r>
              <a:rPr lang="en-US" dirty="0" smtClean="0">
                <a:latin typeface="Californian FB" pitchFamily="18" charset="0"/>
              </a:rPr>
              <a:t>a) what is generally true in the present?</a:t>
            </a:r>
          </a:p>
          <a:p>
            <a:pPr algn="just"/>
            <a:r>
              <a:rPr lang="en-US" dirty="0" smtClean="0">
                <a:latin typeface="Californian FB" pitchFamily="18" charset="0"/>
              </a:rPr>
              <a:t>b) what happened in the past?</a:t>
            </a:r>
          </a:p>
          <a:p>
            <a:pPr algn="just"/>
            <a:r>
              <a:rPr lang="en-US" dirty="0" smtClean="0">
                <a:latin typeface="Californian FB" pitchFamily="18" charset="0"/>
              </a:rPr>
              <a:t>c) </a:t>
            </a:r>
            <a:r>
              <a:rPr lang="en-US" b="1" u="sng" dirty="0" smtClean="0">
                <a:latin typeface="Californian FB" pitchFamily="18" charset="0"/>
              </a:rPr>
              <a:t>what we know or think about the future?</a:t>
            </a:r>
          </a:p>
          <a:p>
            <a:pPr algn="just"/>
            <a:r>
              <a:rPr lang="en-US" dirty="0" smtClean="0">
                <a:latin typeface="Californian FB" pitchFamily="18" charset="0"/>
              </a:rPr>
              <a:t>2. </a:t>
            </a:r>
            <a:r>
              <a:rPr lang="sr-Latn-RS" dirty="0" smtClean="0">
                <a:latin typeface="Californian FB" pitchFamily="18" charset="0"/>
              </a:rPr>
              <a:t>NO</a:t>
            </a:r>
            <a:endParaRPr lang="en-US" dirty="0" smtClean="0">
              <a:latin typeface="Californian FB" pitchFamily="18" charset="0"/>
            </a:endParaRPr>
          </a:p>
          <a:p>
            <a:pPr algn="just"/>
            <a:r>
              <a:rPr lang="en-US" dirty="0" smtClean="0">
                <a:latin typeface="Californian FB" pitchFamily="18" charset="0"/>
              </a:rPr>
              <a:t>3. </a:t>
            </a:r>
            <a:r>
              <a:rPr lang="sr-Latn-RS" dirty="0" smtClean="0">
                <a:latin typeface="Californian FB" pitchFamily="18" charset="0"/>
              </a:rPr>
              <a:t>CAN, MUST, COULD, SHOULD, WOULD</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58280" cy="1143000"/>
          </a:xfrm>
        </p:spPr>
        <p:txBody>
          <a:bodyPr>
            <a:noAutofit/>
          </a:bodyPr>
          <a:lstStyle/>
          <a:p>
            <a:r>
              <a:rPr lang="sr-Latn-RS" sz="3600" dirty="0" smtClean="0">
                <a:latin typeface="Californian FB" pitchFamily="18" charset="0"/>
              </a:rPr>
              <a:t>8. </a:t>
            </a:r>
            <a:r>
              <a:rPr lang="en-US" sz="3600" b="1" dirty="0" smtClean="0">
                <a:solidFill>
                  <a:srgbClr val="FF0000"/>
                </a:solidFill>
                <a:latin typeface="Californian FB" pitchFamily="18" charset="0"/>
              </a:rPr>
              <a:t>page 93</a:t>
            </a:r>
            <a:r>
              <a:rPr lang="en-US" sz="3600" dirty="0" smtClean="0">
                <a:latin typeface="Californian FB" pitchFamily="18" charset="0"/>
              </a:rPr>
              <a:t>, c</a:t>
            </a:r>
            <a:r>
              <a:rPr lang="sr-Latn-RS" sz="3600" dirty="0" smtClean="0">
                <a:latin typeface="Californian FB" pitchFamily="18" charset="0"/>
              </a:rPr>
              <a:t>omplete the sentences with will or won’t (will not) and a verb from the box.</a:t>
            </a:r>
            <a:endParaRPr lang="en-US" sz="3600" dirty="0">
              <a:latin typeface="Californian FB" pitchFamily="18" charset="0"/>
            </a:endParaRPr>
          </a:p>
        </p:txBody>
      </p:sp>
      <p:graphicFrame>
        <p:nvGraphicFramePr>
          <p:cNvPr id="5" name="Content Placeholder 4"/>
          <p:cNvGraphicFramePr>
            <a:graphicFrameLocks noGrp="1"/>
          </p:cNvGraphicFramePr>
          <p:nvPr>
            <p:ph idx="1"/>
          </p:nvPr>
        </p:nvGraphicFramePr>
        <p:xfrm>
          <a:off x="457200" y="1785938"/>
          <a:ext cx="8229600" cy="518160"/>
        </p:xfrm>
        <a:graphic>
          <a:graphicData uri="http://schemas.openxmlformats.org/drawingml/2006/table">
            <a:tbl>
              <a:tblPr firstRow="1" bandRow="1">
                <a:tableStyleId>{E8B1032C-EA38-4F05-BA0D-38AFFFC7BED3}</a:tableStyleId>
              </a:tblPr>
              <a:tblGrid>
                <a:gridCol w="8229600"/>
              </a:tblGrid>
              <a:tr h="370840">
                <a:tc>
                  <a:txBody>
                    <a:bodyPr/>
                    <a:lstStyle/>
                    <a:p>
                      <a:pPr algn="ctr"/>
                      <a:r>
                        <a:rPr lang="en-US" sz="2800" dirty="0" smtClean="0">
                          <a:latin typeface="Californian FB" pitchFamily="18" charset="0"/>
                        </a:rPr>
                        <a:t>be       change       have</a:t>
                      </a:r>
                      <a:r>
                        <a:rPr lang="en-US" sz="2800" baseline="0" dirty="0" smtClean="0">
                          <a:latin typeface="Californian FB" pitchFamily="18" charset="0"/>
                        </a:rPr>
                        <a:t>       have to       live       meet</a:t>
                      </a:r>
                      <a:endParaRPr lang="en-US" sz="2800" dirty="0">
                        <a:latin typeface="Californian FB" pitchFamily="18" charset="0"/>
                      </a:endParaRPr>
                    </a:p>
                  </a:txBody>
                  <a:tcPr/>
                </a:tc>
              </a:tr>
            </a:tbl>
          </a:graphicData>
        </a:graphic>
      </p:graphicFrame>
      <p:sp>
        <p:nvSpPr>
          <p:cNvPr id="6" name="TextBox 5"/>
          <p:cNvSpPr txBox="1"/>
          <p:nvPr/>
        </p:nvSpPr>
        <p:spPr>
          <a:xfrm>
            <a:off x="0" y="2928934"/>
            <a:ext cx="8929718" cy="3108543"/>
          </a:xfrm>
          <a:prstGeom prst="rect">
            <a:avLst/>
          </a:prstGeom>
          <a:noFill/>
        </p:spPr>
        <p:txBody>
          <a:bodyPr wrap="square" rtlCol="0">
            <a:spAutoFit/>
          </a:bodyPr>
          <a:lstStyle/>
          <a:p>
            <a:pPr marL="342900" indent="-342900" algn="just">
              <a:buAutoNum type="arabicPeriod"/>
            </a:pPr>
            <a:r>
              <a:rPr lang="en-US" sz="2800" dirty="0" smtClean="0">
                <a:latin typeface="Californian FB" pitchFamily="18" charset="0"/>
              </a:rPr>
              <a:t>Gated communities ___________________ high walls.</a:t>
            </a:r>
          </a:p>
          <a:p>
            <a:pPr marL="342900" indent="-342900" algn="just">
              <a:buAutoNum type="arabicPeriod"/>
            </a:pPr>
            <a:r>
              <a:rPr lang="en-US" sz="2800" dirty="0" smtClean="0">
                <a:latin typeface="Californian FB" pitchFamily="18" charset="0"/>
              </a:rPr>
              <a:t>There ________________ safe places where children can play.</a:t>
            </a:r>
          </a:p>
          <a:p>
            <a:pPr marL="342900" indent="-342900" algn="just">
              <a:buAutoNum type="arabicPeriod"/>
            </a:pPr>
            <a:r>
              <a:rPr lang="en-US" sz="2800" dirty="0" smtClean="0">
                <a:latin typeface="Californian FB" pitchFamily="18" charset="0"/>
              </a:rPr>
              <a:t>People outside ____________ people inside.</a:t>
            </a:r>
          </a:p>
          <a:p>
            <a:pPr marL="342900" indent="-342900" algn="just">
              <a:buAutoNum type="arabicPeriod"/>
            </a:pPr>
            <a:r>
              <a:rPr lang="en-US" sz="2800" dirty="0" smtClean="0">
                <a:latin typeface="Californian FB" pitchFamily="18" charset="0"/>
              </a:rPr>
              <a:t>Poor people _______________ in these communities.</a:t>
            </a:r>
          </a:p>
          <a:p>
            <a:pPr marL="342900" indent="-342900" algn="just">
              <a:buAutoNum type="arabicPeriod"/>
            </a:pPr>
            <a:r>
              <a:rPr lang="en-US" sz="2800" dirty="0" smtClean="0">
                <a:latin typeface="Californian FB" pitchFamily="18" charset="0"/>
              </a:rPr>
              <a:t>People in these places _______________ leave the community very often.</a:t>
            </a:r>
          </a:p>
          <a:p>
            <a:pPr marL="342900" indent="-342900" algn="just">
              <a:buAutoNum type="arabicPeriod"/>
            </a:pPr>
            <a:r>
              <a:rPr lang="en-US" sz="2800" dirty="0" smtClean="0">
                <a:latin typeface="Californian FB" pitchFamily="18" charset="0"/>
              </a:rPr>
              <a:t>The communities _____________ society in some ways.</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20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20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20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58280" cy="1143000"/>
          </a:xfrm>
        </p:spPr>
        <p:txBody>
          <a:bodyPr>
            <a:noAutofit/>
          </a:bodyPr>
          <a:lstStyle/>
          <a:p>
            <a:r>
              <a:rPr lang="sr-Latn-RS" sz="3600" dirty="0" smtClean="0">
                <a:latin typeface="Californian FB" pitchFamily="18" charset="0"/>
              </a:rPr>
              <a:t>8. </a:t>
            </a:r>
            <a:r>
              <a:rPr lang="en-US" sz="3600" b="1" dirty="0" smtClean="0">
                <a:solidFill>
                  <a:srgbClr val="FF0000"/>
                </a:solidFill>
                <a:latin typeface="Californian FB" pitchFamily="18" charset="0"/>
              </a:rPr>
              <a:t>page 93</a:t>
            </a:r>
            <a:r>
              <a:rPr lang="en-US" sz="3600" dirty="0" smtClean="0">
                <a:latin typeface="Californian FB" pitchFamily="18" charset="0"/>
              </a:rPr>
              <a:t>, </a:t>
            </a:r>
            <a:r>
              <a:rPr lang="sr-Latn-RS" sz="3600" dirty="0" smtClean="0">
                <a:latin typeface="Californian FB" pitchFamily="18" charset="0"/>
              </a:rPr>
              <a:t>key</a:t>
            </a:r>
            <a:endParaRPr lang="en-US" sz="3600" dirty="0">
              <a:latin typeface="Californian FB" pitchFamily="18" charset="0"/>
            </a:endParaRPr>
          </a:p>
        </p:txBody>
      </p:sp>
      <p:graphicFrame>
        <p:nvGraphicFramePr>
          <p:cNvPr id="5" name="Content Placeholder 4"/>
          <p:cNvGraphicFramePr>
            <a:graphicFrameLocks noGrp="1"/>
          </p:cNvGraphicFramePr>
          <p:nvPr>
            <p:ph idx="1"/>
          </p:nvPr>
        </p:nvGraphicFramePr>
        <p:xfrm>
          <a:off x="457200" y="1785938"/>
          <a:ext cx="8229600" cy="518160"/>
        </p:xfrm>
        <a:graphic>
          <a:graphicData uri="http://schemas.openxmlformats.org/drawingml/2006/table">
            <a:tbl>
              <a:tblPr firstRow="1" bandRow="1">
                <a:tableStyleId>{E8B1032C-EA38-4F05-BA0D-38AFFFC7BED3}</a:tableStyleId>
              </a:tblPr>
              <a:tblGrid>
                <a:gridCol w="8229600"/>
              </a:tblGrid>
              <a:tr h="370840">
                <a:tc>
                  <a:txBody>
                    <a:bodyPr/>
                    <a:lstStyle/>
                    <a:p>
                      <a:pPr algn="ctr"/>
                      <a:r>
                        <a:rPr lang="en-US" sz="2800" dirty="0" smtClean="0">
                          <a:latin typeface="Californian FB" pitchFamily="18" charset="0"/>
                        </a:rPr>
                        <a:t>be       change       have</a:t>
                      </a:r>
                      <a:r>
                        <a:rPr lang="en-US" sz="2800" baseline="0" dirty="0" smtClean="0">
                          <a:latin typeface="Californian FB" pitchFamily="18" charset="0"/>
                        </a:rPr>
                        <a:t>       have to       live       meet</a:t>
                      </a:r>
                      <a:endParaRPr lang="en-US" sz="2800" dirty="0">
                        <a:latin typeface="Californian FB" pitchFamily="18" charset="0"/>
                      </a:endParaRPr>
                    </a:p>
                  </a:txBody>
                  <a:tcPr/>
                </a:tc>
              </a:tr>
            </a:tbl>
          </a:graphicData>
        </a:graphic>
      </p:graphicFrame>
      <p:sp>
        <p:nvSpPr>
          <p:cNvPr id="6" name="TextBox 5"/>
          <p:cNvSpPr txBox="1"/>
          <p:nvPr/>
        </p:nvSpPr>
        <p:spPr>
          <a:xfrm>
            <a:off x="0" y="2928934"/>
            <a:ext cx="9144000" cy="3108543"/>
          </a:xfrm>
          <a:prstGeom prst="rect">
            <a:avLst/>
          </a:prstGeom>
          <a:noFill/>
        </p:spPr>
        <p:txBody>
          <a:bodyPr wrap="square" rtlCol="0">
            <a:spAutoFit/>
          </a:bodyPr>
          <a:lstStyle/>
          <a:p>
            <a:pPr marL="342900" indent="-342900" algn="just">
              <a:buAutoNum type="arabicPeriod"/>
            </a:pPr>
            <a:r>
              <a:rPr lang="en-US" sz="2800" dirty="0" smtClean="0">
                <a:latin typeface="Californian FB" pitchFamily="18" charset="0"/>
              </a:rPr>
              <a:t>Gated communities </a:t>
            </a:r>
            <a:r>
              <a:rPr lang="sr-Latn-RS" sz="2800" b="1" dirty="0" smtClean="0">
                <a:solidFill>
                  <a:srgbClr val="FF0000"/>
                </a:solidFill>
                <a:latin typeface="Californian FB" pitchFamily="18" charset="0"/>
              </a:rPr>
              <a:t>WILL HAVE </a:t>
            </a:r>
            <a:r>
              <a:rPr lang="en-US" sz="2800" dirty="0" smtClean="0">
                <a:latin typeface="Californian FB" pitchFamily="18" charset="0"/>
              </a:rPr>
              <a:t>high walls.</a:t>
            </a:r>
          </a:p>
          <a:p>
            <a:pPr marL="342900" indent="-342900" algn="just">
              <a:buAutoNum type="arabicPeriod"/>
            </a:pPr>
            <a:r>
              <a:rPr lang="en-US" sz="2800" dirty="0" smtClean="0">
                <a:latin typeface="Californian FB" pitchFamily="18" charset="0"/>
              </a:rPr>
              <a:t>There </a:t>
            </a:r>
            <a:r>
              <a:rPr lang="sr-Latn-RS" sz="2800" b="1" dirty="0" smtClean="0">
                <a:solidFill>
                  <a:srgbClr val="FF0000"/>
                </a:solidFill>
                <a:latin typeface="Californian FB" pitchFamily="18" charset="0"/>
              </a:rPr>
              <a:t>WILL BE</a:t>
            </a:r>
            <a:r>
              <a:rPr lang="en-US" sz="2800" b="1" dirty="0" smtClean="0">
                <a:solidFill>
                  <a:srgbClr val="FF0000"/>
                </a:solidFill>
                <a:latin typeface="Californian FB" pitchFamily="18" charset="0"/>
              </a:rPr>
              <a:t> </a:t>
            </a:r>
            <a:r>
              <a:rPr lang="en-US" sz="2800" dirty="0" smtClean="0">
                <a:latin typeface="Californian FB" pitchFamily="18" charset="0"/>
              </a:rPr>
              <a:t>safe places where children can play.</a:t>
            </a:r>
          </a:p>
          <a:p>
            <a:pPr marL="342900" indent="-342900" algn="just">
              <a:buAutoNum type="arabicPeriod"/>
            </a:pPr>
            <a:r>
              <a:rPr lang="en-US" sz="2800" dirty="0" smtClean="0">
                <a:latin typeface="Californian FB" pitchFamily="18" charset="0"/>
              </a:rPr>
              <a:t>People outside </a:t>
            </a:r>
            <a:r>
              <a:rPr lang="sr-Latn-RS" sz="2800" b="1" dirty="0" smtClean="0">
                <a:solidFill>
                  <a:srgbClr val="FF0000"/>
                </a:solidFill>
                <a:latin typeface="Californian FB" pitchFamily="18" charset="0"/>
              </a:rPr>
              <a:t>WON’T MEET</a:t>
            </a:r>
            <a:r>
              <a:rPr lang="en-US" sz="2800" b="1" dirty="0" smtClean="0">
                <a:solidFill>
                  <a:srgbClr val="FF0000"/>
                </a:solidFill>
                <a:latin typeface="Californian FB" pitchFamily="18" charset="0"/>
              </a:rPr>
              <a:t> </a:t>
            </a:r>
            <a:r>
              <a:rPr lang="en-US" sz="2800" dirty="0" smtClean="0">
                <a:latin typeface="Californian FB" pitchFamily="18" charset="0"/>
              </a:rPr>
              <a:t>people inside.</a:t>
            </a:r>
          </a:p>
          <a:p>
            <a:pPr marL="342900" indent="-342900" algn="just">
              <a:buAutoNum type="arabicPeriod"/>
            </a:pPr>
            <a:r>
              <a:rPr lang="en-US" sz="2800" dirty="0" smtClean="0">
                <a:latin typeface="Californian FB" pitchFamily="18" charset="0"/>
              </a:rPr>
              <a:t>Poor people </a:t>
            </a:r>
            <a:r>
              <a:rPr lang="sr-Latn-RS" sz="2800" b="1" dirty="0" smtClean="0">
                <a:solidFill>
                  <a:srgbClr val="FF0000"/>
                </a:solidFill>
                <a:latin typeface="Californian FB" pitchFamily="18" charset="0"/>
              </a:rPr>
              <a:t>WON’T LIVE</a:t>
            </a:r>
            <a:r>
              <a:rPr lang="en-US" sz="2800" b="1" dirty="0" smtClean="0">
                <a:solidFill>
                  <a:srgbClr val="FF0000"/>
                </a:solidFill>
                <a:latin typeface="Californian FB" pitchFamily="18" charset="0"/>
              </a:rPr>
              <a:t> </a:t>
            </a:r>
            <a:r>
              <a:rPr lang="en-US" sz="2800" dirty="0" smtClean="0">
                <a:latin typeface="Californian FB" pitchFamily="18" charset="0"/>
              </a:rPr>
              <a:t>in these communities.</a:t>
            </a:r>
          </a:p>
          <a:p>
            <a:pPr marL="342900" indent="-342900" algn="just">
              <a:buAutoNum type="arabicPeriod"/>
            </a:pPr>
            <a:r>
              <a:rPr lang="en-US" sz="2800" dirty="0" smtClean="0">
                <a:latin typeface="Californian FB" pitchFamily="18" charset="0"/>
              </a:rPr>
              <a:t>People in these places </a:t>
            </a:r>
            <a:r>
              <a:rPr lang="sr-Latn-RS" sz="2800" b="1" dirty="0" smtClean="0">
                <a:solidFill>
                  <a:srgbClr val="FF0000"/>
                </a:solidFill>
                <a:latin typeface="Californian FB" pitchFamily="18" charset="0"/>
              </a:rPr>
              <a:t>WON’T HAVE TO</a:t>
            </a:r>
            <a:r>
              <a:rPr lang="en-US" sz="2800" b="1" dirty="0" smtClean="0">
                <a:solidFill>
                  <a:srgbClr val="FF0000"/>
                </a:solidFill>
                <a:latin typeface="Californian FB" pitchFamily="18" charset="0"/>
              </a:rPr>
              <a:t> </a:t>
            </a:r>
            <a:r>
              <a:rPr lang="en-US" sz="2800" dirty="0" smtClean="0">
                <a:latin typeface="Californian FB" pitchFamily="18" charset="0"/>
              </a:rPr>
              <a:t>leave the community very often.</a:t>
            </a:r>
          </a:p>
          <a:p>
            <a:pPr marL="342900" indent="-342900" algn="just">
              <a:buAutoNum type="arabicPeriod"/>
            </a:pPr>
            <a:r>
              <a:rPr lang="en-US" sz="2800" dirty="0" smtClean="0">
                <a:latin typeface="Californian FB" pitchFamily="18" charset="0"/>
              </a:rPr>
              <a:t>The communities </a:t>
            </a:r>
            <a:r>
              <a:rPr lang="sr-Latn-RS" sz="2800" b="1" dirty="0" smtClean="0">
                <a:solidFill>
                  <a:srgbClr val="FF0000"/>
                </a:solidFill>
                <a:latin typeface="Californian FB" pitchFamily="18" charset="0"/>
              </a:rPr>
              <a:t>WILL CHANGE</a:t>
            </a:r>
            <a:r>
              <a:rPr lang="en-US" sz="2800" b="1" dirty="0" smtClean="0">
                <a:solidFill>
                  <a:srgbClr val="FF0000"/>
                </a:solidFill>
                <a:latin typeface="Californian FB" pitchFamily="18" charset="0"/>
              </a:rPr>
              <a:t> </a:t>
            </a:r>
            <a:r>
              <a:rPr lang="en-US" sz="2800" dirty="0" smtClean="0">
                <a:latin typeface="Californian FB" pitchFamily="18" charset="0"/>
              </a:rPr>
              <a:t>society in some ways.</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20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20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20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39850"/>
          </a:xfrm>
        </p:spPr>
        <p:txBody>
          <a:bodyPr>
            <a:noAutofit/>
          </a:bodyPr>
          <a:lstStyle/>
          <a:p>
            <a:r>
              <a:rPr lang="sr-Latn-RS" sz="3200" dirty="0" smtClean="0">
                <a:latin typeface="Californian FB" pitchFamily="18" charset="0"/>
              </a:rPr>
              <a:t>9.</a:t>
            </a:r>
            <a:r>
              <a:rPr lang="en-US" sz="3200" dirty="0" smtClean="0">
                <a:latin typeface="Californian FB" pitchFamily="18" charset="0"/>
              </a:rPr>
              <a:t> </a:t>
            </a:r>
            <a:r>
              <a:rPr lang="en-US" sz="3200" b="1" dirty="0" smtClean="0">
                <a:solidFill>
                  <a:srgbClr val="FF0000"/>
                </a:solidFill>
                <a:latin typeface="Californian FB" pitchFamily="18" charset="0"/>
              </a:rPr>
              <a:t>page 93</a:t>
            </a:r>
            <a:r>
              <a:rPr lang="en-US" sz="3200" dirty="0" smtClean="0">
                <a:latin typeface="Californian FB" pitchFamily="18" charset="0"/>
              </a:rPr>
              <a:t>,</a:t>
            </a:r>
            <a:r>
              <a:rPr lang="sr-Latn-RS" sz="3200" dirty="0" smtClean="0">
                <a:latin typeface="Californian FB" pitchFamily="18" charset="0"/>
              </a:rPr>
              <a:t> Put the words in the right order to make questions. </a:t>
            </a:r>
            <a:r>
              <a:rPr lang="en-US" sz="3200" dirty="0" smtClean="0">
                <a:latin typeface="Californian FB" pitchFamily="18" charset="0"/>
              </a:rPr>
              <a:t/>
            </a:r>
            <a:br>
              <a:rPr lang="en-US" sz="3200" dirty="0" smtClean="0">
                <a:latin typeface="Californian FB" pitchFamily="18" charset="0"/>
              </a:rPr>
            </a:br>
            <a:r>
              <a:rPr lang="sr-Latn-RS" sz="3200" dirty="0" smtClean="0">
                <a:latin typeface="Californian FB" pitchFamily="18" charset="0"/>
              </a:rPr>
              <a:t>Then ask and answer the questions with a partner</a:t>
            </a:r>
            <a:endParaRPr lang="en-US" sz="3200" dirty="0">
              <a:latin typeface="Californian FB" pitchFamily="18" charset="0"/>
            </a:endParaRPr>
          </a:p>
        </p:txBody>
      </p:sp>
      <p:sp>
        <p:nvSpPr>
          <p:cNvPr id="3" name="Content Placeholder 2"/>
          <p:cNvSpPr>
            <a:spLocks noGrp="1"/>
          </p:cNvSpPr>
          <p:nvPr>
            <p:ph idx="1"/>
          </p:nvPr>
        </p:nvSpPr>
        <p:spPr>
          <a:xfrm>
            <a:off x="0" y="2000240"/>
            <a:ext cx="8929718" cy="4125923"/>
          </a:xfrm>
        </p:spPr>
        <p:txBody>
          <a:bodyPr>
            <a:normAutofit/>
          </a:bodyPr>
          <a:lstStyle/>
          <a:p>
            <a:pPr algn="just"/>
            <a:r>
              <a:rPr lang="en-US" dirty="0" smtClean="0">
                <a:latin typeface="Californian FB" pitchFamily="18" charset="0"/>
              </a:rPr>
              <a:t>In the year 2100, …</a:t>
            </a:r>
          </a:p>
          <a:p>
            <a:pPr algn="just"/>
            <a:r>
              <a:rPr lang="en-US" dirty="0" smtClean="0">
                <a:latin typeface="Californian FB" pitchFamily="18" charset="0"/>
              </a:rPr>
              <a:t>1. families  be  will  smaller   than  now  bigger  or  ?</a:t>
            </a:r>
          </a:p>
          <a:p>
            <a:pPr algn="just"/>
            <a:r>
              <a:rPr lang="en-US" dirty="0" smtClean="0">
                <a:latin typeface="Californian FB" pitchFamily="18" charset="0"/>
              </a:rPr>
              <a:t>2. any  fish  there  will  in  the  sea  be  ?</a:t>
            </a:r>
          </a:p>
          <a:p>
            <a:pPr algn="just"/>
            <a:r>
              <a:rPr lang="en-US" dirty="0" smtClean="0">
                <a:latin typeface="Californian FB" pitchFamily="18" charset="0"/>
              </a:rPr>
              <a:t>3. the  Internet  use  people  will ?</a:t>
            </a:r>
          </a:p>
          <a:p>
            <a:pPr algn="just"/>
            <a:r>
              <a:rPr lang="en-US" dirty="0" smtClean="0">
                <a:latin typeface="Californian FB" pitchFamily="18" charset="0"/>
              </a:rPr>
              <a:t>4. people  all their life will keep all their teeth ?</a:t>
            </a:r>
          </a:p>
          <a:p>
            <a:pPr algn="just"/>
            <a:r>
              <a:rPr lang="en-US" dirty="0" smtClean="0">
                <a:latin typeface="Californian FB" pitchFamily="18" charset="0"/>
              </a:rPr>
              <a:t>5. India  will  be  the  most  important  country  ?</a:t>
            </a:r>
          </a:p>
          <a:p>
            <a:pPr algn="just"/>
            <a:r>
              <a:rPr lang="en-US" dirty="0" smtClean="0">
                <a:latin typeface="Californian FB" pitchFamily="18" charset="0"/>
              </a:rPr>
              <a:t>6. will  love  in  relationships  be  important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39850"/>
          </a:xfrm>
        </p:spPr>
        <p:txBody>
          <a:bodyPr>
            <a:noAutofit/>
          </a:bodyPr>
          <a:lstStyle/>
          <a:p>
            <a:r>
              <a:rPr lang="sr-Latn-RS" sz="3200" dirty="0" smtClean="0">
                <a:latin typeface="Californian FB" pitchFamily="18" charset="0"/>
              </a:rPr>
              <a:t>9.</a:t>
            </a:r>
            <a:r>
              <a:rPr lang="en-US" sz="3200" dirty="0" smtClean="0">
                <a:latin typeface="Californian FB" pitchFamily="18" charset="0"/>
              </a:rPr>
              <a:t> </a:t>
            </a:r>
            <a:r>
              <a:rPr lang="en-US" sz="3200" b="1" dirty="0" smtClean="0">
                <a:solidFill>
                  <a:srgbClr val="FF0000"/>
                </a:solidFill>
                <a:latin typeface="Californian FB" pitchFamily="18" charset="0"/>
              </a:rPr>
              <a:t>page 93</a:t>
            </a:r>
            <a:r>
              <a:rPr lang="en-US" sz="3200" dirty="0" smtClean="0">
                <a:latin typeface="Californian FB" pitchFamily="18" charset="0"/>
              </a:rPr>
              <a:t>,</a:t>
            </a:r>
            <a:r>
              <a:rPr lang="sr-Latn-RS" sz="3200" dirty="0" smtClean="0">
                <a:latin typeface="Californian FB" pitchFamily="18" charset="0"/>
              </a:rPr>
              <a:t> </a:t>
            </a:r>
            <a:r>
              <a:rPr lang="en-US" sz="3200" dirty="0" smtClean="0">
                <a:latin typeface="Californian FB" pitchFamily="18" charset="0"/>
              </a:rPr>
              <a:t/>
            </a:r>
            <a:br>
              <a:rPr lang="en-US" sz="3200" dirty="0" smtClean="0">
                <a:latin typeface="Californian FB" pitchFamily="18" charset="0"/>
              </a:rPr>
            </a:br>
            <a:r>
              <a:rPr lang="sr-Latn-RS" sz="3200" dirty="0" smtClean="0">
                <a:latin typeface="Californian FB" pitchFamily="18" charset="0"/>
              </a:rPr>
              <a:t>key</a:t>
            </a:r>
            <a:endParaRPr lang="en-US" sz="3200" dirty="0">
              <a:latin typeface="Californian FB" pitchFamily="18" charset="0"/>
            </a:endParaRPr>
          </a:p>
        </p:txBody>
      </p:sp>
      <p:sp>
        <p:nvSpPr>
          <p:cNvPr id="3" name="Content Placeholder 2"/>
          <p:cNvSpPr>
            <a:spLocks noGrp="1"/>
          </p:cNvSpPr>
          <p:nvPr>
            <p:ph idx="1"/>
          </p:nvPr>
        </p:nvSpPr>
        <p:spPr>
          <a:xfrm>
            <a:off x="0" y="2000240"/>
            <a:ext cx="8929718" cy="4125923"/>
          </a:xfrm>
        </p:spPr>
        <p:txBody>
          <a:bodyPr>
            <a:normAutofit/>
          </a:bodyPr>
          <a:lstStyle/>
          <a:p>
            <a:pPr algn="just"/>
            <a:r>
              <a:rPr lang="en-US" dirty="0" smtClean="0">
                <a:latin typeface="Californian FB" pitchFamily="18" charset="0"/>
              </a:rPr>
              <a:t>In the year 2100, …</a:t>
            </a:r>
          </a:p>
          <a:p>
            <a:pPr algn="just"/>
            <a:r>
              <a:rPr lang="en-US" dirty="0" smtClean="0">
                <a:latin typeface="Californian FB" pitchFamily="18" charset="0"/>
              </a:rPr>
              <a:t>1. </a:t>
            </a:r>
            <a:r>
              <a:rPr lang="sr-Latn-RS" dirty="0" smtClean="0">
                <a:latin typeface="Californian FB" pitchFamily="18" charset="0"/>
              </a:rPr>
              <a:t>Will </a:t>
            </a:r>
            <a:r>
              <a:rPr lang="en-US" dirty="0" smtClean="0">
                <a:latin typeface="Californian FB" pitchFamily="18" charset="0"/>
              </a:rPr>
              <a:t>families  be  smaller  </a:t>
            </a:r>
            <a:r>
              <a:rPr lang="sr-Latn-RS" dirty="0" smtClean="0">
                <a:latin typeface="Californian FB" pitchFamily="18" charset="0"/>
              </a:rPr>
              <a:t>or</a:t>
            </a:r>
            <a:r>
              <a:rPr lang="en-US" dirty="0" smtClean="0">
                <a:latin typeface="Californian FB" pitchFamily="18" charset="0"/>
              </a:rPr>
              <a:t>  bigger </a:t>
            </a:r>
            <a:r>
              <a:rPr lang="sr-Latn-RS" dirty="0" smtClean="0">
                <a:latin typeface="Californian FB" pitchFamily="18" charset="0"/>
              </a:rPr>
              <a:t>than now</a:t>
            </a:r>
            <a:r>
              <a:rPr lang="en-US" dirty="0" smtClean="0">
                <a:latin typeface="Californian FB" pitchFamily="18" charset="0"/>
              </a:rPr>
              <a:t>?</a:t>
            </a:r>
          </a:p>
          <a:p>
            <a:pPr algn="just"/>
            <a:r>
              <a:rPr lang="en-US" dirty="0" smtClean="0">
                <a:latin typeface="Californian FB" pitchFamily="18" charset="0"/>
              </a:rPr>
              <a:t>2. </a:t>
            </a:r>
            <a:r>
              <a:rPr lang="sr-Latn-RS" dirty="0" smtClean="0">
                <a:latin typeface="Californian FB" pitchFamily="18" charset="0"/>
              </a:rPr>
              <a:t>W</a:t>
            </a:r>
            <a:r>
              <a:rPr lang="en-US" dirty="0" smtClean="0">
                <a:latin typeface="Californian FB" pitchFamily="18" charset="0"/>
              </a:rPr>
              <a:t>ill there </a:t>
            </a:r>
            <a:r>
              <a:rPr lang="sr-Latn-RS" dirty="0" smtClean="0">
                <a:latin typeface="Californian FB" pitchFamily="18" charset="0"/>
              </a:rPr>
              <a:t>be</a:t>
            </a:r>
            <a:r>
              <a:rPr lang="en-US" dirty="0" smtClean="0">
                <a:latin typeface="Californian FB" pitchFamily="18" charset="0"/>
              </a:rPr>
              <a:t> any  fish</a:t>
            </a:r>
            <a:r>
              <a:rPr lang="sr-Latn-RS" dirty="0" smtClean="0">
                <a:latin typeface="Californian FB" pitchFamily="18" charset="0"/>
              </a:rPr>
              <a:t> </a:t>
            </a:r>
            <a:r>
              <a:rPr lang="en-US" dirty="0" smtClean="0">
                <a:latin typeface="Californian FB" pitchFamily="18" charset="0"/>
              </a:rPr>
              <a:t>in  the  sea?</a:t>
            </a:r>
          </a:p>
          <a:p>
            <a:pPr algn="just"/>
            <a:r>
              <a:rPr lang="en-US" dirty="0" smtClean="0">
                <a:latin typeface="Californian FB" pitchFamily="18" charset="0"/>
              </a:rPr>
              <a:t>3. </a:t>
            </a:r>
            <a:r>
              <a:rPr lang="sr-Latn-RS" dirty="0" smtClean="0">
                <a:latin typeface="Californian FB" pitchFamily="18" charset="0"/>
              </a:rPr>
              <a:t>Will</a:t>
            </a:r>
            <a:r>
              <a:rPr lang="en-US" dirty="0" smtClean="0">
                <a:latin typeface="Californian FB" pitchFamily="18" charset="0"/>
              </a:rPr>
              <a:t>  people</a:t>
            </a:r>
            <a:r>
              <a:rPr lang="sr-Latn-RS" dirty="0" smtClean="0">
                <a:latin typeface="Californian FB" pitchFamily="18" charset="0"/>
              </a:rPr>
              <a:t> use the Internet</a:t>
            </a:r>
            <a:r>
              <a:rPr lang="en-US" dirty="0" smtClean="0">
                <a:latin typeface="Californian FB" pitchFamily="18" charset="0"/>
              </a:rPr>
              <a:t>?</a:t>
            </a:r>
          </a:p>
          <a:p>
            <a:pPr algn="just"/>
            <a:r>
              <a:rPr lang="en-US" dirty="0" smtClean="0">
                <a:latin typeface="Californian FB" pitchFamily="18" charset="0"/>
              </a:rPr>
              <a:t>4. </a:t>
            </a:r>
            <a:r>
              <a:rPr lang="sr-Latn-RS" dirty="0" smtClean="0">
                <a:latin typeface="Californian FB" pitchFamily="18" charset="0"/>
              </a:rPr>
              <a:t>W</a:t>
            </a:r>
            <a:r>
              <a:rPr lang="en-US" dirty="0" smtClean="0">
                <a:latin typeface="Californian FB" pitchFamily="18" charset="0"/>
              </a:rPr>
              <a:t>ill</a:t>
            </a:r>
            <a:r>
              <a:rPr lang="sr-Latn-RS" dirty="0" smtClean="0">
                <a:latin typeface="Californian FB" pitchFamily="18" charset="0"/>
              </a:rPr>
              <a:t> people</a:t>
            </a:r>
            <a:r>
              <a:rPr lang="en-US" dirty="0" smtClean="0">
                <a:latin typeface="Californian FB" pitchFamily="18" charset="0"/>
              </a:rPr>
              <a:t> keep all their teeth</a:t>
            </a:r>
            <a:r>
              <a:rPr lang="sr-Latn-RS" dirty="0" smtClean="0">
                <a:latin typeface="Californian FB" pitchFamily="18" charset="0"/>
              </a:rPr>
              <a:t> all their life</a:t>
            </a:r>
            <a:r>
              <a:rPr lang="en-US" dirty="0" smtClean="0">
                <a:latin typeface="Californian FB" pitchFamily="18" charset="0"/>
              </a:rPr>
              <a:t> ?</a:t>
            </a:r>
          </a:p>
          <a:p>
            <a:pPr algn="just"/>
            <a:r>
              <a:rPr lang="en-US" dirty="0" smtClean="0">
                <a:latin typeface="Californian FB" pitchFamily="18" charset="0"/>
              </a:rPr>
              <a:t>5. </a:t>
            </a:r>
            <a:r>
              <a:rPr lang="sr-Latn-RS" dirty="0" smtClean="0">
                <a:latin typeface="Californian FB" pitchFamily="18" charset="0"/>
              </a:rPr>
              <a:t>W</a:t>
            </a:r>
            <a:r>
              <a:rPr lang="en-US" dirty="0" smtClean="0">
                <a:latin typeface="Californian FB" pitchFamily="18" charset="0"/>
              </a:rPr>
              <a:t>ill </a:t>
            </a:r>
            <a:r>
              <a:rPr lang="sr-Latn-RS" dirty="0" smtClean="0">
                <a:latin typeface="Californian FB" pitchFamily="18" charset="0"/>
              </a:rPr>
              <a:t>India</a:t>
            </a:r>
            <a:r>
              <a:rPr lang="en-US" dirty="0" smtClean="0">
                <a:latin typeface="Californian FB" pitchFamily="18" charset="0"/>
              </a:rPr>
              <a:t> be  the  most  important  country ?</a:t>
            </a:r>
          </a:p>
          <a:p>
            <a:pPr algn="just"/>
            <a:r>
              <a:rPr lang="en-US" dirty="0" smtClean="0">
                <a:latin typeface="Californian FB" pitchFamily="18" charset="0"/>
              </a:rPr>
              <a:t>6. </a:t>
            </a:r>
            <a:r>
              <a:rPr lang="sr-Latn-RS" dirty="0" smtClean="0">
                <a:latin typeface="Californian FB" pitchFamily="18" charset="0"/>
              </a:rPr>
              <a:t>W</a:t>
            </a:r>
            <a:r>
              <a:rPr lang="en-US" dirty="0" smtClean="0">
                <a:latin typeface="Californian FB" pitchFamily="18" charset="0"/>
              </a:rPr>
              <a:t>ill  love</a:t>
            </a:r>
            <a:r>
              <a:rPr lang="sr-Latn-RS" dirty="0" smtClean="0">
                <a:latin typeface="Californian FB" pitchFamily="18" charset="0"/>
              </a:rPr>
              <a:t> be important</a:t>
            </a:r>
            <a:r>
              <a:rPr lang="en-US" dirty="0" smtClean="0">
                <a:latin typeface="Californian FB" pitchFamily="18" charset="0"/>
              </a:rPr>
              <a:t>  in  relationships?</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41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rmAutofit fontScale="90000"/>
          </a:bodyPr>
          <a:lstStyle/>
          <a:p>
            <a:r>
              <a:rPr lang="sr-Latn-RS" sz="3200" dirty="0" smtClean="0">
                <a:latin typeface="Californian FB" pitchFamily="18" charset="0"/>
              </a:rPr>
              <a:t>Discuss some ideas about your lives in the future.</a:t>
            </a:r>
            <a:br>
              <a:rPr lang="sr-Latn-RS" sz="3200" dirty="0" smtClean="0">
                <a:latin typeface="Californian FB" pitchFamily="18" charset="0"/>
              </a:rPr>
            </a:br>
            <a:r>
              <a:rPr lang="sr-Latn-RS" sz="3200" b="1" dirty="0" smtClean="0">
                <a:solidFill>
                  <a:srgbClr val="FF0000"/>
                </a:solidFill>
                <a:latin typeface="Californian FB" pitchFamily="18" charset="0"/>
              </a:rPr>
              <a:t>page 113</a:t>
            </a:r>
            <a:r>
              <a:rPr lang="sr-Latn-RS" sz="3200" dirty="0" smtClean="0">
                <a:latin typeface="Californian FB" pitchFamily="18" charset="0"/>
              </a:rPr>
              <a:t>. Read these sentences. Will these things be true for you in 2037? Tick the box that best describes what you think. Then ask your colleagues.</a:t>
            </a:r>
            <a:endParaRPr lang="en-US" sz="3200" dirty="0">
              <a:latin typeface="Californian FB" pitchFamily="18" charset="0"/>
            </a:endParaRPr>
          </a:p>
        </p:txBody>
      </p:sp>
      <p:graphicFrame>
        <p:nvGraphicFramePr>
          <p:cNvPr id="4" name="Content Placeholder 3"/>
          <p:cNvGraphicFramePr>
            <a:graphicFrameLocks noGrp="1"/>
          </p:cNvGraphicFramePr>
          <p:nvPr>
            <p:ph idx="1"/>
          </p:nvPr>
        </p:nvGraphicFramePr>
        <p:xfrm>
          <a:off x="457200" y="2071688"/>
          <a:ext cx="8229599" cy="4331265"/>
        </p:xfrm>
        <a:graphic>
          <a:graphicData uri="http://schemas.openxmlformats.org/drawingml/2006/table">
            <a:tbl>
              <a:tblPr firstRow="1" bandRow="1">
                <a:tableStyleId>{5940675A-B579-460E-94D1-54222C63F5DA}</a:tableStyleId>
              </a:tblPr>
              <a:tblGrid>
                <a:gridCol w="2828916"/>
                <a:gridCol w="571504"/>
                <a:gridCol w="1000132"/>
                <a:gridCol w="785818"/>
                <a:gridCol w="691915"/>
                <a:gridCol w="1175657"/>
                <a:gridCol w="1175657"/>
              </a:tblGrid>
              <a:tr h="428618">
                <a:tc>
                  <a:txBody>
                    <a:bodyPr/>
                    <a:lstStyle/>
                    <a:p>
                      <a:endParaRPr lang="en-US" dirty="0">
                        <a:noFill/>
                      </a:endParaRPr>
                    </a:p>
                  </a:txBody>
                  <a:tcPr>
                    <a:solidFill>
                      <a:srgbClr val="FFCC99"/>
                    </a:solidFill>
                  </a:tcPr>
                </a:tc>
                <a:tc>
                  <a:txBody>
                    <a:bodyPr/>
                    <a:lstStyle/>
                    <a:p>
                      <a:r>
                        <a:rPr lang="sr-Latn-RS" dirty="0" smtClean="0">
                          <a:solidFill>
                            <a:schemeClr val="tx1"/>
                          </a:solidFill>
                        </a:rPr>
                        <a:t>You</a:t>
                      </a:r>
                      <a:endParaRPr lang="en-US" dirty="0">
                        <a:solidFill>
                          <a:schemeClr val="tx1"/>
                        </a:solidFill>
                      </a:endParaRPr>
                    </a:p>
                  </a:txBody>
                  <a:tcPr>
                    <a:solidFill>
                      <a:srgbClr val="FFCC99"/>
                    </a:solidFill>
                  </a:tcPr>
                </a:tc>
                <a:tc>
                  <a:txBody>
                    <a:bodyPr/>
                    <a:lstStyle/>
                    <a:p>
                      <a:endParaRPr lang="en-US" dirty="0">
                        <a:noFill/>
                      </a:endParaRPr>
                    </a:p>
                  </a:txBody>
                  <a:tcPr>
                    <a:solidFill>
                      <a:srgbClr val="FFCC99"/>
                    </a:solidFill>
                  </a:tcPr>
                </a:tc>
                <a:tc>
                  <a:txBody>
                    <a:bodyPr/>
                    <a:lstStyle/>
                    <a:p>
                      <a:endParaRPr lang="en-US" dirty="0">
                        <a:noFill/>
                      </a:endParaRPr>
                    </a:p>
                  </a:txBody>
                  <a:tcPr>
                    <a:solidFill>
                      <a:srgbClr val="FFCC99"/>
                    </a:solidFill>
                  </a:tcPr>
                </a:tc>
                <a:tc>
                  <a:txBody>
                    <a:bodyPr/>
                    <a:lstStyle/>
                    <a:p>
                      <a:endParaRPr lang="en-US" dirty="0">
                        <a:noFill/>
                      </a:endParaRPr>
                    </a:p>
                  </a:txBody>
                  <a:tcPr>
                    <a:solidFill>
                      <a:srgbClr val="FFCC99"/>
                    </a:solidFill>
                  </a:tcPr>
                </a:tc>
                <a:tc>
                  <a:txBody>
                    <a:bodyPr/>
                    <a:lstStyle/>
                    <a:p>
                      <a:r>
                        <a:rPr lang="sr-Latn-RS" dirty="0" smtClean="0">
                          <a:solidFill>
                            <a:schemeClr val="tx1"/>
                          </a:solidFill>
                        </a:rPr>
                        <a:t>Your</a:t>
                      </a:r>
                      <a:r>
                        <a:rPr lang="sr-Latn-RS" baseline="0" dirty="0" smtClean="0">
                          <a:solidFill>
                            <a:schemeClr val="tx1"/>
                          </a:solidFill>
                        </a:rPr>
                        <a:t> colleague</a:t>
                      </a:r>
                      <a:endParaRPr lang="en-US" dirty="0">
                        <a:solidFill>
                          <a:schemeClr val="tx1"/>
                        </a:solidFill>
                      </a:endParaRPr>
                    </a:p>
                  </a:txBody>
                  <a:tcPr>
                    <a:solidFill>
                      <a:srgbClr val="FFCC99"/>
                    </a:solidFill>
                  </a:tcPr>
                </a:tc>
                <a:tc>
                  <a:txBody>
                    <a:bodyPr/>
                    <a:lstStyle/>
                    <a:p>
                      <a:endParaRPr lang="en-US" dirty="0">
                        <a:noFill/>
                      </a:endParaRPr>
                    </a:p>
                  </a:txBody>
                  <a:tcPr>
                    <a:solidFill>
                      <a:srgbClr val="FFCC99"/>
                    </a:solidFill>
                  </a:tcPr>
                </a:tc>
              </a:tr>
              <a:tr h="482205">
                <a:tc>
                  <a:txBody>
                    <a:bodyPr/>
                    <a:lstStyle/>
                    <a:p>
                      <a:endParaRPr lang="en-US">
                        <a:noFill/>
                      </a:endParaRPr>
                    </a:p>
                  </a:txBody>
                  <a:tcPr>
                    <a:solidFill>
                      <a:srgbClr val="FFCC99"/>
                    </a:solidFill>
                  </a:tcPr>
                </a:tc>
                <a:tc>
                  <a:txBody>
                    <a:bodyPr/>
                    <a:lstStyle/>
                    <a:p>
                      <a:r>
                        <a:rPr lang="sr-Latn-RS" dirty="0" smtClean="0">
                          <a:solidFill>
                            <a:schemeClr val="tx1"/>
                          </a:solidFill>
                        </a:rPr>
                        <a:t>Yes</a:t>
                      </a:r>
                      <a:endParaRPr lang="en-US" dirty="0">
                        <a:solidFill>
                          <a:schemeClr val="tx1"/>
                        </a:solidFill>
                      </a:endParaRPr>
                    </a:p>
                  </a:txBody>
                  <a:tcPr>
                    <a:solidFill>
                      <a:srgbClr val="FFCC99"/>
                    </a:solidFill>
                  </a:tcPr>
                </a:tc>
                <a:tc>
                  <a:txBody>
                    <a:bodyPr/>
                    <a:lstStyle/>
                    <a:p>
                      <a:r>
                        <a:rPr lang="sr-Latn-RS" dirty="0" smtClean="0">
                          <a:solidFill>
                            <a:schemeClr val="tx1"/>
                          </a:solidFill>
                        </a:rPr>
                        <a:t>Perhaps</a:t>
                      </a:r>
                      <a:endParaRPr lang="en-US" dirty="0">
                        <a:solidFill>
                          <a:schemeClr val="tx1"/>
                        </a:solidFill>
                      </a:endParaRPr>
                    </a:p>
                  </a:txBody>
                  <a:tcPr>
                    <a:solidFill>
                      <a:srgbClr val="FFCC99"/>
                    </a:solidFill>
                  </a:tcPr>
                </a:tc>
                <a:tc>
                  <a:txBody>
                    <a:bodyPr/>
                    <a:lstStyle/>
                    <a:p>
                      <a:r>
                        <a:rPr lang="sr-Latn-RS" dirty="0" smtClean="0">
                          <a:solidFill>
                            <a:schemeClr val="tx1"/>
                          </a:solidFill>
                        </a:rPr>
                        <a:t>No</a:t>
                      </a:r>
                      <a:endParaRPr lang="en-US" dirty="0">
                        <a:solidFill>
                          <a:schemeClr val="tx1"/>
                        </a:solidFill>
                      </a:endParaRPr>
                    </a:p>
                  </a:txBody>
                  <a:tcPr>
                    <a:solidFill>
                      <a:srgbClr val="FFCC99"/>
                    </a:solidFill>
                  </a:tcPr>
                </a:tc>
                <a:tc>
                  <a:txBody>
                    <a:bodyPr/>
                    <a:lstStyle/>
                    <a:p>
                      <a:r>
                        <a:rPr lang="sr-Latn-RS" dirty="0" smtClean="0">
                          <a:solidFill>
                            <a:schemeClr val="tx1"/>
                          </a:solidFill>
                        </a:rPr>
                        <a:t>Yes</a:t>
                      </a:r>
                      <a:endParaRPr lang="en-US" dirty="0">
                        <a:solidFill>
                          <a:schemeClr val="tx1"/>
                        </a:solidFill>
                      </a:endParaRPr>
                    </a:p>
                  </a:txBody>
                  <a:tcPr>
                    <a:solidFill>
                      <a:srgbClr val="FFCC99"/>
                    </a:solidFill>
                  </a:tcPr>
                </a:tc>
                <a:tc>
                  <a:txBody>
                    <a:bodyPr/>
                    <a:lstStyle/>
                    <a:p>
                      <a:r>
                        <a:rPr lang="sr-Latn-RS" dirty="0" smtClean="0">
                          <a:solidFill>
                            <a:schemeClr val="tx1"/>
                          </a:solidFill>
                        </a:rPr>
                        <a:t>Perhaps</a:t>
                      </a:r>
                      <a:endParaRPr lang="en-US" dirty="0">
                        <a:solidFill>
                          <a:schemeClr val="tx1"/>
                        </a:solidFill>
                      </a:endParaRPr>
                    </a:p>
                  </a:txBody>
                  <a:tcPr>
                    <a:solidFill>
                      <a:srgbClr val="FFCC99"/>
                    </a:solidFill>
                  </a:tcPr>
                </a:tc>
                <a:tc>
                  <a:txBody>
                    <a:bodyPr/>
                    <a:lstStyle/>
                    <a:p>
                      <a:r>
                        <a:rPr lang="sr-Latn-RS" dirty="0" smtClean="0">
                          <a:solidFill>
                            <a:schemeClr val="tx1"/>
                          </a:solidFill>
                        </a:rPr>
                        <a:t>No</a:t>
                      </a:r>
                      <a:endParaRPr lang="en-US" dirty="0">
                        <a:solidFill>
                          <a:schemeClr val="tx1"/>
                        </a:solidFill>
                      </a:endParaRPr>
                    </a:p>
                  </a:txBody>
                  <a:tcPr>
                    <a:solidFill>
                      <a:srgbClr val="FFCC99"/>
                    </a:solidFill>
                  </a:tcPr>
                </a:tc>
              </a:tr>
              <a:tr h="482205">
                <a:tc>
                  <a:txBody>
                    <a:bodyPr/>
                    <a:lstStyle/>
                    <a:p>
                      <a:r>
                        <a:rPr lang="sr-Latn-RS" dirty="0" smtClean="0"/>
                        <a:t>1. I’ll be in</a:t>
                      </a:r>
                      <a:r>
                        <a:rPr lang="sr-Latn-RS" baseline="0" dirty="0" smtClean="0"/>
                        <a:t> the same relationship as now.</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482205">
                <a:tc>
                  <a:txBody>
                    <a:bodyPr/>
                    <a:lstStyle/>
                    <a:p>
                      <a:r>
                        <a:rPr lang="sr-Latn-RS" dirty="0" smtClean="0"/>
                        <a:t>2. I’ll own</a:t>
                      </a:r>
                      <a:r>
                        <a:rPr lang="sr-Latn-RS" baseline="0" dirty="0" smtClean="0"/>
                        <a:t> my flat/house</a:t>
                      </a:r>
                      <a:r>
                        <a:rPr lang="sr-Latn-RS" dirty="0" smtClean="0"/>
                        <a: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3. I’ll speak</a:t>
                      </a:r>
                      <a:r>
                        <a:rPr lang="sr-Latn-RS" baseline="0" dirty="0" smtClean="0"/>
                        <a:t> four languages</a:t>
                      </a:r>
                      <a:r>
                        <a:rPr lang="sr-Latn-RS" dirty="0" smtClean="0"/>
                        <a: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4. I wear</a:t>
                      </a:r>
                      <a:r>
                        <a:rPr lang="sr-Latn-RS" baseline="0" dirty="0" smtClean="0"/>
                        <a:t> jeans a lot of time</a:t>
                      </a:r>
                      <a:r>
                        <a:rPr lang="sr-Latn-RS" dirty="0" smtClean="0"/>
                        <a: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5. I</a:t>
                      </a:r>
                      <a:r>
                        <a:rPr lang="sr-Latn-RS" baseline="0" dirty="0" smtClean="0"/>
                        <a:t> won’t laugh more than I do now.</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6. I’ll be</a:t>
                      </a:r>
                      <a:r>
                        <a:rPr lang="sr-Latn-RS" baseline="0" dirty="0" smtClean="0"/>
                        <a:t> happy with my life</a:t>
                      </a:r>
                      <a:r>
                        <a:rPr lang="sr-Latn-RS" dirty="0" smtClean="0"/>
                        <a: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41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rmAutofit fontScale="90000"/>
          </a:bodyPr>
          <a:lstStyle/>
          <a:p>
            <a:r>
              <a:rPr lang="sr-Latn-RS" sz="3200" dirty="0" smtClean="0">
                <a:latin typeface="Californian FB" pitchFamily="18" charset="0"/>
              </a:rPr>
              <a:t>Discuss some ideas about your lives in the future.</a:t>
            </a:r>
            <a:br>
              <a:rPr lang="sr-Latn-RS" sz="3200" dirty="0" smtClean="0">
                <a:latin typeface="Californian FB" pitchFamily="18" charset="0"/>
              </a:rPr>
            </a:br>
            <a:r>
              <a:rPr lang="sr-Latn-RS" sz="3200" b="1" dirty="0" smtClean="0">
                <a:solidFill>
                  <a:srgbClr val="FF0000"/>
                </a:solidFill>
                <a:latin typeface="Californian FB" pitchFamily="18" charset="0"/>
              </a:rPr>
              <a:t>page 119</a:t>
            </a:r>
            <a:r>
              <a:rPr lang="sr-Latn-RS" sz="3200" dirty="0" smtClean="0">
                <a:latin typeface="Californian FB" pitchFamily="18" charset="0"/>
              </a:rPr>
              <a:t>. Read these sentences. Will these things be true for you in 2037? Tick the box that best describes what you think. Then ask your colleagues.</a:t>
            </a:r>
            <a:endParaRPr lang="en-US" sz="3200" dirty="0">
              <a:latin typeface="Californian FB" pitchFamily="18" charset="0"/>
            </a:endParaRPr>
          </a:p>
        </p:txBody>
      </p:sp>
      <p:graphicFrame>
        <p:nvGraphicFramePr>
          <p:cNvPr id="4" name="Content Placeholder 3"/>
          <p:cNvGraphicFramePr>
            <a:graphicFrameLocks noGrp="1"/>
          </p:cNvGraphicFramePr>
          <p:nvPr>
            <p:ph idx="1"/>
          </p:nvPr>
        </p:nvGraphicFramePr>
        <p:xfrm>
          <a:off x="457200" y="2071688"/>
          <a:ext cx="8229599" cy="4331265"/>
        </p:xfrm>
        <a:graphic>
          <a:graphicData uri="http://schemas.openxmlformats.org/drawingml/2006/table">
            <a:tbl>
              <a:tblPr firstRow="1" bandRow="1">
                <a:tableStyleId>{5940675A-B579-460E-94D1-54222C63F5DA}</a:tableStyleId>
              </a:tblPr>
              <a:tblGrid>
                <a:gridCol w="2828916"/>
                <a:gridCol w="571504"/>
                <a:gridCol w="1000132"/>
                <a:gridCol w="785818"/>
                <a:gridCol w="691915"/>
                <a:gridCol w="1175657"/>
                <a:gridCol w="1175657"/>
              </a:tblGrid>
              <a:tr h="428618">
                <a:tc>
                  <a:txBody>
                    <a:bodyPr/>
                    <a:lstStyle/>
                    <a:p>
                      <a:endParaRPr lang="en-US" dirty="0">
                        <a:noFill/>
                      </a:endParaRPr>
                    </a:p>
                  </a:txBody>
                  <a:tcPr>
                    <a:solidFill>
                      <a:srgbClr val="FFCC99"/>
                    </a:solidFill>
                  </a:tcPr>
                </a:tc>
                <a:tc>
                  <a:txBody>
                    <a:bodyPr/>
                    <a:lstStyle/>
                    <a:p>
                      <a:r>
                        <a:rPr lang="sr-Latn-RS" dirty="0" smtClean="0">
                          <a:solidFill>
                            <a:schemeClr val="tx1"/>
                          </a:solidFill>
                        </a:rPr>
                        <a:t>You</a:t>
                      </a:r>
                      <a:endParaRPr lang="en-US" dirty="0">
                        <a:solidFill>
                          <a:schemeClr val="tx1"/>
                        </a:solidFill>
                      </a:endParaRPr>
                    </a:p>
                  </a:txBody>
                  <a:tcPr>
                    <a:solidFill>
                      <a:srgbClr val="FFCC99"/>
                    </a:solidFill>
                  </a:tcPr>
                </a:tc>
                <a:tc>
                  <a:txBody>
                    <a:bodyPr/>
                    <a:lstStyle/>
                    <a:p>
                      <a:endParaRPr lang="en-US" dirty="0">
                        <a:noFill/>
                      </a:endParaRPr>
                    </a:p>
                  </a:txBody>
                  <a:tcPr>
                    <a:solidFill>
                      <a:srgbClr val="FFCC99"/>
                    </a:solidFill>
                  </a:tcPr>
                </a:tc>
                <a:tc>
                  <a:txBody>
                    <a:bodyPr/>
                    <a:lstStyle/>
                    <a:p>
                      <a:endParaRPr lang="en-US" dirty="0">
                        <a:noFill/>
                      </a:endParaRPr>
                    </a:p>
                  </a:txBody>
                  <a:tcPr>
                    <a:solidFill>
                      <a:srgbClr val="FFCC99"/>
                    </a:solidFill>
                  </a:tcPr>
                </a:tc>
                <a:tc>
                  <a:txBody>
                    <a:bodyPr/>
                    <a:lstStyle/>
                    <a:p>
                      <a:endParaRPr lang="en-US" dirty="0">
                        <a:noFill/>
                      </a:endParaRPr>
                    </a:p>
                  </a:txBody>
                  <a:tcPr>
                    <a:solidFill>
                      <a:srgbClr val="FFCC99"/>
                    </a:solidFill>
                  </a:tcPr>
                </a:tc>
                <a:tc>
                  <a:txBody>
                    <a:bodyPr/>
                    <a:lstStyle/>
                    <a:p>
                      <a:r>
                        <a:rPr lang="sr-Latn-RS" dirty="0" smtClean="0">
                          <a:solidFill>
                            <a:schemeClr val="tx1"/>
                          </a:solidFill>
                        </a:rPr>
                        <a:t>Your</a:t>
                      </a:r>
                      <a:r>
                        <a:rPr lang="sr-Latn-RS" baseline="0" dirty="0" smtClean="0">
                          <a:solidFill>
                            <a:schemeClr val="tx1"/>
                          </a:solidFill>
                        </a:rPr>
                        <a:t> colleague</a:t>
                      </a:r>
                      <a:endParaRPr lang="en-US" dirty="0">
                        <a:solidFill>
                          <a:schemeClr val="tx1"/>
                        </a:solidFill>
                      </a:endParaRPr>
                    </a:p>
                  </a:txBody>
                  <a:tcPr>
                    <a:solidFill>
                      <a:srgbClr val="FFCC99"/>
                    </a:solidFill>
                  </a:tcPr>
                </a:tc>
                <a:tc>
                  <a:txBody>
                    <a:bodyPr/>
                    <a:lstStyle/>
                    <a:p>
                      <a:endParaRPr lang="en-US" dirty="0">
                        <a:noFill/>
                      </a:endParaRPr>
                    </a:p>
                  </a:txBody>
                  <a:tcPr>
                    <a:solidFill>
                      <a:srgbClr val="FFCC99"/>
                    </a:solidFill>
                  </a:tcPr>
                </a:tc>
              </a:tr>
              <a:tr h="482205">
                <a:tc>
                  <a:txBody>
                    <a:bodyPr/>
                    <a:lstStyle/>
                    <a:p>
                      <a:endParaRPr lang="en-US">
                        <a:noFill/>
                      </a:endParaRPr>
                    </a:p>
                  </a:txBody>
                  <a:tcPr>
                    <a:solidFill>
                      <a:srgbClr val="FFCC99"/>
                    </a:solidFill>
                  </a:tcPr>
                </a:tc>
                <a:tc>
                  <a:txBody>
                    <a:bodyPr/>
                    <a:lstStyle/>
                    <a:p>
                      <a:r>
                        <a:rPr lang="sr-Latn-RS" dirty="0" smtClean="0">
                          <a:solidFill>
                            <a:schemeClr val="tx1"/>
                          </a:solidFill>
                        </a:rPr>
                        <a:t>Yes</a:t>
                      </a:r>
                      <a:endParaRPr lang="en-US" dirty="0">
                        <a:solidFill>
                          <a:schemeClr val="tx1"/>
                        </a:solidFill>
                      </a:endParaRPr>
                    </a:p>
                  </a:txBody>
                  <a:tcPr>
                    <a:solidFill>
                      <a:srgbClr val="FFCC99"/>
                    </a:solidFill>
                  </a:tcPr>
                </a:tc>
                <a:tc>
                  <a:txBody>
                    <a:bodyPr/>
                    <a:lstStyle/>
                    <a:p>
                      <a:r>
                        <a:rPr lang="sr-Latn-RS" dirty="0" smtClean="0">
                          <a:solidFill>
                            <a:schemeClr val="tx1"/>
                          </a:solidFill>
                        </a:rPr>
                        <a:t>Perhaps</a:t>
                      </a:r>
                      <a:endParaRPr lang="en-US" dirty="0">
                        <a:solidFill>
                          <a:schemeClr val="tx1"/>
                        </a:solidFill>
                      </a:endParaRPr>
                    </a:p>
                  </a:txBody>
                  <a:tcPr>
                    <a:solidFill>
                      <a:srgbClr val="FFCC99"/>
                    </a:solidFill>
                  </a:tcPr>
                </a:tc>
                <a:tc>
                  <a:txBody>
                    <a:bodyPr/>
                    <a:lstStyle/>
                    <a:p>
                      <a:r>
                        <a:rPr lang="sr-Latn-RS" dirty="0" smtClean="0">
                          <a:solidFill>
                            <a:schemeClr val="tx1"/>
                          </a:solidFill>
                        </a:rPr>
                        <a:t>No</a:t>
                      </a:r>
                      <a:endParaRPr lang="en-US" dirty="0">
                        <a:solidFill>
                          <a:schemeClr val="tx1"/>
                        </a:solidFill>
                      </a:endParaRPr>
                    </a:p>
                  </a:txBody>
                  <a:tcPr>
                    <a:solidFill>
                      <a:srgbClr val="FFCC99"/>
                    </a:solidFill>
                  </a:tcPr>
                </a:tc>
                <a:tc>
                  <a:txBody>
                    <a:bodyPr/>
                    <a:lstStyle/>
                    <a:p>
                      <a:r>
                        <a:rPr lang="sr-Latn-RS" dirty="0" smtClean="0">
                          <a:solidFill>
                            <a:schemeClr val="tx1"/>
                          </a:solidFill>
                        </a:rPr>
                        <a:t>Yes</a:t>
                      </a:r>
                      <a:endParaRPr lang="en-US" dirty="0">
                        <a:solidFill>
                          <a:schemeClr val="tx1"/>
                        </a:solidFill>
                      </a:endParaRPr>
                    </a:p>
                  </a:txBody>
                  <a:tcPr>
                    <a:solidFill>
                      <a:srgbClr val="FFCC99"/>
                    </a:solidFill>
                  </a:tcPr>
                </a:tc>
                <a:tc>
                  <a:txBody>
                    <a:bodyPr/>
                    <a:lstStyle/>
                    <a:p>
                      <a:r>
                        <a:rPr lang="sr-Latn-RS" dirty="0" smtClean="0">
                          <a:solidFill>
                            <a:schemeClr val="tx1"/>
                          </a:solidFill>
                        </a:rPr>
                        <a:t>Perhaps</a:t>
                      </a:r>
                      <a:endParaRPr lang="en-US" dirty="0">
                        <a:solidFill>
                          <a:schemeClr val="tx1"/>
                        </a:solidFill>
                      </a:endParaRPr>
                    </a:p>
                  </a:txBody>
                  <a:tcPr>
                    <a:solidFill>
                      <a:srgbClr val="FFCC99"/>
                    </a:solidFill>
                  </a:tcPr>
                </a:tc>
                <a:tc>
                  <a:txBody>
                    <a:bodyPr/>
                    <a:lstStyle/>
                    <a:p>
                      <a:r>
                        <a:rPr lang="sr-Latn-RS" dirty="0" smtClean="0">
                          <a:solidFill>
                            <a:schemeClr val="tx1"/>
                          </a:solidFill>
                        </a:rPr>
                        <a:t>No</a:t>
                      </a:r>
                      <a:endParaRPr lang="en-US" dirty="0">
                        <a:solidFill>
                          <a:schemeClr val="tx1"/>
                        </a:solidFill>
                      </a:endParaRPr>
                    </a:p>
                  </a:txBody>
                  <a:tcPr>
                    <a:solidFill>
                      <a:srgbClr val="FFCC99"/>
                    </a:solidFill>
                  </a:tcPr>
                </a:tc>
              </a:tr>
              <a:tr h="482205">
                <a:tc>
                  <a:txBody>
                    <a:bodyPr/>
                    <a:lstStyle/>
                    <a:p>
                      <a:r>
                        <a:rPr lang="sr-Latn-RS" dirty="0" smtClean="0"/>
                        <a:t>1. I’ll be well known</a:t>
                      </a:r>
                      <a:r>
                        <a:rPr lang="sr-Latn-RS" baseline="0" dirty="0" smtClean="0"/>
                        <a:t> in my work.</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482205">
                <a:tc>
                  <a:txBody>
                    <a:bodyPr/>
                    <a:lstStyle/>
                    <a:p>
                      <a:r>
                        <a:rPr lang="sr-Latn-RS" dirty="0" smtClean="0"/>
                        <a:t>2. I’ll live with my parents.</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3. I’ll travel more than now.</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4. I won’t have to worry about money.</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5. I’ll feel</a:t>
                      </a:r>
                      <a:r>
                        <a:rPr lang="sr-Latn-RS" baseline="0" dirty="0" smtClean="0"/>
                        <a:t> old.</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2205">
                <a:tc>
                  <a:txBody>
                    <a:bodyPr/>
                    <a:lstStyle/>
                    <a:p>
                      <a:r>
                        <a:rPr lang="sr-Latn-RS" dirty="0" smtClean="0"/>
                        <a:t>6. I’ll play a lot of sport.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HW</a:t>
            </a:r>
            <a:endParaRPr lang="en-US" sz="3600" dirty="0">
              <a:latin typeface="Californian FB" pitchFamily="18" charset="0"/>
            </a:endParaRPr>
          </a:p>
        </p:txBody>
      </p:sp>
      <p:sp>
        <p:nvSpPr>
          <p:cNvPr id="3" name="Content Placeholder 2"/>
          <p:cNvSpPr>
            <a:spLocks noGrp="1"/>
          </p:cNvSpPr>
          <p:nvPr>
            <p:ph idx="1"/>
          </p:nvPr>
        </p:nvSpPr>
        <p:spPr>
          <a:xfrm>
            <a:off x="457200" y="1357298"/>
            <a:ext cx="8229600" cy="4768865"/>
          </a:xfrm>
        </p:spPr>
        <p:txBody>
          <a:bodyPr/>
          <a:lstStyle/>
          <a:p>
            <a:pPr algn="just"/>
            <a:r>
              <a:rPr lang="sr-Latn-RS" dirty="0" smtClean="0">
                <a:latin typeface="Californian FB" pitchFamily="18" charset="0"/>
              </a:rPr>
              <a:t>Read about the verb WILL, WON’T in </a:t>
            </a:r>
            <a:r>
              <a:rPr lang="sr-Latn-RS" b="1" dirty="0" smtClean="0">
                <a:latin typeface="Californian FB" pitchFamily="18" charset="0"/>
              </a:rPr>
              <a:t>Language Reference</a:t>
            </a:r>
            <a:r>
              <a:rPr lang="sr-Latn-RS" dirty="0" smtClean="0">
                <a:latin typeface="Californian FB" pitchFamily="18" charset="0"/>
              </a:rPr>
              <a:t>, </a:t>
            </a:r>
            <a:r>
              <a:rPr lang="sr-Latn-RS" b="1" dirty="0" smtClean="0">
                <a:solidFill>
                  <a:srgbClr val="FF0000"/>
                </a:solidFill>
                <a:latin typeface="Californian FB" pitchFamily="18" charset="0"/>
              </a:rPr>
              <a:t>page 142</a:t>
            </a:r>
            <a:r>
              <a:rPr lang="sr-Latn-RS" dirty="0" smtClean="0">
                <a:latin typeface="Californian FB" pitchFamily="18" charset="0"/>
              </a:rPr>
              <a:t>.</a:t>
            </a:r>
          </a:p>
          <a:p>
            <a:pPr algn="just"/>
            <a:r>
              <a:rPr lang="sr-Latn-RS" dirty="0" smtClean="0">
                <a:latin typeface="Californian FB" pitchFamily="18" charset="0"/>
              </a:rPr>
              <a:t>Read about Compound Nouns in Vocabulary, V1, in </a:t>
            </a:r>
            <a:r>
              <a:rPr lang="sr-Latn-RS" b="1" dirty="0" smtClean="0">
                <a:latin typeface="Californian FB" pitchFamily="18" charset="0"/>
              </a:rPr>
              <a:t>Language Reference</a:t>
            </a:r>
            <a:r>
              <a:rPr lang="sr-Latn-RS" dirty="0" smtClean="0">
                <a:latin typeface="Californian FB" pitchFamily="18" charset="0"/>
              </a:rPr>
              <a:t>, </a:t>
            </a:r>
            <a:r>
              <a:rPr lang="sr-Latn-RS" b="1" dirty="0" smtClean="0">
                <a:solidFill>
                  <a:srgbClr val="FF0000"/>
                </a:solidFill>
                <a:latin typeface="Californian FB" pitchFamily="18" charset="0"/>
              </a:rPr>
              <a:t>page 142</a:t>
            </a:r>
            <a:r>
              <a:rPr lang="sr-Latn-RS" dirty="0" smtClean="0">
                <a:latin typeface="Californian FB" pitchFamily="18" charset="0"/>
              </a:rPr>
              <a:t>.</a:t>
            </a:r>
          </a:p>
          <a:p>
            <a:pPr algn="just">
              <a:buNone/>
            </a:pPr>
            <a:endParaRPr lang="sr-Latn-RS" sz="800" dirty="0" smtClean="0">
              <a:latin typeface="Californian FB" pitchFamily="18" charset="0"/>
            </a:endParaRPr>
          </a:p>
          <a:p>
            <a:pPr algn="just"/>
            <a:r>
              <a:rPr lang="sr-Latn-RS" dirty="0" smtClean="0">
                <a:latin typeface="Californian FB" pitchFamily="18" charset="0"/>
              </a:rPr>
              <a:t>Do exercises G1-1, G1-2, V1-6, </a:t>
            </a:r>
            <a:r>
              <a:rPr lang="sr-Latn-RS" b="1" dirty="0" smtClean="0">
                <a:solidFill>
                  <a:srgbClr val="FF0000"/>
                </a:solidFill>
                <a:latin typeface="Californian FB" pitchFamily="18" charset="0"/>
              </a:rPr>
              <a:t>page 143</a:t>
            </a:r>
            <a:endParaRPr lang="en-US" b="1" dirty="0">
              <a:solidFill>
                <a:srgbClr val="FF0000"/>
              </a:solidFill>
              <a:latin typeface="Californian FB"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Thank you for your Attention!</a:t>
            </a:r>
            <a:endParaRPr lang="en-US" dirty="0">
              <a:latin typeface="Californian FB" pitchFamily="18" charset="0"/>
            </a:endParaRPr>
          </a:p>
        </p:txBody>
      </p:sp>
      <p:pic>
        <p:nvPicPr>
          <p:cNvPr id="7170" name="Picture 2" descr="C:\Users\User\Desktop\jezeva-810x826.jpg"/>
          <p:cNvPicPr>
            <a:picLocks noGrp="1" noChangeAspect="1" noChangeArrowheads="1"/>
          </p:cNvPicPr>
          <p:nvPr>
            <p:ph idx="1"/>
          </p:nvPr>
        </p:nvPicPr>
        <p:blipFill>
          <a:blip r:embed="rId2"/>
          <a:srcRect/>
          <a:stretch>
            <a:fillRect/>
          </a:stretch>
        </p:blipFill>
        <p:spPr bwMode="auto">
          <a:xfrm>
            <a:off x="2352853" y="1600200"/>
            <a:ext cx="4438293" cy="452596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1966</Words>
  <Application>Microsoft Office PowerPoint</Application>
  <PresentationFormat>On-screen Show (4:3)</PresentationFormat>
  <Paragraphs>204</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11. Homes</vt:lpstr>
      <vt:lpstr>Homework  Extra Practice, page 141 KL-5 Write phrases a-h in the conversation.</vt:lpstr>
      <vt:lpstr>Homework  Extra Practice, page 141 key</vt:lpstr>
      <vt:lpstr>reading</vt:lpstr>
      <vt:lpstr>1. page 92, Work with a partner and answer the questions.</vt:lpstr>
      <vt:lpstr>2. page 92, Read the article Separate Lives quickly and choose the best answer.</vt:lpstr>
      <vt:lpstr>2. page 92, Key</vt:lpstr>
      <vt:lpstr>Separate Lives</vt:lpstr>
      <vt:lpstr>gate/ɡeɪt/, fence/fɛns/, hedge/hɛdʒ/ kapija, ograda, živica</vt:lpstr>
      <vt:lpstr>entrance         exit</vt:lpstr>
      <vt:lpstr>security guard/ɡɑːd/ stražar, čuvar</vt:lpstr>
      <vt:lpstr>playground - igralište</vt:lpstr>
      <vt:lpstr>golf course teren za golf</vt:lpstr>
      <vt:lpstr>tennis court</vt:lpstr>
      <vt:lpstr>teren</vt:lpstr>
      <vt:lpstr>B. </vt:lpstr>
      <vt:lpstr>C.</vt:lpstr>
      <vt:lpstr>community = zajednica, naselje  community centre = mesna zajednica</vt:lpstr>
      <vt:lpstr>D.</vt:lpstr>
      <vt:lpstr>3. page 92, Read the article again.  Which of these ideas are in it?</vt:lpstr>
      <vt:lpstr>3. page 92, key</vt:lpstr>
      <vt:lpstr>4. page 92, Which paragraph (A-D) from the article is each sentence connected with?</vt:lpstr>
      <vt:lpstr>4. page 92, key</vt:lpstr>
      <vt:lpstr>5. page 92, Do you think that gated communities are a good idea?</vt:lpstr>
      <vt:lpstr>6a. page 93, Look at these compound nouns (noun + noun).  Find three more compound nouns.  You can use some nouns more than once.  Which of these things can you see in your area?</vt:lpstr>
      <vt:lpstr>6b page 93, Match nouns from A with nouns from B to make ten compound nouns. You can use some nouns more than once. Which of these things can you see in your area?</vt:lpstr>
      <vt:lpstr>grammar: will, won’t </vt:lpstr>
      <vt:lpstr>7. page 93, Look at the first and the last paragraphs of the article and answer the questions.</vt:lpstr>
      <vt:lpstr>7. page 93, key</vt:lpstr>
      <vt:lpstr>8. page 93, complete the sentences with will or won’t (will not) and a verb from the box.</vt:lpstr>
      <vt:lpstr>8. page 93, key</vt:lpstr>
      <vt:lpstr>9. page 93, Put the words in the right order to make questions.  Then ask and answer the questions with a partner</vt:lpstr>
      <vt:lpstr>9. page 93,  key</vt:lpstr>
      <vt:lpstr>Discuss some ideas about your lives in the future. page 113. Read these sentences. Will these things be true for you in 2037? Tick the box that best describes what you think. Then ask your colleagues.</vt:lpstr>
      <vt:lpstr>Discuss some ideas about your lives in the future. page 119. Read these sentences. Will these things be true for you in 2037? Tick the box that best describes what you think. Then ask your colleagues.</vt:lpstr>
      <vt:lpstr>HW</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Homes</dc:title>
  <dc:creator>User</dc:creator>
  <cp:lastModifiedBy>User</cp:lastModifiedBy>
  <cp:revision>31</cp:revision>
  <dcterms:created xsi:type="dcterms:W3CDTF">2021-03-07T11:12:14Z</dcterms:created>
  <dcterms:modified xsi:type="dcterms:W3CDTF">2021-03-11T20:25:51Z</dcterms:modified>
</cp:coreProperties>
</file>