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3" r:id="rId4"/>
    <p:sldId id="268" r:id="rId5"/>
    <p:sldId id="269" r:id="rId6"/>
    <p:sldId id="262" r:id="rId7"/>
    <p:sldId id="270" r:id="rId8"/>
    <p:sldId id="272" r:id="rId9"/>
    <p:sldId id="264" r:id="rId10"/>
    <p:sldId id="265" r:id="rId11"/>
    <p:sldId id="271" r:id="rId12"/>
    <p:sldId id="273" r:id="rId13"/>
    <p:sldId id="279" r:id="rId14"/>
    <p:sldId id="266" r:id="rId15"/>
    <p:sldId id="267" r:id="rId16"/>
    <p:sldId id="274" r:id="rId17"/>
    <p:sldId id="257" r:id="rId18"/>
    <p:sldId id="275" r:id="rId19"/>
    <p:sldId id="259" r:id="rId20"/>
    <p:sldId id="276" r:id="rId21"/>
    <p:sldId id="277" r:id="rId22"/>
    <p:sldId id="280" r:id="rId23"/>
    <p:sldId id="260" r:id="rId24"/>
    <p:sldId id="278" r:id="rId25"/>
    <p:sldId id="261"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7FD395-E46C-47A0-BCBD-3ED77B278309}"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7FD395-E46C-47A0-BCBD-3ED77B278309}"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7FD395-E46C-47A0-BCBD-3ED77B278309}"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7FD395-E46C-47A0-BCBD-3ED77B278309}" type="datetimeFigureOut">
              <a:rPr lang="en-US" smtClean="0"/>
              <a:pPr/>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7FD395-E46C-47A0-BCBD-3ED77B278309}" type="datetimeFigureOut">
              <a:rPr lang="en-US" smtClean="0"/>
              <a:pPr/>
              <a:t>3/11/2021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7FD395-E46C-47A0-BCBD-3ED77B278309}" type="datetimeFigureOut">
              <a:rPr lang="en-US" smtClean="0"/>
              <a:pPr/>
              <a:t>3/11/2021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7FD395-E46C-47A0-BCBD-3ED77B278309}" type="datetimeFigureOut">
              <a:rPr lang="en-US" smtClean="0"/>
              <a:pPr/>
              <a:t>3/11/2021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7FD395-E46C-47A0-BCBD-3ED77B278309}" type="datetimeFigureOut">
              <a:rPr lang="en-US" smtClean="0"/>
              <a:pPr/>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7FD395-E46C-47A0-BCBD-3ED77B278309}" type="datetimeFigureOut">
              <a:rPr lang="en-US" smtClean="0"/>
              <a:pPr/>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7FD395-E46C-47A0-BCBD-3ED77B278309}"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7FD395-E46C-47A0-BCBD-3ED77B278309}" type="datetimeFigureOut">
              <a:rPr lang="en-US" smtClean="0"/>
              <a:pPr/>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7CCF-57CE-41FD-8CF6-2C2F6CAB268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7FD395-E46C-47A0-BCBD-3ED77B278309}" type="datetimeFigureOut">
              <a:rPr lang="en-US" smtClean="0"/>
              <a:pPr/>
              <a:t>3/11/2021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77CCF-57CE-41FD-8CF6-2C2F6CAB268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99">
            <a:alpha val="73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latin typeface="Californian FB" pitchFamily="18" charset="0"/>
              </a:rPr>
              <a:t>STUDY&amp;WRITING SKILLS: </a:t>
            </a:r>
            <a:r>
              <a:rPr lang="sr-Latn-RS" dirty="0" smtClean="0">
                <a:latin typeface="Californian FB" pitchFamily="18" charset="0"/>
              </a:rPr>
              <a:t>A </a:t>
            </a:r>
            <a:r>
              <a:rPr lang="sr-Latn-RS" dirty="0" smtClean="0">
                <a:latin typeface="Californian FB" pitchFamily="18" charset="0"/>
              </a:rPr>
              <a:t>F</a:t>
            </a:r>
            <a:r>
              <a:rPr lang="sr-Latn-RS" dirty="0" smtClean="0">
                <a:latin typeface="Californian FB" pitchFamily="18" charset="0"/>
              </a:rPr>
              <a:t>ormal </a:t>
            </a:r>
            <a:r>
              <a:rPr lang="sr-Latn-RS" dirty="0" smtClean="0">
                <a:latin typeface="Californian FB" pitchFamily="18" charset="0"/>
              </a:rPr>
              <a:t>L</a:t>
            </a:r>
            <a:r>
              <a:rPr lang="sr-Latn-RS" dirty="0" smtClean="0">
                <a:latin typeface="Californian FB" pitchFamily="18" charset="0"/>
              </a:rPr>
              <a:t>etter</a:t>
            </a:r>
            <a:endParaRPr lang="en-US" dirty="0">
              <a:latin typeface="Californian FB" pitchFamily="18" charset="0"/>
            </a:endParaRPr>
          </a:p>
        </p:txBody>
      </p:sp>
      <p:sp>
        <p:nvSpPr>
          <p:cNvPr id="3" name="Subtitle 2"/>
          <p:cNvSpPr>
            <a:spLocks noGrp="1"/>
          </p:cNvSpPr>
          <p:nvPr>
            <p:ph type="subTitle" idx="1"/>
          </p:nvPr>
        </p:nvSpPr>
        <p:spPr/>
        <p:txBody>
          <a:bodyPr/>
          <a:lstStyle/>
          <a:p>
            <a:r>
              <a:rPr lang="sr-Latn-RS" dirty="0" smtClean="0">
                <a:latin typeface="Californian FB" pitchFamily="18" charset="0"/>
              </a:rPr>
              <a:t>Unit 10.4. pages 90 – 91 </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78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Palatino Linotype" pitchFamily="18" charset="0"/>
                <a:cs typeface="Andalus" pitchFamily="18" charset="-78"/>
              </a:rPr>
              <a:t>study skills:</a:t>
            </a:r>
            <a:br>
              <a:rPr lang="sr-Latn-RS" dirty="0" smtClean="0">
                <a:latin typeface="Palatino Linotype" pitchFamily="18" charset="0"/>
                <a:cs typeface="Andalus" pitchFamily="18" charset="-78"/>
              </a:rPr>
            </a:br>
            <a:r>
              <a:rPr lang="sr-Latn-RS" cap="none" dirty="0" smtClean="0">
                <a:latin typeface="Palatino Linotype" pitchFamily="18" charset="0"/>
                <a:cs typeface="Andalus" pitchFamily="18" charset="-78"/>
              </a:rPr>
              <a:t>taking notes while listening</a:t>
            </a:r>
            <a:endParaRPr lang="en-US" cap="none" dirty="0">
              <a:latin typeface="Palatino Linotype" pitchFamily="18" charset="0"/>
              <a:cs typeface="Andalus" pitchFamily="18" charset="-78"/>
            </a:endParaRPr>
          </a:p>
        </p:txBody>
      </p:sp>
      <p:sp>
        <p:nvSpPr>
          <p:cNvPr id="3" name="Text Placeholder 2"/>
          <p:cNvSpPr>
            <a:spLocks noGrp="1"/>
          </p:cNvSpPr>
          <p:nvPr>
            <p:ph type="body" idx="1"/>
          </p:nvPr>
        </p:nvSpPr>
        <p:spPr/>
        <p:txBody>
          <a:bodyPr/>
          <a:lstStyle/>
          <a:p>
            <a:r>
              <a:rPr lang="sr-Latn-RS" dirty="0" smtClean="0"/>
              <a:t>UNIT 10.4. page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63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r>
              <a:rPr lang="sr-Latn-RS" sz="2800" dirty="0" smtClean="0">
                <a:latin typeface="Californian FB" pitchFamily="18" charset="0"/>
              </a:rPr>
              <a:t>1. </a:t>
            </a:r>
            <a:r>
              <a:rPr lang="sr-Latn-RS" sz="2800" b="1" dirty="0" smtClean="0">
                <a:solidFill>
                  <a:srgbClr val="FF0000"/>
                </a:solidFill>
                <a:latin typeface="Californian FB" pitchFamily="18" charset="0"/>
              </a:rPr>
              <a:t>page 90, track </a:t>
            </a:r>
            <a:r>
              <a:rPr lang="sr-Latn-RS" sz="2800" b="1" dirty="0" smtClean="0">
                <a:solidFill>
                  <a:srgbClr val="FF0000"/>
                </a:solidFill>
                <a:latin typeface="Californian FB" pitchFamily="18" charset="0"/>
              </a:rPr>
              <a:t>2.33 script page 155, </a:t>
            </a:r>
            <a:r>
              <a:rPr lang="sr-Latn-RS" sz="2800" dirty="0" smtClean="0">
                <a:latin typeface="Californian FB" pitchFamily="18" charset="0"/>
              </a:rPr>
              <a:t>Look at the mind map, listen to the first part of a talk by Sue at Sheffield Metropolitan University about British banks and fill the gaps a-f with one word.</a:t>
            </a:r>
            <a:endParaRPr lang="en-US" sz="2800" dirty="0">
              <a:latin typeface="Californian FB" pitchFamily="18" charset="0"/>
            </a:endParaRPr>
          </a:p>
        </p:txBody>
      </p:sp>
      <p:sp>
        <p:nvSpPr>
          <p:cNvPr id="3" name="Content Placeholder 2"/>
          <p:cNvSpPr>
            <a:spLocks noGrp="1"/>
          </p:cNvSpPr>
          <p:nvPr>
            <p:ph idx="1"/>
          </p:nvPr>
        </p:nvSpPr>
        <p:spPr>
          <a:xfrm>
            <a:off x="457200" y="2357430"/>
            <a:ext cx="8229600" cy="3768733"/>
          </a:xfrm>
        </p:spPr>
        <p:txBody>
          <a:bodyPr>
            <a:normAutofit/>
          </a:bodyPr>
          <a:lstStyle/>
          <a:p>
            <a:r>
              <a:rPr lang="sr-Latn-RS" sz="2800" dirty="0" smtClean="0">
                <a:latin typeface="Californian FB" pitchFamily="18" charset="0"/>
              </a:rPr>
              <a:t>b ______</a:t>
            </a:r>
          </a:p>
          <a:p>
            <a:pPr>
              <a:buNone/>
            </a:pPr>
            <a:r>
              <a:rPr lang="sr-Latn-RS" sz="2800" dirty="0" smtClean="0">
                <a:latin typeface="Californian FB" pitchFamily="18" charset="0"/>
              </a:rPr>
              <a:t>                                                                        </a:t>
            </a:r>
            <a:endParaRPr lang="sr-Latn-RS" sz="2800" dirty="0" smtClean="0">
              <a:latin typeface="Californian FB" pitchFamily="18" charset="0"/>
            </a:endParaRPr>
          </a:p>
          <a:p>
            <a:r>
              <a:rPr lang="sr-Latn-RS" sz="2800" dirty="0" smtClean="0">
                <a:latin typeface="Californian FB" pitchFamily="18" charset="0"/>
              </a:rPr>
              <a:t>St. </a:t>
            </a:r>
            <a:r>
              <a:rPr lang="sr-Latn-RS" sz="2800" dirty="0" smtClean="0">
                <a:latin typeface="Californian FB" pitchFamily="18" charset="0"/>
              </a:rPr>
              <a:t>acct.                                                                                                                                                                   </a:t>
            </a:r>
            <a:endParaRPr lang="en-US" sz="2800" dirty="0">
              <a:latin typeface="Californian FB" pitchFamily="18" charset="0"/>
            </a:endParaRPr>
          </a:p>
        </p:txBody>
      </p:sp>
      <p:cxnSp>
        <p:nvCxnSpPr>
          <p:cNvPr id="5" name="Straight Arrow Connector 4"/>
          <p:cNvCxnSpPr/>
          <p:nvPr/>
        </p:nvCxnSpPr>
        <p:spPr>
          <a:xfrm rot="5400000">
            <a:off x="1143770" y="3142454"/>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893737" y="4535495"/>
            <a:ext cx="150019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928794" y="1571612"/>
            <a:ext cx="4786346" cy="785818"/>
          </a:xfrm>
          <a:prstGeom prst="ellipse">
            <a:avLst/>
          </a:prstGeom>
          <a:solidFill>
            <a:schemeClr val="accent1">
              <a:alpha val="5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800" dirty="0" smtClean="0">
                <a:solidFill>
                  <a:schemeClr val="tx1"/>
                </a:solidFill>
                <a:latin typeface="Californian FB" pitchFamily="18" charset="0"/>
              </a:rPr>
              <a:t>a _____ main banks</a:t>
            </a:r>
            <a:endParaRPr lang="en-US" sz="2800" dirty="0">
              <a:solidFill>
                <a:schemeClr val="tx1"/>
              </a:solidFill>
              <a:latin typeface="Californian FB" pitchFamily="18" charset="0"/>
            </a:endParaRPr>
          </a:p>
        </p:txBody>
      </p:sp>
      <p:cxnSp>
        <p:nvCxnSpPr>
          <p:cNvPr id="13" name="Straight Arrow Connector 12"/>
          <p:cNvCxnSpPr/>
          <p:nvPr/>
        </p:nvCxnSpPr>
        <p:spPr>
          <a:xfrm rot="16200000" flipH="1">
            <a:off x="3714744" y="2500306"/>
            <a:ext cx="428628"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1" idx="5"/>
          </p:cNvCxnSpPr>
          <p:nvPr/>
        </p:nvCxnSpPr>
        <p:spPr>
          <a:xfrm rot="16200000" flipH="1">
            <a:off x="5807061" y="2449484"/>
            <a:ext cx="543708" cy="129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7884" y="1928802"/>
            <a:ext cx="1428760"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214678" y="2857496"/>
            <a:ext cx="1643074" cy="523220"/>
          </a:xfrm>
          <a:prstGeom prst="rect">
            <a:avLst/>
          </a:prstGeom>
          <a:noFill/>
        </p:spPr>
        <p:txBody>
          <a:bodyPr wrap="square" rtlCol="0">
            <a:spAutoFit/>
          </a:bodyPr>
          <a:lstStyle/>
          <a:p>
            <a:pPr algn="ctr"/>
            <a:r>
              <a:rPr lang="sr-Latn-RS" sz="2800" dirty="0" smtClean="0">
                <a:latin typeface="Californian FB" pitchFamily="18" charset="0"/>
              </a:rPr>
              <a:t>Barclays</a:t>
            </a:r>
            <a:endParaRPr lang="en-US" sz="2800" dirty="0">
              <a:latin typeface="Californian FB" pitchFamily="18" charset="0"/>
            </a:endParaRPr>
          </a:p>
        </p:txBody>
      </p:sp>
      <p:cxnSp>
        <p:nvCxnSpPr>
          <p:cNvPr id="16" name="Straight Arrow Connector 15"/>
          <p:cNvCxnSpPr>
            <a:stCxn id="14" idx="2"/>
          </p:cNvCxnSpPr>
          <p:nvPr/>
        </p:nvCxnSpPr>
        <p:spPr>
          <a:xfrm rot="16200000" flipH="1">
            <a:off x="3708460" y="3708471"/>
            <a:ext cx="691228" cy="35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flipV="1">
            <a:off x="642910" y="3786190"/>
            <a:ext cx="785818"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0" y="4214818"/>
            <a:ext cx="1857356" cy="892552"/>
          </a:xfrm>
          <a:prstGeom prst="rect">
            <a:avLst/>
          </a:prstGeom>
          <a:noFill/>
        </p:spPr>
        <p:txBody>
          <a:bodyPr wrap="square" rtlCol="0">
            <a:spAutoFit/>
          </a:bodyPr>
          <a:lstStyle/>
          <a:p>
            <a:r>
              <a:rPr lang="sr-Latn-RS" sz="2400" dirty="0" smtClean="0">
                <a:latin typeface="Californian FB" pitchFamily="18" charset="0"/>
              </a:rPr>
              <a:t>d ___-free</a:t>
            </a:r>
            <a:endParaRPr lang="sr-Latn-RS" sz="2800" dirty="0" smtClean="0">
              <a:latin typeface="Californian FB" pitchFamily="18" charset="0"/>
            </a:endParaRPr>
          </a:p>
          <a:p>
            <a:r>
              <a:rPr lang="sr-Latn-RS" sz="2800" dirty="0" smtClean="0">
                <a:latin typeface="Californian FB" pitchFamily="18" charset="0"/>
              </a:rPr>
              <a:t>overdraft</a:t>
            </a:r>
            <a:endParaRPr lang="en-US" sz="2800" dirty="0">
              <a:latin typeface="Californian FB" pitchFamily="18" charset="0"/>
            </a:endParaRPr>
          </a:p>
        </p:txBody>
      </p:sp>
      <p:sp>
        <p:nvSpPr>
          <p:cNvPr id="27" name="TextBox 26"/>
          <p:cNvSpPr txBox="1"/>
          <p:nvPr/>
        </p:nvSpPr>
        <p:spPr>
          <a:xfrm>
            <a:off x="714348" y="5286388"/>
            <a:ext cx="2143140" cy="523220"/>
          </a:xfrm>
          <a:prstGeom prst="rect">
            <a:avLst/>
          </a:prstGeom>
          <a:noFill/>
        </p:spPr>
        <p:txBody>
          <a:bodyPr wrap="square" rtlCol="0">
            <a:spAutoFit/>
          </a:bodyPr>
          <a:lstStyle/>
          <a:p>
            <a:pPr algn="ctr"/>
            <a:r>
              <a:rPr lang="sr-Latn-RS" sz="2800" dirty="0" smtClean="0">
                <a:latin typeface="Californian FB" pitchFamily="18" charset="0"/>
              </a:rPr>
              <a:t>credit card</a:t>
            </a:r>
            <a:endParaRPr lang="en-US" sz="2800" dirty="0">
              <a:latin typeface="Californian FB" pitchFamily="18" charset="0"/>
            </a:endParaRPr>
          </a:p>
        </p:txBody>
      </p:sp>
      <p:cxnSp>
        <p:nvCxnSpPr>
          <p:cNvPr id="29" name="Straight Arrow Connector 28"/>
          <p:cNvCxnSpPr/>
          <p:nvPr/>
        </p:nvCxnSpPr>
        <p:spPr>
          <a:xfrm rot="10800000" flipV="1">
            <a:off x="785786" y="5715016"/>
            <a:ext cx="92869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0" y="6143644"/>
            <a:ext cx="3428992" cy="523220"/>
          </a:xfrm>
          <a:prstGeom prst="rect">
            <a:avLst/>
          </a:prstGeom>
          <a:noFill/>
        </p:spPr>
        <p:txBody>
          <a:bodyPr wrap="square" rtlCol="0">
            <a:spAutoFit/>
          </a:bodyPr>
          <a:lstStyle/>
          <a:p>
            <a:r>
              <a:rPr lang="sr-Latn-RS" sz="2800" dirty="0" smtClean="0">
                <a:latin typeface="Californian FB" pitchFamily="18" charset="0"/>
              </a:rPr>
              <a:t>f ______________ %</a:t>
            </a:r>
            <a:endParaRPr lang="en-US" sz="2800" dirty="0">
              <a:latin typeface="Californian FB" pitchFamily="18" charset="0"/>
            </a:endParaRPr>
          </a:p>
        </p:txBody>
      </p:sp>
      <p:sp>
        <p:nvSpPr>
          <p:cNvPr id="38" name="TextBox 37"/>
          <p:cNvSpPr txBox="1"/>
          <p:nvPr/>
        </p:nvSpPr>
        <p:spPr>
          <a:xfrm>
            <a:off x="3214678" y="4071942"/>
            <a:ext cx="1714512"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p>
        </p:txBody>
      </p:sp>
      <p:cxnSp>
        <p:nvCxnSpPr>
          <p:cNvPr id="39" name="Straight Arrow Connector 38"/>
          <p:cNvCxnSpPr/>
          <p:nvPr/>
        </p:nvCxnSpPr>
        <p:spPr>
          <a:xfrm rot="16200000" flipH="1">
            <a:off x="3643306" y="4857760"/>
            <a:ext cx="928694"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208395" y="4721167"/>
            <a:ext cx="548352" cy="2500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572000" y="4500570"/>
            <a:ext cx="714380"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643306" y="5286388"/>
            <a:ext cx="1928826" cy="523220"/>
          </a:xfrm>
          <a:prstGeom prst="rect">
            <a:avLst/>
          </a:prstGeom>
          <a:noFill/>
        </p:spPr>
        <p:txBody>
          <a:bodyPr wrap="square" rtlCol="0">
            <a:spAutoFit/>
          </a:bodyPr>
          <a:lstStyle/>
          <a:p>
            <a:r>
              <a:rPr lang="sr-Latn-RS" sz="2800" dirty="0" smtClean="0">
                <a:latin typeface="Californian FB" pitchFamily="18" charset="0"/>
              </a:rPr>
              <a:t>i ________</a:t>
            </a:r>
            <a:endParaRPr lang="en-US" sz="2800" dirty="0">
              <a:latin typeface="Californian FB" pitchFamily="18" charset="0"/>
            </a:endParaRPr>
          </a:p>
        </p:txBody>
      </p:sp>
      <p:cxnSp>
        <p:nvCxnSpPr>
          <p:cNvPr id="47" name="Straight Arrow Connector 46"/>
          <p:cNvCxnSpPr/>
          <p:nvPr/>
        </p:nvCxnSpPr>
        <p:spPr>
          <a:xfrm rot="5400000">
            <a:off x="3750463" y="5893611"/>
            <a:ext cx="714380"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286116" y="6286520"/>
            <a:ext cx="2143140" cy="523220"/>
          </a:xfrm>
          <a:prstGeom prst="rect">
            <a:avLst/>
          </a:prstGeom>
          <a:noFill/>
        </p:spPr>
        <p:txBody>
          <a:bodyPr wrap="square" rtlCol="0">
            <a:spAutoFit/>
          </a:bodyPr>
          <a:lstStyle/>
          <a:p>
            <a:r>
              <a:rPr lang="sr-Latn-RS" sz="2800" dirty="0" smtClean="0">
                <a:latin typeface="Californian FB" pitchFamily="18" charset="0"/>
              </a:rPr>
              <a:t>j _____________</a:t>
            </a:r>
            <a:endParaRPr lang="en-US" sz="2800" dirty="0">
              <a:latin typeface="Californian FB" pitchFamily="18" charset="0"/>
            </a:endParaRPr>
          </a:p>
        </p:txBody>
      </p:sp>
      <p:sp>
        <p:nvSpPr>
          <p:cNvPr id="54" name="TextBox 53"/>
          <p:cNvSpPr txBox="1"/>
          <p:nvPr/>
        </p:nvSpPr>
        <p:spPr>
          <a:xfrm>
            <a:off x="7072330" y="2571744"/>
            <a:ext cx="1857388" cy="523220"/>
          </a:xfrm>
          <a:prstGeom prst="rect">
            <a:avLst/>
          </a:prstGeom>
          <a:noFill/>
        </p:spPr>
        <p:txBody>
          <a:bodyPr wrap="square" rtlCol="0">
            <a:spAutoFit/>
          </a:bodyPr>
          <a:lstStyle/>
          <a:p>
            <a:pPr algn="ctr"/>
            <a:r>
              <a:rPr lang="sr-Latn-RS" sz="2800" dirty="0" smtClean="0">
                <a:latin typeface="Californian FB" pitchFamily="18" charset="0"/>
              </a:rPr>
              <a:t>Lloyds TSB</a:t>
            </a:r>
            <a:endParaRPr lang="en-US" sz="2800" dirty="0">
              <a:latin typeface="Californian FB" pitchFamily="18" charset="0"/>
            </a:endParaRPr>
          </a:p>
        </p:txBody>
      </p:sp>
      <p:sp>
        <p:nvSpPr>
          <p:cNvPr id="55" name="TextBox 54"/>
          <p:cNvSpPr txBox="1"/>
          <p:nvPr/>
        </p:nvSpPr>
        <p:spPr>
          <a:xfrm>
            <a:off x="5572132" y="2928934"/>
            <a:ext cx="1500198" cy="523220"/>
          </a:xfrm>
          <a:prstGeom prst="rect">
            <a:avLst/>
          </a:prstGeom>
          <a:noFill/>
        </p:spPr>
        <p:txBody>
          <a:bodyPr wrap="square" rtlCol="0">
            <a:spAutoFit/>
          </a:bodyPr>
          <a:lstStyle/>
          <a:p>
            <a:r>
              <a:rPr lang="sr-Latn-RS" sz="2800" dirty="0" smtClean="0">
                <a:latin typeface="Californian FB" pitchFamily="18" charset="0"/>
              </a:rPr>
              <a:t>c _______</a:t>
            </a:r>
            <a:endParaRPr lang="en-US" sz="2800" dirty="0">
              <a:latin typeface="Californian FB" pitchFamily="18" charset="0"/>
            </a:endParaRPr>
          </a:p>
        </p:txBody>
      </p:sp>
      <p:sp>
        <p:nvSpPr>
          <p:cNvPr id="57" name="TextBox 56"/>
          <p:cNvSpPr txBox="1"/>
          <p:nvPr/>
        </p:nvSpPr>
        <p:spPr>
          <a:xfrm>
            <a:off x="2714612" y="5000636"/>
            <a:ext cx="1071570" cy="523220"/>
          </a:xfrm>
          <a:prstGeom prst="rect">
            <a:avLst/>
          </a:prstGeom>
          <a:noFill/>
        </p:spPr>
        <p:txBody>
          <a:bodyPr wrap="square" rtlCol="0">
            <a:spAutoFit/>
          </a:bodyPr>
          <a:lstStyle/>
          <a:p>
            <a:pPr algn="ctr"/>
            <a:r>
              <a:rPr lang="sr-Latn-RS" sz="2800" dirty="0" smtClean="0">
                <a:latin typeface="Californian FB" pitchFamily="18" charset="0"/>
              </a:rPr>
              <a:t>g ____</a:t>
            </a:r>
            <a:endParaRPr lang="en-US" sz="2800" dirty="0">
              <a:latin typeface="Californian FB" pitchFamily="18" charset="0"/>
            </a:endParaRPr>
          </a:p>
        </p:txBody>
      </p:sp>
      <p:sp>
        <p:nvSpPr>
          <p:cNvPr id="58" name="TextBox 57"/>
          <p:cNvSpPr txBox="1"/>
          <p:nvPr/>
        </p:nvSpPr>
        <p:spPr>
          <a:xfrm>
            <a:off x="5143504" y="5143512"/>
            <a:ext cx="2214578" cy="523220"/>
          </a:xfrm>
          <a:prstGeom prst="rect">
            <a:avLst/>
          </a:prstGeom>
          <a:noFill/>
        </p:spPr>
        <p:txBody>
          <a:bodyPr wrap="square" rtlCol="0">
            <a:spAutoFit/>
          </a:bodyPr>
          <a:lstStyle/>
          <a:p>
            <a:r>
              <a:rPr lang="sr-Latn-RS" sz="2800" dirty="0" smtClean="0">
                <a:latin typeface="Californian FB" pitchFamily="18" charset="0"/>
              </a:rPr>
              <a:t>h __________</a:t>
            </a:r>
            <a:endParaRPr lang="en-US" sz="2800" dirty="0">
              <a:latin typeface="Californian FB" pitchFamily="18" charset="0"/>
            </a:endParaRPr>
          </a:p>
        </p:txBody>
      </p:sp>
      <p:cxnSp>
        <p:nvCxnSpPr>
          <p:cNvPr id="62" name="Straight Arrow Connector 61"/>
          <p:cNvCxnSpPr/>
          <p:nvPr/>
        </p:nvCxnSpPr>
        <p:spPr>
          <a:xfrm rot="16200000" flipH="1">
            <a:off x="5929322" y="3786190"/>
            <a:ext cx="857256"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6143636" y="4572008"/>
            <a:ext cx="1428760"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latin typeface="Californian FB" pitchFamily="18" charset="0"/>
            </a:endParaRPr>
          </a:p>
        </p:txBody>
      </p:sp>
      <p:cxnSp>
        <p:nvCxnSpPr>
          <p:cNvPr id="66" name="Straight Arrow Connector 65"/>
          <p:cNvCxnSpPr/>
          <p:nvPr/>
        </p:nvCxnSpPr>
        <p:spPr>
          <a:xfrm rot="16200000" flipH="1">
            <a:off x="7465239" y="3607595"/>
            <a:ext cx="121444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7572396" y="4500570"/>
            <a:ext cx="1357322"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latin typeface="Californian FB" pitchFamily="18" charset="0"/>
            </a:endParaRPr>
          </a:p>
        </p:txBody>
      </p:sp>
      <p:sp>
        <p:nvSpPr>
          <p:cNvPr id="71" name="TextBox 70"/>
          <p:cNvSpPr txBox="1"/>
          <p:nvPr/>
        </p:nvSpPr>
        <p:spPr>
          <a:xfrm>
            <a:off x="1857356" y="4214818"/>
            <a:ext cx="1714512" cy="954107"/>
          </a:xfrm>
          <a:prstGeom prst="rect">
            <a:avLst/>
          </a:prstGeom>
          <a:noFill/>
        </p:spPr>
        <p:txBody>
          <a:bodyPr wrap="square" rtlCol="0">
            <a:spAutoFit/>
          </a:bodyPr>
          <a:lstStyle/>
          <a:p>
            <a:r>
              <a:rPr lang="sr-Latn-RS" sz="2800" dirty="0" smtClean="0">
                <a:latin typeface="Californian FB" pitchFamily="18" charset="0"/>
              </a:rPr>
              <a:t>e____</a:t>
            </a:r>
          </a:p>
          <a:p>
            <a:r>
              <a:rPr lang="sr-Latn-RS" sz="2800" dirty="0" smtClean="0">
                <a:latin typeface="Californian FB" pitchFamily="18" charset="0"/>
              </a:rPr>
              <a:t>train fares</a:t>
            </a:r>
            <a:endParaRPr lang="en-US" sz="2800" dirty="0">
              <a:latin typeface="Californian FB" pitchFamily="18" charset="0"/>
            </a:endParaRPr>
          </a:p>
        </p:txBody>
      </p:sp>
      <p:cxnSp>
        <p:nvCxnSpPr>
          <p:cNvPr id="73" name="Straight Arrow Connector 72"/>
          <p:cNvCxnSpPr/>
          <p:nvPr/>
        </p:nvCxnSpPr>
        <p:spPr>
          <a:xfrm>
            <a:off x="2000232" y="3929066"/>
            <a:ext cx="571504"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63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1203348"/>
          </a:xfrm>
        </p:spPr>
        <p:txBody>
          <a:bodyPr>
            <a:noAutofit/>
          </a:bodyPr>
          <a:lstStyle/>
          <a:p>
            <a:r>
              <a:rPr lang="sr-Latn-RS" sz="2800" dirty="0" smtClean="0">
                <a:latin typeface="Californian FB" pitchFamily="18" charset="0"/>
              </a:rPr>
              <a:t>1. </a:t>
            </a:r>
            <a:r>
              <a:rPr lang="sr-Latn-RS" sz="2800" b="1" dirty="0" smtClean="0">
                <a:solidFill>
                  <a:srgbClr val="FF0000"/>
                </a:solidFill>
                <a:latin typeface="Californian FB" pitchFamily="18" charset="0"/>
              </a:rPr>
              <a:t>page 90, track </a:t>
            </a:r>
            <a:r>
              <a:rPr lang="sr-Latn-RS" sz="2800" b="1" dirty="0" smtClean="0">
                <a:solidFill>
                  <a:srgbClr val="FF0000"/>
                </a:solidFill>
                <a:latin typeface="Californian FB" pitchFamily="18" charset="0"/>
              </a:rPr>
              <a:t>2.33 script page 155, </a:t>
            </a:r>
            <a:r>
              <a:rPr lang="sr-Latn-RS" sz="2800" b="1" dirty="0" smtClean="0">
                <a:latin typeface="Californian FB" pitchFamily="18" charset="0"/>
              </a:rPr>
              <a:t>key</a:t>
            </a:r>
            <a:endParaRPr lang="en-US" sz="2800" dirty="0">
              <a:latin typeface="Californian FB" pitchFamily="18" charset="0"/>
            </a:endParaRPr>
          </a:p>
        </p:txBody>
      </p:sp>
      <p:sp>
        <p:nvSpPr>
          <p:cNvPr id="3" name="Content Placeholder 2"/>
          <p:cNvSpPr>
            <a:spLocks noGrp="1"/>
          </p:cNvSpPr>
          <p:nvPr>
            <p:ph idx="1"/>
          </p:nvPr>
        </p:nvSpPr>
        <p:spPr>
          <a:xfrm>
            <a:off x="457200" y="2357430"/>
            <a:ext cx="8229600" cy="3768733"/>
          </a:xfrm>
        </p:spPr>
        <p:txBody>
          <a:bodyPr>
            <a:normAutofit/>
          </a:bodyPr>
          <a:lstStyle/>
          <a:p>
            <a:r>
              <a:rPr lang="sr-Latn-RS" sz="2800" dirty="0" smtClean="0">
                <a:latin typeface="Californian FB" pitchFamily="18" charset="0"/>
              </a:rPr>
              <a:t>b </a:t>
            </a:r>
            <a:r>
              <a:rPr lang="sr-Latn-RS" sz="2800" b="1" dirty="0" smtClean="0">
                <a:solidFill>
                  <a:srgbClr val="FF0000"/>
                </a:solidFill>
                <a:latin typeface="Californian FB" pitchFamily="18" charset="0"/>
              </a:rPr>
              <a:t>NATWEST</a:t>
            </a:r>
            <a:endParaRPr lang="sr-Latn-RS" sz="2800" b="1" dirty="0" smtClean="0">
              <a:solidFill>
                <a:srgbClr val="FF0000"/>
              </a:solidFill>
              <a:latin typeface="Californian FB" pitchFamily="18" charset="0"/>
            </a:endParaRPr>
          </a:p>
          <a:p>
            <a:pPr>
              <a:buNone/>
            </a:pPr>
            <a:r>
              <a:rPr lang="sr-Latn-RS" sz="2800" dirty="0" smtClean="0">
                <a:latin typeface="Californian FB" pitchFamily="18" charset="0"/>
              </a:rPr>
              <a:t>                                                                        </a:t>
            </a:r>
            <a:endParaRPr lang="sr-Latn-RS" sz="2800" dirty="0" smtClean="0">
              <a:latin typeface="Californian FB" pitchFamily="18" charset="0"/>
            </a:endParaRPr>
          </a:p>
          <a:p>
            <a:r>
              <a:rPr lang="sr-Latn-RS" sz="2800" dirty="0" smtClean="0">
                <a:latin typeface="Californian FB" pitchFamily="18" charset="0"/>
              </a:rPr>
              <a:t>St. </a:t>
            </a:r>
            <a:r>
              <a:rPr lang="sr-Latn-RS" sz="2800" dirty="0" smtClean="0">
                <a:latin typeface="Californian FB" pitchFamily="18" charset="0"/>
              </a:rPr>
              <a:t>acct.                                                                                                                                                                   </a:t>
            </a:r>
            <a:endParaRPr lang="en-US" sz="2800" dirty="0">
              <a:latin typeface="Californian FB" pitchFamily="18" charset="0"/>
            </a:endParaRPr>
          </a:p>
        </p:txBody>
      </p:sp>
      <p:cxnSp>
        <p:nvCxnSpPr>
          <p:cNvPr id="5" name="Straight Arrow Connector 4"/>
          <p:cNvCxnSpPr/>
          <p:nvPr/>
        </p:nvCxnSpPr>
        <p:spPr>
          <a:xfrm rot="5400000">
            <a:off x="1143770" y="3142454"/>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893737" y="4535495"/>
            <a:ext cx="150019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928794" y="1571612"/>
            <a:ext cx="4786346" cy="785818"/>
          </a:xfrm>
          <a:prstGeom prst="ellipse">
            <a:avLst/>
          </a:prstGeom>
          <a:solidFill>
            <a:schemeClr val="accent1">
              <a:alpha val="5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800" dirty="0" smtClean="0">
                <a:solidFill>
                  <a:schemeClr val="tx1"/>
                </a:solidFill>
                <a:latin typeface="Californian FB" pitchFamily="18" charset="0"/>
              </a:rPr>
              <a:t>a </a:t>
            </a:r>
            <a:r>
              <a:rPr lang="sr-Latn-RS" sz="2800" b="1" dirty="0" smtClean="0">
                <a:solidFill>
                  <a:srgbClr val="FF0000"/>
                </a:solidFill>
                <a:latin typeface="Californian FB" pitchFamily="18" charset="0"/>
              </a:rPr>
              <a:t>FOUR</a:t>
            </a:r>
            <a:r>
              <a:rPr lang="sr-Latn-RS" sz="2800" dirty="0" smtClean="0">
                <a:solidFill>
                  <a:schemeClr val="tx1"/>
                </a:solidFill>
                <a:latin typeface="Californian FB" pitchFamily="18" charset="0"/>
              </a:rPr>
              <a:t> main banks</a:t>
            </a:r>
            <a:endParaRPr lang="en-US" sz="2800" dirty="0">
              <a:solidFill>
                <a:schemeClr val="tx1"/>
              </a:solidFill>
              <a:latin typeface="Californian FB" pitchFamily="18" charset="0"/>
            </a:endParaRPr>
          </a:p>
        </p:txBody>
      </p:sp>
      <p:cxnSp>
        <p:nvCxnSpPr>
          <p:cNvPr id="13" name="Straight Arrow Connector 12"/>
          <p:cNvCxnSpPr/>
          <p:nvPr/>
        </p:nvCxnSpPr>
        <p:spPr>
          <a:xfrm rot="16200000" flipH="1">
            <a:off x="4714876" y="2643182"/>
            <a:ext cx="428628"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1" idx="5"/>
          </p:cNvCxnSpPr>
          <p:nvPr/>
        </p:nvCxnSpPr>
        <p:spPr>
          <a:xfrm rot="16200000" flipH="1">
            <a:off x="5807061" y="2449484"/>
            <a:ext cx="543708" cy="129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7884" y="1928802"/>
            <a:ext cx="1428760"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071934" y="3000372"/>
            <a:ext cx="1428760" cy="523220"/>
          </a:xfrm>
          <a:prstGeom prst="rect">
            <a:avLst/>
          </a:prstGeom>
          <a:noFill/>
        </p:spPr>
        <p:txBody>
          <a:bodyPr wrap="square" rtlCol="0">
            <a:spAutoFit/>
          </a:bodyPr>
          <a:lstStyle/>
          <a:p>
            <a:pPr algn="ctr"/>
            <a:r>
              <a:rPr lang="sr-Latn-RS" sz="2800" dirty="0" smtClean="0">
                <a:latin typeface="Californian FB" pitchFamily="18" charset="0"/>
              </a:rPr>
              <a:t>Barclays</a:t>
            </a:r>
            <a:endParaRPr lang="en-US" sz="2800" dirty="0">
              <a:latin typeface="Californian FB" pitchFamily="18" charset="0"/>
            </a:endParaRPr>
          </a:p>
        </p:txBody>
      </p:sp>
      <p:cxnSp>
        <p:nvCxnSpPr>
          <p:cNvPr id="16" name="Straight Arrow Connector 15"/>
          <p:cNvCxnSpPr/>
          <p:nvPr/>
        </p:nvCxnSpPr>
        <p:spPr>
          <a:xfrm>
            <a:off x="2071670" y="3714752"/>
            <a:ext cx="785818"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flipV="1">
            <a:off x="642910" y="3786190"/>
            <a:ext cx="785818"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0" y="4214818"/>
            <a:ext cx="2500298" cy="892552"/>
          </a:xfrm>
          <a:prstGeom prst="rect">
            <a:avLst/>
          </a:prstGeom>
          <a:noFill/>
        </p:spPr>
        <p:txBody>
          <a:bodyPr wrap="square" rtlCol="0">
            <a:spAutoFit/>
          </a:bodyPr>
          <a:lstStyle/>
          <a:p>
            <a:r>
              <a:rPr lang="sr-Latn-RS" sz="2400" dirty="0" smtClean="0">
                <a:latin typeface="Californian FB" pitchFamily="18" charset="0"/>
              </a:rPr>
              <a:t>d </a:t>
            </a:r>
            <a:r>
              <a:rPr lang="sr-Latn-RS" sz="2400" b="1" dirty="0" smtClean="0">
                <a:solidFill>
                  <a:srgbClr val="FF0000"/>
                </a:solidFill>
                <a:latin typeface="Californian FB" pitchFamily="18" charset="0"/>
              </a:rPr>
              <a:t>INTEREST</a:t>
            </a:r>
            <a:r>
              <a:rPr lang="sr-Latn-RS" sz="2400" dirty="0" smtClean="0">
                <a:latin typeface="Californian FB" pitchFamily="18" charset="0"/>
              </a:rPr>
              <a:t>-free</a:t>
            </a:r>
            <a:endParaRPr lang="sr-Latn-RS" sz="2800" dirty="0" smtClean="0">
              <a:latin typeface="Californian FB" pitchFamily="18" charset="0"/>
            </a:endParaRPr>
          </a:p>
          <a:p>
            <a:r>
              <a:rPr lang="sr-Latn-RS" sz="2800" dirty="0" smtClean="0">
                <a:latin typeface="Californian FB" pitchFamily="18" charset="0"/>
              </a:rPr>
              <a:t>overdraft</a:t>
            </a:r>
            <a:endParaRPr lang="en-US" sz="2800" dirty="0">
              <a:latin typeface="Californian FB" pitchFamily="18" charset="0"/>
            </a:endParaRPr>
          </a:p>
        </p:txBody>
      </p:sp>
      <p:sp>
        <p:nvSpPr>
          <p:cNvPr id="27" name="TextBox 26"/>
          <p:cNvSpPr txBox="1"/>
          <p:nvPr/>
        </p:nvSpPr>
        <p:spPr>
          <a:xfrm>
            <a:off x="714348" y="5286388"/>
            <a:ext cx="2143140" cy="523220"/>
          </a:xfrm>
          <a:prstGeom prst="rect">
            <a:avLst/>
          </a:prstGeom>
          <a:noFill/>
        </p:spPr>
        <p:txBody>
          <a:bodyPr wrap="square" rtlCol="0">
            <a:spAutoFit/>
          </a:bodyPr>
          <a:lstStyle/>
          <a:p>
            <a:pPr algn="ctr"/>
            <a:r>
              <a:rPr lang="sr-Latn-RS" sz="2800" dirty="0" smtClean="0">
                <a:latin typeface="Californian FB" pitchFamily="18" charset="0"/>
              </a:rPr>
              <a:t>credit card</a:t>
            </a:r>
            <a:endParaRPr lang="en-US" sz="2800" dirty="0">
              <a:latin typeface="Californian FB" pitchFamily="18" charset="0"/>
            </a:endParaRPr>
          </a:p>
        </p:txBody>
      </p:sp>
      <p:cxnSp>
        <p:nvCxnSpPr>
          <p:cNvPr id="29" name="Straight Arrow Connector 28"/>
          <p:cNvCxnSpPr/>
          <p:nvPr/>
        </p:nvCxnSpPr>
        <p:spPr>
          <a:xfrm rot="10800000" flipV="1">
            <a:off x="785786" y="5715016"/>
            <a:ext cx="92869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0" y="6286520"/>
            <a:ext cx="2428860" cy="523220"/>
          </a:xfrm>
          <a:prstGeom prst="rect">
            <a:avLst/>
          </a:prstGeom>
          <a:noFill/>
        </p:spPr>
        <p:txBody>
          <a:bodyPr wrap="square" rtlCol="0">
            <a:spAutoFit/>
          </a:bodyPr>
          <a:lstStyle/>
          <a:p>
            <a:r>
              <a:rPr lang="sr-Latn-RS" sz="2800" b="1" dirty="0" smtClean="0">
                <a:latin typeface="Californian FB" pitchFamily="18" charset="0"/>
              </a:rPr>
              <a:t>f </a:t>
            </a:r>
            <a:r>
              <a:rPr lang="sr-Latn-RS" sz="2800" b="1" dirty="0" smtClean="0">
                <a:solidFill>
                  <a:srgbClr val="FF0000"/>
                </a:solidFill>
                <a:latin typeface="Californian FB" pitchFamily="18" charset="0"/>
              </a:rPr>
              <a:t>   18.9 %</a:t>
            </a:r>
            <a:endParaRPr lang="en-US" sz="2800" b="1" dirty="0">
              <a:solidFill>
                <a:srgbClr val="FF0000"/>
              </a:solidFill>
              <a:latin typeface="Californian FB" pitchFamily="18" charset="0"/>
            </a:endParaRPr>
          </a:p>
        </p:txBody>
      </p:sp>
      <p:sp>
        <p:nvSpPr>
          <p:cNvPr id="38" name="TextBox 37"/>
          <p:cNvSpPr txBox="1"/>
          <p:nvPr/>
        </p:nvSpPr>
        <p:spPr>
          <a:xfrm>
            <a:off x="4643438" y="4071942"/>
            <a:ext cx="1500198"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p>
        </p:txBody>
      </p:sp>
      <p:cxnSp>
        <p:nvCxnSpPr>
          <p:cNvPr id="39" name="Straight Arrow Connector 38"/>
          <p:cNvCxnSpPr/>
          <p:nvPr/>
        </p:nvCxnSpPr>
        <p:spPr>
          <a:xfrm rot="16200000" flipH="1">
            <a:off x="4643438" y="4857760"/>
            <a:ext cx="928694"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4125513" y="4661305"/>
            <a:ext cx="500066" cy="4643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86446" y="4786322"/>
            <a:ext cx="714380"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929058" y="5286388"/>
            <a:ext cx="1643074" cy="523220"/>
          </a:xfrm>
          <a:prstGeom prst="rect">
            <a:avLst/>
          </a:prstGeom>
          <a:noFill/>
        </p:spPr>
        <p:txBody>
          <a:bodyPr wrap="square" rtlCol="0">
            <a:spAutoFit/>
          </a:bodyPr>
          <a:lstStyle/>
          <a:p>
            <a:r>
              <a:rPr lang="sr-Latn-RS" sz="2800" dirty="0" smtClean="0">
                <a:latin typeface="Californian FB" pitchFamily="18" charset="0"/>
              </a:rPr>
              <a:t>i ________</a:t>
            </a:r>
            <a:endParaRPr lang="en-US" sz="2800" dirty="0">
              <a:latin typeface="Californian FB" pitchFamily="18" charset="0"/>
            </a:endParaRPr>
          </a:p>
        </p:txBody>
      </p:sp>
      <p:cxnSp>
        <p:nvCxnSpPr>
          <p:cNvPr id="47" name="Straight Arrow Connector 46"/>
          <p:cNvCxnSpPr/>
          <p:nvPr/>
        </p:nvCxnSpPr>
        <p:spPr>
          <a:xfrm rot="5400000">
            <a:off x="3750463" y="5893611"/>
            <a:ext cx="714380"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286116" y="6286520"/>
            <a:ext cx="2143140" cy="523220"/>
          </a:xfrm>
          <a:prstGeom prst="rect">
            <a:avLst/>
          </a:prstGeom>
          <a:noFill/>
        </p:spPr>
        <p:txBody>
          <a:bodyPr wrap="square" rtlCol="0">
            <a:spAutoFit/>
          </a:bodyPr>
          <a:lstStyle/>
          <a:p>
            <a:r>
              <a:rPr lang="sr-Latn-RS" sz="2800" dirty="0" smtClean="0">
                <a:latin typeface="Californian FB" pitchFamily="18" charset="0"/>
              </a:rPr>
              <a:t>j _____________</a:t>
            </a:r>
            <a:endParaRPr lang="en-US" sz="2800" dirty="0">
              <a:latin typeface="Californian FB" pitchFamily="18" charset="0"/>
            </a:endParaRPr>
          </a:p>
        </p:txBody>
      </p:sp>
      <p:sp>
        <p:nvSpPr>
          <p:cNvPr id="54" name="TextBox 53"/>
          <p:cNvSpPr txBox="1"/>
          <p:nvPr/>
        </p:nvSpPr>
        <p:spPr>
          <a:xfrm>
            <a:off x="7072330" y="2571744"/>
            <a:ext cx="1857388" cy="523220"/>
          </a:xfrm>
          <a:prstGeom prst="rect">
            <a:avLst/>
          </a:prstGeom>
          <a:noFill/>
        </p:spPr>
        <p:txBody>
          <a:bodyPr wrap="square" rtlCol="0">
            <a:spAutoFit/>
          </a:bodyPr>
          <a:lstStyle/>
          <a:p>
            <a:pPr algn="ctr"/>
            <a:r>
              <a:rPr lang="sr-Latn-RS" sz="2800" dirty="0" smtClean="0">
                <a:latin typeface="Californian FB" pitchFamily="18" charset="0"/>
              </a:rPr>
              <a:t>Lloyds TSB</a:t>
            </a:r>
            <a:endParaRPr lang="en-US" sz="2800" dirty="0">
              <a:latin typeface="Californian FB" pitchFamily="18" charset="0"/>
            </a:endParaRPr>
          </a:p>
        </p:txBody>
      </p:sp>
      <p:sp>
        <p:nvSpPr>
          <p:cNvPr id="55" name="TextBox 54"/>
          <p:cNvSpPr txBox="1"/>
          <p:nvPr/>
        </p:nvSpPr>
        <p:spPr>
          <a:xfrm>
            <a:off x="5572132" y="2928934"/>
            <a:ext cx="1500198" cy="523220"/>
          </a:xfrm>
          <a:prstGeom prst="rect">
            <a:avLst/>
          </a:prstGeom>
          <a:noFill/>
        </p:spPr>
        <p:txBody>
          <a:bodyPr wrap="square" rtlCol="0">
            <a:spAutoFit/>
          </a:bodyPr>
          <a:lstStyle/>
          <a:p>
            <a:r>
              <a:rPr lang="sr-Latn-RS" sz="2800" dirty="0" smtClean="0">
                <a:latin typeface="Californian FB" pitchFamily="18" charset="0"/>
              </a:rPr>
              <a:t>c </a:t>
            </a:r>
            <a:r>
              <a:rPr lang="sr-Latn-RS" sz="2800" b="1" u="sng" dirty="0" smtClean="0">
                <a:solidFill>
                  <a:srgbClr val="FF0000"/>
                </a:solidFill>
                <a:latin typeface="Californian FB" pitchFamily="18" charset="0"/>
              </a:rPr>
              <a:t>HSBS</a:t>
            </a:r>
            <a:endParaRPr lang="en-US" sz="2800" b="1" u="sng" dirty="0">
              <a:solidFill>
                <a:srgbClr val="FF0000"/>
              </a:solidFill>
              <a:latin typeface="Californian FB" pitchFamily="18" charset="0"/>
            </a:endParaRPr>
          </a:p>
        </p:txBody>
      </p:sp>
      <p:sp>
        <p:nvSpPr>
          <p:cNvPr id="57" name="TextBox 56"/>
          <p:cNvSpPr txBox="1"/>
          <p:nvPr/>
        </p:nvSpPr>
        <p:spPr>
          <a:xfrm>
            <a:off x="3000364" y="5072074"/>
            <a:ext cx="785818" cy="954107"/>
          </a:xfrm>
          <a:prstGeom prst="rect">
            <a:avLst/>
          </a:prstGeom>
          <a:noFill/>
        </p:spPr>
        <p:txBody>
          <a:bodyPr wrap="square" rtlCol="0">
            <a:spAutoFit/>
          </a:bodyPr>
          <a:lstStyle/>
          <a:p>
            <a:pPr algn="ctr"/>
            <a:r>
              <a:rPr lang="sr-Latn-RS" sz="2800" dirty="0" smtClean="0">
                <a:latin typeface="Californian FB" pitchFamily="18" charset="0"/>
              </a:rPr>
              <a:t>g ____</a:t>
            </a:r>
            <a:endParaRPr lang="en-US" sz="2800" dirty="0">
              <a:latin typeface="Californian FB" pitchFamily="18" charset="0"/>
            </a:endParaRPr>
          </a:p>
        </p:txBody>
      </p:sp>
      <p:sp>
        <p:nvSpPr>
          <p:cNvPr id="58" name="TextBox 57"/>
          <p:cNvSpPr txBox="1"/>
          <p:nvPr/>
        </p:nvSpPr>
        <p:spPr>
          <a:xfrm>
            <a:off x="5214942" y="5286388"/>
            <a:ext cx="2214578" cy="523220"/>
          </a:xfrm>
          <a:prstGeom prst="rect">
            <a:avLst/>
          </a:prstGeom>
          <a:noFill/>
        </p:spPr>
        <p:txBody>
          <a:bodyPr wrap="square" rtlCol="0">
            <a:spAutoFit/>
          </a:bodyPr>
          <a:lstStyle/>
          <a:p>
            <a:r>
              <a:rPr lang="sr-Latn-RS" sz="2800" dirty="0" smtClean="0">
                <a:latin typeface="Californian FB" pitchFamily="18" charset="0"/>
              </a:rPr>
              <a:t>h __________</a:t>
            </a:r>
            <a:endParaRPr lang="en-US" sz="2800" dirty="0">
              <a:latin typeface="Californian FB" pitchFamily="18" charset="0"/>
            </a:endParaRPr>
          </a:p>
        </p:txBody>
      </p:sp>
      <p:cxnSp>
        <p:nvCxnSpPr>
          <p:cNvPr id="62" name="Straight Arrow Connector 61"/>
          <p:cNvCxnSpPr/>
          <p:nvPr/>
        </p:nvCxnSpPr>
        <p:spPr>
          <a:xfrm rot="16200000" flipH="1">
            <a:off x="5929322" y="3786190"/>
            <a:ext cx="857256"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6072198" y="4286256"/>
            <a:ext cx="1143008" cy="954107"/>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latin typeface="Californian FB" pitchFamily="18" charset="0"/>
            </a:endParaRPr>
          </a:p>
        </p:txBody>
      </p:sp>
      <p:cxnSp>
        <p:nvCxnSpPr>
          <p:cNvPr id="66" name="Straight Arrow Connector 65"/>
          <p:cNvCxnSpPr/>
          <p:nvPr/>
        </p:nvCxnSpPr>
        <p:spPr>
          <a:xfrm rot="16200000" flipH="1">
            <a:off x="7465239" y="3607595"/>
            <a:ext cx="121444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7572396" y="4500570"/>
            <a:ext cx="1357322"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latin typeface="Californian FB" pitchFamily="18" charset="0"/>
            </a:endParaRPr>
          </a:p>
        </p:txBody>
      </p:sp>
      <p:cxnSp>
        <p:nvCxnSpPr>
          <p:cNvPr id="32" name="Straight Arrow Connector 31"/>
          <p:cNvCxnSpPr/>
          <p:nvPr/>
        </p:nvCxnSpPr>
        <p:spPr>
          <a:xfrm rot="16200000" flipH="1">
            <a:off x="5030063" y="3971069"/>
            <a:ext cx="691228" cy="35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500298" y="3929066"/>
            <a:ext cx="2857520" cy="954107"/>
          </a:xfrm>
          <a:prstGeom prst="rect">
            <a:avLst/>
          </a:prstGeom>
          <a:noFill/>
        </p:spPr>
        <p:txBody>
          <a:bodyPr wrap="square" rtlCol="0">
            <a:spAutoFit/>
          </a:bodyPr>
          <a:lstStyle/>
          <a:p>
            <a:pPr marL="514350" indent="-514350">
              <a:buAutoNum type="alphaLcPeriod" startAt="5"/>
            </a:pPr>
            <a:r>
              <a:rPr lang="sr-Latn-RS" sz="2800" b="1" dirty="0" smtClean="0">
                <a:solidFill>
                  <a:srgbClr val="FF0000"/>
                </a:solidFill>
                <a:latin typeface="Californian FB" pitchFamily="18" charset="0"/>
              </a:rPr>
              <a:t>DISCOUNTS</a:t>
            </a:r>
          </a:p>
          <a:p>
            <a:pPr marL="514350" indent="-514350"/>
            <a:r>
              <a:rPr lang="sr-Latn-RS" sz="2800" dirty="0" smtClean="0">
                <a:latin typeface="Californian FB" pitchFamily="18" charset="0"/>
              </a:rPr>
              <a:t>on train fares</a:t>
            </a:r>
            <a:endParaRPr lang="en-US" sz="2800" dirty="0">
              <a:latin typeface="Californian FB"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939784"/>
          </a:xfrm>
        </p:spPr>
        <p:txBody>
          <a:bodyPr>
            <a:noAutofit/>
          </a:bodyPr>
          <a:lstStyle/>
          <a:p>
            <a:r>
              <a:rPr lang="sr-Latn-RS" sz="3200" b="1" dirty="0" smtClean="0">
                <a:solidFill>
                  <a:schemeClr val="accent6">
                    <a:lumMod val="75000"/>
                  </a:schemeClr>
                </a:solidFill>
                <a:latin typeface="Californian FB" pitchFamily="18" charset="0"/>
              </a:rPr>
              <a:t>2a </a:t>
            </a:r>
            <a:r>
              <a:rPr lang="sr-Latn-RS" sz="3200" b="1" dirty="0" smtClean="0">
                <a:solidFill>
                  <a:srgbClr val="FF0000"/>
                </a:solidFill>
                <a:latin typeface="Californian FB" pitchFamily="18" charset="0"/>
              </a:rPr>
              <a:t>page 90, </a:t>
            </a:r>
            <a:r>
              <a:rPr lang="sr-Latn-RS" sz="3200" b="1" dirty="0" smtClean="0">
                <a:solidFill>
                  <a:schemeClr val="accent6">
                    <a:lumMod val="75000"/>
                  </a:schemeClr>
                </a:solidFill>
                <a:latin typeface="Californian FB" pitchFamily="18" charset="0"/>
              </a:rPr>
              <a:t>Introducing </a:t>
            </a:r>
            <a:r>
              <a:rPr lang="sr-Latn-RS" sz="3200" b="1" dirty="0" smtClean="0">
                <a:solidFill>
                  <a:schemeClr val="accent6">
                    <a:lumMod val="75000"/>
                  </a:schemeClr>
                </a:solidFill>
                <a:latin typeface="Californian FB" pitchFamily="18" charset="0"/>
              </a:rPr>
              <a:t>extra </a:t>
            </a:r>
            <a:r>
              <a:rPr lang="sr-Latn-RS" sz="3200" b="1" dirty="0" smtClean="0">
                <a:solidFill>
                  <a:schemeClr val="accent6">
                    <a:lumMod val="75000"/>
                  </a:schemeClr>
                </a:solidFill>
                <a:latin typeface="Californian FB" pitchFamily="18" charset="0"/>
              </a:rPr>
              <a:t>information</a:t>
            </a:r>
            <a:br>
              <a:rPr lang="sr-Latn-RS" sz="3200" b="1" dirty="0" smtClean="0">
                <a:solidFill>
                  <a:schemeClr val="accent6">
                    <a:lumMod val="75000"/>
                  </a:schemeClr>
                </a:solidFill>
                <a:latin typeface="Californian FB" pitchFamily="18" charset="0"/>
              </a:rPr>
            </a:br>
            <a:r>
              <a:rPr lang="sr-Latn-RS" sz="3200" dirty="0" smtClean="0">
                <a:latin typeface="Californian FB" pitchFamily="18" charset="0"/>
              </a:rPr>
              <a:t>Complete </a:t>
            </a:r>
            <a:r>
              <a:rPr lang="sr-Latn-RS" sz="3200" dirty="0" smtClean="0">
                <a:latin typeface="Californian FB" pitchFamily="18" charset="0"/>
              </a:rPr>
              <a:t>this section from the talk, using notes in the mind map.</a:t>
            </a:r>
            <a:endParaRPr lang="en-US" sz="3200" dirty="0">
              <a:latin typeface="Californian FB" pitchFamily="18" charset="0"/>
            </a:endParaRPr>
          </a:p>
        </p:txBody>
      </p:sp>
      <p:sp>
        <p:nvSpPr>
          <p:cNvPr id="3" name="Content Placeholder 2"/>
          <p:cNvSpPr>
            <a:spLocks noGrp="1"/>
          </p:cNvSpPr>
          <p:nvPr>
            <p:ph idx="1"/>
          </p:nvPr>
        </p:nvSpPr>
        <p:spPr>
          <a:xfrm>
            <a:off x="285720" y="1600200"/>
            <a:ext cx="8572560" cy="4525963"/>
          </a:xfrm>
        </p:spPr>
        <p:txBody>
          <a:bodyPr>
            <a:normAutofit fontScale="92500"/>
          </a:bodyPr>
          <a:lstStyle/>
          <a:p>
            <a:pPr algn="just"/>
            <a:r>
              <a:rPr lang="sr-Latn-RS" dirty="0" smtClean="0">
                <a:latin typeface="Californian FB" pitchFamily="18" charset="0"/>
              </a:rPr>
              <a:t>OK, so first of all, at NatWest 1 ______ ______ . This account offers an 2 _______ ________ . As well as this, you can get a 3 _______ _______ and the interest rate for that is about 4 _______ percent per year. Also, the bank offers discounts on 5 _______ _______ in Britain.</a:t>
            </a:r>
          </a:p>
          <a:p>
            <a:pPr algn="just"/>
            <a:endParaRPr lang="sr-Latn-RS" dirty="0">
              <a:latin typeface="Californian FB" pitchFamily="18" charset="0"/>
            </a:endParaRPr>
          </a:p>
          <a:p>
            <a:pPr algn="just"/>
            <a:r>
              <a:rPr lang="sr-Latn-RS" b="1" dirty="0" smtClean="0">
                <a:solidFill>
                  <a:schemeClr val="accent6">
                    <a:lumMod val="75000"/>
                  </a:schemeClr>
                </a:solidFill>
                <a:latin typeface="Californian FB" pitchFamily="18" charset="0"/>
              </a:rPr>
              <a:t>2b</a:t>
            </a:r>
            <a:r>
              <a:rPr lang="sr-Latn-RS" dirty="0" smtClean="0">
                <a:latin typeface="Californian FB" pitchFamily="18" charset="0"/>
              </a:rPr>
              <a:t> Which words and phrases in Exercise 2a introduce extra information, i.e. they have a similar meaning to and?</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74638"/>
            <a:ext cx="8929718" cy="939784"/>
          </a:xfrm>
        </p:spPr>
        <p:txBody>
          <a:bodyPr>
            <a:noAutofit/>
          </a:bodyPr>
          <a:lstStyle/>
          <a:p>
            <a:r>
              <a:rPr lang="sr-Latn-RS" sz="3200" b="1" dirty="0" smtClean="0">
                <a:solidFill>
                  <a:schemeClr val="accent6">
                    <a:lumMod val="75000"/>
                  </a:schemeClr>
                </a:solidFill>
                <a:latin typeface="Californian FB" pitchFamily="18" charset="0"/>
              </a:rPr>
              <a:t>2a </a:t>
            </a:r>
            <a:r>
              <a:rPr lang="sr-Latn-RS" sz="3200" b="1" dirty="0" smtClean="0">
                <a:solidFill>
                  <a:srgbClr val="FF0000"/>
                </a:solidFill>
                <a:latin typeface="Californian FB" pitchFamily="18" charset="0"/>
              </a:rPr>
              <a:t>page 90, </a:t>
            </a:r>
            <a:r>
              <a:rPr lang="sr-Latn-RS" sz="3200" b="1" dirty="0" smtClean="0">
                <a:solidFill>
                  <a:schemeClr val="accent6">
                    <a:lumMod val="75000"/>
                  </a:schemeClr>
                </a:solidFill>
                <a:latin typeface="Californian FB" pitchFamily="18" charset="0"/>
              </a:rPr>
              <a:t>Introducing </a:t>
            </a:r>
            <a:r>
              <a:rPr lang="sr-Latn-RS" sz="3200" b="1" dirty="0" smtClean="0">
                <a:solidFill>
                  <a:schemeClr val="accent6">
                    <a:lumMod val="75000"/>
                  </a:schemeClr>
                </a:solidFill>
                <a:latin typeface="Californian FB" pitchFamily="18" charset="0"/>
              </a:rPr>
              <a:t>extra </a:t>
            </a:r>
            <a:r>
              <a:rPr lang="sr-Latn-RS" sz="3200" b="1" dirty="0" smtClean="0">
                <a:solidFill>
                  <a:schemeClr val="accent6">
                    <a:lumMod val="75000"/>
                  </a:schemeClr>
                </a:solidFill>
                <a:latin typeface="Californian FB" pitchFamily="18" charset="0"/>
              </a:rPr>
              <a:t>information </a:t>
            </a:r>
            <a:br>
              <a:rPr lang="sr-Latn-RS" sz="3200" b="1" dirty="0" smtClean="0">
                <a:solidFill>
                  <a:schemeClr val="accent6">
                    <a:lumMod val="75000"/>
                  </a:schemeClr>
                </a:solidFill>
                <a:latin typeface="Californian FB" pitchFamily="18" charset="0"/>
              </a:rPr>
            </a:br>
            <a:r>
              <a:rPr lang="sr-Latn-RS" sz="3200" b="1" dirty="0" smtClean="0">
                <a:latin typeface="Californian FB" pitchFamily="18" charset="0"/>
              </a:rPr>
              <a:t>KEY</a:t>
            </a:r>
            <a:endParaRPr lang="en-US" sz="3200" dirty="0">
              <a:latin typeface="Californian FB" pitchFamily="18" charset="0"/>
            </a:endParaRPr>
          </a:p>
        </p:txBody>
      </p:sp>
      <p:sp>
        <p:nvSpPr>
          <p:cNvPr id="3" name="Content Placeholder 2"/>
          <p:cNvSpPr>
            <a:spLocks noGrp="1"/>
          </p:cNvSpPr>
          <p:nvPr>
            <p:ph idx="1"/>
          </p:nvPr>
        </p:nvSpPr>
        <p:spPr>
          <a:xfrm>
            <a:off x="285720" y="1600200"/>
            <a:ext cx="8572560" cy="4525963"/>
          </a:xfrm>
        </p:spPr>
        <p:txBody>
          <a:bodyPr>
            <a:normAutofit fontScale="92500" lnSpcReduction="10000"/>
          </a:bodyPr>
          <a:lstStyle/>
          <a:p>
            <a:pPr algn="just"/>
            <a:r>
              <a:rPr lang="sr-Latn-RS" dirty="0" smtClean="0">
                <a:latin typeface="Californian FB" pitchFamily="18" charset="0"/>
              </a:rPr>
              <a:t>OK, so first of all, at NatWest </a:t>
            </a:r>
            <a:r>
              <a:rPr lang="sr-Latn-RS" dirty="0" smtClean="0">
                <a:latin typeface="Californian FB" pitchFamily="18" charset="0"/>
              </a:rPr>
              <a:t>1. </a:t>
            </a:r>
            <a:r>
              <a:rPr lang="sr-Latn-RS" b="1" dirty="0" smtClean="0">
                <a:solidFill>
                  <a:srgbClr val="FF0000"/>
                </a:solidFill>
                <a:latin typeface="Californian FB" pitchFamily="18" charset="0"/>
              </a:rPr>
              <a:t>STUDENT</a:t>
            </a:r>
            <a:r>
              <a:rPr lang="sr-Latn-RS" b="1" dirty="0" smtClean="0">
                <a:solidFill>
                  <a:srgbClr val="FF0000"/>
                </a:solidFill>
                <a:latin typeface="Californian FB" pitchFamily="18" charset="0"/>
              </a:rPr>
              <a:t> ACCOUNT</a:t>
            </a:r>
            <a:r>
              <a:rPr lang="sr-Latn-RS" dirty="0" smtClean="0">
                <a:latin typeface="Californian FB" pitchFamily="18" charset="0"/>
              </a:rPr>
              <a:t>. </a:t>
            </a:r>
            <a:r>
              <a:rPr lang="sr-Latn-RS" dirty="0" smtClean="0">
                <a:latin typeface="Californian FB" pitchFamily="18" charset="0"/>
              </a:rPr>
              <a:t>This account offers an 2 </a:t>
            </a:r>
            <a:r>
              <a:rPr lang="sr-Latn-RS" b="1" dirty="0" smtClean="0">
                <a:solidFill>
                  <a:srgbClr val="FF0000"/>
                </a:solidFill>
                <a:latin typeface="Californian FB" pitchFamily="18" charset="0"/>
              </a:rPr>
              <a:t>INTEREST-FREE</a:t>
            </a:r>
            <a:r>
              <a:rPr lang="sr-Latn-RS" b="1" dirty="0" smtClean="0">
                <a:solidFill>
                  <a:srgbClr val="FF0000"/>
                </a:solidFill>
                <a:latin typeface="Californian FB" pitchFamily="18" charset="0"/>
              </a:rPr>
              <a:t> </a:t>
            </a:r>
            <a:r>
              <a:rPr lang="sr-Latn-RS" b="1" dirty="0" smtClean="0">
                <a:solidFill>
                  <a:srgbClr val="FF0000"/>
                </a:solidFill>
                <a:latin typeface="Californian FB" pitchFamily="18" charset="0"/>
              </a:rPr>
              <a:t>OVERDRAFT</a:t>
            </a:r>
            <a:r>
              <a:rPr lang="sr-Latn-RS" dirty="0" smtClean="0">
                <a:latin typeface="Californian FB" pitchFamily="18" charset="0"/>
              </a:rPr>
              <a:t>. </a:t>
            </a:r>
            <a:r>
              <a:rPr lang="sr-Latn-RS" dirty="0" smtClean="0">
                <a:latin typeface="Californian FB" pitchFamily="18" charset="0"/>
              </a:rPr>
              <a:t>As well as this, you can get a </a:t>
            </a:r>
            <a:r>
              <a:rPr lang="sr-Latn-RS" dirty="0" smtClean="0">
                <a:latin typeface="Californian FB" pitchFamily="18" charset="0"/>
              </a:rPr>
              <a:t>3. </a:t>
            </a:r>
            <a:r>
              <a:rPr lang="sr-Latn-RS" b="1" dirty="0" smtClean="0">
                <a:solidFill>
                  <a:srgbClr val="FF0000"/>
                </a:solidFill>
                <a:latin typeface="Californian FB" pitchFamily="18" charset="0"/>
              </a:rPr>
              <a:t>CREDIT</a:t>
            </a:r>
            <a:r>
              <a:rPr lang="sr-Latn-RS" b="1" dirty="0" smtClean="0">
                <a:solidFill>
                  <a:srgbClr val="FF0000"/>
                </a:solidFill>
                <a:latin typeface="Californian FB" pitchFamily="18" charset="0"/>
              </a:rPr>
              <a:t> CARD </a:t>
            </a:r>
            <a:r>
              <a:rPr lang="sr-Latn-RS" dirty="0" smtClean="0">
                <a:latin typeface="Californian FB" pitchFamily="18" charset="0"/>
              </a:rPr>
              <a:t>and the interest rate for that is about </a:t>
            </a:r>
            <a:r>
              <a:rPr lang="sr-Latn-RS" dirty="0" smtClean="0">
                <a:latin typeface="Californian FB" pitchFamily="18" charset="0"/>
              </a:rPr>
              <a:t>4. </a:t>
            </a:r>
            <a:r>
              <a:rPr lang="sr-Latn-RS" b="1" dirty="0" smtClean="0">
                <a:solidFill>
                  <a:srgbClr val="FF0000"/>
                </a:solidFill>
                <a:latin typeface="Californian FB" pitchFamily="18" charset="0"/>
              </a:rPr>
              <a:t>18.9</a:t>
            </a:r>
            <a:r>
              <a:rPr lang="sr-Latn-RS" dirty="0" smtClean="0">
                <a:latin typeface="Californian FB" pitchFamily="18" charset="0"/>
              </a:rPr>
              <a:t> </a:t>
            </a:r>
            <a:r>
              <a:rPr lang="sr-Latn-RS" dirty="0" smtClean="0">
                <a:latin typeface="Californian FB" pitchFamily="18" charset="0"/>
              </a:rPr>
              <a:t>percent per year. Also, the bank offers discounts on 5 </a:t>
            </a:r>
            <a:r>
              <a:rPr lang="sr-Latn-RS" b="1" dirty="0" smtClean="0">
                <a:solidFill>
                  <a:srgbClr val="FF0000"/>
                </a:solidFill>
                <a:latin typeface="Californian FB" pitchFamily="18" charset="0"/>
              </a:rPr>
              <a:t>TRAIN</a:t>
            </a:r>
            <a:r>
              <a:rPr lang="sr-Latn-RS" b="1" dirty="0" smtClean="0">
                <a:solidFill>
                  <a:srgbClr val="FF0000"/>
                </a:solidFill>
                <a:latin typeface="Californian FB" pitchFamily="18" charset="0"/>
              </a:rPr>
              <a:t> FARES </a:t>
            </a:r>
            <a:r>
              <a:rPr lang="sr-Latn-RS" dirty="0" smtClean="0">
                <a:latin typeface="Californian FB" pitchFamily="18" charset="0"/>
              </a:rPr>
              <a:t>in Britain.</a:t>
            </a:r>
          </a:p>
          <a:p>
            <a:pPr algn="just"/>
            <a:endParaRPr lang="sr-Latn-RS" dirty="0">
              <a:latin typeface="Californian FB" pitchFamily="18" charset="0"/>
            </a:endParaRPr>
          </a:p>
          <a:p>
            <a:pPr algn="just"/>
            <a:r>
              <a:rPr lang="sr-Latn-RS" b="1" dirty="0" smtClean="0">
                <a:solidFill>
                  <a:schemeClr val="accent6">
                    <a:lumMod val="75000"/>
                  </a:schemeClr>
                </a:solidFill>
                <a:latin typeface="Californian FB" pitchFamily="18" charset="0"/>
              </a:rPr>
              <a:t>2b</a:t>
            </a:r>
            <a:r>
              <a:rPr lang="sr-Latn-RS" dirty="0" smtClean="0">
                <a:latin typeface="Californian FB" pitchFamily="18" charset="0"/>
              </a:rPr>
              <a:t> Which words and phrases in Exercise 2a introduce extra information, i.e. they have a similar meaning to and</a:t>
            </a:r>
            <a:r>
              <a:rPr lang="sr-Latn-RS" dirty="0" smtClean="0">
                <a:latin typeface="Californian FB" pitchFamily="18" charset="0"/>
              </a:rPr>
              <a:t>? </a:t>
            </a:r>
            <a:r>
              <a:rPr lang="sr-Latn-RS" b="1" dirty="0" smtClean="0">
                <a:solidFill>
                  <a:srgbClr val="FF0000"/>
                </a:solidFill>
                <a:latin typeface="Californian FB" pitchFamily="18" charset="0"/>
              </a:rPr>
              <a:t>AS WELL AS THIS; ALSO</a:t>
            </a:r>
            <a:endParaRPr lang="en-US" b="1" dirty="0">
              <a:solidFill>
                <a:srgbClr val="FF0000"/>
              </a:solidFill>
              <a:latin typeface="Californian FB"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txBody>
          <a:bodyPr>
            <a:noAutofit/>
          </a:bodyPr>
          <a:lstStyle/>
          <a:p>
            <a:r>
              <a:rPr lang="sr-Latn-RS" sz="3200" dirty="0" smtClean="0">
                <a:latin typeface="Californian FB" pitchFamily="18" charset="0"/>
              </a:rPr>
              <a:t>3a </a:t>
            </a:r>
            <a:r>
              <a:rPr lang="sr-Latn-RS" sz="3200" b="1" dirty="0" smtClean="0">
                <a:solidFill>
                  <a:srgbClr val="FF0000"/>
                </a:solidFill>
                <a:latin typeface="Californian FB" pitchFamily="18" charset="0"/>
              </a:rPr>
              <a:t>page 90, track 2.34 script page 155</a:t>
            </a:r>
            <a:r>
              <a:rPr lang="sr-Latn-RS" sz="3200" dirty="0" smtClean="0">
                <a:latin typeface="Californian FB" pitchFamily="18" charset="0"/>
              </a:rPr>
              <a:t>, </a:t>
            </a:r>
            <a:r>
              <a:rPr lang="sr-Latn-RS" sz="3200" dirty="0" smtClean="0">
                <a:latin typeface="Californian FB" pitchFamily="18" charset="0"/>
              </a:rPr>
              <a:t/>
            </a:r>
            <a:br>
              <a:rPr lang="sr-Latn-RS" sz="3200" dirty="0" smtClean="0">
                <a:latin typeface="Californian FB" pitchFamily="18" charset="0"/>
              </a:rPr>
            </a:br>
            <a:r>
              <a:rPr lang="sr-Latn-RS" sz="3200" dirty="0" smtClean="0">
                <a:latin typeface="Californian FB" pitchFamily="18" charset="0"/>
              </a:rPr>
              <a:t> Listen to the second part of the talk, about Barclays and fill the gaps g-j on the mind map. Compare your notes with a partner</a:t>
            </a:r>
            <a:endParaRPr lang="en-US" sz="3200" dirty="0">
              <a:latin typeface="Californian FB" pitchFamily="18" charset="0"/>
            </a:endParaRPr>
          </a:p>
        </p:txBody>
      </p:sp>
      <p:sp>
        <p:nvSpPr>
          <p:cNvPr id="3" name="Content Placeholder 2"/>
          <p:cNvSpPr>
            <a:spLocks noGrp="1"/>
          </p:cNvSpPr>
          <p:nvPr>
            <p:ph idx="1"/>
          </p:nvPr>
        </p:nvSpPr>
        <p:spPr>
          <a:xfrm>
            <a:off x="457200" y="2357430"/>
            <a:ext cx="8229600" cy="3768733"/>
          </a:xfrm>
        </p:spPr>
        <p:txBody>
          <a:bodyPr/>
          <a:lstStyle/>
          <a:p>
            <a:pPr algn="just">
              <a:buNone/>
            </a:pPr>
            <a:r>
              <a:rPr lang="sr-Latn-RS" dirty="0" smtClean="0">
                <a:latin typeface="Californian FB" pitchFamily="18" charset="0"/>
              </a:rPr>
              <a:t>3b Listen again and complete the sentences below with the correct words.</a:t>
            </a:r>
          </a:p>
          <a:p>
            <a:pPr algn="just"/>
            <a:r>
              <a:rPr lang="sr-Latn-RS" dirty="0" smtClean="0">
                <a:latin typeface="Californian FB" pitchFamily="18" charset="0"/>
              </a:rPr>
              <a:t>1 __________ ____________, this bank offers a credit card with...</a:t>
            </a:r>
          </a:p>
          <a:p>
            <a:pPr algn="just"/>
            <a:r>
              <a:rPr lang="sr-Latn-RS" dirty="0" smtClean="0">
                <a:latin typeface="Californian FB" pitchFamily="18" charset="0"/>
              </a:rPr>
              <a:t>2 With this account, students ______ get free...</a:t>
            </a:r>
            <a:endParaRPr lang="en-US" dirty="0">
              <a:latin typeface="Californian FB"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63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857256"/>
          </a:xfrm>
        </p:spPr>
        <p:txBody>
          <a:bodyPr>
            <a:noAutofit/>
          </a:bodyPr>
          <a:lstStyle/>
          <a:p>
            <a:r>
              <a:rPr lang="sr-Latn-RS" sz="2800" dirty="0" smtClean="0">
                <a:latin typeface="Californian FB" pitchFamily="18" charset="0"/>
              </a:rPr>
              <a:t>3a</a:t>
            </a:r>
            <a:r>
              <a:rPr lang="sr-Latn-RS" sz="2800" dirty="0" smtClean="0">
                <a:latin typeface="Californian FB" pitchFamily="18" charset="0"/>
              </a:rPr>
              <a:t>. </a:t>
            </a:r>
            <a:r>
              <a:rPr lang="sr-Latn-RS" sz="2800" b="1" dirty="0" smtClean="0">
                <a:solidFill>
                  <a:srgbClr val="FF0000"/>
                </a:solidFill>
                <a:latin typeface="Californian FB" pitchFamily="18" charset="0"/>
              </a:rPr>
              <a:t>page 90, track </a:t>
            </a:r>
            <a:r>
              <a:rPr lang="sr-Latn-RS" sz="2800" b="1" dirty="0" smtClean="0">
                <a:solidFill>
                  <a:srgbClr val="FF0000"/>
                </a:solidFill>
                <a:latin typeface="Californian FB" pitchFamily="18" charset="0"/>
              </a:rPr>
              <a:t>2.34 script page 155, </a:t>
            </a:r>
            <a:r>
              <a:rPr lang="sr-Latn-RS" sz="2800" b="1" dirty="0" smtClean="0">
                <a:latin typeface="Californian FB" pitchFamily="18" charset="0"/>
              </a:rPr>
              <a:t>key</a:t>
            </a:r>
            <a:r>
              <a:rPr lang="sr-Latn-RS" sz="2800" dirty="0" smtClean="0">
                <a:latin typeface="Californian FB" pitchFamily="18" charset="0"/>
              </a:rPr>
              <a:t>.</a:t>
            </a:r>
            <a:endParaRPr lang="en-US" sz="2800" dirty="0">
              <a:latin typeface="Californian FB" pitchFamily="18" charset="0"/>
            </a:endParaRPr>
          </a:p>
        </p:txBody>
      </p:sp>
      <p:sp>
        <p:nvSpPr>
          <p:cNvPr id="3" name="Content Placeholder 2"/>
          <p:cNvSpPr>
            <a:spLocks noGrp="1"/>
          </p:cNvSpPr>
          <p:nvPr>
            <p:ph idx="1"/>
          </p:nvPr>
        </p:nvSpPr>
        <p:spPr>
          <a:xfrm>
            <a:off x="457200" y="2357430"/>
            <a:ext cx="8229600" cy="3768733"/>
          </a:xfrm>
        </p:spPr>
        <p:txBody>
          <a:bodyPr>
            <a:normAutofit/>
          </a:bodyPr>
          <a:lstStyle/>
          <a:p>
            <a:r>
              <a:rPr lang="sr-Latn-RS" sz="2800" dirty="0" smtClean="0">
                <a:latin typeface="Californian FB" pitchFamily="18" charset="0"/>
              </a:rPr>
              <a:t>b </a:t>
            </a:r>
            <a:r>
              <a:rPr lang="sr-Latn-RS" sz="2800" b="1" dirty="0" smtClean="0">
                <a:solidFill>
                  <a:srgbClr val="FF0000"/>
                </a:solidFill>
                <a:latin typeface="Californian FB" pitchFamily="18" charset="0"/>
              </a:rPr>
              <a:t>NATWEST</a:t>
            </a:r>
            <a:endParaRPr lang="sr-Latn-RS" sz="2800" b="1" dirty="0" smtClean="0">
              <a:solidFill>
                <a:srgbClr val="FF0000"/>
              </a:solidFill>
              <a:latin typeface="Californian FB" pitchFamily="18" charset="0"/>
            </a:endParaRPr>
          </a:p>
          <a:p>
            <a:pPr>
              <a:buNone/>
            </a:pPr>
            <a:r>
              <a:rPr lang="sr-Latn-RS" sz="2800" dirty="0" smtClean="0">
                <a:latin typeface="Californian FB" pitchFamily="18" charset="0"/>
              </a:rPr>
              <a:t>                                                                        </a:t>
            </a:r>
            <a:endParaRPr lang="sr-Latn-RS" sz="2800" dirty="0" smtClean="0">
              <a:latin typeface="Californian FB" pitchFamily="18" charset="0"/>
            </a:endParaRPr>
          </a:p>
          <a:p>
            <a:r>
              <a:rPr lang="sr-Latn-RS" sz="2800" dirty="0" smtClean="0">
                <a:latin typeface="Californian FB" pitchFamily="18" charset="0"/>
              </a:rPr>
              <a:t>St. </a:t>
            </a:r>
            <a:r>
              <a:rPr lang="sr-Latn-RS" sz="2800" dirty="0" smtClean="0">
                <a:latin typeface="Californian FB" pitchFamily="18" charset="0"/>
              </a:rPr>
              <a:t>acct.                                                                                                                                                                   </a:t>
            </a:r>
            <a:endParaRPr lang="en-US" sz="2800" dirty="0">
              <a:latin typeface="Californian FB" pitchFamily="18" charset="0"/>
            </a:endParaRPr>
          </a:p>
        </p:txBody>
      </p:sp>
      <p:cxnSp>
        <p:nvCxnSpPr>
          <p:cNvPr id="5" name="Straight Arrow Connector 4"/>
          <p:cNvCxnSpPr/>
          <p:nvPr/>
        </p:nvCxnSpPr>
        <p:spPr>
          <a:xfrm rot="5400000">
            <a:off x="1143770" y="3142454"/>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893737" y="4535495"/>
            <a:ext cx="150019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928794" y="1071546"/>
            <a:ext cx="4786346" cy="1000132"/>
          </a:xfrm>
          <a:prstGeom prst="ellipse">
            <a:avLst/>
          </a:prstGeom>
          <a:solidFill>
            <a:schemeClr val="accent1">
              <a:alpha val="5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800" dirty="0" smtClean="0">
                <a:solidFill>
                  <a:schemeClr val="tx1"/>
                </a:solidFill>
                <a:latin typeface="Californian FB" pitchFamily="18" charset="0"/>
              </a:rPr>
              <a:t>a </a:t>
            </a:r>
            <a:r>
              <a:rPr lang="sr-Latn-RS" sz="2800" b="1" dirty="0" smtClean="0">
                <a:solidFill>
                  <a:srgbClr val="FF0000"/>
                </a:solidFill>
                <a:latin typeface="Californian FB" pitchFamily="18" charset="0"/>
              </a:rPr>
              <a:t>FOUR</a:t>
            </a:r>
            <a:r>
              <a:rPr lang="sr-Latn-RS" sz="2800" dirty="0" smtClean="0">
                <a:solidFill>
                  <a:schemeClr val="tx1"/>
                </a:solidFill>
                <a:latin typeface="Californian FB" pitchFamily="18" charset="0"/>
              </a:rPr>
              <a:t> main banks</a:t>
            </a:r>
            <a:endParaRPr lang="en-US" sz="2800" dirty="0">
              <a:solidFill>
                <a:schemeClr val="tx1"/>
              </a:solidFill>
              <a:latin typeface="Californian FB" pitchFamily="18" charset="0"/>
            </a:endParaRPr>
          </a:p>
        </p:txBody>
      </p:sp>
      <p:cxnSp>
        <p:nvCxnSpPr>
          <p:cNvPr id="13" name="Straight Arrow Connector 12"/>
          <p:cNvCxnSpPr/>
          <p:nvPr/>
        </p:nvCxnSpPr>
        <p:spPr>
          <a:xfrm rot="16200000" flipH="1">
            <a:off x="4107653" y="2536025"/>
            <a:ext cx="928694"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1" idx="5"/>
          </p:cNvCxnSpPr>
          <p:nvPr/>
        </p:nvCxnSpPr>
        <p:spPr>
          <a:xfrm rot="16200000" flipH="1">
            <a:off x="5648492" y="2290915"/>
            <a:ext cx="860846" cy="129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7884" y="1928802"/>
            <a:ext cx="1428760"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071934" y="3000372"/>
            <a:ext cx="1428760" cy="523220"/>
          </a:xfrm>
          <a:prstGeom prst="rect">
            <a:avLst/>
          </a:prstGeom>
          <a:noFill/>
        </p:spPr>
        <p:txBody>
          <a:bodyPr wrap="square" rtlCol="0">
            <a:spAutoFit/>
          </a:bodyPr>
          <a:lstStyle/>
          <a:p>
            <a:pPr algn="ctr"/>
            <a:r>
              <a:rPr lang="sr-Latn-RS" sz="2800" dirty="0" smtClean="0">
                <a:latin typeface="Californian FB" pitchFamily="18" charset="0"/>
              </a:rPr>
              <a:t>Barclays</a:t>
            </a:r>
            <a:endParaRPr lang="en-US" sz="2800" dirty="0">
              <a:latin typeface="Californian FB" pitchFamily="18" charset="0"/>
            </a:endParaRPr>
          </a:p>
        </p:txBody>
      </p:sp>
      <p:cxnSp>
        <p:nvCxnSpPr>
          <p:cNvPr id="16" name="Straight Arrow Connector 15"/>
          <p:cNvCxnSpPr/>
          <p:nvPr/>
        </p:nvCxnSpPr>
        <p:spPr>
          <a:xfrm>
            <a:off x="2071670" y="3714752"/>
            <a:ext cx="785818"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flipV="1">
            <a:off x="642910" y="3786190"/>
            <a:ext cx="785818"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0" y="4214818"/>
            <a:ext cx="2500298" cy="892552"/>
          </a:xfrm>
          <a:prstGeom prst="rect">
            <a:avLst/>
          </a:prstGeom>
          <a:noFill/>
        </p:spPr>
        <p:txBody>
          <a:bodyPr wrap="square" rtlCol="0">
            <a:spAutoFit/>
          </a:bodyPr>
          <a:lstStyle/>
          <a:p>
            <a:r>
              <a:rPr lang="sr-Latn-RS" sz="2400" dirty="0" smtClean="0">
                <a:latin typeface="Californian FB" pitchFamily="18" charset="0"/>
              </a:rPr>
              <a:t>d </a:t>
            </a:r>
            <a:r>
              <a:rPr lang="sr-Latn-RS" sz="2400" b="1" dirty="0" smtClean="0">
                <a:solidFill>
                  <a:srgbClr val="FF0000"/>
                </a:solidFill>
                <a:latin typeface="Californian FB" pitchFamily="18" charset="0"/>
              </a:rPr>
              <a:t>INTEREST</a:t>
            </a:r>
            <a:r>
              <a:rPr lang="sr-Latn-RS" sz="2400" dirty="0" smtClean="0">
                <a:latin typeface="Californian FB" pitchFamily="18" charset="0"/>
              </a:rPr>
              <a:t>-free</a:t>
            </a:r>
            <a:endParaRPr lang="sr-Latn-RS" sz="2800" dirty="0" smtClean="0">
              <a:latin typeface="Californian FB" pitchFamily="18" charset="0"/>
            </a:endParaRPr>
          </a:p>
          <a:p>
            <a:r>
              <a:rPr lang="sr-Latn-RS" sz="2800" dirty="0" smtClean="0">
                <a:latin typeface="Californian FB" pitchFamily="18" charset="0"/>
              </a:rPr>
              <a:t>overdraft</a:t>
            </a:r>
            <a:endParaRPr lang="en-US" sz="2800" dirty="0">
              <a:latin typeface="Californian FB" pitchFamily="18" charset="0"/>
            </a:endParaRPr>
          </a:p>
        </p:txBody>
      </p:sp>
      <p:sp>
        <p:nvSpPr>
          <p:cNvPr id="27" name="TextBox 26"/>
          <p:cNvSpPr txBox="1"/>
          <p:nvPr/>
        </p:nvSpPr>
        <p:spPr>
          <a:xfrm>
            <a:off x="214282" y="5214950"/>
            <a:ext cx="1643074" cy="954107"/>
          </a:xfrm>
          <a:prstGeom prst="rect">
            <a:avLst/>
          </a:prstGeom>
          <a:noFill/>
        </p:spPr>
        <p:txBody>
          <a:bodyPr wrap="square" rtlCol="0">
            <a:spAutoFit/>
          </a:bodyPr>
          <a:lstStyle/>
          <a:p>
            <a:pPr algn="ctr"/>
            <a:r>
              <a:rPr lang="sr-Latn-RS" sz="2800" dirty="0" smtClean="0">
                <a:latin typeface="Californian FB" pitchFamily="18" charset="0"/>
              </a:rPr>
              <a:t>credit card</a:t>
            </a:r>
            <a:endParaRPr lang="en-US" sz="2800" dirty="0">
              <a:latin typeface="Californian FB" pitchFamily="18" charset="0"/>
            </a:endParaRPr>
          </a:p>
        </p:txBody>
      </p:sp>
      <p:cxnSp>
        <p:nvCxnSpPr>
          <p:cNvPr id="29" name="Straight Arrow Connector 28"/>
          <p:cNvCxnSpPr/>
          <p:nvPr/>
        </p:nvCxnSpPr>
        <p:spPr>
          <a:xfrm rot="10800000" flipV="1">
            <a:off x="785786" y="5715016"/>
            <a:ext cx="92869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0" y="6286520"/>
            <a:ext cx="2428860" cy="523220"/>
          </a:xfrm>
          <a:prstGeom prst="rect">
            <a:avLst/>
          </a:prstGeom>
          <a:noFill/>
        </p:spPr>
        <p:txBody>
          <a:bodyPr wrap="square" rtlCol="0">
            <a:spAutoFit/>
          </a:bodyPr>
          <a:lstStyle/>
          <a:p>
            <a:r>
              <a:rPr lang="sr-Latn-RS" sz="2800" b="1" dirty="0" smtClean="0">
                <a:latin typeface="Californian FB" pitchFamily="18" charset="0"/>
              </a:rPr>
              <a:t>f </a:t>
            </a:r>
            <a:r>
              <a:rPr lang="sr-Latn-RS" sz="2800" b="1" dirty="0" smtClean="0">
                <a:solidFill>
                  <a:srgbClr val="FF0000"/>
                </a:solidFill>
                <a:latin typeface="Californian FB" pitchFamily="18" charset="0"/>
              </a:rPr>
              <a:t>   18.9 %</a:t>
            </a:r>
            <a:endParaRPr lang="en-US" sz="2800" b="1" dirty="0">
              <a:solidFill>
                <a:srgbClr val="FF0000"/>
              </a:solidFill>
              <a:latin typeface="Californian FB" pitchFamily="18" charset="0"/>
            </a:endParaRPr>
          </a:p>
        </p:txBody>
      </p:sp>
      <p:sp>
        <p:nvSpPr>
          <p:cNvPr id="38" name="TextBox 37"/>
          <p:cNvSpPr txBox="1"/>
          <p:nvPr/>
        </p:nvSpPr>
        <p:spPr>
          <a:xfrm>
            <a:off x="4643438" y="4071942"/>
            <a:ext cx="1500198"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p>
        </p:txBody>
      </p:sp>
      <p:cxnSp>
        <p:nvCxnSpPr>
          <p:cNvPr id="39" name="Straight Arrow Connector 38"/>
          <p:cNvCxnSpPr>
            <a:stCxn id="42" idx="3"/>
          </p:cNvCxnSpPr>
          <p:nvPr/>
        </p:nvCxnSpPr>
        <p:spPr>
          <a:xfrm flipH="1">
            <a:off x="5143504" y="4406120"/>
            <a:ext cx="214314" cy="9517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10800000" flipV="1">
            <a:off x="4143372" y="4500570"/>
            <a:ext cx="1000132"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500694" y="4500570"/>
            <a:ext cx="1000132"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071934" y="5286388"/>
            <a:ext cx="1357322" cy="830997"/>
          </a:xfrm>
          <a:prstGeom prst="rect">
            <a:avLst/>
          </a:prstGeom>
          <a:noFill/>
        </p:spPr>
        <p:txBody>
          <a:bodyPr wrap="square" rtlCol="0">
            <a:spAutoFit/>
          </a:bodyPr>
          <a:lstStyle/>
          <a:p>
            <a:r>
              <a:rPr lang="sr-Latn-RS" sz="2800" dirty="0" smtClean="0">
                <a:solidFill>
                  <a:srgbClr val="FF0000"/>
                </a:solidFill>
                <a:latin typeface="Californian FB" pitchFamily="18" charset="0"/>
              </a:rPr>
              <a:t>i </a:t>
            </a:r>
            <a:r>
              <a:rPr lang="sr-Latn-RS" sz="2000" dirty="0" smtClean="0">
                <a:solidFill>
                  <a:srgbClr val="FF0000"/>
                </a:solidFill>
                <a:latin typeface="Californian FB" pitchFamily="18" charset="0"/>
              </a:rPr>
              <a:t>CREDIT CARD</a:t>
            </a:r>
            <a:endParaRPr lang="en-US" sz="2000" dirty="0">
              <a:solidFill>
                <a:srgbClr val="FF0000"/>
              </a:solidFill>
              <a:latin typeface="Californian FB" pitchFamily="18" charset="0"/>
            </a:endParaRPr>
          </a:p>
        </p:txBody>
      </p:sp>
      <p:cxnSp>
        <p:nvCxnSpPr>
          <p:cNvPr id="47" name="Straight Arrow Connector 46"/>
          <p:cNvCxnSpPr/>
          <p:nvPr/>
        </p:nvCxnSpPr>
        <p:spPr>
          <a:xfrm rot="5400000">
            <a:off x="4250529" y="5893611"/>
            <a:ext cx="714380"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4143372" y="6429396"/>
            <a:ext cx="2000264" cy="523220"/>
          </a:xfrm>
          <a:prstGeom prst="rect">
            <a:avLst/>
          </a:prstGeom>
          <a:noFill/>
        </p:spPr>
        <p:txBody>
          <a:bodyPr wrap="square" rtlCol="0">
            <a:spAutoFit/>
          </a:bodyPr>
          <a:lstStyle/>
          <a:p>
            <a:r>
              <a:rPr lang="sr-Latn-RS" sz="2800" dirty="0" smtClean="0">
                <a:latin typeface="Californian FB" pitchFamily="18" charset="0"/>
              </a:rPr>
              <a:t>j </a:t>
            </a:r>
            <a:r>
              <a:rPr lang="sr-Latn-RS" sz="2800" b="1" dirty="0" smtClean="0">
                <a:solidFill>
                  <a:srgbClr val="FF0000"/>
                </a:solidFill>
                <a:latin typeface="Californian FB" pitchFamily="18" charset="0"/>
              </a:rPr>
              <a:t>19.9%</a:t>
            </a:r>
            <a:endParaRPr lang="en-US" sz="2800" b="1" dirty="0">
              <a:solidFill>
                <a:srgbClr val="FF0000"/>
              </a:solidFill>
              <a:latin typeface="Californian FB" pitchFamily="18" charset="0"/>
            </a:endParaRPr>
          </a:p>
        </p:txBody>
      </p:sp>
      <p:sp>
        <p:nvSpPr>
          <p:cNvPr id="54" name="TextBox 53"/>
          <p:cNvSpPr txBox="1"/>
          <p:nvPr/>
        </p:nvSpPr>
        <p:spPr>
          <a:xfrm>
            <a:off x="7072330" y="2571744"/>
            <a:ext cx="1857388" cy="523220"/>
          </a:xfrm>
          <a:prstGeom prst="rect">
            <a:avLst/>
          </a:prstGeom>
          <a:noFill/>
        </p:spPr>
        <p:txBody>
          <a:bodyPr wrap="square" rtlCol="0">
            <a:spAutoFit/>
          </a:bodyPr>
          <a:lstStyle/>
          <a:p>
            <a:pPr algn="ctr"/>
            <a:r>
              <a:rPr lang="sr-Latn-RS" sz="2800" dirty="0" smtClean="0">
                <a:latin typeface="Californian FB" pitchFamily="18" charset="0"/>
              </a:rPr>
              <a:t>Lloyds TSB</a:t>
            </a:r>
            <a:endParaRPr lang="en-US" sz="2800" dirty="0">
              <a:latin typeface="Californian FB" pitchFamily="18" charset="0"/>
            </a:endParaRPr>
          </a:p>
        </p:txBody>
      </p:sp>
      <p:sp>
        <p:nvSpPr>
          <p:cNvPr id="55" name="TextBox 54"/>
          <p:cNvSpPr txBox="1"/>
          <p:nvPr/>
        </p:nvSpPr>
        <p:spPr>
          <a:xfrm>
            <a:off x="5572132" y="2928934"/>
            <a:ext cx="1500198" cy="523220"/>
          </a:xfrm>
          <a:prstGeom prst="rect">
            <a:avLst/>
          </a:prstGeom>
          <a:noFill/>
        </p:spPr>
        <p:txBody>
          <a:bodyPr wrap="square" rtlCol="0">
            <a:spAutoFit/>
          </a:bodyPr>
          <a:lstStyle/>
          <a:p>
            <a:r>
              <a:rPr lang="sr-Latn-RS" sz="2800" dirty="0" smtClean="0">
                <a:latin typeface="Californian FB" pitchFamily="18" charset="0"/>
              </a:rPr>
              <a:t>c </a:t>
            </a:r>
            <a:r>
              <a:rPr lang="sr-Latn-RS" sz="2800" b="1" u="sng" dirty="0" smtClean="0">
                <a:solidFill>
                  <a:srgbClr val="FF0000"/>
                </a:solidFill>
                <a:latin typeface="Californian FB" pitchFamily="18" charset="0"/>
              </a:rPr>
              <a:t>HSBS</a:t>
            </a:r>
            <a:endParaRPr lang="en-US" sz="2800" b="1" u="sng" dirty="0">
              <a:solidFill>
                <a:srgbClr val="FF0000"/>
              </a:solidFill>
              <a:latin typeface="Californian FB" pitchFamily="18" charset="0"/>
            </a:endParaRPr>
          </a:p>
        </p:txBody>
      </p:sp>
      <p:sp>
        <p:nvSpPr>
          <p:cNvPr id="57" name="TextBox 56"/>
          <p:cNvSpPr txBox="1"/>
          <p:nvPr/>
        </p:nvSpPr>
        <p:spPr>
          <a:xfrm>
            <a:off x="1714480" y="5143512"/>
            <a:ext cx="2500330" cy="707886"/>
          </a:xfrm>
          <a:prstGeom prst="rect">
            <a:avLst/>
          </a:prstGeom>
          <a:noFill/>
        </p:spPr>
        <p:txBody>
          <a:bodyPr wrap="square" rtlCol="0">
            <a:spAutoFit/>
          </a:bodyPr>
          <a:lstStyle/>
          <a:p>
            <a:pPr algn="ctr"/>
            <a:r>
              <a:rPr lang="sr-Latn-RS" sz="2000" dirty="0" smtClean="0">
                <a:latin typeface="Californian FB" pitchFamily="18" charset="0"/>
              </a:rPr>
              <a:t>g</a:t>
            </a:r>
            <a:r>
              <a:rPr lang="sr-Latn-RS" sz="2000" dirty="0" smtClean="0">
                <a:solidFill>
                  <a:srgbClr val="FF0000"/>
                </a:solidFill>
                <a:latin typeface="Californian FB" pitchFamily="18" charset="0"/>
              </a:rPr>
              <a:t> INTEREST-  REOVERDRAFT</a:t>
            </a:r>
            <a:endParaRPr lang="en-US" sz="2000" dirty="0">
              <a:solidFill>
                <a:srgbClr val="FF0000"/>
              </a:solidFill>
              <a:latin typeface="Californian FB" pitchFamily="18" charset="0"/>
            </a:endParaRPr>
          </a:p>
        </p:txBody>
      </p:sp>
      <p:sp>
        <p:nvSpPr>
          <p:cNvPr id="58" name="TextBox 57"/>
          <p:cNvSpPr txBox="1"/>
          <p:nvPr/>
        </p:nvSpPr>
        <p:spPr>
          <a:xfrm>
            <a:off x="5214942" y="5286388"/>
            <a:ext cx="3929058" cy="523220"/>
          </a:xfrm>
          <a:prstGeom prst="rect">
            <a:avLst/>
          </a:prstGeom>
          <a:noFill/>
        </p:spPr>
        <p:txBody>
          <a:bodyPr wrap="square" rtlCol="0">
            <a:spAutoFit/>
          </a:bodyPr>
          <a:lstStyle/>
          <a:p>
            <a:r>
              <a:rPr lang="sr-Latn-RS" sz="2800" dirty="0" smtClean="0">
                <a:latin typeface="Californian FB" pitchFamily="18" charset="0"/>
              </a:rPr>
              <a:t>h </a:t>
            </a:r>
            <a:r>
              <a:rPr lang="sr-Latn-RS" sz="2000" b="1" dirty="0" smtClean="0">
                <a:solidFill>
                  <a:srgbClr val="FF0000"/>
                </a:solidFill>
                <a:latin typeface="Californian FB" pitchFamily="18" charset="0"/>
              </a:rPr>
              <a:t>MOBILE PHONE INSURANCE</a:t>
            </a:r>
            <a:endParaRPr lang="en-US" sz="2000" b="1" dirty="0">
              <a:solidFill>
                <a:srgbClr val="FF0000"/>
              </a:solidFill>
              <a:latin typeface="Californian FB" pitchFamily="18" charset="0"/>
            </a:endParaRPr>
          </a:p>
        </p:txBody>
      </p:sp>
      <p:cxnSp>
        <p:nvCxnSpPr>
          <p:cNvPr id="62" name="Straight Arrow Connector 61"/>
          <p:cNvCxnSpPr/>
          <p:nvPr/>
        </p:nvCxnSpPr>
        <p:spPr>
          <a:xfrm rot="16200000" flipH="1">
            <a:off x="5929322" y="3786190"/>
            <a:ext cx="857256"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6072198" y="4286256"/>
            <a:ext cx="1143008" cy="954107"/>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latin typeface="Californian FB" pitchFamily="18" charset="0"/>
            </a:endParaRPr>
          </a:p>
        </p:txBody>
      </p:sp>
      <p:cxnSp>
        <p:nvCxnSpPr>
          <p:cNvPr id="66" name="Straight Arrow Connector 65"/>
          <p:cNvCxnSpPr/>
          <p:nvPr/>
        </p:nvCxnSpPr>
        <p:spPr>
          <a:xfrm rot="16200000" flipH="1">
            <a:off x="7465239" y="3607595"/>
            <a:ext cx="121444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7572396" y="4500570"/>
            <a:ext cx="1357322"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latin typeface="Californian FB" pitchFamily="18" charset="0"/>
            </a:endParaRPr>
          </a:p>
        </p:txBody>
      </p:sp>
      <p:cxnSp>
        <p:nvCxnSpPr>
          <p:cNvPr id="32" name="Straight Arrow Connector 31"/>
          <p:cNvCxnSpPr/>
          <p:nvPr/>
        </p:nvCxnSpPr>
        <p:spPr>
          <a:xfrm rot="16200000" flipH="1">
            <a:off x="5030063" y="3971069"/>
            <a:ext cx="691228" cy="35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500298" y="3929066"/>
            <a:ext cx="2857520" cy="954107"/>
          </a:xfrm>
          <a:prstGeom prst="rect">
            <a:avLst/>
          </a:prstGeom>
          <a:noFill/>
        </p:spPr>
        <p:txBody>
          <a:bodyPr wrap="square" rtlCol="0">
            <a:spAutoFit/>
          </a:bodyPr>
          <a:lstStyle/>
          <a:p>
            <a:pPr marL="514350" indent="-514350">
              <a:buAutoNum type="alphaLcPeriod" startAt="5"/>
            </a:pPr>
            <a:r>
              <a:rPr lang="sr-Latn-RS" sz="2800" b="1" dirty="0" smtClean="0">
                <a:solidFill>
                  <a:srgbClr val="FF0000"/>
                </a:solidFill>
                <a:latin typeface="Californian FB" pitchFamily="18" charset="0"/>
              </a:rPr>
              <a:t>DISCOUNTS</a:t>
            </a:r>
          </a:p>
          <a:p>
            <a:pPr marL="514350" indent="-514350"/>
            <a:r>
              <a:rPr lang="sr-Latn-RS" sz="2800" dirty="0" smtClean="0">
                <a:latin typeface="Californian FB" pitchFamily="18" charset="0"/>
              </a:rPr>
              <a:t>on train fares</a:t>
            </a:r>
            <a:endParaRPr lang="en-US" sz="2800" dirty="0">
              <a:latin typeface="Californian FB"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85728"/>
            <a:ext cx="8143932" cy="1357322"/>
          </a:xfrm>
        </p:spPr>
        <p:txBody>
          <a:bodyPr>
            <a:noAutofit/>
          </a:bodyPr>
          <a:lstStyle/>
          <a:p>
            <a:r>
              <a:rPr lang="sr-Latn-RS" sz="2800" dirty="0" smtClean="0">
                <a:latin typeface="Californian FB" pitchFamily="18" charset="0"/>
              </a:rPr>
              <a:t>3a </a:t>
            </a:r>
            <a:r>
              <a:rPr lang="sr-Latn-RS" sz="2800" b="1" dirty="0" smtClean="0">
                <a:solidFill>
                  <a:srgbClr val="FF0000"/>
                </a:solidFill>
                <a:latin typeface="Californian FB" pitchFamily="18" charset="0"/>
              </a:rPr>
              <a:t>page 90, track 2.34 script page 155</a:t>
            </a:r>
            <a:r>
              <a:rPr lang="sr-Latn-RS" sz="2800" dirty="0" smtClean="0">
                <a:latin typeface="Californian FB" pitchFamily="18" charset="0"/>
              </a:rPr>
              <a:t>, key</a:t>
            </a:r>
            <a:endParaRPr lang="en-US" sz="2800" dirty="0">
              <a:latin typeface="Californian FB" pitchFamily="18" charset="0"/>
            </a:endParaRPr>
          </a:p>
        </p:txBody>
      </p:sp>
      <p:sp>
        <p:nvSpPr>
          <p:cNvPr id="3" name="Content Placeholder 2"/>
          <p:cNvSpPr>
            <a:spLocks noGrp="1"/>
          </p:cNvSpPr>
          <p:nvPr>
            <p:ph idx="1"/>
          </p:nvPr>
        </p:nvSpPr>
        <p:spPr>
          <a:xfrm>
            <a:off x="457200" y="2357430"/>
            <a:ext cx="8229600" cy="3768733"/>
          </a:xfrm>
        </p:spPr>
        <p:txBody>
          <a:bodyPr/>
          <a:lstStyle/>
          <a:p>
            <a:pPr algn="just">
              <a:buNone/>
            </a:pPr>
            <a:r>
              <a:rPr lang="sr-Latn-RS" dirty="0" smtClean="0">
                <a:latin typeface="Californian FB" pitchFamily="18" charset="0"/>
              </a:rPr>
              <a:t>3b Listen again and complete the sentences below with the correct words.</a:t>
            </a:r>
          </a:p>
          <a:p>
            <a:pPr algn="just"/>
            <a:r>
              <a:rPr lang="sr-Latn-RS" dirty="0" smtClean="0">
                <a:latin typeface="Californian FB" pitchFamily="18" charset="0"/>
              </a:rPr>
              <a:t>1. </a:t>
            </a:r>
            <a:r>
              <a:rPr lang="sr-Latn-RS" b="1" dirty="0" smtClean="0">
                <a:solidFill>
                  <a:srgbClr val="FF0000"/>
                </a:solidFill>
                <a:latin typeface="Californian FB" pitchFamily="18" charset="0"/>
              </a:rPr>
              <a:t>IN </a:t>
            </a:r>
            <a:r>
              <a:rPr lang="sr-Latn-RS" b="1" dirty="0" smtClean="0">
                <a:solidFill>
                  <a:srgbClr val="FF0000"/>
                </a:solidFill>
                <a:latin typeface="Californian FB" pitchFamily="18" charset="0"/>
              </a:rPr>
              <a:t> ADDITION</a:t>
            </a:r>
            <a:r>
              <a:rPr lang="sr-Latn-RS" dirty="0" smtClean="0">
                <a:latin typeface="Californian FB" pitchFamily="18" charset="0"/>
              </a:rPr>
              <a:t>, </a:t>
            </a:r>
            <a:r>
              <a:rPr lang="sr-Latn-RS" dirty="0" smtClean="0">
                <a:latin typeface="Californian FB" pitchFamily="18" charset="0"/>
              </a:rPr>
              <a:t>this bank offers a credit card with...</a:t>
            </a:r>
          </a:p>
          <a:p>
            <a:pPr algn="just"/>
            <a:r>
              <a:rPr lang="sr-Latn-RS" dirty="0" smtClean="0">
                <a:latin typeface="Californian FB" pitchFamily="18" charset="0"/>
              </a:rPr>
              <a:t>2. </a:t>
            </a:r>
            <a:r>
              <a:rPr lang="sr-Latn-RS" dirty="0" smtClean="0">
                <a:latin typeface="Californian FB" pitchFamily="18" charset="0"/>
              </a:rPr>
              <a:t>With this account, students </a:t>
            </a:r>
            <a:r>
              <a:rPr lang="sr-Latn-RS" b="1" dirty="0" smtClean="0">
                <a:solidFill>
                  <a:srgbClr val="FF0000"/>
                </a:solidFill>
                <a:latin typeface="Californian FB" pitchFamily="18" charset="0"/>
              </a:rPr>
              <a:t>ALSO </a:t>
            </a:r>
            <a:r>
              <a:rPr lang="sr-Latn-RS" dirty="0" smtClean="0">
                <a:latin typeface="Californian FB" pitchFamily="18" charset="0"/>
              </a:rPr>
              <a:t>get </a:t>
            </a:r>
            <a:r>
              <a:rPr lang="sr-Latn-RS" dirty="0" smtClean="0">
                <a:latin typeface="Californian FB" pitchFamily="18" charset="0"/>
              </a:rPr>
              <a:t>free...</a:t>
            </a:r>
            <a:endParaRPr lang="en-US" dirty="0">
              <a:latin typeface="Californian FB"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Autofit/>
          </a:bodyPr>
          <a:lstStyle/>
          <a:p>
            <a:r>
              <a:rPr lang="sr-Latn-RS" sz="3200" dirty="0" smtClean="0">
                <a:latin typeface="Californian FB" pitchFamily="18" charset="0"/>
              </a:rPr>
              <a:t>4 </a:t>
            </a:r>
            <a:r>
              <a:rPr lang="sr-Latn-RS" sz="3200" b="1" dirty="0" smtClean="0">
                <a:solidFill>
                  <a:srgbClr val="FF0000"/>
                </a:solidFill>
                <a:latin typeface="Californian FB" pitchFamily="18" charset="0"/>
              </a:rPr>
              <a:t>page 90</a:t>
            </a:r>
            <a:r>
              <a:rPr lang="sr-Latn-RS" sz="3200" dirty="0" smtClean="0">
                <a:latin typeface="Californian FB" pitchFamily="18" charset="0"/>
              </a:rPr>
              <a:t>, You </a:t>
            </a:r>
            <a:r>
              <a:rPr lang="sr-Latn-RS" sz="3200" dirty="0" smtClean="0">
                <a:latin typeface="Californian FB" pitchFamily="18" charset="0"/>
              </a:rPr>
              <a:t>looked at three ways of adding information in Exercises 2 and 3. Where do we usually put these words and phrases? What is different about </a:t>
            </a:r>
            <a:r>
              <a:rPr lang="sr-Latn-RS" sz="3200" i="1" dirty="0" smtClean="0">
                <a:latin typeface="Californian FB" pitchFamily="18" charset="0"/>
              </a:rPr>
              <a:t>also</a:t>
            </a:r>
            <a:r>
              <a:rPr lang="sr-Latn-RS" sz="3200" dirty="0" smtClean="0">
                <a:latin typeface="Californian FB" pitchFamily="18" charset="0"/>
              </a:rPr>
              <a:t>?</a:t>
            </a:r>
            <a:endParaRPr lang="en-US" sz="3200" dirty="0">
              <a:latin typeface="Californian FB" pitchFamily="18" charset="0"/>
            </a:endParaRPr>
          </a:p>
        </p:txBody>
      </p:sp>
      <p:sp>
        <p:nvSpPr>
          <p:cNvPr id="3" name="Content Placeholder 2"/>
          <p:cNvSpPr>
            <a:spLocks noGrp="1"/>
          </p:cNvSpPr>
          <p:nvPr>
            <p:ph idx="1"/>
          </p:nvPr>
        </p:nvSpPr>
        <p:spPr>
          <a:xfrm>
            <a:off x="457200" y="2643182"/>
            <a:ext cx="8229600" cy="3482981"/>
          </a:xfrm>
        </p:spPr>
        <p:txBody>
          <a:bodyPr/>
          <a:lstStyle/>
          <a:p>
            <a:pPr algn="just">
              <a:buNone/>
            </a:pPr>
            <a:r>
              <a:rPr lang="sr-Latn-RS" dirty="0" smtClean="0">
                <a:latin typeface="Californian FB" pitchFamily="18" charset="0"/>
              </a:rPr>
              <a:t>5. </a:t>
            </a:r>
            <a:r>
              <a:rPr lang="sr-Latn-RS" b="1" dirty="0" smtClean="0">
                <a:solidFill>
                  <a:srgbClr val="FF0000"/>
                </a:solidFill>
                <a:latin typeface="Californian FB" pitchFamily="18" charset="0"/>
              </a:rPr>
              <a:t>page 90</a:t>
            </a:r>
            <a:r>
              <a:rPr lang="sr-Latn-RS" dirty="0" smtClean="0">
                <a:latin typeface="Californian FB" pitchFamily="18" charset="0"/>
              </a:rPr>
              <a:t>, </a:t>
            </a:r>
            <a:r>
              <a:rPr lang="sr-Latn-RS" b="1" dirty="0" smtClean="0">
                <a:solidFill>
                  <a:srgbClr val="FF0000"/>
                </a:solidFill>
                <a:latin typeface="Californian FB" pitchFamily="18" charset="0"/>
              </a:rPr>
              <a:t>track 2.35 script page 155</a:t>
            </a:r>
            <a:r>
              <a:rPr lang="sr-Latn-RS" dirty="0" smtClean="0">
                <a:latin typeface="Californian FB" pitchFamily="18" charset="0"/>
              </a:rPr>
              <a:t>, </a:t>
            </a:r>
            <a:r>
              <a:rPr lang="sr-Latn-RS" dirty="0" smtClean="0">
                <a:latin typeface="Californian FB" pitchFamily="18" charset="0"/>
              </a:rPr>
              <a:t>Listen to the third part of the talk and take notes in a mind map style. </a:t>
            </a:r>
            <a:endParaRPr lang="en-US" dirty="0">
              <a:latin typeface="Californian FB"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71678"/>
          </a:xfrm>
        </p:spPr>
        <p:txBody>
          <a:bodyPr>
            <a:noAutofit/>
          </a:bodyPr>
          <a:lstStyle/>
          <a:p>
            <a:r>
              <a:rPr lang="sr-Latn-RS" sz="3200" dirty="0" smtClean="0">
                <a:latin typeface="Californian FB" pitchFamily="18" charset="0"/>
              </a:rPr>
              <a:t>4 </a:t>
            </a:r>
            <a:r>
              <a:rPr lang="sr-Latn-RS" sz="3200" b="1" dirty="0" smtClean="0">
                <a:solidFill>
                  <a:srgbClr val="FF0000"/>
                </a:solidFill>
                <a:latin typeface="Californian FB" pitchFamily="18" charset="0"/>
              </a:rPr>
              <a:t>page 90</a:t>
            </a:r>
            <a:r>
              <a:rPr lang="sr-Latn-RS" sz="3200" dirty="0" smtClean="0">
                <a:latin typeface="Californian FB" pitchFamily="18" charset="0"/>
              </a:rPr>
              <a:t>, </a:t>
            </a:r>
            <a:br>
              <a:rPr lang="sr-Latn-RS" sz="3200" dirty="0" smtClean="0">
                <a:latin typeface="Californian FB" pitchFamily="18" charset="0"/>
              </a:rPr>
            </a:br>
            <a:r>
              <a:rPr lang="sr-Latn-RS" sz="3200" dirty="0" smtClean="0">
                <a:latin typeface="Californian FB" pitchFamily="18" charset="0"/>
              </a:rPr>
              <a:t>key</a:t>
            </a:r>
            <a:r>
              <a:rPr lang="sr-Latn-RS" sz="2800" dirty="0" smtClean="0">
                <a:latin typeface="Californian FB" pitchFamily="18" charset="0"/>
              </a:rPr>
              <a:t>.</a:t>
            </a:r>
            <a:r>
              <a:rPr lang="sr-Latn-RS" sz="2800" dirty="0" smtClean="0">
                <a:latin typeface="Californian FB" pitchFamily="18" charset="0"/>
              </a:rPr>
              <a:t> </a:t>
            </a:r>
            <a:endParaRPr lang="en-US" sz="2800" dirty="0">
              <a:latin typeface="Californian FB" pitchFamily="18" charset="0"/>
            </a:endParaRPr>
          </a:p>
        </p:txBody>
      </p:sp>
      <p:sp>
        <p:nvSpPr>
          <p:cNvPr id="3" name="Content Placeholder 2"/>
          <p:cNvSpPr>
            <a:spLocks noGrp="1"/>
          </p:cNvSpPr>
          <p:nvPr>
            <p:ph idx="1"/>
          </p:nvPr>
        </p:nvSpPr>
        <p:spPr>
          <a:xfrm>
            <a:off x="0" y="2214554"/>
            <a:ext cx="9144000" cy="3911609"/>
          </a:xfrm>
        </p:spPr>
        <p:txBody>
          <a:bodyPr/>
          <a:lstStyle/>
          <a:p>
            <a:pPr algn="just">
              <a:buNone/>
            </a:pPr>
            <a:r>
              <a:rPr lang="sr-Latn-RS" dirty="0" smtClean="0">
                <a:latin typeface="Californian FB" pitchFamily="18" charset="0"/>
              </a:rPr>
              <a:t>We put these words </a:t>
            </a:r>
            <a:r>
              <a:rPr lang="sr-Latn-RS" b="1" dirty="0" smtClean="0">
                <a:latin typeface="Californian FB" pitchFamily="18" charset="0"/>
              </a:rPr>
              <a:t>at the beginning of the sentence</a:t>
            </a:r>
            <a:r>
              <a:rPr lang="sr-Latn-RS" dirty="0" smtClean="0">
                <a:latin typeface="Californian FB" pitchFamily="18" charset="0"/>
              </a:rPr>
              <a:t>.</a:t>
            </a:r>
            <a:br>
              <a:rPr lang="sr-Latn-RS" dirty="0" smtClean="0">
                <a:latin typeface="Californian FB" pitchFamily="18" charset="0"/>
              </a:rPr>
            </a:br>
            <a:r>
              <a:rPr lang="sr-Latn-RS" dirty="0" smtClean="0">
                <a:latin typeface="Californian FB" pitchFamily="18" charset="0"/>
              </a:rPr>
              <a:t>“Also</a:t>
            </a:r>
            <a:r>
              <a:rPr lang="sr-Latn-RS" dirty="0" smtClean="0">
                <a:latin typeface="Californian FB" pitchFamily="18" charset="0"/>
              </a:rPr>
              <a:t>” can change positions in the sentence.</a:t>
            </a:r>
            <a:endParaRPr lang="en-US" dirty="0">
              <a:latin typeface="Californian FB"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63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r>
              <a:rPr lang="sr-Latn-RS" sz="2800" dirty="0" smtClean="0">
                <a:latin typeface="Californian FB" pitchFamily="18" charset="0"/>
              </a:rPr>
              <a:t>5</a:t>
            </a:r>
            <a:r>
              <a:rPr lang="sr-Latn-RS" sz="2800" dirty="0" smtClean="0">
                <a:latin typeface="Californian FB" pitchFamily="18" charset="0"/>
              </a:rPr>
              <a:t>. </a:t>
            </a:r>
            <a:r>
              <a:rPr lang="sr-Latn-RS" sz="2800" b="1" dirty="0" smtClean="0">
                <a:solidFill>
                  <a:srgbClr val="FF0000"/>
                </a:solidFill>
                <a:latin typeface="Californian FB" pitchFamily="18" charset="0"/>
              </a:rPr>
              <a:t>page 90, track </a:t>
            </a:r>
            <a:r>
              <a:rPr lang="sr-Latn-RS" sz="2800" b="1" dirty="0" smtClean="0">
                <a:solidFill>
                  <a:srgbClr val="FF0000"/>
                </a:solidFill>
                <a:latin typeface="Californian FB" pitchFamily="18" charset="0"/>
              </a:rPr>
              <a:t>2.35 script page 155, </a:t>
            </a:r>
            <a:r>
              <a:rPr lang="sr-Latn-RS" sz="2800" b="1" dirty="0" smtClean="0">
                <a:latin typeface="Californian FB" pitchFamily="18" charset="0"/>
              </a:rPr>
              <a:t>key</a:t>
            </a:r>
            <a:endParaRPr lang="en-US" sz="2800" dirty="0">
              <a:latin typeface="Californian FB" pitchFamily="18" charset="0"/>
            </a:endParaRPr>
          </a:p>
        </p:txBody>
      </p:sp>
      <p:sp>
        <p:nvSpPr>
          <p:cNvPr id="3" name="Content Placeholder 2"/>
          <p:cNvSpPr>
            <a:spLocks noGrp="1"/>
          </p:cNvSpPr>
          <p:nvPr>
            <p:ph idx="1"/>
          </p:nvPr>
        </p:nvSpPr>
        <p:spPr>
          <a:xfrm>
            <a:off x="500034" y="2571744"/>
            <a:ext cx="5072098" cy="3482981"/>
          </a:xfrm>
        </p:spPr>
        <p:txBody>
          <a:bodyPr>
            <a:normAutofit/>
          </a:bodyPr>
          <a:lstStyle/>
          <a:p>
            <a:pPr lvl="2"/>
            <a:r>
              <a:rPr lang="sr-Latn-RS" sz="2000" dirty="0" smtClean="0">
                <a:latin typeface="Californian FB" pitchFamily="18" charset="0"/>
              </a:rPr>
              <a:t>b ______</a:t>
            </a:r>
          </a:p>
          <a:p>
            <a:pPr>
              <a:buNone/>
            </a:pPr>
            <a:r>
              <a:rPr lang="sr-Latn-RS" sz="2800" dirty="0" smtClean="0">
                <a:latin typeface="Californian FB" pitchFamily="18" charset="0"/>
              </a:rPr>
              <a:t>                                                                        </a:t>
            </a:r>
            <a:endParaRPr lang="sr-Latn-RS" sz="2800" dirty="0" smtClean="0">
              <a:latin typeface="Californian FB" pitchFamily="18" charset="0"/>
            </a:endParaRPr>
          </a:p>
          <a:p>
            <a:r>
              <a:rPr lang="sr-Latn-RS" sz="2000" dirty="0" smtClean="0">
                <a:latin typeface="Californian FB" pitchFamily="18" charset="0"/>
              </a:rPr>
              <a:t>St. </a:t>
            </a:r>
            <a:r>
              <a:rPr lang="sr-Latn-RS" sz="2000" dirty="0" smtClean="0">
                <a:latin typeface="Californian FB" pitchFamily="18" charset="0"/>
              </a:rPr>
              <a:t>acct.          </a:t>
            </a:r>
            <a:r>
              <a:rPr lang="sr-Latn-RS" sz="2800" dirty="0" smtClean="0">
                <a:latin typeface="Californian FB" pitchFamily="18" charset="0"/>
              </a:rPr>
              <a:t>                                                                                                                                                         </a:t>
            </a:r>
            <a:endParaRPr lang="en-US" sz="2800" dirty="0">
              <a:latin typeface="Californian FB" pitchFamily="18" charset="0"/>
            </a:endParaRPr>
          </a:p>
        </p:txBody>
      </p:sp>
      <p:cxnSp>
        <p:nvCxnSpPr>
          <p:cNvPr id="5" name="Straight Arrow Connector 4"/>
          <p:cNvCxnSpPr/>
          <p:nvPr/>
        </p:nvCxnSpPr>
        <p:spPr>
          <a:xfrm rot="5400000">
            <a:off x="1143770" y="3142454"/>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893737" y="4535495"/>
            <a:ext cx="150019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928794" y="1071546"/>
            <a:ext cx="4786346" cy="1071570"/>
          </a:xfrm>
          <a:prstGeom prst="ellipse">
            <a:avLst/>
          </a:prstGeom>
          <a:solidFill>
            <a:schemeClr val="accent1">
              <a:alpha val="5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800" dirty="0" smtClean="0">
                <a:solidFill>
                  <a:schemeClr val="tx1"/>
                </a:solidFill>
                <a:latin typeface="Californian FB" pitchFamily="18" charset="0"/>
              </a:rPr>
              <a:t>a _____ main banks</a:t>
            </a:r>
            <a:endParaRPr lang="en-US" sz="2800" dirty="0">
              <a:solidFill>
                <a:schemeClr val="tx1"/>
              </a:solidFill>
              <a:latin typeface="Californian FB" pitchFamily="18" charset="0"/>
            </a:endParaRPr>
          </a:p>
        </p:txBody>
      </p:sp>
      <p:cxnSp>
        <p:nvCxnSpPr>
          <p:cNvPr id="13" name="Straight Arrow Connector 12"/>
          <p:cNvCxnSpPr/>
          <p:nvPr/>
        </p:nvCxnSpPr>
        <p:spPr>
          <a:xfrm rot="16200000" flipH="1">
            <a:off x="3714744" y="2500306"/>
            <a:ext cx="428628"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1" idx="5"/>
          </p:cNvCxnSpPr>
          <p:nvPr/>
        </p:nvCxnSpPr>
        <p:spPr>
          <a:xfrm rot="16200000" flipH="1">
            <a:off x="5678980" y="2321403"/>
            <a:ext cx="799870" cy="129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7884" y="1928802"/>
            <a:ext cx="1428760"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143240" y="2857496"/>
            <a:ext cx="1643074" cy="400110"/>
          </a:xfrm>
          <a:prstGeom prst="rect">
            <a:avLst/>
          </a:prstGeom>
          <a:noFill/>
        </p:spPr>
        <p:txBody>
          <a:bodyPr wrap="square" rtlCol="0">
            <a:spAutoFit/>
          </a:bodyPr>
          <a:lstStyle/>
          <a:p>
            <a:pPr algn="ctr"/>
            <a:r>
              <a:rPr lang="sr-Latn-RS" sz="2000" dirty="0" smtClean="0">
                <a:latin typeface="Californian FB" pitchFamily="18" charset="0"/>
              </a:rPr>
              <a:t>Barclays</a:t>
            </a:r>
            <a:endParaRPr lang="en-US" sz="2000" dirty="0">
              <a:latin typeface="Californian FB" pitchFamily="18" charset="0"/>
            </a:endParaRPr>
          </a:p>
        </p:txBody>
      </p:sp>
      <p:cxnSp>
        <p:nvCxnSpPr>
          <p:cNvPr id="16" name="Straight Arrow Connector 15"/>
          <p:cNvCxnSpPr>
            <a:stCxn id="14" idx="2"/>
          </p:cNvCxnSpPr>
          <p:nvPr/>
        </p:nvCxnSpPr>
        <p:spPr>
          <a:xfrm rot="16200000" flipH="1">
            <a:off x="3575467" y="3646916"/>
            <a:ext cx="814338" cy="35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flipV="1">
            <a:off x="642910" y="3786190"/>
            <a:ext cx="785818"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0" y="4214818"/>
            <a:ext cx="1857356" cy="707886"/>
          </a:xfrm>
          <a:prstGeom prst="rect">
            <a:avLst/>
          </a:prstGeom>
          <a:noFill/>
        </p:spPr>
        <p:txBody>
          <a:bodyPr wrap="square" rtlCol="0">
            <a:spAutoFit/>
          </a:bodyPr>
          <a:lstStyle/>
          <a:p>
            <a:r>
              <a:rPr lang="sr-Latn-RS" sz="2000" dirty="0" smtClean="0">
                <a:latin typeface="Californian FB" pitchFamily="18" charset="0"/>
              </a:rPr>
              <a:t>d ___-free</a:t>
            </a:r>
            <a:endParaRPr lang="sr-Latn-RS" sz="2000" dirty="0" smtClean="0">
              <a:latin typeface="Californian FB" pitchFamily="18" charset="0"/>
            </a:endParaRPr>
          </a:p>
          <a:p>
            <a:r>
              <a:rPr lang="sr-Latn-RS" sz="2000" dirty="0" smtClean="0">
                <a:latin typeface="Californian FB" pitchFamily="18" charset="0"/>
              </a:rPr>
              <a:t>overdraft</a:t>
            </a:r>
            <a:endParaRPr lang="en-US" sz="2000" dirty="0">
              <a:latin typeface="Californian FB" pitchFamily="18" charset="0"/>
            </a:endParaRPr>
          </a:p>
        </p:txBody>
      </p:sp>
      <p:sp>
        <p:nvSpPr>
          <p:cNvPr id="27" name="TextBox 26"/>
          <p:cNvSpPr txBox="1"/>
          <p:nvPr/>
        </p:nvSpPr>
        <p:spPr>
          <a:xfrm>
            <a:off x="714348" y="5286388"/>
            <a:ext cx="2143140" cy="523220"/>
          </a:xfrm>
          <a:prstGeom prst="rect">
            <a:avLst/>
          </a:prstGeom>
          <a:noFill/>
        </p:spPr>
        <p:txBody>
          <a:bodyPr wrap="square" rtlCol="0">
            <a:spAutoFit/>
          </a:bodyPr>
          <a:lstStyle/>
          <a:p>
            <a:pPr algn="ctr"/>
            <a:r>
              <a:rPr lang="sr-Latn-RS" sz="2800" dirty="0" smtClean="0">
                <a:latin typeface="Californian FB" pitchFamily="18" charset="0"/>
              </a:rPr>
              <a:t>credit card</a:t>
            </a:r>
            <a:endParaRPr lang="en-US" sz="2800" dirty="0">
              <a:latin typeface="Californian FB" pitchFamily="18" charset="0"/>
            </a:endParaRPr>
          </a:p>
        </p:txBody>
      </p:sp>
      <p:cxnSp>
        <p:nvCxnSpPr>
          <p:cNvPr id="29" name="Straight Arrow Connector 28"/>
          <p:cNvCxnSpPr/>
          <p:nvPr/>
        </p:nvCxnSpPr>
        <p:spPr>
          <a:xfrm rot="10800000" flipV="1">
            <a:off x="785786" y="5715016"/>
            <a:ext cx="92869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0" y="6143644"/>
            <a:ext cx="2428860" cy="954107"/>
          </a:xfrm>
          <a:prstGeom prst="rect">
            <a:avLst/>
          </a:prstGeom>
          <a:noFill/>
        </p:spPr>
        <p:txBody>
          <a:bodyPr wrap="square" rtlCol="0">
            <a:spAutoFit/>
          </a:bodyPr>
          <a:lstStyle/>
          <a:p>
            <a:r>
              <a:rPr lang="sr-Latn-RS" sz="2800" dirty="0" smtClean="0">
                <a:latin typeface="Californian FB" pitchFamily="18" charset="0"/>
              </a:rPr>
              <a:t>f ______________ %</a:t>
            </a:r>
            <a:endParaRPr lang="en-US" sz="2800" dirty="0">
              <a:latin typeface="Californian FB" pitchFamily="18" charset="0"/>
            </a:endParaRPr>
          </a:p>
        </p:txBody>
      </p:sp>
      <p:sp>
        <p:nvSpPr>
          <p:cNvPr id="38" name="TextBox 37"/>
          <p:cNvSpPr txBox="1"/>
          <p:nvPr/>
        </p:nvSpPr>
        <p:spPr>
          <a:xfrm>
            <a:off x="3214678" y="4071942"/>
            <a:ext cx="1714512"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p>
        </p:txBody>
      </p:sp>
      <p:cxnSp>
        <p:nvCxnSpPr>
          <p:cNvPr id="39" name="Straight Arrow Connector 38"/>
          <p:cNvCxnSpPr/>
          <p:nvPr/>
        </p:nvCxnSpPr>
        <p:spPr>
          <a:xfrm rot="16200000" flipH="1">
            <a:off x="3357554" y="4857760"/>
            <a:ext cx="928694"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208395" y="4721167"/>
            <a:ext cx="548352" cy="2500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4250529" y="4822041"/>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643306" y="5357826"/>
            <a:ext cx="1714512" cy="523220"/>
          </a:xfrm>
          <a:prstGeom prst="rect">
            <a:avLst/>
          </a:prstGeom>
          <a:noFill/>
        </p:spPr>
        <p:txBody>
          <a:bodyPr wrap="square" rtlCol="0">
            <a:spAutoFit/>
          </a:bodyPr>
          <a:lstStyle/>
          <a:p>
            <a:r>
              <a:rPr lang="sr-Latn-RS" sz="2800" dirty="0" smtClean="0">
                <a:latin typeface="Californian FB" pitchFamily="18" charset="0"/>
              </a:rPr>
              <a:t>i ____</a:t>
            </a:r>
            <a:endParaRPr lang="en-US" sz="2800" dirty="0">
              <a:latin typeface="Californian FB" pitchFamily="18" charset="0"/>
            </a:endParaRPr>
          </a:p>
        </p:txBody>
      </p:sp>
      <p:cxnSp>
        <p:nvCxnSpPr>
          <p:cNvPr id="47" name="Straight Arrow Connector 46"/>
          <p:cNvCxnSpPr/>
          <p:nvPr/>
        </p:nvCxnSpPr>
        <p:spPr>
          <a:xfrm rot="5400000">
            <a:off x="3036083" y="5965049"/>
            <a:ext cx="714380"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500298" y="6286521"/>
            <a:ext cx="2071702" cy="523220"/>
          </a:xfrm>
          <a:prstGeom prst="rect">
            <a:avLst/>
          </a:prstGeom>
          <a:noFill/>
        </p:spPr>
        <p:txBody>
          <a:bodyPr wrap="square" rtlCol="0">
            <a:spAutoFit/>
          </a:bodyPr>
          <a:lstStyle/>
          <a:p>
            <a:r>
              <a:rPr lang="sr-Latn-RS" sz="2800" dirty="0" smtClean="0">
                <a:latin typeface="Californian FB" pitchFamily="18" charset="0"/>
              </a:rPr>
              <a:t>j ________</a:t>
            </a:r>
            <a:endParaRPr lang="en-US" sz="2800" dirty="0">
              <a:latin typeface="Californian FB" pitchFamily="18" charset="0"/>
            </a:endParaRPr>
          </a:p>
        </p:txBody>
      </p:sp>
      <p:sp>
        <p:nvSpPr>
          <p:cNvPr id="54" name="TextBox 53"/>
          <p:cNvSpPr txBox="1"/>
          <p:nvPr/>
        </p:nvSpPr>
        <p:spPr>
          <a:xfrm>
            <a:off x="6715140" y="2357430"/>
            <a:ext cx="2000264" cy="523220"/>
          </a:xfrm>
          <a:prstGeom prst="rect">
            <a:avLst/>
          </a:prstGeom>
          <a:noFill/>
        </p:spPr>
        <p:txBody>
          <a:bodyPr wrap="square" rtlCol="0">
            <a:spAutoFit/>
          </a:bodyPr>
          <a:lstStyle/>
          <a:p>
            <a:pPr algn="ctr"/>
            <a:r>
              <a:rPr lang="sr-Latn-RS" sz="2800" dirty="0" smtClean="0">
                <a:latin typeface="Californian FB" pitchFamily="18" charset="0"/>
              </a:rPr>
              <a:t>Lloyds TSB</a:t>
            </a:r>
            <a:endParaRPr lang="en-US" sz="2800" dirty="0">
              <a:latin typeface="Californian FB" pitchFamily="18" charset="0"/>
            </a:endParaRPr>
          </a:p>
        </p:txBody>
      </p:sp>
      <p:sp>
        <p:nvSpPr>
          <p:cNvPr id="55" name="TextBox 54"/>
          <p:cNvSpPr txBox="1"/>
          <p:nvPr/>
        </p:nvSpPr>
        <p:spPr>
          <a:xfrm>
            <a:off x="5572132" y="2928934"/>
            <a:ext cx="1500198" cy="523220"/>
          </a:xfrm>
          <a:prstGeom prst="rect">
            <a:avLst/>
          </a:prstGeom>
          <a:noFill/>
        </p:spPr>
        <p:txBody>
          <a:bodyPr wrap="square" rtlCol="0">
            <a:spAutoFit/>
          </a:bodyPr>
          <a:lstStyle/>
          <a:p>
            <a:r>
              <a:rPr lang="sr-Latn-RS" sz="2800" dirty="0" smtClean="0">
                <a:latin typeface="Californian FB" pitchFamily="18" charset="0"/>
              </a:rPr>
              <a:t>c HSBS</a:t>
            </a:r>
            <a:endParaRPr lang="en-US" sz="2800" dirty="0">
              <a:latin typeface="Californian FB" pitchFamily="18" charset="0"/>
            </a:endParaRPr>
          </a:p>
        </p:txBody>
      </p:sp>
      <p:sp>
        <p:nvSpPr>
          <p:cNvPr id="57" name="TextBox 56"/>
          <p:cNvSpPr txBox="1"/>
          <p:nvPr/>
        </p:nvSpPr>
        <p:spPr>
          <a:xfrm>
            <a:off x="2714612" y="5000636"/>
            <a:ext cx="1071570" cy="523220"/>
          </a:xfrm>
          <a:prstGeom prst="rect">
            <a:avLst/>
          </a:prstGeom>
          <a:noFill/>
        </p:spPr>
        <p:txBody>
          <a:bodyPr wrap="square" rtlCol="0">
            <a:spAutoFit/>
          </a:bodyPr>
          <a:lstStyle/>
          <a:p>
            <a:pPr algn="ctr"/>
            <a:r>
              <a:rPr lang="sr-Latn-RS" sz="2800" dirty="0" smtClean="0">
                <a:latin typeface="Californian FB" pitchFamily="18" charset="0"/>
              </a:rPr>
              <a:t>g ____</a:t>
            </a:r>
            <a:endParaRPr lang="en-US" sz="2800" dirty="0">
              <a:latin typeface="Californian FB" pitchFamily="18" charset="0"/>
            </a:endParaRPr>
          </a:p>
        </p:txBody>
      </p:sp>
      <p:sp>
        <p:nvSpPr>
          <p:cNvPr id="58" name="TextBox 57"/>
          <p:cNvSpPr txBox="1"/>
          <p:nvPr/>
        </p:nvSpPr>
        <p:spPr>
          <a:xfrm>
            <a:off x="4143372" y="5072074"/>
            <a:ext cx="1143008" cy="523220"/>
          </a:xfrm>
          <a:prstGeom prst="rect">
            <a:avLst/>
          </a:prstGeom>
          <a:noFill/>
        </p:spPr>
        <p:txBody>
          <a:bodyPr wrap="square" rtlCol="0">
            <a:spAutoFit/>
          </a:bodyPr>
          <a:lstStyle/>
          <a:p>
            <a:r>
              <a:rPr lang="sr-Latn-RS" sz="2800" dirty="0" smtClean="0">
                <a:latin typeface="Californian FB" pitchFamily="18" charset="0"/>
              </a:rPr>
              <a:t>h ____</a:t>
            </a:r>
            <a:endParaRPr lang="en-US" sz="2800" dirty="0">
              <a:latin typeface="Californian FB" pitchFamily="18" charset="0"/>
            </a:endParaRPr>
          </a:p>
        </p:txBody>
      </p:sp>
      <p:cxnSp>
        <p:nvCxnSpPr>
          <p:cNvPr id="62" name="Straight Arrow Connector 61"/>
          <p:cNvCxnSpPr/>
          <p:nvPr/>
        </p:nvCxnSpPr>
        <p:spPr>
          <a:xfrm rot="5400000">
            <a:off x="5393537" y="3679033"/>
            <a:ext cx="785818"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5072066" y="4000504"/>
            <a:ext cx="1214446" cy="400110"/>
          </a:xfrm>
          <a:prstGeom prst="rect">
            <a:avLst/>
          </a:prstGeom>
          <a:noFill/>
        </p:spPr>
        <p:txBody>
          <a:bodyPr wrap="square" rtlCol="0">
            <a:spAutoFit/>
          </a:bodyPr>
          <a:lstStyle/>
          <a:p>
            <a:pPr algn="ctr"/>
            <a:r>
              <a:rPr lang="sr-Latn-RS" sz="2000" dirty="0" smtClean="0">
                <a:latin typeface="Californian FB" pitchFamily="18" charset="0"/>
              </a:rPr>
              <a:t>St. acct.</a:t>
            </a:r>
            <a:endParaRPr lang="en-US" sz="2000" dirty="0">
              <a:latin typeface="Californian FB" pitchFamily="18" charset="0"/>
            </a:endParaRPr>
          </a:p>
        </p:txBody>
      </p:sp>
      <p:cxnSp>
        <p:nvCxnSpPr>
          <p:cNvPr id="66" name="Straight Arrow Connector 65"/>
          <p:cNvCxnSpPr/>
          <p:nvPr/>
        </p:nvCxnSpPr>
        <p:spPr>
          <a:xfrm rot="16200000" flipH="1">
            <a:off x="7536677" y="2750339"/>
            <a:ext cx="642942"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7358082" y="3214686"/>
            <a:ext cx="1571636" cy="523220"/>
          </a:xfrm>
          <a:prstGeom prst="rect">
            <a:avLst/>
          </a:prstGeom>
          <a:noFill/>
        </p:spPr>
        <p:txBody>
          <a:bodyPr wrap="square" rtlCol="0">
            <a:spAutoFit/>
          </a:bodyPr>
          <a:lstStyle/>
          <a:p>
            <a:pPr algn="ctr"/>
            <a:r>
              <a:rPr lang="sr-Latn-RS" sz="2800" dirty="0" smtClean="0">
                <a:latin typeface="Californian FB" pitchFamily="18" charset="0"/>
              </a:rPr>
              <a:t>St. acct.</a:t>
            </a:r>
            <a:endParaRPr lang="en-US" sz="2800" dirty="0">
              <a:latin typeface="Californian FB" pitchFamily="18" charset="0"/>
            </a:endParaRPr>
          </a:p>
        </p:txBody>
      </p:sp>
      <p:sp>
        <p:nvSpPr>
          <p:cNvPr id="71" name="TextBox 70"/>
          <p:cNvSpPr txBox="1"/>
          <p:nvPr/>
        </p:nvSpPr>
        <p:spPr>
          <a:xfrm>
            <a:off x="1857356" y="4214818"/>
            <a:ext cx="1714512" cy="707886"/>
          </a:xfrm>
          <a:prstGeom prst="rect">
            <a:avLst/>
          </a:prstGeom>
          <a:noFill/>
        </p:spPr>
        <p:txBody>
          <a:bodyPr wrap="square" rtlCol="0">
            <a:spAutoFit/>
          </a:bodyPr>
          <a:lstStyle/>
          <a:p>
            <a:r>
              <a:rPr lang="sr-Latn-RS" sz="2000" dirty="0" smtClean="0">
                <a:latin typeface="Californian FB" pitchFamily="18" charset="0"/>
              </a:rPr>
              <a:t>e____</a:t>
            </a:r>
          </a:p>
          <a:p>
            <a:r>
              <a:rPr lang="sr-Latn-RS" sz="2000" dirty="0" smtClean="0">
                <a:latin typeface="Californian FB" pitchFamily="18" charset="0"/>
              </a:rPr>
              <a:t>train fares</a:t>
            </a:r>
            <a:endParaRPr lang="en-US" sz="2000" dirty="0">
              <a:latin typeface="Californian FB" pitchFamily="18" charset="0"/>
            </a:endParaRPr>
          </a:p>
        </p:txBody>
      </p:sp>
      <p:cxnSp>
        <p:nvCxnSpPr>
          <p:cNvPr id="73" name="Straight Arrow Connector 72"/>
          <p:cNvCxnSpPr/>
          <p:nvPr/>
        </p:nvCxnSpPr>
        <p:spPr>
          <a:xfrm>
            <a:off x="2000232" y="3929066"/>
            <a:ext cx="571504"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4875612" y="4625586"/>
            <a:ext cx="857254" cy="4643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5322099" y="4679165"/>
            <a:ext cx="714380"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357686" y="5500702"/>
            <a:ext cx="2071702" cy="923330"/>
          </a:xfrm>
          <a:prstGeom prst="rect">
            <a:avLst/>
          </a:prstGeom>
          <a:noFill/>
        </p:spPr>
        <p:txBody>
          <a:bodyPr wrap="square" rtlCol="0">
            <a:spAutoFit/>
          </a:bodyPr>
          <a:lstStyle/>
          <a:p>
            <a:pPr algn="ctr"/>
            <a:r>
              <a:rPr lang="sr-Latn-RS" b="1" dirty="0" smtClean="0">
                <a:solidFill>
                  <a:srgbClr val="FF0000"/>
                </a:solidFill>
                <a:latin typeface="Californian FB" pitchFamily="18" charset="0"/>
              </a:rPr>
              <a:t>INTEREST FREE OVERDRAFT </a:t>
            </a:r>
          </a:p>
          <a:p>
            <a:pPr algn="ctr"/>
            <a:endParaRPr lang="en-US" dirty="0"/>
          </a:p>
        </p:txBody>
      </p:sp>
      <p:sp>
        <p:nvSpPr>
          <p:cNvPr id="56" name="TextBox 55"/>
          <p:cNvSpPr txBox="1"/>
          <p:nvPr/>
        </p:nvSpPr>
        <p:spPr>
          <a:xfrm>
            <a:off x="5214942" y="5072074"/>
            <a:ext cx="1571636" cy="646331"/>
          </a:xfrm>
          <a:prstGeom prst="rect">
            <a:avLst/>
          </a:prstGeom>
          <a:noFill/>
        </p:spPr>
        <p:txBody>
          <a:bodyPr wrap="square" rtlCol="0">
            <a:spAutoFit/>
          </a:bodyPr>
          <a:lstStyle/>
          <a:p>
            <a:r>
              <a:rPr lang="sr-Latn-RS" b="1" dirty="0" smtClean="0">
                <a:solidFill>
                  <a:srgbClr val="FF0000"/>
                </a:solidFill>
                <a:latin typeface="Californian FB" pitchFamily="18" charset="0"/>
              </a:rPr>
              <a:t>CREDIT CARD</a:t>
            </a:r>
            <a:endParaRPr lang="en-US" b="1" dirty="0">
              <a:solidFill>
                <a:srgbClr val="FF0000"/>
              </a:solidFill>
              <a:latin typeface="Californian FB" pitchFamily="18" charset="0"/>
            </a:endParaRPr>
          </a:p>
        </p:txBody>
      </p:sp>
      <p:cxnSp>
        <p:nvCxnSpPr>
          <p:cNvPr id="63" name="Straight Arrow Connector 62"/>
          <p:cNvCxnSpPr/>
          <p:nvPr/>
        </p:nvCxnSpPr>
        <p:spPr>
          <a:xfrm rot="5400000">
            <a:off x="7108049" y="4750603"/>
            <a:ext cx="1857388"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16200000" flipH="1">
            <a:off x="5322099" y="5822173"/>
            <a:ext cx="1071570"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rot="16200000" flipH="1">
            <a:off x="5786446" y="4286256"/>
            <a:ext cx="571504"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5286380" y="6357958"/>
            <a:ext cx="1071570" cy="400110"/>
          </a:xfrm>
          <a:prstGeom prst="rect">
            <a:avLst/>
          </a:prstGeom>
          <a:noFill/>
        </p:spPr>
        <p:txBody>
          <a:bodyPr wrap="square" rtlCol="0">
            <a:spAutoFit/>
          </a:bodyPr>
          <a:lstStyle/>
          <a:p>
            <a:pPr algn="ctr"/>
            <a:r>
              <a:rPr lang="sr-Latn-RS" sz="2000" b="1" dirty="0" smtClean="0">
                <a:solidFill>
                  <a:srgbClr val="FF0000"/>
                </a:solidFill>
                <a:latin typeface="Californian FB" pitchFamily="18" charset="0"/>
              </a:rPr>
              <a:t>18.9 %</a:t>
            </a:r>
            <a:endParaRPr lang="en-US" sz="2000" b="1" dirty="0">
              <a:solidFill>
                <a:srgbClr val="FF0000"/>
              </a:solidFill>
              <a:latin typeface="Californian FB" pitchFamily="18" charset="0"/>
            </a:endParaRPr>
          </a:p>
        </p:txBody>
      </p:sp>
      <p:sp>
        <p:nvSpPr>
          <p:cNvPr id="82" name="TextBox 81"/>
          <p:cNvSpPr txBox="1"/>
          <p:nvPr/>
        </p:nvSpPr>
        <p:spPr>
          <a:xfrm>
            <a:off x="6715140" y="6357958"/>
            <a:ext cx="1071570" cy="400110"/>
          </a:xfrm>
          <a:prstGeom prst="rect">
            <a:avLst/>
          </a:prstGeom>
          <a:noFill/>
        </p:spPr>
        <p:txBody>
          <a:bodyPr wrap="square" rtlCol="0">
            <a:spAutoFit/>
          </a:bodyPr>
          <a:lstStyle/>
          <a:p>
            <a:r>
              <a:rPr lang="sr-Latn-RS" sz="2000" b="1" dirty="0" smtClean="0">
                <a:solidFill>
                  <a:srgbClr val="FF0000"/>
                </a:solidFill>
                <a:latin typeface="Californian FB" pitchFamily="18" charset="0"/>
              </a:rPr>
              <a:t>17.9 %</a:t>
            </a:r>
            <a:endParaRPr lang="en-US" sz="2000" b="1" dirty="0">
              <a:solidFill>
                <a:srgbClr val="FF0000"/>
              </a:solidFill>
              <a:latin typeface="Californian FB" pitchFamily="18" charset="0"/>
            </a:endParaRPr>
          </a:p>
        </p:txBody>
      </p:sp>
      <p:sp>
        <p:nvSpPr>
          <p:cNvPr id="86" name="TextBox 85"/>
          <p:cNvSpPr txBox="1"/>
          <p:nvPr/>
        </p:nvSpPr>
        <p:spPr>
          <a:xfrm>
            <a:off x="6215074" y="4786322"/>
            <a:ext cx="1357322" cy="923330"/>
          </a:xfrm>
          <a:prstGeom prst="rect">
            <a:avLst/>
          </a:prstGeom>
          <a:noFill/>
        </p:spPr>
        <p:txBody>
          <a:bodyPr wrap="square" rtlCol="0">
            <a:spAutoFit/>
          </a:bodyPr>
          <a:lstStyle/>
          <a:p>
            <a:r>
              <a:rPr lang="sr-Latn-RS" b="1" dirty="0" smtClean="0">
                <a:solidFill>
                  <a:srgbClr val="FF0000"/>
                </a:solidFill>
                <a:latin typeface="Californian FB" pitchFamily="18" charset="0"/>
              </a:rPr>
              <a:t>FREE</a:t>
            </a:r>
          </a:p>
          <a:p>
            <a:r>
              <a:rPr lang="sr-Latn-RS" b="1" dirty="0" smtClean="0">
                <a:solidFill>
                  <a:srgbClr val="FF0000"/>
                </a:solidFill>
                <a:latin typeface="Californian FB" pitchFamily="18" charset="0"/>
              </a:rPr>
              <a:t>DRIVING LESSONS</a:t>
            </a:r>
            <a:endParaRPr lang="en-US" b="1" dirty="0">
              <a:solidFill>
                <a:srgbClr val="FF0000"/>
              </a:solidFill>
              <a:latin typeface="Californian FB" pitchFamily="18" charset="0"/>
            </a:endParaRPr>
          </a:p>
        </p:txBody>
      </p:sp>
      <p:cxnSp>
        <p:nvCxnSpPr>
          <p:cNvPr id="94" name="Straight Arrow Connector 93"/>
          <p:cNvCxnSpPr/>
          <p:nvPr/>
        </p:nvCxnSpPr>
        <p:spPr>
          <a:xfrm rot="16200000" flipH="1">
            <a:off x="8108181" y="3750471"/>
            <a:ext cx="857256"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7500958" y="5715016"/>
            <a:ext cx="1643042" cy="707886"/>
          </a:xfrm>
          <a:prstGeom prst="rect">
            <a:avLst/>
          </a:prstGeom>
          <a:noFill/>
        </p:spPr>
        <p:txBody>
          <a:bodyPr wrap="square" rtlCol="0">
            <a:spAutoFit/>
          </a:bodyPr>
          <a:lstStyle/>
          <a:p>
            <a:r>
              <a:rPr lang="sr-Latn-RS" sz="2000" b="1" dirty="0" smtClean="0">
                <a:solidFill>
                  <a:srgbClr val="FF0000"/>
                </a:solidFill>
                <a:latin typeface="Californian FB" pitchFamily="18" charset="0"/>
              </a:rPr>
              <a:t>CREDIT CARD</a:t>
            </a:r>
            <a:endParaRPr lang="en-US" sz="2000" b="1" dirty="0">
              <a:solidFill>
                <a:srgbClr val="FF0000"/>
              </a:solidFill>
              <a:latin typeface="Californian FB" pitchFamily="18" charset="0"/>
            </a:endParaRPr>
          </a:p>
        </p:txBody>
      </p:sp>
      <p:cxnSp>
        <p:nvCxnSpPr>
          <p:cNvPr id="107" name="Straight Arrow Connector 106"/>
          <p:cNvCxnSpPr>
            <a:stCxn id="99" idx="1"/>
          </p:cNvCxnSpPr>
          <p:nvPr/>
        </p:nvCxnSpPr>
        <p:spPr>
          <a:xfrm rot="10800000" flipV="1">
            <a:off x="6929454" y="6068958"/>
            <a:ext cx="571504" cy="360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8215338" y="4857760"/>
            <a:ext cx="1571636" cy="646331"/>
          </a:xfrm>
          <a:prstGeom prst="rect">
            <a:avLst/>
          </a:prstGeom>
          <a:noFill/>
        </p:spPr>
        <p:txBody>
          <a:bodyPr wrap="square" rtlCol="0">
            <a:spAutoFit/>
          </a:bodyPr>
          <a:lstStyle/>
          <a:p>
            <a:r>
              <a:rPr lang="sr-Latn-RS" b="1" dirty="0" smtClean="0">
                <a:solidFill>
                  <a:srgbClr val="FF0000"/>
                </a:solidFill>
                <a:latin typeface="Californian FB" pitchFamily="18" charset="0"/>
              </a:rPr>
              <a:t>NO</a:t>
            </a:r>
          </a:p>
          <a:p>
            <a:r>
              <a:rPr lang="sr-Latn-RS" b="1" dirty="0" smtClean="0">
                <a:solidFill>
                  <a:srgbClr val="FF0000"/>
                </a:solidFill>
                <a:latin typeface="Californian FB" pitchFamily="18" charset="0"/>
              </a:rPr>
              <a:t>DISCOUNTS</a:t>
            </a:r>
            <a:endParaRPr lang="en-US" b="1" dirty="0">
              <a:solidFill>
                <a:srgbClr val="FF0000"/>
              </a:solidFill>
              <a:latin typeface="Californian FB" pitchFamily="18" charset="0"/>
            </a:endParaRPr>
          </a:p>
        </p:txBody>
      </p:sp>
      <p:cxnSp>
        <p:nvCxnSpPr>
          <p:cNvPr id="118" name="Straight Arrow Connector 117"/>
          <p:cNvCxnSpPr/>
          <p:nvPr/>
        </p:nvCxnSpPr>
        <p:spPr>
          <a:xfrm rot="10800000" flipV="1">
            <a:off x="7358082" y="3571876"/>
            <a:ext cx="678660" cy="6429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6215074" y="3929066"/>
            <a:ext cx="2286016" cy="707886"/>
          </a:xfrm>
          <a:prstGeom prst="rect">
            <a:avLst/>
          </a:prstGeom>
          <a:noFill/>
        </p:spPr>
        <p:txBody>
          <a:bodyPr wrap="square" rtlCol="0">
            <a:spAutoFit/>
          </a:bodyPr>
          <a:lstStyle/>
          <a:p>
            <a:r>
              <a:rPr lang="sr-Latn-RS" sz="2000" b="1" dirty="0" smtClean="0">
                <a:solidFill>
                  <a:srgbClr val="FF0000"/>
                </a:solidFill>
                <a:latin typeface="Californian FB" pitchFamily="18" charset="0"/>
              </a:rPr>
              <a:t>INTEREST FREE OVERDRAFT</a:t>
            </a:r>
            <a:endParaRPr lang="en-US" sz="2000" b="1" dirty="0">
              <a:solidFill>
                <a:srgbClr val="FF0000"/>
              </a:solidFill>
              <a:latin typeface="Californian FB"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50"/>
          </a:xfrm>
        </p:spPr>
        <p:txBody>
          <a:bodyPr>
            <a:normAutofit fontScale="90000"/>
          </a:bodyPr>
          <a:lstStyle/>
          <a:p>
            <a:r>
              <a:rPr lang="sr-Latn-RS" sz="3200" dirty="0" smtClean="0">
                <a:latin typeface="Californian FB" pitchFamily="18" charset="0"/>
              </a:rPr>
              <a:t>7. </a:t>
            </a:r>
            <a:r>
              <a:rPr lang="sr-Latn-RS" sz="3200" b="1" dirty="0" smtClean="0">
                <a:solidFill>
                  <a:srgbClr val="FF0000"/>
                </a:solidFill>
                <a:latin typeface="Californian FB" pitchFamily="18" charset="0"/>
              </a:rPr>
              <a:t>page 90</a:t>
            </a:r>
            <a:r>
              <a:rPr lang="sr-Latn-RS" sz="3200" dirty="0" smtClean="0">
                <a:latin typeface="Californian FB" pitchFamily="18" charset="0"/>
              </a:rPr>
              <a:t>, Use the information from </a:t>
            </a:r>
            <a:r>
              <a:rPr lang="sr-Latn-RS" sz="3200" b="1" dirty="0" smtClean="0">
                <a:solidFill>
                  <a:srgbClr val="FF0000"/>
                </a:solidFill>
                <a:latin typeface="Californian FB" pitchFamily="18" charset="0"/>
              </a:rPr>
              <a:t>pages 113 or 119 </a:t>
            </a:r>
            <a:r>
              <a:rPr lang="sr-Latn-RS" sz="3200" dirty="0" smtClean="0">
                <a:latin typeface="Californian FB" pitchFamily="18" charset="0"/>
              </a:rPr>
              <a:t>to prepare a short presentation about this account. Use the language from Exercise 2 and 3 to introduce extra information.</a:t>
            </a:r>
            <a:endParaRPr lang="en-US" sz="3200" dirty="0">
              <a:latin typeface="Californian FB" pitchFamily="18" charset="0"/>
            </a:endParaRPr>
          </a:p>
        </p:txBody>
      </p:sp>
      <p:sp>
        <p:nvSpPr>
          <p:cNvPr id="3" name="Content Placeholder 2"/>
          <p:cNvSpPr>
            <a:spLocks noGrp="1"/>
          </p:cNvSpPr>
          <p:nvPr>
            <p:ph idx="1"/>
          </p:nvPr>
        </p:nvSpPr>
        <p:spPr>
          <a:xfrm>
            <a:off x="0" y="4214818"/>
            <a:ext cx="9144000" cy="2643182"/>
          </a:xfrm>
        </p:spPr>
        <p:txBody>
          <a:bodyPr>
            <a:normAutofit fontScale="92500" lnSpcReduction="10000"/>
          </a:bodyPr>
          <a:lstStyle/>
          <a:p>
            <a:pPr algn="just"/>
            <a:r>
              <a:rPr lang="sr-Latn-RS" b="1" dirty="0" smtClean="0">
                <a:latin typeface="Californian FB" pitchFamily="18" charset="0"/>
              </a:rPr>
              <a:t>Halifax Bank student account</a:t>
            </a:r>
          </a:p>
          <a:p>
            <a:pPr algn="just"/>
            <a:r>
              <a:rPr lang="sr-Latn-RS" dirty="0" smtClean="0">
                <a:latin typeface="Californian FB" pitchFamily="18" charset="0"/>
              </a:rPr>
              <a:t>1. interest-free overdraft</a:t>
            </a:r>
          </a:p>
          <a:p>
            <a:pPr algn="just"/>
            <a:r>
              <a:rPr lang="sr-Latn-RS" dirty="0" smtClean="0">
                <a:latin typeface="Californian FB" pitchFamily="18" charset="0"/>
              </a:rPr>
              <a:t>2. earn interest on your money (2%)</a:t>
            </a:r>
          </a:p>
          <a:p>
            <a:pPr algn="just"/>
            <a:r>
              <a:rPr lang="sr-Latn-RS" dirty="0" smtClean="0">
                <a:latin typeface="Californian FB" pitchFamily="18" charset="0"/>
              </a:rPr>
              <a:t>3. no credit card</a:t>
            </a:r>
          </a:p>
          <a:p>
            <a:pPr algn="just"/>
            <a:r>
              <a:rPr lang="sr-Latn-RS" dirty="0" smtClean="0">
                <a:latin typeface="Californian FB" pitchFamily="18" charset="0"/>
              </a:rPr>
              <a:t>4. discount on travel insurance (10%)</a:t>
            </a:r>
            <a:endParaRPr lang="en-US" dirty="0">
              <a:latin typeface="Californian FB" pitchFamily="18" charset="0"/>
            </a:endParaRPr>
          </a:p>
        </p:txBody>
      </p:sp>
      <p:sp>
        <p:nvSpPr>
          <p:cNvPr id="5" name="TextBox 4"/>
          <p:cNvSpPr txBox="1"/>
          <p:nvPr/>
        </p:nvSpPr>
        <p:spPr>
          <a:xfrm>
            <a:off x="214282" y="1857364"/>
            <a:ext cx="8715436" cy="1815882"/>
          </a:xfrm>
          <a:prstGeom prst="rect">
            <a:avLst/>
          </a:prstGeom>
          <a:noFill/>
        </p:spPr>
        <p:txBody>
          <a:bodyPr wrap="square" rtlCol="0">
            <a:spAutoFit/>
          </a:bodyPr>
          <a:lstStyle/>
          <a:p>
            <a:pPr algn="just"/>
            <a:r>
              <a:rPr lang="sr-Latn-RS" sz="2800" b="1" dirty="0" smtClean="0">
                <a:latin typeface="Californian FB" pitchFamily="18" charset="0"/>
              </a:rPr>
              <a:t>Royal Bank of Scotland </a:t>
            </a:r>
            <a:r>
              <a:rPr lang="sr-Latn-RS" sz="2800" b="1" dirty="0" smtClean="0">
                <a:latin typeface="Californian FB" pitchFamily="18" charset="0"/>
              </a:rPr>
              <a:t>student account</a:t>
            </a:r>
          </a:p>
          <a:p>
            <a:pPr algn="just"/>
            <a:r>
              <a:rPr lang="sr-Latn-RS" sz="2800" dirty="0" smtClean="0">
                <a:latin typeface="Californian FB" pitchFamily="18" charset="0"/>
              </a:rPr>
              <a:t>1. interest-free overdraft</a:t>
            </a:r>
          </a:p>
          <a:p>
            <a:pPr algn="just"/>
            <a:r>
              <a:rPr lang="sr-Latn-RS" sz="2800" dirty="0" smtClean="0">
                <a:latin typeface="Californian FB" pitchFamily="18" charset="0"/>
              </a:rPr>
              <a:t>2</a:t>
            </a:r>
            <a:r>
              <a:rPr lang="sr-Latn-RS" sz="2800" dirty="0" smtClean="0">
                <a:latin typeface="Californian FB" pitchFamily="18" charset="0"/>
              </a:rPr>
              <a:t>. </a:t>
            </a:r>
            <a:r>
              <a:rPr lang="sr-Latn-RS" sz="2800" dirty="0" smtClean="0">
                <a:latin typeface="Californian FB" pitchFamily="18" charset="0"/>
              </a:rPr>
              <a:t>credit </a:t>
            </a:r>
            <a:r>
              <a:rPr lang="sr-Latn-RS" sz="2800" dirty="0" smtClean="0">
                <a:latin typeface="Californian FB" pitchFamily="18" charset="0"/>
              </a:rPr>
              <a:t>card - 16.9% per year</a:t>
            </a:r>
            <a:endParaRPr lang="sr-Latn-RS" sz="2800" dirty="0" smtClean="0">
              <a:latin typeface="Californian FB" pitchFamily="18" charset="0"/>
            </a:endParaRPr>
          </a:p>
          <a:p>
            <a:pPr algn="just"/>
            <a:r>
              <a:rPr lang="sr-Latn-RS" sz="2800" dirty="0" smtClean="0">
                <a:latin typeface="Californian FB" pitchFamily="18" charset="0"/>
              </a:rPr>
              <a:t>4. discount on </a:t>
            </a:r>
            <a:r>
              <a:rPr lang="sr-Latn-RS" sz="2800" dirty="0" smtClean="0">
                <a:latin typeface="Californian FB" pitchFamily="18" charset="0"/>
              </a:rPr>
              <a:t>theatre and concert tickets (25%)</a:t>
            </a:r>
            <a:endParaRPr lang="en-US" sz="2800" dirty="0">
              <a:latin typeface="Californian FB"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writing Skills: </a:t>
            </a:r>
            <a:r>
              <a:rPr lang="sr-Latn-RS" cap="none" dirty="0" smtClean="0"/>
              <a:t>a formal letter</a:t>
            </a:r>
            <a:endParaRPr lang="en-US" dirty="0"/>
          </a:p>
        </p:txBody>
      </p:sp>
      <p:sp>
        <p:nvSpPr>
          <p:cNvPr id="3" name="Text Placeholder 2"/>
          <p:cNvSpPr>
            <a:spLocks noGrp="1"/>
          </p:cNvSpPr>
          <p:nvPr>
            <p:ph type="body" idx="1"/>
          </p:nvPr>
        </p:nvSpPr>
        <p:spPr/>
        <p:txBody>
          <a:bodyPr/>
          <a:lstStyle/>
          <a:p>
            <a:r>
              <a:rPr lang="sr-Latn-RS" dirty="0" smtClean="0"/>
              <a:t>UNIT 10.4, page 90</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71546"/>
          </a:xfrm>
        </p:spPr>
        <p:txBody>
          <a:bodyPr>
            <a:normAutofit/>
          </a:bodyPr>
          <a:lstStyle/>
          <a:p>
            <a:r>
              <a:rPr lang="sr-Latn-RS" sz="3200" dirty="0" smtClean="0">
                <a:latin typeface="Californian FB" pitchFamily="18" charset="0"/>
              </a:rPr>
              <a:t>9. </a:t>
            </a:r>
            <a:r>
              <a:rPr lang="sr-Latn-RS" sz="3200" dirty="0" smtClean="0">
                <a:latin typeface="Californian FB" pitchFamily="18" charset="0"/>
              </a:rPr>
              <a:t>Read the letter from Manuela to her bank on </a:t>
            </a:r>
            <a:r>
              <a:rPr lang="sr-Latn-RS" sz="3200" b="1" dirty="0" smtClean="0">
                <a:solidFill>
                  <a:srgbClr val="FF0000"/>
                </a:solidFill>
                <a:latin typeface="Californian FB" pitchFamily="18" charset="0"/>
              </a:rPr>
              <a:t>page 91</a:t>
            </a:r>
            <a:r>
              <a:rPr lang="sr-Latn-RS" sz="3200" dirty="0" smtClean="0">
                <a:latin typeface="Californian FB" pitchFamily="18" charset="0"/>
              </a:rPr>
              <a:t> and answer the questions</a:t>
            </a:r>
            <a:endParaRPr lang="en-US" sz="3200" dirty="0">
              <a:latin typeface="Californian FB" pitchFamily="18" charset="0"/>
            </a:endParaRPr>
          </a:p>
        </p:txBody>
      </p:sp>
      <p:sp>
        <p:nvSpPr>
          <p:cNvPr id="3" name="Content Placeholder 2"/>
          <p:cNvSpPr>
            <a:spLocks noGrp="1"/>
          </p:cNvSpPr>
          <p:nvPr>
            <p:ph idx="1"/>
          </p:nvPr>
        </p:nvSpPr>
        <p:spPr>
          <a:xfrm>
            <a:off x="0" y="1071546"/>
            <a:ext cx="9144000" cy="5786454"/>
          </a:xfrm>
        </p:spPr>
        <p:txBody>
          <a:bodyPr>
            <a:normAutofit/>
          </a:bodyPr>
          <a:lstStyle/>
          <a:p>
            <a:pPr algn="just"/>
            <a:r>
              <a:rPr lang="sr-Latn-RS" sz="2800" dirty="0" smtClean="0">
                <a:latin typeface="Californian FB" pitchFamily="18" charset="0"/>
              </a:rPr>
              <a:t>1. </a:t>
            </a:r>
            <a:r>
              <a:rPr lang="sr-Latn-RS" sz="2800" dirty="0" smtClean="0">
                <a:latin typeface="Californian FB" pitchFamily="18" charset="0"/>
              </a:rPr>
              <a:t>What is Manuela’s problem?</a:t>
            </a:r>
          </a:p>
          <a:p>
            <a:pPr algn="just"/>
            <a:r>
              <a:rPr lang="sr-Latn-RS" sz="2800" dirty="0" smtClean="0">
                <a:latin typeface="Californian FB" pitchFamily="18" charset="0"/>
              </a:rPr>
              <a:t>a) The Bolivian bank charged the wrong amount of money.</a:t>
            </a:r>
          </a:p>
          <a:p>
            <a:pPr algn="just"/>
            <a:r>
              <a:rPr lang="sr-Latn-RS" sz="2800" dirty="0" smtClean="0">
                <a:latin typeface="Californian FB" pitchFamily="18" charset="0"/>
              </a:rPr>
              <a:t>b) The English bank moved the money to the wrong bank account.</a:t>
            </a:r>
          </a:p>
          <a:p>
            <a:pPr algn="just"/>
            <a:r>
              <a:rPr lang="sr-Latn-RS" sz="2800" dirty="0" smtClean="0">
                <a:latin typeface="Californian FB" pitchFamily="18" charset="0"/>
              </a:rPr>
              <a:t>c) The English bank charged more money than it promised.</a:t>
            </a:r>
          </a:p>
          <a:p>
            <a:pPr algn="just"/>
            <a:endParaRPr lang="sr-Latn-RS" sz="2800" dirty="0" smtClean="0">
              <a:latin typeface="Californian FB" pitchFamily="18" charset="0"/>
            </a:endParaRPr>
          </a:p>
          <a:p>
            <a:pPr algn="just"/>
            <a:r>
              <a:rPr lang="sr-Latn-RS" sz="2800" dirty="0" smtClean="0">
                <a:latin typeface="Californian FB" pitchFamily="18" charset="0"/>
              </a:rPr>
              <a:t>2.  What does Manuela want?</a:t>
            </a:r>
          </a:p>
          <a:p>
            <a:pPr algn="just"/>
            <a:r>
              <a:rPr lang="sr-Latn-RS" sz="2800" dirty="0" smtClean="0">
                <a:latin typeface="Californian FB" pitchFamily="18" charset="0"/>
              </a:rPr>
              <a:t>a) She wants the bank to give </a:t>
            </a:r>
            <a:r>
              <a:rPr lang="sr-Latn-RS" sz="2800" dirty="0" smtClean="0">
                <a:latin typeface="Californian FB" pitchFamily="18" charset="0"/>
              </a:rPr>
              <a:t>her £</a:t>
            </a:r>
            <a:r>
              <a:rPr lang="sr-Latn-RS" sz="2800" dirty="0" smtClean="0">
                <a:latin typeface="Californian FB" pitchFamily="18" charset="0"/>
              </a:rPr>
              <a:t>10.</a:t>
            </a:r>
            <a:endParaRPr lang="sr-Latn-RS" sz="2800" dirty="0" smtClean="0">
              <a:latin typeface="Californian FB" pitchFamily="18" charset="0"/>
            </a:endParaRPr>
          </a:p>
          <a:p>
            <a:pPr algn="just"/>
            <a:r>
              <a:rPr lang="sr-Latn-RS" sz="2800" dirty="0" smtClean="0">
                <a:latin typeface="Californian FB" pitchFamily="18" charset="0"/>
              </a:rPr>
              <a:t>b) She wants the bank to give her </a:t>
            </a:r>
            <a:r>
              <a:rPr lang="sr-Latn-RS" sz="2800" dirty="0" smtClean="0">
                <a:latin typeface="Californian FB" pitchFamily="18" charset="0"/>
              </a:rPr>
              <a:t>£</a:t>
            </a:r>
            <a:r>
              <a:rPr lang="sr-Latn-RS" sz="2800" dirty="0" smtClean="0">
                <a:latin typeface="Californian FB" pitchFamily="18" charset="0"/>
              </a:rPr>
              <a:t>25.</a:t>
            </a:r>
          </a:p>
          <a:p>
            <a:pPr algn="just"/>
            <a:r>
              <a:rPr lang="sr-Latn-RS" sz="2800" dirty="0" smtClean="0">
                <a:latin typeface="Californian FB" pitchFamily="18" charset="0"/>
              </a:rPr>
              <a:t>c) She wants the bank to give </a:t>
            </a:r>
            <a:r>
              <a:rPr lang="sr-Latn-RS" sz="2800" dirty="0" smtClean="0">
                <a:latin typeface="Californian FB" pitchFamily="18" charset="0"/>
              </a:rPr>
              <a:t>her £1000</a:t>
            </a:r>
            <a:r>
              <a:rPr lang="sr-Latn-RS" sz="2800" dirty="0" smtClean="0">
                <a:latin typeface="Californian FB" pitchFamily="18" charset="0"/>
              </a:rPr>
              <a:t>.</a:t>
            </a:r>
            <a:endParaRPr lang="en-US" sz="2800" dirty="0">
              <a:latin typeface="Californian FB"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71546"/>
          </a:xfrm>
        </p:spPr>
        <p:txBody>
          <a:bodyPr>
            <a:normAutofit/>
          </a:bodyPr>
          <a:lstStyle/>
          <a:p>
            <a:r>
              <a:rPr lang="sr-Latn-RS" sz="3200" dirty="0" smtClean="0">
                <a:latin typeface="Californian FB" pitchFamily="18" charset="0"/>
              </a:rPr>
              <a:t>9. key</a:t>
            </a:r>
            <a:endParaRPr lang="en-US" sz="3200" dirty="0">
              <a:latin typeface="Californian FB" pitchFamily="18" charset="0"/>
            </a:endParaRPr>
          </a:p>
        </p:txBody>
      </p:sp>
      <p:sp>
        <p:nvSpPr>
          <p:cNvPr id="3" name="Content Placeholder 2"/>
          <p:cNvSpPr>
            <a:spLocks noGrp="1"/>
          </p:cNvSpPr>
          <p:nvPr>
            <p:ph idx="1"/>
          </p:nvPr>
        </p:nvSpPr>
        <p:spPr>
          <a:xfrm>
            <a:off x="0" y="1071546"/>
            <a:ext cx="9144000" cy="5786454"/>
          </a:xfrm>
        </p:spPr>
        <p:txBody>
          <a:bodyPr>
            <a:normAutofit/>
          </a:bodyPr>
          <a:lstStyle/>
          <a:p>
            <a:pPr algn="just"/>
            <a:r>
              <a:rPr lang="sr-Latn-RS" sz="2800" dirty="0" smtClean="0">
                <a:latin typeface="Californian FB" pitchFamily="18" charset="0"/>
              </a:rPr>
              <a:t>1. </a:t>
            </a:r>
            <a:r>
              <a:rPr lang="sr-Latn-RS" sz="2800" dirty="0" smtClean="0">
                <a:latin typeface="Californian FB" pitchFamily="18" charset="0"/>
              </a:rPr>
              <a:t>What is Manuela’s problem?</a:t>
            </a:r>
          </a:p>
          <a:p>
            <a:pPr algn="just"/>
            <a:r>
              <a:rPr lang="sr-Latn-RS" sz="2800" dirty="0" smtClean="0">
                <a:latin typeface="Californian FB" pitchFamily="18" charset="0"/>
              </a:rPr>
              <a:t>a) The Bolivian bank charged the wrong amount of money.</a:t>
            </a:r>
          </a:p>
          <a:p>
            <a:pPr algn="just"/>
            <a:r>
              <a:rPr lang="sr-Latn-RS" sz="2800" dirty="0" smtClean="0">
                <a:latin typeface="Californian FB" pitchFamily="18" charset="0"/>
              </a:rPr>
              <a:t>b) The English bank moved the money to the wrong bank account.</a:t>
            </a:r>
          </a:p>
          <a:p>
            <a:pPr algn="just"/>
            <a:r>
              <a:rPr lang="sr-Latn-RS" sz="2800" dirty="0" smtClean="0">
                <a:latin typeface="Californian FB" pitchFamily="18" charset="0"/>
              </a:rPr>
              <a:t>c) </a:t>
            </a:r>
            <a:r>
              <a:rPr lang="sr-Latn-RS" sz="2800" b="1" u="sng" dirty="0" smtClean="0">
                <a:latin typeface="Californian FB" pitchFamily="18" charset="0"/>
              </a:rPr>
              <a:t>The English bank charged more money than it promised.</a:t>
            </a:r>
          </a:p>
          <a:p>
            <a:pPr algn="just"/>
            <a:endParaRPr lang="sr-Latn-RS" sz="2800" dirty="0" smtClean="0">
              <a:latin typeface="Californian FB" pitchFamily="18" charset="0"/>
            </a:endParaRPr>
          </a:p>
          <a:p>
            <a:pPr algn="just"/>
            <a:r>
              <a:rPr lang="sr-Latn-RS" sz="2800" dirty="0" smtClean="0">
                <a:latin typeface="Californian FB" pitchFamily="18" charset="0"/>
              </a:rPr>
              <a:t>2.  What does Manuela want?</a:t>
            </a:r>
          </a:p>
          <a:p>
            <a:pPr algn="just"/>
            <a:r>
              <a:rPr lang="sr-Latn-RS" sz="2800" dirty="0" smtClean="0">
                <a:latin typeface="Californian FB" pitchFamily="18" charset="0"/>
              </a:rPr>
              <a:t>a) She wants the bank to give </a:t>
            </a:r>
            <a:r>
              <a:rPr lang="sr-Latn-RS" sz="2800" dirty="0" smtClean="0">
                <a:latin typeface="Californian FB" pitchFamily="18" charset="0"/>
              </a:rPr>
              <a:t>her £</a:t>
            </a:r>
            <a:r>
              <a:rPr lang="sr-Latn-RS" sz="2800" dirty="0" smtClean="0">
                <a:latin typeface="Californian FB" pitchFamily="18" charset="0"/>
              </a:rPr>
              <a:t>10.</a:t>
            </a:r>
            <a:endParaRPr lang="sr-Latn-RS" sz="2800" dirty="0" smtClean="0">
              <a:latin typeface="Californian FB" pitchFamily="18" charset="0"/>
            </a:endParaRPr>
          </a:p>
          <a:p>
            <a:pPr algn="just"/>
            <a:r>
              <a:rPr lang="sr-Latn-RS" sz="2800" dirty="0" smtClean="0">
                <a:latin typeface="Californian FB" pitchFamily="18" charset="0"/>
              </a:rPr>
              <a:t>b) </a:t>
            </a:r>
            <a:r>
              <a:rPr lang="sr-Latn-RS" sz="2800" b="1" u="sng" dirty="0" smtClean="0">
                <a:latin typeface="Californian FB" pitchFamily="18" charset="0"/>
              </a:rPr>
              <a:t>She wants the bank to give her </a:t>
            </a:r>
            <a:r>
              <a:rPr lang="sr-Latn-RS" sz="2800" b="1" u="sng" dirty="0" smtClean="0">
                <a:latin typeface="Californian FB" pitchFamily="18" charset="0"/>
              </a:rPr>
              <a:t>£</a:t>
            </a:r>
            <a:r>
              <a:rPr lang="sr-Latn-RS" sz="2800" b="1" u="sng" dirty="0" smtClean="0">
                <a:latin typeface="Californian FB" pitchFamily="18" charset="0"/>
              </a:rPr>
              <a:t>25.</a:t>
            </a:r>
          </a:p>
          <a:p>
            <a:pPr algn="just"/>
            <a:r>
              <a:rPr lang="sr-Latn-RS" sz="2800" dirty="0" smtClean="0">
                <a:latin typeface="Californian FB" pitchFamily="18" charset="0"/>
              </a:rPr>
              <a:t>c) She wants the bank to give </a:t>
            </a:r>
            <a:r>
              <a:rPr lang="sr-Latn-RS" sz="2800" dirty="0" smtClean="0">
                <a:latin typeface="Californian FB" pitchFamily="18" charset="0"/>
              </a:rPr>
              <a:t>her £1000</a:t>
            </a:r>
            <a:r>
              <a:rPr lang="sr-Latn-RS" sz="2800" dirty="0" smtClean="0">
                <a:latin typeface="Californian FB" pitchFamily="18" charset="0"/>
              </a:rPr>
              <a:t>.</a:t>
            </a:r>
            <a:endParaRPr lang="en-US" sz="2800" dirty="0">
              <a:latin typeface="Californian FB"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28670"/>
          </a:xfrm>
        </p:spPr>
        <p:txBody>
          <a:bodyPr>
            <a:noAutofit/>
          </a:bodyPr>
          <a:lstStyle/>
          <a:p>
            <a:r>
              <a:rPr lang="sr-Latn-RS" sz="3200" dirty="0" smtClean="0">
                <a:latin typeface="Californian FB" pitchFamily="18" charset="0"/>
              </a:rPr>
              <a:t>10. </a:t>
            </a:r>
            <a:r>
              <a:rPr lang="sr-Latn-RS" sz="3200" b="1" dirty="0" smtClean="0">
                <a:solidFill>
                  <a:srgbClr val="FF0000"/>
                </a:solidFill>
                <a:latin typeface="Californian FB" pitchFamily="18" charset="0"/>
              </a:rPr>
              <a:t>page </a:t>
            </a:r>
            <a:r>
              <a:rPr lang="sr-Latn-RS" sz="3200" b="1" dirty="0" smtClean="0">
                <a:solidFill>
                  <a:srgbClr val="FF0000"/>
                </a:solidFill>
                <a:latin typeface="Californian FB" pitchFamily="18" charset="0"/>
              </a:rPr>
              <a:t>91, </a:t>
            </a:r>
            <a:r>
              <a:rPr lang="sr-Latn-RS" sz="3200" dirty="0" smtClean="0">
                <a:latin typeface="Californian FB" pitchFamily="18" charset="0"/>
              </a:rPr>
              <a:t>Match </a:t>
            </a:r>
            <a:r>
              <a:rPr lang="sr-Latn-RS" sz="3200" dirty="0" smtClean="0">
                <a:latin typeface="Californian FB" pitchFamily="18" charset="0"/>
              </a:rPr>
              <a:t>these parts of the letter with gaps 1-5</a:t>
            </a:r>
            <a:endParaRPr lang="en-US" sz="3200" dirty="0">
              <a:latin typeface="Californian FB" pitchFamily="18" charset="0"/>
            </a:endParaRPr>
          </a:p>
        </p:txBody>
      </p:sp>
      <p:sp>
        <p:nvSpPr>
          <p:cNvPr id="3" name="Content Placeholder 2"/>
          <p:cNvSpPr>
            <a:spLocks noGrp="1"/>
          </p:cNvSpPr>
          <p:nvPr>
            <p:ph idx="1"/>
          </p:nvPr>
        </p:nvSpPr>
        <p:spPr>
          <a:xfrm>
            <a:off x="0" y="714356"/>
            <a:ext cx="9144000" cy="5786478"/>
          </a:xfrm>
        </p:spPr>
        <p:txBody>
          <a:bodyPr>
            <a:normAutofit fontScale="92500" lnSpcReduction="10000"/>
          </a:bodyPr>
          <a:lstStyle/>
          <a:p>
            <a:r>
              <a:rPr lang="sr-Latn-RS" dirty="0" smtClean="0">
                <a:latin typeface="Californian FB" pitchFamily="18" charset="0"/>
              </a:rPr>
              <a:t>a) Dear Sir/Madam</a:t>
            </a:r>
          </a:p>
          <a:p>
            <a:r>
              <a:rPr lang="sr-Latn-RS" dirty="0" smtClean="0">
                <a:latin typeface="Californian FB" pitchFamily="18" charset="0"/>
              </a:rPr>
              <a:t>b) Manuela Rosa</a:t>
            </a:r>
          </a:p>
          <a:p>
            <a:r>
              <a:rPr lang="sr-Latn-RS" dirty="0" smtClean="0">
                <a:latin typeface="Californian FB" pitchFamily="18" charset="0"/>
              </a:rPr>
              <a:t>c) </a:t>
            </a:r>
            <a:r>
              <a:rPr lang="sr-Latn-RS" dirty="0" smtClean="0">
                <a:latin typeface="Californian FB" pitchFamily="18" charset="0"/>
              </a:rPr>
              <a:t>I look </a:t>
            </a:r>
            <a:r>
              <a:rPr lang="sr-Latn-RS" dirty="0" smtClean="0">
                <a:latin typeface="Californian FB" pitchFamily="18" charset="0"/>
              </a:rPr>
              <a:t>forward to looking for you</a:t>
            </a:r>
          </a:p>
          <a:p>
            <a:r>
              <a:rPr lang="sr-Latn-RS" dirty="0" smtClean="0">
                <a:latin typeface="Californian FB" pitchFamily="18" charset="0"/>
              </a:rPr>
              <a:t>d) 14 Hill Street</a:t>
            </a:r>
          </a:p>
          <a:p>
            <a:r>
              <a:rPr lang="sr-Latn-RS" dirty="0" smtClean="0">
                <a:latin typeface="Californian FB" pitchFamily="18" charset="0"/>
              </a:rPr>
              <a:t>Bristol</a:t>
            </a:r>
          </a:p>
          <a:p>
            <a:r>
              <a:rPr lang="sr-Latn-RS" dirty="0" smtClean="0">
                <a:latin typeface="Californian FB" pitchFamily="18" charset="0"/>
              </a:rPr>
              <a:t>BR3 6TH</a:t>
            </a:r>
          </a:p>
          <a:p>
            <a:r>
              <a:rPr lang="sr-Latn-RS" dirty="0" smtClean="0">
                <a:latin typeface="Californian FB" pitchFamily="18" charset="0"/>
              </a:rPr>
              <a:t>e) Customer Services</a:t>
            </a:r>
          </a:p>
          <a:p>
            <a:r>
              <a:rPr lang="sr-Latn-RS" dirty="0" smtClean="0">
                <a:latin typeface="Californian FB" pitchFamily="18" charset="0"/>
              </a:rPr>
              <a:t>National Bank of England</a:t>
            </a:r>
          </a:p>
          <a:p>
            <a:r>
              <a:rPr lang="sr-Latn-RS" dirty="0" smtClean="0">
                <a:latin typeface="Californian FB" pitchFamily="18" charset="0"/>
              </a:rPr>
              <a:t>Pin Street</a:t>
            </a:r>
          </a:p>
          <a:p>
            <a:r>
              <a:rPr lang="sr-Latn-RS" dirty="0" smtClean="0">
                <a:latin typeface="Californian FB" pitchFamily="18" charset="0"/>
              </a:rPr>
              <a:t>London</a:t>
            </a:r>
          </a:p>
          <a:p>
            <a:r>
              <a:rPr lang="sr-Latn-RS" dirty="0" smtClean="0">
                <a:latin typeface="Californian FB" pitchFamily="18" charset="0"/>
              </a:rPr>
              <a:t>EC1 4GR</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99">
            <a:alpha val="69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14380"/>
          </a:xfrm>
        </p:spPr>
        <p:txBody>
          <a:bodyPr>
            <a:normAutofit/>
          </a:bodyPr>
          <a:lstStyle/>
          <a:p>
            <a:r>
              <a:rPr lang="sr-Latn-RS" sz="2800" dirty="0" smtClean="0">
                <a:latin typeface="Californian FB" pitchFamily="18" charset="0"/>
              </a:rPr>
              <a:t>1__________                                              2__________</a:t>
            </a:r>
            <a:endParaRPr lang="en-US" sz="2800" dirty="0">
              <a:latin typeface="Californian FB" pitchFamily="18" charset="0"/>
            </a:endParaRPr>
          </a:p>
        </p:txBody>
      </p:sp>
      <p:sp>
        <p:nvSpPr>
          <p:cNvPr id="3" name="Content Placeholder 2"/>
          <p:cNvSpPr>
            <a:spLocks noGrp="1"/>
          </p:cNvSpPr>
          <p:nvPr>
            <p:ph idx="1"/>
          </p:nvPr>
        </p:nvSpPr>
        <p:spPr>
          <a:xfrm>
            <a:off x="0" y="1071546"/>
            <a:ext cx="9144000" cy="5572164"/>
          </a:xfrm>
        </p:spPr>
        <p:txBody>
          <a:bodyPr>
            <a:normAutofit fontScale="92500" lnSpcReduction="10000"/>
          </a:bodyPr>
          <a:lstStyle/>
          <a:p>
            <a:r>
              <a:rPr lang="sr-Latn-RS" sz="2200" dirty="0" smtClean="0">
                <a:latin typeface="Californian FB" pitchFamily="18" charset="0"/>
              </a:rPr>
              <a:t>3 February 2007</a:t>
            </a:r>
          </a:p>
          <a:p>
            <a:r>
              <a:rPr lang="sr-Latn-RS" sz="2200" dirty="0" smtClean="0">
                <a:latin typeface="Californian FB" pitchFamily="18" charset="0"/>
              </a:rPr>
              <a:t>3 </a:t>
            </a:r>
            <a:r>
              <a:rPr lang="sr-Latn-RS" sz="2200" b="1" dirty="0" smtClean="0">
                <a:latin typeface="Californian FB" pitchFamily="18" charset="0"/>
              </a:rPr>
              <a:t>_____________________</a:t>
            </a:r>
            <a:endParaRPr lang="sr-Latn-RS" sz="2200" b="1" dirty="0" smtClean="0">
              <a:latin typeface="Californian FB" pitchFamily="18" charset="0"/>
            </a:endParaRPr>
          </a:p>
          <a:p>
            <a:r>
              <a:rPr lang="sr-Latn-RS" sz="2200" u="sng" dirty="0" smtClean="0">
                <a:latin typeface="Californian FB" pitchFamily="18" charset="0"/>
              </a:rPr>
              <a:t>Re: International money transfer to account number 568392561</a:t>
            </a:r>
          </a:p>
          <a:p>
            <a:r>
              <a:rPr lang="sr-Latn-RS" sz="2200" dirty="0" smtClean="0">
                <a:latin typeface="Californian FB" pitchFamily="18" charset="0"/>
              </a:rPr>
              <a:t>I am writing about a problem with a recent international money transfer.</a:t>
            </a:r>
          </a:p>
          <a:p>
            <a:endParaRPr lang="sr-Latn-RS" sz="800" dirty="0">
              <a:latin typeface="Californian FB" pitchFamily="18" charset="0"/>
            </a:endParaRPr>
          </a:p>
          <a:p>
            <a:pPr algn="just"/>
            <a:r>
              <a:rPr lang="sr-Latn-RS" sz="2200" dirty="0" smtClean="0">
                <a:latin typeface="Californian FB" pitchFamily="18" charset="0"/>
              </a:rPr>
              <a:t>On 4th January, I went to the main branch of your bank in Bristol and I made a transfer of $1,000 from my Bolivian bank account to my English account.</a:t>
            </a:r>
          </a:p>
          <a:p>
            <a:pPr algn="just"/>
            <a:endParaRPr lang="sr-Latn-RS" sz="800" dirty="0" smtClean="0">
              <a:latin typeface="Californian FB" pitchFamily="18" charset="0"/>
            </a:endParaRPr>
          </a:p>
          <a:p>
            <a:pPr algn="just"/>
            <a:r>
              <a:rPr lang="sr-Latn-RS" sz="2200" dirty="0" smtClean="0">
                <a:latin typeface="Californian FB" pitchFamily="18" charset="0"/>
              </a:rPr>
              <a:t>When I checked statement, I noticed that you charged me £25 for this service. However, when I made the transfer, the bank assistant told me that the charge was only £10.</a:t>
            </a:r>
          </a:p>
          <a:p>
            <a:pPr algn="just"/>
            <a:r>
              <a:rPr lang="sr-Latn-RS" sz="2200" dirty="0" smtClean="0">
                <a:latin typeface="Californian FB" pitchFamily="18" charset="0"/>
              </a:rPr>
              <a:t>I am afraid that I am unhappy with this situation. Could you please refund the charge?</a:t>
            </a:r>
          </a:p>
          <a:p>
            <a:pPr algn="just"/>
            <a:r>
              <a:rPr lang="sr-Latn-RS" sz="2200" dirty="0" smtClean="0">
                <a:latin typeface="Californian FB" pitchFamily="18" charset="0"/>
              </a:rPr>
              <a:t>4 </a:t>
            </a:r>
            <a:r>
              <a:rPr lang="sr-Latn-RS" sz="2200" dirty="0" smtClean="0">
                <a:latin typeface="Californian FB" pitchFamily="18" charset="0"/>
              </a:rPr>
              <a:t>__</a:t>
            </a:r>
            <a:r>
              <a:rPr lang="sr-Latn-RS" sz="2200" dirty="0" smtClean="0">
                <a:solidFill>
                  <a:srgbClr val="FF0000"/>
                </a:solidFill>
                <a:latin typeface="Californian FB" pitchFamily="18" charset="0"/>
              </a:rPr>
              <a:t>_</a:t>
            </a:r>
            <a:r>
              <a:rPr lang="sr-Latn-RS" sz="2200" dirty="0" smtClean="0">
                <a:latin typeface="Californian FB" pitchFamily="18" charset="0"/>
              </a:rPr>
              <a:t>_______________</a:t>
            </a:r>
            <a:endParaRPr lang="sr-Latn-RS" sz="2200" dirty="0" smtClean="0">
              <a:latin typeface="Californian FB" pitchFamily="18" charset="0"/>
            </a:endParaRPr>
          </a:p>
          <a:p>
            <a:pPr algn="just"/>
            <a:r>
              <a:rPr lang="sr-Latn-RS" sz="2200" dirty="0" smtClean="0">
                <a:latin typeface="Californian FB" pitchFamily="18" charset="0"/>
              </a:rPr>
              <a:t>Yours faithfully,</a:t>
            </a:r>
          </a:p>
          <a:p>
            <a:pPr algn="just"/>
            <a:r>
              <a:rPr lang="sr-Latn-RS" sz="3900" dirty="0" smtClean="0">
                <a:latin typeface="Freestyle Script" pitchFamily="66" charset="0"/>
              </a:rPr>
              <a:t>Manuela Rosa</a:t>
            </a:r>
          </a:p>
          <a:p>
            <a:pPr algn="just"/>
            <a:r>
              <a:rPr lang="sr-Latn-RS" sz="2200" dirty="0" smtClean="0">
                <a:latin typeface="Californian FB" pitchFamily="18" charset="0"/>
              </a:rPr>
              <a:t>5_____________________</a:t>
            </a:r>
            <a:endParaRPr lang="sr-Latn-RS" sz="22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20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20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20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fade">
                                      <p:cBhvr>
                                        <p:cTn id="62"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99">
            <a:alpha val="69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8929718" cy="1071570"/>
          </a:xfrm>
        </p:spPr>
        <p:txBody>
          <a:bodyPr>
            <a:normAutofit fontScale="90000"/>
          </a:bodyPr>
          <a:lstStyle/>
          <a:p>
            <a:pPr algn="l"/>
            <a:r>
              <a:rPr lang="sr-Latn-RS" sz="2000" dirty="0" smtClean="0">
                <a:solidFill>
                  <a:srgbClr val="FF0000"/>
                </a:solidFill>
                <a:latin typeface="Californian FB" pitchFamily="18" charset="0"/>
              </a:rPr>
              <a:t> Customer Services</a:t>
            </a:r>
            <a:r>
              <a:rPr lang="sr-Latn-RS" sz="2000" dirty="0" smtClean="0">
                <a:solidFill>
                  <a:srgbClr val="FF0000"/>
                </a:solidFill>
                <a:latin typeface="Californian FB" pitchFamily="18" charset="0"/>
              </a:rPr>
              <a:t>                                                                                       </a:t>
            </a:r>
            <a:r>
              <a:rPr lang="sr-Latn-RS" sz="2000" dirty="0" smtClean="0">
                <a:solidFill>
                  <a:srgbClr val="FF0000"/>
                </a:solidFill>
                <a:latin typeface="Californian FB" pitchFamily="18" charset="0"/>
              </a:rPr>
              <a:t> 14 Hill Street </a:t>
            </a:r>
            <a:br>
              <a:rPr lang="sr-Latn-RS" sz="2000" dirty="0" smtClean="0">
                <a:solidFill>
                  <a:srgbClr val="FF0000"/>
                </a:solidFill>
                <a:latin typeface="Californian FB" pitchFamily="18" charset="0"/>
              </a:rPr>
            </a:br>
            <a:r>
              <a:rPr lang="sr-Latn-RS" sz="2000" dirty="0" smtClean="0">
                <a:solidFill>
                  <a:srgbClr val="FF0000"/>
                </a:solidFill>
                <a:latin typeface="Californian FB" pitchFamily="18" charset="0"/>
              </a:rPr>
              <a:t>National Bank of England                                                                                       Bristol</a:t>
            </a:r>
            <a:br>
              <a:rPr lang="sr-Latn-RS" sz="2000" dirty="0" smtClean="0">
                <a:solidFill>
                  <a:srgbClr val="FF0000"/>
                </a:solidFill>
                <a:latin typeface="Californian FB" pitchFamily="18" charset="0"/>
              </a:rPr>
            </a:br>
            <a:r>
              <a:rPr lang="sr-Latn-RS" sz="2000" dirty="0" smtClean="0">
                <a:solidFill>
                  <a:srgbClr val="FF0000"/>
                </a:solidFill>
                <a:latin typeface="Californian FB" pitchFamily="18" charset="0"/>
              </a:rPr>
              <a:t>Pin Street                                                                                                             BR3 6TH</a:t>
            </a:r>
            <a:br>
              <a:rPr lang="sr-Latn-RS" sz="2000" dirty="0" smtClean="0">
                <a:solidFill>
                  <a:srgbClr val="FF0000"/>
                </a:solidFill>
                <a:latin typeface="Californian FB" pitchFamily="18" charset="0"/>
              </a:rPr>
            </a:br>
            <a:r>
              <a:rPr lang="sr-Latn-RS" sz="2000" dirty="0" smtClean="0">
                <a:solidFill>
                  <a:srgbClr val="FF0000"/>
                </a:solidFill>
                <a:latin typeface="Californian FB" pitchFamily="18" charset="0"/>
              </a:rPr>
              <a:t>London              </a:t>
            </a:r>
            <a:br>
              <a:rPr lang="sr-Latn-RS" sz="2000" dirty="0" smtClean="0">
                <a:solidFill>
                  <a:srgbClr val="FF0000"/>
                </a:solidFill>
                <a:latin typeface="Californian FB" pitchFamily="18" charset="0"/>
              </a:rPr>
            </a:br>
            <a:r>
              <a:rPr lang="sr-Latn-RS" sz="2000" dirty="0" smtClean="0">
                <a:solidFill>
                  <a:srgbClr val="FF0000"/>
                </a:solidFill>
                <a:latin typeface="Californian FB" pitchFamily="18" charset="0"/>
              </a:rPr>
              <a:t>EC1 4GR</a:t>
            </a:r>
            <a:endParaRPr lang="en-US" sz="2000" dirty="0">
              <a:solidFill>
                <a:srgbClr val="FF0000"/>
              </a:solidFill>
              <a:latin typeface="Californian FB" pitchFamily="18" charset="0"/>
            </a:endParaRPr>
          </a:p>
        </p:txBody>
      </p:sp>
      <p:sp>
        <p:nvSpPr>
          <p:cNvPr id="3" name="Content Placeholder 2"/>
          <p:cNvSpPr>
            <a:spLocks noGrp="1"/>
          </p:cNvSpPr>
          <p:nvPr>
            <p:ph idx="1"/>
          </p:nvPr>
        </p:nvSpPr>
        <p:spPr>
          <a:xfrm>
            <a:off x="0" y="1428736"/>
            <a:ext cx="9144000" cy="5214974"/>
          </a:xfrm>
        </p:spPr>
        <p:txBody>
          <a:bodyPr>
            <a:normAutofit fontScale="92500" lnSpcReduction="20000"/>
          </a:bodyPr>
          <a:lstStyle/>
          <a:p>
            <a:r>
              <a:rPr lang="sr-Latn-RS" sz="2200" dirty="0" smtClean="0">
                <a:latin typeface="Californian FB" pitchFamily="18" charset="0"/>
              </a:rPr>
              <a:t>3 February 2007</a:t>
            </a:r>
          </a:p>
          <a:p>
            <a:r>
              <a:rPr lang="sr-Latn-RS" sz="2200" dirty="0" smtClean="0">
                <a:latin typeface="Californian FB" pitchFamily="18" charset="0"/>
              </a:rPr>
              <a:t> </a:t>
            </a:r>
            <a:r>
              <a:rPr lang="sr-Latn-RS" sz="2200" b="1" dirty="0" smtClean="0">
                <a:solidFill>
                  <a:srgbClr val="FF0000"/>
                </a:solidFill>
                <a:latin typeface="Californian FB" pitchFamily="18" charset="0"/>
              </a:rPr>
              <a:t>Dear Sir/Madam</a:t>
            </a:r>
            <a:endParaRPr lang="sr-Latn-RS" sz="2200" b="1" dirty="0" smtClean="0">
              <a:solidFill>
                <a:srgbClr val="FF0000"/>
              </a:solidFill>
              <a:latin typeface="Californian FB" pitchFamily="18" charset="0"/>
            </a:endParaRPr>
          </a:p>
          <a:p>
            <a:r>
              <a:rPr lang="sr-Latn-RS" sz="2200" u="sng" dirty="0" smtClean="0">
                <a:latin typeface="Californian FB" pitchFamily="18" charset="0"/>
              </a:rPr>
              <a:t>Re: International money transfer to account number 568392561</a:t>
            </a:r>
          </a:p>
          <a:p>
            <a:r>
              <a:rPr lang="sr-Latn-RS" sz="2200" dirty="0" smtClean="0">
                <a:latin typeface="Californian FB" pitchFamily="18" charset="0"/>
              </a:rPr>
              <a:t>I am writing about a problem with a recent international money transfer.</a:t>
            </a:r>
          </a:p>
          <a:p>
            <a:endParaRPr lang="sr-Latn-RS" sz="800" dirty="0">
              <a:latin typeface="Californian FB" pitchFamily="18" charset="0"/>
            </a:endParaRPr>
          </a:p>
          <a:p>
            <a:pPr algn="just"/>
            <a:r>
              <a:rPr lang="sr-Latn-RS" sz="2200" dirty="0" smtClean="0">
                <a:latin typeface="Californian FB" pitchFamily="18" charset="0"/>
              </a:rPr>
              <a:t>On 4th January, I went to the main branch of your bank in Bristol and I made a transfer of $1,000 from my Bolivian bank account to my English account.</a:t>
            </a:r>
          </a:p>
          <a:p>
            <a:pPr algn="just"/>
            <a:endParaRPr lang="sr-Latn-RS" sz="800" dirty="0" smtClean="0">
              <a:latin typeface="Californian FB" pitchFamily="18" charset="0"/>
            </a:endParaRPr>
          </a:p>
          <a:p>
            <a:pPr algn="just"/>
            <a:r>
              <a:rPr lang="sr-Latn-RS" sz="2200" dirty="0" smtClean="0">
                <a:latin typeface="Californian FB" pitchFamily="18" charset="0"/>
              </a:rPr>
              <a:t>When I checked statement, I noticed that you charged me £25 for this service. However, when I made the transfer, the bank assistant told me that the charge was only £10.</a:t>
            </a:r>
          </a:p>
          <a:p>
            <a:pPr algn="just"/>
            <a:r>
              <a:rPr lang="sr-Latn-RS" sz="2200" dirty="0" smtClean="0">
                <a:latin typeface="Californian FB" pitchFamily="18" charset="0"/>
              </a:rPr>
              <a:t>I am afraid that I am unhappy with this situation. Could you please refund the charge?</a:t>
            </a:r>
          </a:p>
          <a:p>
            <a:pPr algn="just"/>
            <a:r>
              <a:rPr lang="sr-Latn-RS" sz="2200" dirty="0" smtClean="0">
                <a:latin typeface="Californian FB" pitchFamily="18" charset="0"/>
              </a:rPr>
              <a:t> </a:t>
            </a:r>
            <a:r>
              <a:rPr lang="sr-Latn-RS" sz="2200" dirty="0" smtClean="0">
                <a:latin typeface="Californian FB" pitchFamily="18" charset="0"/>
              </a:rPr>
              <a:t>I </a:t>
            </a:r>
            <a:r>
              <a:rPr lang="sr-Latn-RS" sz="2200" b="1" dirty="0" smtClean="0">
                <a:solidFill>
                  <a:srgbClr val="FF0000"/>
                </a:solidFill>
                <a:latin typeface="Californian FB" pitchFamily="18" charset="0"/>
              </a:rPr>
              <a:t>look forward to hearing from you</a:t>
            </a:r>
            <a:endParaRPr lang="sr-Latn-RS" sz="2200" b="1" dirty="0" smtClean="0">
              <a:solidFill>
                <a:srgbClr val="FF0000"/>
              </a:solidFill>
              <a:latin typeface="Californian FB" pitchFamily="18" charset="0"/>
            </a:endParaRPr>
          </a:p>
          <a:p>
            <a:pPr algn="just"/>
            <a:r>
              <a:rPr lang="sr-Latn-RS" sz="2200" dirty="0" smtClean="0">
                <a:latin typeface="Californian FB" pitchFamily="18" charset="0"/>
              </a:rPr>
              <a:t>Yours faithfully,</a:t>
            </a:r>
          </a:p>
          <a:p>
            <a:pPr algn="just"/>
            <a:r>
              <a:rPr lang="sr-Latn-RS" sz="3900" dirty="0" smtClean="0">
                <a:latin typeface="Freestyle Script" pitchFamily="66" charset="0"/>
              </a:rPr>
              <a:t>Manuela Rosa</a:t>
            </a:r>
          </a:p>
          <a:p>
            <a:pPr algn="just"/>
            <a:r>
              <a:rPr lang="sr-Latn-RS" sz="2200" b="1" dirty="0" smtClean="0">
                <a:solidFill>
                  <a:srgbClr val="FF0000"/>
                </a:solidFill>
                <a:latin typeface="Californian FB" pitchFamily="18" charset="0"/>
              </a:rPr>
              <a:t>Manuela Rosa</a:t>
            </a:r>
            <a:endParaRPr lang="sr-Latn-RS" sz="2200" b="1" dirty="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20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20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20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fade">
                                      <p:cBhvr>
                                        <p:cTn id="62"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11. </a:t>
            </a:r>
            <a:r>
              <a:rPr lang="sr-Latn-RS" sz="3600" b="1" dirty="0" smtClean="0">
                <a:solidFill>
                  <a:srgbClr val="FF0000"/>
                </a:solidFill>
                <a:latin typeface="Californian FB" pitchFamily="18" charset="0"/>
              </a:rPr>
              <a:t>page 91</a:t>
            </a:r>
            <a:r>
              <a:rPr lang="sr-Latn-RS" sz="3600" dirty="0" smtClean="0">
                <a:latin typeface="Californian FB" pitchFamily="18" charset="0"/>
              </a:rPr>
              <a:t>, In formal letters, we do these things. Find examples in the letter</a:t>
            </a:r>
            <a:endParaRPr lang="en-US" sz="3600" dirty="0">
              <a:latin typeface="Californian FB" pitchFamily="18" charset="0"/>
            </a:endParaRPr>
          </a:p>
        </p:txBody>
      </p:sp>
      <p:sp>
        <p:nvSpPr>
          <p:cNvPr id="3" name="Content Placeholder 2"/>
          <p:cNvSpPr>
            <a:spLocks noGrp="1"/>
          </p:cNvSpPr>
          <p:nvPr>
            <p:ph idx="1"/>
          </p:nvPr>
        </p:nvSpPr>
        <p:spPr>
          <a:xfrm>
            <a:off x="0" y="1785926"/>
            <a:ext cx="8929718" cy="4340237"/>
          </a:xfrm>
        </p:spPr>
        <p:txBody>
          <a:bodyPr>
            <a:normAutofit/>
          </a:bodyPr>
          <a:lstStyle/>
          <a:p>
            <a:pPr algn="just"/>
            <a:r>
              <a:rPr lang="sr-Latn-RS" sz="3000" dirty="0" smtClean="0">
                <a:latin typeface="Californian FB" pitchFamily="18" charset="0"/>
              </a:rPr>
              <a:t>1. We usually write both adresses (the person it is to/from). </a:t>
            </a:r>
          </a:p>
          <a:p>
            <a:pPr algn="just"/>
            <a:r>
              <a:rPr lang="sr-Latn-RS" sz="3000" dirty="0" smtClean="0">
                <a:latin typeface="Californian FB" pitchFamily="18" charset="0"/>
              </a:rPr>
              <a:t>2. We always write the date.</a:t>
            </a:r>
          </a:p>
          <a:p>
            <a:pPr algn="just"/>
            <a:r>
              <a:rPr lang="sr-Latn-RS" sz="3000" dirty="0" smtClean="0">
                <a:latin typeface="Californian FB" pitchFamily="18" charset="0"/>
              </a:rPr>
              <a:t>3. We don’t usually use short forms and contractions.</a:t>
            </a:r>
          </a:p>
          <a:p>
            <a:pPr algn="just"/>
            <a:r>
              <a:rPr lang="sr-Latn-RS" sz="3000" dirty="0" smtClean="0">
                <a:latin typeface="Californian FB" pitchFamily="18" charset="0"/>
              </a:rPr>
              <a:t>4. We use polite and formal language.</a:t>
            </a:r>
          </a:p>
          <a:p>
            <a:pPr algn="just"/>
            <a:r>
              <a:rPr lang="sr-Latn-RS" sz="3000" dirty="0" smtClean="0">
                <a:latin typeface="Californian FB" pitchFamily="18" charset="0"/>
              </a:rPr>
              <a:t>5. We use a formal way to end the letter. (</a:t>
            </a:r>
            <a:r>
              <a:rPr lang="sr-Latn-RS" sz="3000" b="1" i="1" dirty="0" smtClean="0">
                <a:latin typeface="Californian FB" pitchFamily="18" charset="0"/>
              </a:rPr>
              <a:t>look forward to hearing from you, your faithfully</a:t>
            </a:r>
            <a:r>
              <a:rPr lang="sr-Latn-RS" sz="3000" dirty="0" smtClean="0">
                <a:latin typeface="Californian FB" pitchFamily="18" charset="0"/>
              </a:rPr>
              <a:t>)</a:t>
            </a:r>
            <a:endParaRPr lang="en-US" sz="3000" dirty="0">
              <a:latin typeface="Californian FB"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357430"/>
          </a:xfrm>
        </p:spPr>
        <p:txBody>
          <a:bodyPr>
            <a:normAutofit fontScale="90000"/>
          </a:bodyPr>
          <a:lstStyle/>
          <a:p>
            <a:r>
              <a:rPr lang="sr-Latn-RS" sz="3200" dirty="0" smtClean="0">
                <a:latin typeface="Californian FB" pitchFamily="18" charset="0"/>
              </a:rPr>
              <a:t>12. </a:t>
            </a:r>
            <a:r>
              <a:rPr lang="sr-Latn-RS" sz="3200" b="1" dirty="0" smtClean="0">
                <a:solidFill>
                  <a:srgbClr val="FF0000"/>
                </a:solidFill>
                <a:latin typeface="Californian FB" pitchFamily="18" charset="0"/>
              </a:rPr>
              <a:t>page 91</a:t>
            </a:r>
            <a:r>
              <a:rPr lang="sr-Latn-RS" sz="3200" b="1" dirty="0" smtClean="0">
                <a:solidFill>
                  <a:srgbClr val="FFC000"/>
                </a:solidFill>
                <a:latin typeface="Californian FB" pitchFamily="18" charset="0"/>
              </a:rPr>
              <a:t>, Linkers </a:t>
            </a:r>
            <a:r>
              <a:rPr lang="sr-Latn-RS" sz="3200" b="1" dirty="0" smtClean="0">
                <a:latin typeface="Californian FB" pitchFamily="18" charset="0"/>
              </a:rPr>
              <a:t>(veznici)</a:t>
            </a:r>
            <a:r>
              <a:rPr lang="sr-Latn-RS" sz="3200" b="1" dirty="0" smtClean="0">
                <a:solidFill>
                  <a:srgbClr val="FFC000"/>
                </a:solidFill>
                <a:latin typeface="Californian FB" pitchFamily="18" charset="0"/>
              </a:rPr>
              <a:t/>
            </a:r>
            <a:br>
              <a:rPr lang="sr-Latn-RS" sz="3200" b="1" dirty="0" smtClean="0">
                <a:solidFill>
                  <a:srgbClr val="FFC000"/>
                </a:solidFill>
                <a:latin typeface="Californian FB" pitchFamily="18" charset="0"/>
              </a:rPr>
            </a:br>
            <a:r>
              <a:rPr lang="sr-Latn-RS" sz="3200" dirty="0" smtClean="0">
                <a:latin typeface="Californian FB" pitchFamily="18" charset="0"/>
              </a:rPr>
              <a:t>In formal writing, we often use that to link two clauses. </a:t>
            </a:r>
            <a:br>
              <a:rPr lang="sr-Latn-RS" sz="3200" dirty="0" smtClean="0">
                <a:latin typeface="Californian FB" pitchFamily="18" charset="0"/>
              </a:rPr>
            </a:br>
            <a:r>
              <a:rPr lang="sr-Latn-RS" sz="3200" dirty="0" smtClean="0">
                <a:latin typeface="Californian FB" pitchFamily="18" charset="0"/>
              </a:rPr>
              <a:t>(We don’t usually use </a:t>
            </a:r>
            <a:r>
              <a:rPr lang="sr-Latn-RS" sz="3200" b="1" i="1" dirty="0" smtClean="0">
                <a:latin typeface="Californian FB" pitchFamily="18" charset="0"/>
              </a:rPr>
              <a:t>that</a:t>
            </a:r>
            <a:r>
              <a:rPr lang="sr-Latn-RS" sz="3200" dirty="0" smtClean="0">
                <a:latin typeface="Californian FB" pitchFamily="18" charset="0"/>
              </a:rPr>
              <a:t> in speech or informal writing.) Where can you put </a:t>
            </a:r>
            <a:r>
              <a:rPr lang="sr-Latn-RS" sz="3200" b="1" i="1" dirty="0" smtClean="0">
                <a:latin typeface="Californian FB" pitchFamily="18" charset="0"/>
              </a:rPr>
              <a:t>that </a:t>
            </a:r>
            <a:r>
              <a:rPr lang="sr-Latn-RS" sz="3200" dirty="0" smtClean="0">
                <a:latin typeface="Californian FB" pitchFamily="18" charset="0"/>
              </a:rPr>
              <a:t>in these sentences? Read the letter to check your ideas.</a:t>
            </a:r>
            <a:endParaRPr lang="en-US" sz="3200" dirty="0">
              <a:latin typeface="Californian FB" pitchFamily="18" charset="0"/>
            </a:endParaRPr>
          </a:p>
        </p:txBody>
      </p:sp>
      <p:sp>
        <p:nvSpPr>
          <p:cNvPr id="3" name="Content Placeholder 2"/>
          <p:cNvSpPr>
            <a:spLocks noGrp="1"/>
          </p:cNvSpPr>
          <p:nvPr>
            <p:ph idx="1"/>
          </p:nvPr>
        </p:nvSpPr>
        <p:spPr>
          <a:xfrm>
            <a:off x="0" y="2571744"/>
            <a:ext cx="9144000" cy="3554419"/>
          </a:xfrm>
        </p:spPr>
        <p:txBody>
          <a:bodyPr>
            <a:normAutofit/>
          </a:bodyPr>
          <a:lstStyle/>
          <a:p>
            <a:pPr algn="just"/>
            <a:r>
              <a:rPr lang="sr-Latn-RS" sz="3000" dirty="0" smtClean="0">
                <a:latin typeface="Californian FB" pitchFamily="18" charset="0"/>
              </a:rPr>
              <a:t>1. I noticed you charged me £25 for this service.</a:t>
            </a:r>
          </a:p>
          <a:p>
            <a:pPr algn="just"/>
            <a:r>
              <a:rPr lang="sr-Latn-RS" sz="3000" dirty="0" smtClean="0">
                <a:latin typeface="Californian FB" pitchFamily="18" charset="0"/>
              </a:rPr>
              <a:t>2. The bank assistant told me the charge was only £10.</a:t>
            </a:r>
          </a:p>
          <a:p>
            <a:pPr algn="just"/>
            <a:r>
              <a:rPr lang="sr-Latn-RS" sz="3000" dirty="0" smtClean="0">
                <a:latin typeface="Californian FB" pitchFamily="18" charset="0"/>
              </a:rPr>
              <a:t>3. I am afraid I am unhappy with this situation.</a:t>
            </a:r>
            <a:endParaRPr lang="en-US" sz="3000" dirty="0">
              <a:latin typeface="Californian FB"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14488"/>
          </a:xfrm>
        </p:spPr>
        <p:txBody>
          <a:bodyPr>
            <a:normAutofit/>
          </a:bodyPr>
          <a:lstStyle/>
          <a:p>
            <a:r>
              <a:rPr lang="sr-Latn-RS" sz="3200" dirty="0" smtClean="0">
                <a:latin typeface="Californian FB" pitchFamily="18" charset="0"/>
              </a:rPr>
              <a:t>12. </a:t>
            </a:r>
            <a:r>
              <a:rPr lang="sr-Latn-RS" sz="3200" b="1" dirty="0" smtClean="0">
                <a:solidFill>
                  <a:srgbClr val="FF0000"/>
                </a:solidFill>
                <a:latin typeface="Californian FB" pitchFamily="18" charset="0"/>
              </a:rPr>
              <a:t>page 91</a:t>
            </a:r>
            <a:r>
              <a:rPr lang="sr-Latn-RS" sz="3200" b="1" dirty="0" smtClean="0">
                <a:solidFill>
                  <a:srgbClr val="FFC000"/>
                </a:solidFill>
                <a:latin typeface="Californian FB" pitchFamily="18" charset="0"/>
              </a:rPr>
              <a:t>, Linkers </a:t>
            </a:r>
            <a:br>
              <a:rPr lang="sr-Latn-RS" sz="3200" b="1" dirty="0" smtClean="0">
                <a:solidFill>
                  <a:srgbClr val="FFC000"/>
                </a:solidFill>
                <a:latin typeface="Californian FB" pitchFamily="18" charset="0"/>
              </a:rPr>
            </a:br>
            <a:r>
              <a:rPr lang="sr-Latn-RS" sz="3200" dirty="0" smtClean="0">
                <a:latin typeface="Californian FB" pitchFamily="18" charset="0"/>
              </a:rPr>
              <a:t>key</a:t>
            </a:r>
            <a:endParaRPr lang="en-US" sz="3200" dirty="0">
              <a:latin typeface="Californian FB" pitchFamily="18" charset="0"/>
            </a:endParaRPr>
          </a:p>
        </p:txBody>
      </p:sp>
      <p:sp>
        <p:nvSpPr>
          <p:cNvPr id="3" name="Content Placeholder 2"/>
          <p:cNvSpPr>
            <a:spLocks noGrp="1"/>
          </p:cNvSpPr>
          <p:nvPr>
            <p:ph idx="1"/>
          </p:nvPr>
        </p:nvSpPr>
        <p:spPr>
          <a:xfrm>
            <a:off x="0" y="2571744"/>
            <a:ext cx="9144000" cy="3554419"/>
          </a:xfrm>
        </p:spPr>
        <p:txBody>
          <a:bodyPr>
            <a:normAutofit/>
          </a:bodyPr>
          <a:lstStyle/>
          <a:p>
            <a:pPr algn="just"/>
            <a:r>
              <a:rPr lang="sr-Latn-RS" sz="3000" dirty="0" smtClean="0">
                <a:latin typeface="Californian FB" pitchFamily="18" charset="0"/>
              </a:rPr>
              <a:t>1. I noticed </a:t>
            </a:r>
            <a:r>
              <a:rPr lang="sr-Latn-RS" sz="3000" b="1" dirty="0" smtClean="0">
                <a:solidFill>
                  <a:srgbClr val="FF0000"/>
                </a:solidFill>
                <a:latin typeface="Californian FB" pitchFamily="18" charset="0"/>
              </a:rPr>
              <a:t>THAT</a:t>
            </a:r>
            <a:r>
              <a:rPr lang="sr-Latn-RS" sz="3000" dirty="0" smtClean="0">
                <a:latin typeface="Californian FB" pitchFamily="18" charset="0"/>
              </a:rPr>
              <a:t> you charged me £25 for this service.</a:t>
            </a:r>
          </a:p>
          <a:p>
            <a:pPr algn="just"/>
            <a:r>
              <a:rPr lang="sr-Latn-RS" sz="3000" dirty="0" smtClean="0">
                <a:latin typeface="Californian FB" pitchFamily="18" charset="0"/>
              </a:rPr>
              <a:t>2. The bank assistant told me </a:t>
            </a:r>
            <a:r>
              <a:rPr lang="sr-Latn-RS" sz="3000" b="1" dirty="0" smtClean="0">
                <a:solidFill>
                  <a:srgbClr val="FF0000"/>
                </a:solidFill>
                <a:latin typeface="Californian FB" pitchFamily="18" charset="0"/>
              </a:rPr>
              <a:t>THAT</a:t>
            </a:r>
            <a:r>
              <a:rPr lang="sr-Latn-RS" sz="3000" dirty="0" smtClean="0">
                <a:solidFill>
                  <a:srgbClr val="FF0000"/>
                </a:solidFill>
                <a:latin typeface="Californian FB" pitchFamily="18" charset="0"/>
              </a:rPr>
              <a:t> </a:t>
            </a:r>
            <a:r>
              <a:rPr lang="sr-Latn-RS" sz="3000" dirty="0" smtClean="0">
                <a:latin typeface="Californian FB" pitchFamily="18" charset="0"/>
              </a:rPr>
              <a:t>the charge was only £10.</a:t>
            </a:r>
          </a:p>
          <a:p>
            <a:pPr algn="just"/>
            <a:r>
              <a:rPr lang="sr-Latn-RS" sz="3000" dirty="0" smtClean="0">
                <a:latin typeface="Californian FB" pitchFamily="18" charset="0"/>
              </a:rPr>
              <a:t>3. I am afraid </a:t>
            </a:r>
            <a:r>
              <a:rPr lang="sr-Latn-RS" sz="3000" b="1" dirty="0" smtClean="0">
                <a:solidFill>
                  <a:srgbClr val="FF0000"/>
                </a:solidFill>
                <a:latin typeface="Californian FB" pitchFamily="18" charset="0"/>
              </a:rPr>
              <a:t>THAT</a:t>
            </a:r>
            <a:r>
              <a:rPr lang="sr-Latn-RS" sz="3000" dirty="0" smtClean="0">
                <a:latin typeface="Californian FB" pitchFamily="18" charset="0"/>
              </a:rPr>
              <a:t> I am unhappy with this situation.</a:t>
            </a:r>
            <a:endParaRPr lang="en-US" sz="3000" dirty="0">
              <a:latin typeface="Californian FB"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sr-Latn-RS" sz="2800" dirty="0" smtClean="0">
                <a:latin typeface="Californian FB" pitchFamily="18" charset="0"/>
              </a:rPr>
              <a:t>13 </a:t>
            </a:r>
            <a:r>
              <a:rPr lang="sr-Latn-RS" sz="2800" b="1" dirty="0" smtClean="0">
                <a:solidFill>
                  <a:srgbClr val="FF0000"/>
                </a:solidFill>
                <a:latin typeface="Californian FB" pitchFamily="18" charset="0"/>
              </a:rPr>
              <a:t>page 91</a:t>
            </a:r>
            <a:r>
              <a:rPr lang="sr-Latn-RS" sz="2800" dirty="0" smtClean="0">
                <a:latin typeface="Californian FB" pitchFamily="18" charset="0"/>
              </a:rPr>
              <a:t>, Put words in the right order to make sentences.</a:t>
            </a:r>
            <a:endParaRPr lang="en-US" sz="28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1. was I it thought free that</a:t>
            </a:r>
          </a:p>
          <a:p>
            <a:pPr algn="just"/>
            <a:r>
              <a:rPr lang="sr-Latn-RS" dirty="0" smtClean="0">
                <a:latin typeface="Californian FB" pitchFamily="18" charset="0"/>
              </a:rPr>
              <a:t>2. charge said the he was £100 that</a:t>
            </a:r>
          </a:p>
          <a:p>
            <a:pPr algn="just"/>
            <a:r>
              <a:rPr lang="sr-Latn-RS" dirty="0" smtClean="0">
                <a:latin typeface="Californian FB" pitchFamily="18" charset="0"/>
              </a:rPr>
              <a:t>3. realised I was there mistake that a</a:t>
            </a:r>
          </a:p>
          <a:p>
            <a:pPr algn="just"/>
            <a:r>
              <a:rPr lang="sr-Latn-RS" dirty="0" smtClean="0">
                <a:latin typeface="Californian FB" pitchFamily="18" charset="0"/>
              </a:rPr>
              <a:t>4. you hope that can I me help</a:t>
            </a:r>
          </a:p>
          <a:p>
            <a:pPr algn="just"/>
            <a:r>
              <a:rPr lang="sr-Latn-RS" dirty="0" smtClean="0">
                <a:latin typeface="Californian FB" pitchFamily="18" charset="0"/>
              </a:rPr>
              <a:t>5 am I that unhappy happened this</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sr-Latn-RS" sz="2800" dirty="0" smtClean="0">
                <a:latin typeface="Californian FB" pitchFamily="18" charset="0"/>
              </a:rPr>
              <a:t>13 </a:t>
            </a:r>
            <a:r>
              <a:rPr lang="sr-Latn-RS" sz="2800" b="1" dirty="0" smtClean="0">
                <a:solidFill>
                  <a:srgbClr val="FF0000"/>
                </a:solidFill>
                <a:latin typeface="Californian FB" pitchFamily="18" charset="0"/>
              </a:rPr>
              <a:t>page 91</a:t>
            </a:r>
            <a:r>
              <a:rPr lang="sr-Latn-RS" sz="2800" dirty="0" smtClean="0">
                <a:latin typeface="Californian FB" pitchFamily="18" charset="0"/>
              </a:rPr>
              <a:t>, Put words in the right order to make sentences.</a:t>
            </a:r>
            <a:endParaRPr lang="en-US" sz="28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1. I </a:t>
            </a:r>
            <a:r>
              <a:rPr lang="sr-Latn-RS" dirty="0" smtClean="0">
                <a:latin typeface="Californian FB" pitchFamily="18" charset="0"/>
              </a:rPr>
              <a:t>thought </a:t>
            </a:r>
            <a:r>
              <a:rPr lang="sr-Latn-RS" dirty="0" smtClean="0">
                <a:latin typeface="Californian FB" pitchFamily="18" charset="0"/>
              </a:rPr>
              <a:t>that it was free.</a:t>
            </a:r>
          </a:p>
          <a:p>
            <a:pPr algn="just"/>
            <a:r>
              <a:rPr lang="sr-Latn-RS" dirty="0" smtClean="0">
                <a:latin typeface="Californian FB" pitchFamily="18" charset="0"/>
              </a:rPr>
              <a:t>2</a:t>
            </a:r>
            <a:r>
              <a:rPr lang="sr-Latn-RS" dirty="0" smtClean="0">
                <a:latin typeface="Californian FB" pitchFamily="18" charset="0"/>
              </a:rPr>
              <a:t>. H</a:t>
            </a:r>
            <a:r>
              <a:rPr lang="sr-Latn-RS" dirty="0" smtClean="0">
                <a:latin typeface="Californian FB" pitchFamily="18" charset="0"/>
              </a:rPr>
              <a:t>e said that the charge </a:t>
            </a:r>
            <a:r>
              <a:rPr lang="sr-Latn-RS" dirty="0" smtClean="0">
                <a:latin typeface="Californian FB" pitchFamily="18" charset="0"/>
              </a:rPr>
              <a:t>was £</a:t>
            </a:r>
            <a:r>
              <a:rPr lang="sr-Latn-RS" dirty="0" smtClean="0">
                <a:latin typeface="Californian FB" pitchFamily="18" charset="0"/>
              </a:rPr>
              <a:t>100.</a:t>
            </a:r>
            <a:endParaRPr lang="sr-Latn-RS" dirty="0" smtClean="0">
              <a:latin typeface="Californian FB" pitchFamily="18" charset="0"/>
            </a:endParaRPr>
          </a:p>
          <a:p>
            <a:pPr algn="just"/>
            <a:r>
              <a:rPr lang="sr-Latn-RS" dirty="0" smtClean="0">
                <a:latin typeface="Californian FB" pitchFamily="18" charset="0"/>
              </a:rPr>
              <a:t>3</a:t>
            </a:r>
            <a:r>
              <a:rPr lang="sr-Latn-RS" dirty="0" smtClean="0">
                <a:latin typeface="Californian FB" pitchFamily="18" charset="0"/>
              </a:rPr>
              <a:t>. </a:t>
            </a:r>
            <a:r>
              <a:rPr lang="sr-Latn-RS" dirty="0" smtClean="0">
                <a:latin typeface="Californian FB" pitchFamily="18" charset="0"/>
              </a:rPr>
              <a:t>I </a:t>
            </a:r>
            <a:r>
              <a:rPr lang="sr-Latn-RS" dirty="0" smtClean="0">
                <a:latin typeface="Californian FB" pitchFamily="18" charset="0"/>
              </a:rPr>
              <a:t>realised that there was a mistake.</a:t>
            </a:r>
            <a:endParaRPr lang="sr-Latn-RS" dirty="0" smtClean="0">
              <a:latin typeface="Californian FB" pitchFamily="18" charset="0"/>
            </a:endParaRPr>
          </a:p>
          <a:p>
            <a:pPr algn="just"/>
            <a:r>
              <a:rPr lang="sr-Latn-RS" dirty="0" smtClean="0">
                <a:latin typeface="Californian FB" pitchFamily="18" charset="0"/>
              </a:rPr>
              <a:t>4</a:t>
            </a:r>
            <a:r>
              <a:rPr lang="sr-Latn-RS" dirty="0" smtClean="0">
                <a:latin typeface="Californian FB" pitchFamily="18" charset="0"/>
              </a:rPr>
              <a:t>. I hope </a:t>
            </a:r>
            <a:r>
              <a:rPr lang="sr-Latn-RS" dirty="0" smtClean="0">
                <a:latin typeface="Californian FB" pitchFamily="18" charset="0"/>
              </a:rPr>
              <a:t>that </a:t>
            </a:r>
            <a:r>
              <a:rPr lang="sr-Latn-RS" dirty="0" smtClean="0">
                <a:latin typeface="Californian FB" pitchFamily="18" charset="0"/>
              </a:rPr>
              <a:t>you can help me.</a:t>
            </a:r>
            <a:endParaRPr lang="sr-Latn-RS" dirty="0" smtClean="0">
              <a:latin typeface="Californian FB" pitchFamily="18" charset="0"/>
            </a:endParaRPr>
          </a:p>
          <a:p>
            <a:pPr algn="just"/>
            <a:r>
              <a:rPr lang="sr-Latn-RS" dirty="0" smtClean="0">
                <a:latin typeface="Californian FB" pitchFamily="18" charset="0"/>
              </a:rPr>
              <a:t>5. I am unhappy that this happened.</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2000264"/>
          </a:xfrm>
        </p:spPr>
        <p:txBody>
          <a:bodyPr>
            <a:noAutofit/>
          </a:bodyPr>
          <a:lstStyle/>
          <a:p>
            <a:r>
              <a:rPr lang="sr-Latn-RS" sz="3200" dirty="0" smtClean="0">
                <a:latin typeface="Californian FB" pitchFamily="18" charset="0"/>
              </a:rPr>
              <a:t>14. </a:t>
            </a:r>
            <a:r>
              <a:rPr lang="sr-Latn-RS" sz="3200" b="1" dirty="0" smtClean="0">
                <a:solidFill>
                  <a:srgbClr val="FF0000"/>
                </a:solidFill>
                <a:latin typeface="Californian FB" pitchFamily="18" charset="0"/>
              </a:rPr>
              <a:t>page 91</a:t>
            </a:r>
            <a:r>
              <a:rPr lang="sr-Latn-RS" sz="3200" dirty="0" smtClean="0">
                <a:latin typeface="Californian FB" pitchFamily="18" charset="0"/>
              </a:rPr>
              <a:t>, </a:t>
            </a:r>
            <a:r>
              <a:rPr lang="sr-Latn-RS" sz="3200" dirty="0" smtClean="0">
                <a:latin typeface="Californian FB" pitchFamily="18" charset="0"/>
              </a:rPr>
              <a:t>HW</a:t>
            </a:r>
            <a:br>
              <a:rPr lang="sr-Latn-RS" sz="3200" dirty="0" smtClean="0">
                <a:latin typeface="Californian FB" pitchFamily="18" charset="0"/>
              </a:rPr>
            </a:br>
            <a:r>
              <a:rPr lang="sr-Latn-RS" sz="3200" dirty="0" smtClean="0">
                <a:latin typeface="Californian FB" pitchFamily="18" charset="0"/>
              </a:rPr>
              <a:t>Write </a:t>
            </a:r>
            <a:r>
              <a:rPr lang="sr-Latn-RS" sz="3200" dirty="0" smtClean="0">
                <a:latin typeface="Californian FB" pitchFamily="18" charset="0"/>
              </a:rPr>
              <a:t>a letter to the National Bank of England about one of the problems in the table below. Use Manuela’s letter as your model</a:t>
            </a:r>
            <a:endParaRPr lang="en-US" sz="3200" dirty="0">
              <a:latin typeface="Californian FB" pitchFamily="18" charset="0"/>
            </a:endParaRPr>
          </a:p>
        </p:txBody>
      </p:sp>
      <p:graphicFrame>
        <p:nvGraphicFramePr>
          <p:cNvPr id="4" name="Content Placeholder 3"/>
          <p:cNvGraphicFramePr>
            <a:graphicFrameLocks noGrp="1"/>
          </p:cNvGraphicFramePr>
          <p:nvPr>
            <p:ph idx="1"/>
          </p:nvPr>
        </p:nvGraphicFramePr>
        <p:xfrm>
          <a:off x="457200" y="2357431"/>
          <a:ext cx="8229600" cy="3500460"/>
        </p:xfrm>
        <a:graphic>
          <a:graphicData uri="http://schemas.openxmlformats.org/drawingml/2006/table">
            <a:tbl>
              <a:tblPr firstRow="1" bandRow="1">
                <a:tableStyleId>{5940675A-B579-460E-94D1-54222C63F5DA}</a:tableStyleId>
              </a:tblPr>
              <a:tblGrid>
                <a:gridCol w="2900354"/>
                <a:gridCol w="2928958"/>
                <a:gridCol w="2400288"/>
              </a:tblGrid>
              <a:tr h="900118">
                <a:tc>
                  <a:txBody>
                    <a:bodyPr/>
                    <a:lstStyle/>
                    <a:p>
                      <a:r>
                        <a:rPr lang="sr-Latn-RS" sz="2400" b="1" dirty="0" smtClean="0">
                          <a:latin typeface="Californian FB" pitchFamily="18" charset="0"/>
                        </a:rPr>
                        <a:t>Subject</a:t>
                      </a:r>
                      <a:endParaRPr lang="en-US" sz="2400" b="1" dirty="0">
                        <a:latin typeface="Californian FB" pitchFamily="18" charset="0"/>
                      </a:endParaRPr>
                    </a:p>
                  </a:txBody>
                  <a:tcPr/>
                </a:tc>
                <a:tc>
                  <a:txBody>
                    <a:bodyPr/>
                    <a:lstStyle/>
                    <a:p>
                      <a:r>
                        <a:rPr lang="sr-Latn-RS" sz="2400" b="1" dirty="0" smtClean="0">
                          <a:latin typeface="Californian FB" pitchFamily="18" charset="0"/>
                        </a:rPr>
                        <a:t>Charge </a:t>
                      </a:r>
                    </a:p>
                    <a:p>
                      <a:r>
                        <a:rPr lang="sr-Latn-RS" sz="2400" b="1" dirty="0" smtClean="0">
                          <a:latin typeface="Californian FB" pitchFamily="18" charset="0"/>
                        </a:rPr>
                        <a:t>(bank assistant</a:t>
                      </a:r>
                      <a:r>
                        <a:rPr lang="sr-Latn-RS" sz="2400" b="1" baseline="0" dirty="0" smtClean="0">
                          <a:latin typeface="Californian FB" pitchFamily="18" charset="0"/>
                        </a:rPr>
                        <a:t> said)</a:t>
                      </a:r>
                      <a:endParaRPr lang="en-US" sz="2400" b="1" dirty="0">
                        <a:latin typeface="Californian FB" pitchFamily="18" charset="0"/>
                      </a:endParaRPr>
                    </a:p>
                  </a:txBody>
                  <a:tcPr/>
                </a:tc>
                <a:tc>
                  <a:txBody>
                    <a:bodyPr/>
                    <a:lstStyle/>
                    <a:p>
                      <a:r>
                        <a:rPr lang="sr-Latn-RS" sz="2400" b="1" dirty="0" smtClean="0">
                          <a:latin typeface="Californian FB" pitchFamily="18" charset="0"/>
                        </a:rPr>
                        <a:t>Final charge</a:t>
                      </a:r>
                      <a:endParaRPr lang="en-US" sz="2400" b="1" dirty="0">
                        <a:latin typeface="Californian FB" pitchFamily="18" charset="0"/>
                      </a:endParaRPr>
                    </a:p>
                  </a:txBody>
                  <a:tcPr/>
                </a:tc>
              </a:tr>
              <a:tr h="900118">
                <a:tc>
                  <a:txBody>
                    <a:bodyPr/>
                    <a:lstStyle/>
                    <a:p>
                      <a:r>
                        <a:rPr lang="sr-Latn-RS" sz="2400" dirty="0" smtClean="0">
                          <a:latin typeface="Californian FB" pitchFamily="18" charset="0"/>
                        </a:rPr>
                        <a:t>credit</a:t>
                      </a:r>
                      <a:r>
                        <a:rPr lang="sr-Latn-RS" sz="2400" baseline="0" dirty="0" smtClean="0">
                          <a:latin typeface="Californian FB" pitchFamily="18" charset="0"/>
                        </a:rPr>
                        <a:t> card</a:t>
                      </a:r>
                    </a:p>
                    <a:p>
                      <a:r>
                        <a:rPr lang="sr-Latn-RS" sz="2400" baseline="0" dirty="0" smtClean="0">
                          <a:latin typeface="Californian FB" pitchFamily="18" charset="0"/>
                        </a:rPr>
                        <a:t>application</a:t>
                      </a:r>
                      <a:endParaRPr lang="en-US" sz="2400" dirty="0">
                        <a:latin typeface="Californian FB" pitchFamily="18" charset="0"/>
                      </a:endParaRPr>
                    </a:p>
                  </a:txBody>
                  <a:tcPr/>
                </a:tc>
                <a:tc>
                  <a:txBody>
                    <a:bodyPr/>
                    <a:lstStyle/>
                    <a:p>
                      <a:pPr algn="l"/>
                      <a:r>
                        <a:rPr lang="sr-Latn-RS" sz="2400" dirty="0" smtClean="0">
                          <a:latin typeface="Californian FB" pitchFamily="18" charset="0"/>
                        </a:rPr>
                        <a:t>no charge</a:t>
                      </a:r>
                      <a:endParaRPr lang="en-US" sz="2400" dirty="0">
                        <a:latin typeface="Californian FB"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Californian FB" pitchFamily="18" charset="0"/>
                        </a:rPr>
                        <a:t>£</a:t>
                      </a:r>
                      <a:r>
                        <a:rPr lang="sr-Latn-RS" sz="2400" dirty="0" smtClean="0">
                          <a:latin typeface="Californian FB" pitchFamily="18" charset="0"/>
                        </a:rPr>
                        <a:t>20</a:t>
                      </a:r>
                      <a:endParaRPr lang="en-US" sz="2400" dirty="0" smtClean="0">
                        <a:latin typeface="Californian FB" pitchFamily="18" charset="0"/>
                      </a:endParaRPr>
                    </a:p>
                  </a:txBody>
                  <a:tcPr/>
                </a:tc>
              </a:tr>
              <a:tr h="800106">
                <a:tc>
                  <a:txBody>
                    <a:bodyPr/>
                    <a:lstStyle/>
                    <a:p>
                      <a:r>
                        <a:rPr lang="sr-Latn-RS" sz="2400" dirty="0" smtClean="0">
                          <a:latin typeface="Californian FB" pitchFamily="18" charset="0"/>
                        </a:rPr>
                        <a:t>overdraft application</a:t>
                      </a:r>
                      <a:endParaRPr lang="en-US" sz="2400" dirty="0">
                        <a:latin typeface="Californian FB" pitchFamily="18" charset="0"/>
                      </a:endParaRPr>
                    </a:p>
                  </a:txBody>
                  <a:tcPr/>
                </a:tc>
                <a:tc>
                  <a:txBody>
                    <a:bodyPr/>
                    <a:lstStyle/>
                    <a:p>
                      <a:pPr algn="l"/>
                      <a:r>
                        <a:rPr lang="en-US" sz="2400" dirty="0" smtClean="0">
                          <a:latin typeface="Californian FB" pitchFamily="18" charset="0"/>
                        </a:rPr>
                        <a:t>£</a:t>
                      </a:r>
                      <a:r>
                        <a:rPr lang="sr-Latn-RS" sz="2400" dirty="0" smtClean="0">
                          <a:latin typeface="Californian FB" pitchFamily="18" charset="0"/>
                        </a:rPr>
                        <a:t>15</a:t>
                      </a:r>
                      <a:endParaRPr lang="en-US" sz="2400" dirty="0">
                        <a:latin typeface="Californian FB"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Californian FB" pitchFamily="18" charset="0"/>
                        </a:rPr>
                        <a:t>£</a:t>
                      </a:r>
                      <a:r>
                        <a:rPr lang="sr-Latn-RS" sz="2400" dirty="0" smtClean="0">
                          <a:latin typeface="Californian FB" pitchFamily="18" charset="0"/>
                        </a:rPr>
                        <a:t>30</a:t>
                      </a:r>
                      <a:endParaRPr lang="en-US" sz="2400" dirty="0" smtClean="0">
                        <a:latin typeface="Californian FB" pitchFamily="18" charset="0"/>
                      </a:endParaRPr>
                    </a:p>
                    <a:p>
                      <a:endParaRPr lang="en-US" dirty="0"/>
                    </a:p>
                  </a:txBody>
                  <a:tcPr/>
                </a:tc>
              </a:tr>
              <a:tr h="900118">
                <a:tc>
                  <a:txBody>
                    <a:bodyPr/>
                    <a:lstStyle/>
                    <a:p>
                      <a:r>
                        <a:rPr lang="sr-Latn-RS" sz="2400" b="0" dirty="0" smtClean="0">
                          <a:latin typeface="Californian FB" pitchFamily="18" charset="0"/>
                        </a:rPr>
                        <a:t>loan application</a:t>
                      </a:r>
                      <a:endParaRPr lang="en-US" sz="2400" b="0" dirty="0">
                        <a:latin typeface="Californian FB" pitchFamily="18" charset="0"/>
                      </a:endParaRPr>
                    </a:p>
                  </a:txBody>
                  <a:tcPr/>
                </a:tc>
                <a:tc>
                  <a:txBody>
                    <a:bodyPr/>
                    <a:lstStyle/>
                    <a:p>
                      <a:r>
                        <a:rPr lang="sr-Latn-RS" sz="2400" dirty="0" smtClean="0">
                          <a:latin typeface="Californian FB" pitchFamily="18" charset="0"/>
                        </a:rPr>
                        <a:t>no charge</a:t>
                      </a:r>
                    </a:p>
                    <a:p>
                      <a:r>
                        <a:rPr lang="sr-Latn-RS" sz="2400" dirty="0" smtClean="0">
                          <a:latin typeface="Californian FB" pitchFamily="18" charset="0"/>
                        </a:rPr>
                        <a:t>(January special offer)</a:t>
                      </a:r>
                      <a:endParaRPr lang="en-US" sz="2400" dirty="0">
                        <a:latin typeface="Californian FB"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Californian FB" pitchFamily="18" charset="0"/>
                        </a:rPr>
                        <a:t>£</a:t>
                      </a:r>
                      <a:r>
                        <a:rPr lang="sr-Latn-RS" sz="2400" dirty="0" smtClean="0">
                          <a:latin typeface="Californian FB" pitchFamily="18" charset="0"/>
                        </a:rPr>
                        <a:t>50</a:t>
                      </a:r>
                      <a:endParaRPr lang="en-US" sz="2400" dirty="0" smtClean="0">
                        <a:latin typeface="Californian FB" pitchFamily="18" charset="0"/>
                      </a:endParaRP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Thank you for your attention!</a:t>
            </a:r>
            <a:endParaRPr lang="en-US" sz="3600" dirty="0">
              <a:latin typeface="Californian FB" pitchFamily="18" charset="0"/>
            </a:endParaRPr>
          </a:p>
        </p:txBody>
      </p:sp>
      <p:pic>
        <p:nvPicPr>
          <p:cNvPr id="1026" name="Picture 2" descr="C:\Users\User\Desktop\formal-writing.jpg"/>
          <p:cNvPicPr>
            <a:picLocks noGrp="1" noChangeAspect="1" noChangeArrowheads="1"/>
          </p:cNvPicPr>
          <p:nvPr>
            <p:ph idx="1"/>
          </p:nvPr>
        </p:nvPicPr>
        <p:blipFill>
          <a:blip r:embed="rId2"/>
          <a:srcRect/>
          <a:stretch>
            <a:fillRect/>
          </a:stretch>
        </p:blipFill>
        <p:spPr bwMode="auto">
          <a:xfrm>
            <a:off x="1000100" y="1357298"/>
            <a:ext cx="6858048" cy="5143536"/>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TotalTime>
  <Words>1642</Words>
  <Application>Microsoft Office PowerPoint</Application>
  <PresentationFormat>On-screen Show (4:3)</PresentationFormat>
  <Paragraphs>233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STUDY&amp;WRITING SKILLS: A Formal Letter</vt:lpstr>
      <vt:lpstr>study skills: taking notes while listening</vt:lpstr>
      <vt:lpstr>1. page 90, track 2.33 script page 155, Look at the mind map, listen to the first part of a talk by Sue at Sheffield Metropolitan University about British banks and fill the gaps a-f with one word.</vt:lpstr>
      <vt:lpstr>1. page 90, track 2.33 script page 155, key</vt:lpstr>
      <vt:lpstr>2a page 90, Introducing extra information Complete this section from the talk, using notes in the mind map.</vt:lpstr>
      <vt:lpstr>2a page 90, Introducing extra information  KEY</vt:lpstr>
      <vt:lpstr>3a page 90, track 2.34 script page 155,   Listen to the second part of the talk, about Barclays and fill the gaps g-j on the mind map. Compare your notes with a partner</vt:lpstr>
      <vt:lpstr>3a. page 90, track 2.34 script page 155, key.</vt:lpstr>
      <vt:lpstr>3a page 90, track 2.34 script page 155, key</vt:lpstr>
      <vt:lpstr>4 page 90, You looked at three ways of adding information in Exercises 2 and 3. Where do we usually put these words and phrases? What is different about also?</vt:lpstr>
      <vt:lpstr>4 page 90,  key. </vt:lpstr>
      <vt:lpstr>5. page 90, track 2.35 script page 155, key</vt:lpstr>
      <vt:lpstr>7. page 90, Use the information from pages 113 or 119 to prepare a short presentation about this account. Use the language from Exercise 2 and 3 to introduce extra information.</vt:lpstr>
      <vt:lpstr>writing Skills: a formal letter</vt:lpstr>
      <vt:lpstr>9. Read the letter from Manuela to her bank on page 91 and answer the questions</vt:lpstr>
      <vt:lpstr>9. key</vt:lpstr>
      <vt:lpstr>10. page 91, Match these parts of the letter with gaps 1-5</vt:lpstr>
      <vt:lpstr>1__________                                              2__________</vt:lpstr>
      <vt:lpstr> Customer Services                                                                                        14 Hill Street  National Bank of England                                                                                       Bristol Pin Street                                                                                                             BR3 6TH London               EC1 4GR</vt:lpstr>
      <vt:lpstr>11. page 91, In formal letters, we do these things. Find examples in the letter</vt:lpstr>
      <vt:lpstr>12. page 91, Linkers (veznici) In formal writing, we often use that to link two clauses.  (We don’t usually use that in speech or informal writing.) Where can you put that in these sentences? Read the letter to check your ideas.</vt:lpstr>
      <vt:lpstr>12. page 91, Linkers  key</vt:lpstr>
      <vt:lpstr>13 page 91, Put words in the right order to make sentences.</vt:lpstr>
      <vt:lpstr>13 page 91, Put words in the right order to make sentences.</vt:lpstr>
      <vt:lpstr>14. page 91, HW Write a letter to the National Bank of England about one of the problems in the table below. Use Manuela’s letter as your model</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AND WRITING SKILLS</dc:title>
  <dc:creator>User</dc:creator>
  <cp:lastModifiedBy>User</cp:lastModifiedBy>
  <cp:revision>62</cp:revision>
  <dcterms:created xsi:type="dcterms:W3CDTF">2021-03-10T18:10:23Z</dcterms:created>
  <dcterms:modified xsi:type="dcterms:W3CDTF">2021-03-11T20:16:50Z</dcterms:modified>
</cp:coreProperties>
</file>