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9"/>
  </p:notesMasterIdLst>
  <p:sldIdLst>
    <p:sldId id="256" r:id="rId2"/>
    <p:sldId id="283" r:id="rId3"/>
    <p:sldId id="315" r:id="rId4"/>
    <p:sldId id="316" r:id="rId5"/>
    <p:sldId id="317" r:id="rId6"/>
    <p:sldId id="318" r:id="rId7"/>
    <p:sldId id="319" r:id="rId8"/>
    <p:sldId id="321" r:id="rId9"/>
    <p:sldId id="320" r:id="rId10"/>
    <p:sldId id="322" r:id="rId11"/>
    <p:sldId id="324" r:id="rId12"/>
    <p:sldId id="323" r:id="rId13"/>
    <p:sldId id="284" r:id="rId14"/>
    <p:sldId id="289" r:id="rId15"/>
    <p:sldId id="332" r:id="rId16"/>
    <p:sldId id="287" r:id="rId17"/>
    <p:sldId id="326" r:id="rId18"/>
    <p:sldId id="325" r:id="rId19"/>
    <p:sldId id="327" r:id="rId20"/>
    <p:sldId id="328" r:id="rId21"/>
    <p:sldId id="329" r:id="rId22"/>
    <p:sldId id="330" r:id="rId23"/>
    <p:sldId id="370" r:id="rId24"/>
    <p:sldId id="377" r:id="rId25"/>
    <p:sldId id="290" r:id="rId26"/>
    <p:sldId id="331" r:id="rId27"/>
    <p:sldId id="372" r:id="rId28"/>
    <p:sldId id="291" r:id="rId29"/>
    <p:sldId id="292" r:id="rId30"/>
    <p:sldId id="371" r:id="rId31"/>
    <p:sldId id="293" r:id="rId32"/>
    <p:sldId id="369" r:id="rId33"/>
    <p:sldId id="376" r:id="rId34"/>
    <p:sldId id="374" r:id="rId35"/>
    <p:sldId id="375" r:id="rId36"/>
    <p:sldId id="311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12" r:id="rId47"/>
    <p:sldId id="304" r:id="rId48"/>
    <p:sldId id="343" r:id="rId49"/>
    <p:sldId id="305" r:id="rId50"/>
    <p:sldId id="344" r:id="rId51"/>
    <p:sldId id="345" r:id="rId52"/>
    <p:sldId id="346" r:id="rId53"/>
    <p:sldId id="347" r:id="rId54"/>
    <p:sldId id="313" r:id="rId55"/>
    <p:sldId id="362" r:id="rId56"/>
    <p:sldId id="363" r:id="rId57"/>
    <p:sldId id="348" r:id="rId58"/>
    <p:sldId id="349" r:id="rId59"/>
    <p:sldId id="364" r:id="rId60"/>
    <p:sldId id="350" r:id="rId61"/>
    <p:sldId id="365" r:id="rId62"/>
    <p:sldId id="368" r:id="rId63"/>
    <p:sldId id="367" r:id="rId64"/>
    <p:sldId id="366" r:id="rId65"/>
    <p:sldId id="352" r:id="rId66"/>
    <p:sldId id="309" r:id="rId67"/>
    <p:sldId id="354" r:id="rId68"/>
    <p:sldId id="355" r:id="rId69"/>
    <p:sldId id="356" r:id="rId70"/>
    <p:sldId id="357" r:id="rId71"/>
    <p:sldId id="353" r:id="rId72"/>
    <p:sldId id="361" r:id="rId73"/>
    <p:sldId id="359" r:id="rId74"/>
    <p:sldId id="360" r:id="rId75"/>
    <p:sldId id="358" r:id="rId76"/>
    <p:sldId id="373" r:id="rId77"/>
    <p:sldId id="314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0141E-839C-4BA0-9733-D2F46D8E9D6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B8B89-685A-4E04-A22D-15604E3D1A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29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B8B89-685A-4E04-A22D-15604E3D1A35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C10E76E-9465-4BE4-8170-C9083286D1F0}" type="datetimeFigureOut">
              <a:rPr lang="en-US" smtClean="0"/>
              <a:pPr/>
              <a:t>12/22/2020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8622A31-FE68-45B1-B80A-D1FBF48E2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LiXmX5A5Jg" TargetMode="External"/><Relationship Id="rId2" Type="http://schemas.openxmlformats.org/officeDocument/2006/relationships/hyperlink" Target="https://www.youtube.com/watch?v=MU0jPWs_cj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MYahiW9rV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hyperlink" Target="https://www.youtube.com/watch?v=n-qXQmIWt7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DisneyTravelPros/featured" TargetMode="External"/><Relationship Id="rId7" Type="http://schemas.openxmlformats.org/officeDocument/2006/relationships/hyperlink" Target="https://www.youtube.com/watch?v=n-qXQmIWt7Q" TargetMode="External"/><Relationship Id="rId2" Type="http://schemas.openxmlformats.org/officeDocument/2006/relationships/hyperlink" Target="http://www.disneylandparis.co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MMYahiW9rVM" TargetMode="External"/><Relationship Id="rId5" Type="http://schemas.openxmlformats.org/officeDocument/2006/relationships/hyperlink" Target="https://www.youtube.com/watch?v=QLiXmX5A5Jg" TargetMode="External"/><Relationship Id="rId4" Type="http://schemas.openxmlformats.org/officeDocument/2006/relationships/hyperlink" Target="https://www.youtube.com/watch?v=MU0jPWs_cjM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hyperlink" Target="https://www.youtube.com/watch?v=QLiXmX5A5J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Accommodation Options at Dysneyland® Paris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8305800" cy="85193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600" dirty="0" smtClean="0">
                <a:latin typeface="Palatino Linotype" pitchFamily="18" charset="0"/>
              </a:rPr>
              <a:t>UNIT 9 </a:t>
            </a:r>
            <a:r>
              <a:rPr lang="sr-Latn-RS" sz="3600" dirty="0" smtClean="0">
                <a:latin typeface="Palatino Linotype" pitchFamily="18" charset="0"/>
              </a:rPr>
              <a:t>T</a:t>
            </a:r>
            <a:r>
              <a:rPr lang="en-US" sz="3600" dirty="0" err="1" smtClean="0">
                <a:latin typeface="Palatino Linotype" pitchFamily="18" charset="0"/>
              </a:rPr>
              <a:t>ourist</a:t>
            </a:r>
            <a:r>
              <a:rPr lang="en-US" sz="3600" dirty="0" smtClean="0">
                <a:latin typeface="Palatino Linotype" pitchFamily="18" charset="0"/>
              </a:rPr>
              <a:t> </a:t>
            </a:r>
            <a:r>
              <a:rPr lang="sr-Latn-RS" sz="3600" dirty="0" smtClean="0">
                <a:latin typeface="Palatino Linotype" pitchFamily="18" charset="0"/>
              </a:rPr>
              <a:t>I</a:t>
            </a:r>
            <a:r>
              <a:rPr lang="en-US" sz="3600" dirty="0" err="1" smtClean="0">
                <a:latin typeface="Palatino Linotype" pitchFamily="18" charset="0"/>
              </a:rPr>
              <a:t>nformation</a:t>
            </a:r>
            <a:endParaRPr lang="sr-Latn-RS" sz="3600" dirty="0" smtClean="0">
              <a:latin typeface="Palatino Linotype" pitchFamily="18" charset="0"/>
            </a:endParaRPr>
          </a:p>
          <a:p>
            <a:pPr algn="ctr"/>
            <a:r>
              <a:rPr lang="sr-Latn-RS" sz="3600" dirty="0" smtClean="0">
                <a:latin typeface="Palatino Linotype" pitchFamily="18" charset="0"/>
              </a:rPr>
              <a:t>page 132,181</a:t>
            </a:r>
            <a:endParaRPr lang="en-US" sz="36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Palatino Linotype" pitchFamily="18" charset="0"/>
              </a:rPr>
              <a:t>ACCOMMODATION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single room</a:t>
            </a: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double room</a:t>
            </a: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twin room </a:t>
            </a: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triple room</a:t>
            </a: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quad(</a:t>
            </a:r>
            <a:r>
              <a:rPr lang="en-US" sz="3200" dirty="0" err="1" smtClean="0">
                <a:latin typeface="Palatino Linotype" pitchFamily="18" charset="0"/>
              </a:rPr>
              <a:t>ruple</a:t>
            </a:r>
            <a:r>
              <a:rPr lang="en-US" sz="3200" dirty="0" smtClean="0">
                <a:latin typeface="Palatino Linotype" pitchFamily="18" charset="0"/>
              </a:rPr>
              <a:t>) room</a:t>
            </a:r>
          </a:p>
          <a:p>
            <a:pPr>
              <a:buNone/>
            </a:pPr>
            <a:r>
              <a:rPr lang="en-US" sz="3200" dirty="0" smtClean="0">
                <a:latin typeface="Palatino Linotype" pitchFamily="18" charset="0"/>
              </a:rPr>
              <a:t>family room</a:t>
            </a:r>
          </a:p>
          <a:p>
            <a:pPr>
              <a:buNone/>
            </a:pPr>
            <a:r>
              <a:rPr lang="sr-Latn-CS" sz="3200" dirty="0" smtClean="0">
                <a:latin typeface="Palatino Linotype" pitchFamily="18" charset="0"/>
              </a:rPr>
              <a:t>s</a:t>
            </a:r>
            <a:r>
              <a:rPr lang="en-US" sz="3200" dirty="0" err="1" smtClean="0">
                <a:latin typeface="Palatino Linotype" pitchFamily="18" charset="0"/>
              </a:rPr>
              <a:t>uite</a:t>
            </a:r>
            <a:r>
              <a:rPr lang="sr-Latn-CS" sz="3200" dirty="0" smtClean="0">
                <a:latin typeface="Palatino Linotype" pitchFamily="18" charset="0"/>
              </a:rPr>
              <a:t>/ penthouse</a:t>
            </a:r>
            <a:endParaRPr lang="en-US" sz="32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s</a:t>
            </a:r>
            <a:r>
              <a:rPr lang="sr-Latn-CS" sz="3600" dirty="0" smtClean="0">
                <a:latin typeface="Palatino Linotype" pitchFamily="18" charset="0"/>
              </a:rPr>
              <a:t>ingle </a:t>
            </a:r>
            <a:r>
              <a:rPr lang="sr-Latn-CS" sz="3600" dirty="0" smtClean="0">
                <a:latin typeface="Palatino Linotype" pitchFamily="18" charset="0"/>
              </a:rPr>
              <a:t>r</a:t>
            </a:r>
            <a:r>
              <a:rPr lang="sr-Latn-CS" sz="3600" dirty="0" smtClean="0">
                <a:latin typeface="Palatino Linotype" pitchFamily="18" charset="0"/>
              </a:rPr>
              <a:t>oom  </a:t>
            </a:r>
            <a:r>
              <a:rPr lang="sr-Latn-CS" sz="3600" dirty="0" smtClean="0">
                <a:latin typeface="Palatino Linotype" pitchFamily="18" charset="0"/>
              </a:rPr>
              <a:t>- one person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149165_14011711230018093575_ST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5715000" cy="4648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86447" y="2500306"/>
            <a:ext cx="335755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s</a:t>
            </a:r>
            <a:r>
              <a:rPr lang="sr-Latn-CS" sz="3200" dirty="0" smtClean="0">
                <a:latin typeface="Palatino Linotype" pitchFamily="18" charset="0"/>
              </a:rPr>
              <a:t>ingle </a:t>
            </a:r>
            <a:r>
              <a:rPr lang="sr-Latn-CS" sz="3200" dirty="0" smtClean="0">
                <a:latin typeface="Palatino Linotype" pitchFamily="18" charset="0"/>
              </a:rPr>
              <a:t>s</a:t>
            </a:r>
            <a:r>
              <a:rPr lang="sr-Latn-CS" sz="3200" dirty="0" smtClean="0">
                <a:latin typeface="Palatino Linotype" pitchFamily="18" charset="0"/>
              </a:rPr>
              <a:t>upplement</a:t>
            </a:r>
            <a:endParaRPr lang="sr-Latn-CS" sz="3200" dirty="0" smtClean="0">
              <a:latin typeface="Palatino Linotype" pitchFamily="18" charset="0"/>
            </a:endParaRPr>
          </a:p>
          <a:p>
            <a:pPr algn="ctr"/>
            <a:endParaRPr lang="sr-Latn-CS" sz="3200" dirty="0" smtClean="0">
              <a:latin typeface="Palatino Linotype" pitchFamily="18" charset="0"/>
            </a:endParaRPr>
          </a:p>
          <a:p>
            <a:pPr algn="ctr"/>
            <a:r>
              <a:rPr lang="sr-Latn-CS" sz="3200" dirty="0" smtClean="0">
                <a:latin typeface="Palatino Linotype" pitchFamily="18" charset="0"/>
              </a:rPr>
              <a:t>10-100%  </a:t>
            </a:r>
          </a:p>
          <a:p>
            <a:pPr algn="ctr"/>
            <a:endParaRPr lang="sr-Latn-CS" sz="3200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552564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d</a:t>
            </a:r>
            <a:r>
              <a:rPr lang="sr-Latn-CS" dirty="0" smtClean="0">
                <a:latin typeface="Palatino Linotype" pitchFamily="18" charset="0"/>
              </a:rPr>
              <a:t>ouble </a:t>
            </a:r>
            <a:r>
              <a:rPr lang="sr-Latn-CS" dirty="0" smtClean="0">
                <a:latin typeface="Palatino Linotype" pitchFamily="18" charset="0"/>
              </a:rPr>
              <a:t>r</a:t>
            </a:r>
            <a:r>
              <a:rPr lang="sr-Latn-CS" dirty="0" smtClean="0">
                <a:latin typeface="Palatino Linotype" pitchFamily="18" charset="0"/>
              </a:rPr>
              <a:t>oom </a:t>
            </a:r>
            <a:r>
              <a:rPr lang="sr-Latn-CS" dirty="0" smtClean="0">
                <a:latin typeface="Palatino Linotype" pitchFamily="18" charset="0"/>
              </a:rPr>
              <a:t>– two people or one person in one big </a:t>
            </a:r>
            <a:r>
              <a:rPr lang="sr-Latn-CS" dirty="0" smtClean="0">
                <a:latin typeface="Palatino Linotype" pitchFamily="18" charset="0"/>
              </a:rPr>
              <a:t>bed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i="1" dirty="0" smtClean="0">
                <a:latin typeface="Palatino Linotype" pitchFamily="18" charset="0"/>
              </a:rPr>
              <a:t>s</a:t>
            </a:r>
            <a:r>
              <a:rPr lang="sr-Latn-CS" i="1" dirty="0" smtClean="0">
                <a:latin typeface="Palatino Linotype" pitchFamily="18" charset="0"/>
              </a:rPr>
              <a:t>oba </a:t>
            </a:r>
            <a:r>
              <a:rPr lang="sr-Latn-CS" i="1" dirty="0" smtClean="0">
                <a:latin typeface="Palatino Linotype" pitchFamily="18" charset="0"/>
              </a:rPr>
              <a:t>sa francuskim ležajem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mercure-parramatta-sydney_13082009060547264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890690"/>
            <a:ext cx="6096000" cy="4967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676400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win </a:t>
            </a:r>
            <a:r>
              <a:rPr lang="sr-Latn-CS" dirty="0" smtClean="0">
                <a:latin typeface="Palatino Linotype" pitchFamily="18" charset="0"/>
              </a:rPr>
              <a:t>r</a:t>
            </a:r>
            <a:r>
              <a:rPr lang="sr-Latn-CS" dirty="0" smtClean="0">
                <a:latin typeface="Palatino Linotype" pitchFamily="18" charset="0"/>
              </a:rPr>
              <a:t>oom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i="1" dirty="0" smtClean="0">
                <a:latin typeface="Palatino Linotype" pitchFamily="18" charset="0"/>
              </a:rPr>
              <a:t> two people in two separate beds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parkroyal-club-twin-roo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857364"/>
            <a:ext cx="7191375" cy="4724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</a:t>
            </a:r>
            <a:r>
              <a:rPr lang="sr-Latn-CS" dirty="0" smtClean="0">
                <a:latin typeface="Palatino Linotype" pitchFamily="18" charset="0"/>
              </a:rPr>
              <a:t>riple </a:t>
            </a:r>
            <a:r>
              <a:rPr lang="sr-Latn-CS" dirty="0" smtClean="0">
                <a:latin typeface="Palatino Linotype" pitchFamily="18" charset="0"/>
              </a:rPr>
              <a:t>r</a:t>
            </a:r>
            <a:r>
              <a:rPr lang="sr-Latn-CS" dirty="0" smtClean="0">
                <a:latin typeface="Palatino Linotype" pitchFamily="18" charset="0"/>
              </a:rPr>
              <a:t>oom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2249424"/>
            <a:ext cx="5195910" cy="432511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user\Desktop\Triple-sharing-room-at-Metro-hotel-sydney-centr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66294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95400"/>
          </a:xfrm>
        </p:spPr>
        <p:txBody>
          <a:bodyPr/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q</a:t>
            </a:r>
            <a:r>
              <a:rPr lang="sr-Latn-CS" sz="3600" dirty="0" smtClean="0">
                <a:latin typeface="Palatino Linotype" pitchFamily="18" charset="0"/>
              </a:rPr>
              <a:t>uad</a:t>
            </a:r>
            <a:r>
              <a:rPr lang="sr-Latn-CS" dirty="0" smtClean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r</a:t>
            </a:r>
            <a:r>
              <a:rPr lang="sr-Latn-CS" dirty="0" smtClean="0">
                <a:latin typeface="Palatino Linotype" pitchFamily="18" charset="0"/>
              </a:rPr>
              <a:t>oom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5123" name="Picture 3" descr="C:\Users\user\Desktop\2610_BTHRoomQuadrupleI_1280x8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4572000" cy="5181600"/>
          </a:xfrm>
          <a:prstGeom prst="rect">
            <a:avLst/>
          </a:prstGeom>
          <a:noFill/>
        </p:spPr>
      </p:pic>
      <p:pic>
        <p:nvPicPr>
          <p:cNvPr id="5124" name="Picture 4" descr="C:\Users\user\Desktop\bunk-bed-rooms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76400"/>
            <a:ext cx="45720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458200" cy="1028688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f</a:t>
            </a:r>
            <a:r>
              <a:rPr lang="sr-Latn-CS" sz="3600" dirty="0" smtClean="0">
                <a:latin typeface="Palatino Linotype" pitchFamily="18" charset="0"/>
              </a:rPr>
              <a:t>amily </a:t>
            </a:r>
            <a:r>
              <a:rPr lang="sr-Latn-CS" sz="3600" dirty="0" smtClean="0">
                <a:latin typeface="Palatino Linotype" pitchFamily="18" charset="0"/>
              </a:rPr>
              <a:t>r</a:t>
            </a:r>
            <a:r>
              <a:rPr lang="sr-Latn-CS" sz="3600" dirty="0" smtClean="0">
                <a:latin typeface="Palatino Linotype" pitchFamily="18" charset="0"/>
              </a:rPr>
              <a:t>oom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rooms-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714488"/>
            <a:ext cx="5765800" cy="4743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</a:t>
            </a:r>
            <a:r>
              <a:rPr lang="sr-Latn-CS" sz="3600" dirty="0" smtClean="0">
                <a:latin typeface="Palatino Linotype" pitchFamily="18" charset="0"/>
              </a:rPr>
              <a:t>otel </a:t>
            </a:r>
            <a:r>
              <a:rPr lang="sr-Latn-CS" sz="3600" dirty="0" smtClean="0">
                <a:latin typeface="Palatino Linotype" pitchFamily="18" charset="0"/>
              </a:rPr>
              <a:t>s</a:t>
            </a:r>
            <a:r>
              <a:rPr lang="sr-Latn-CS" sz="3600" dirty="0" smtClean="0">
                <a:latin typeface="Palatino Linotype" pitchFamily="18" charset="0"/>
              </a:rPr>
              <a:t>uite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Four-Seasons-Hotel-Sydney-Opera-View-Premier-Room-300x2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14488"/>
            <a:ext cx="60579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>
                <a:latin typeface="Palatino Linotype" pitchFamily="18" charset="0"/>
              </a:rPr>
              <a:t>y</a:t>
            </a:r>
            <a:r>
              <a:rPr lang="sr-Latn-CS" dirty="0" smtClean="0">
                <a:latin typeface="Palatino Linotype" pitchFamily="18" charset="0"/>
              </a:rPr>
              <a:t>outh </a:t>
            </a:r>
            <a:r>
              <a:rPr lang="sr-Latn-RS" dirty="0" smtClean="0">
                <a:latin typeface="Palatino Linotype" pitchFamily="18" charset="0"/>
              </a:rPr>
              <a:t>h</a:t>
            </a:r>
            <a:r>
              <a:rPr lang="sr-Latn-CS" dirty="0" smtClean="0">
                <a:latin typeface="Palatino Linotype" pitchFamily="18" charset="0"/>
              </a:rPr>
              <a:t>ostel </a:t>
            </a:r>
            <a:r>
              <a:rPr lang="sr-Latn-CS" dirty="0" smtClean="0">
                <a:latin typeface="Palatino Linotype" pitchFamily="18" charset="0"/>
              </a:rPr>
              <a:t>(host+hotel)</a:t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i="1" dirty="0" smtClean="0">
                <a:latin typeface="Palatino Linotype" pitchFamily="18" charset="0"/>
              </a:rPr>
              <a:t>berge de jeunesse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8194" name="Picture 2" descr="C:\Users\user\Desktop\hostels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81200"/>
            <a:ext cx="5334000" cy="4876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410200" y="2133601"/>
            <a:ext cx="373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aimed at the budget traveler and generally attracts a younger clientele - backpackers </a:t>
            </a:r>
            <a:r>
              <a:rPr lang="sr-Latn-CS" sz="3200" dirty="0" smtClean="0"/>
              <a:t>, students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7620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</a:t>
            </a:r>
            <a:r>
              <a:rPr lang="sr-Latn-CS" sz="3600" dirty="0" smtClean="0">
                <a:latin typeface="Palatino Linotype" pitchFamily="18" charset="0"/>
              </a:rPr>
              <a:t>ostel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345585_1212090812009214121_ST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5181600" cy="5334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81600" y="1600200"/>
            <a:ext cx="396240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B</a:t>
            </a:r>
            <a:r>
              <a:rPr lang="en-US" sz="2800" dirty="0" err="1" smtClean="0">
                <a:latin typeface="Palatino Linotype" pitchFamily="18" charset="0"/>
              </a:rPr>
              <a:t>edrooms</a:t>
            </a:r>
            <a:r>
              <a:rPr lang="en-US" sz="2800" dirty="0" smtClean="0">
                <a:latin typeface="Palatino Linotype" pitchFamily="18" charset="0"/>
              </a:rPr>
              <a:t> are in a </a:t>
            </a:r>
            <a:r>
              <a:rPr lang="en-US" sz="2800" b="1" dirty="0" smtClean="0">
                <a:solidFill>
                  <a:srgbClr val="7030A0"/>
                </a:solidFill>
                <a:latin typeface="Palatino Linotype" pitchFamily="18" charset="0"/>
              </a:rPr>
              <a:t>dormitory</a:t>
            </a:r>
            <a:r>
              <a:rPr lang="en-US" sz="2800" dirty="0" smtClean="0">
                <a:latin typeface="Palatino Linotype" pitchFamily="18" charset="0"/>
              </a:rPr>
              <a:t> style and bathrooms are shared</a:t>
            </a:r>
            <a:r>
              <a:rPr lang="sr-Latn-CS" sz="2800" dirty="0" smtClean="0">
                <a:latin typeface="Palatino Linotype" pitchFamily="18" charset="0"/>
              </a:rPr>
              <a:t>, even though</a:t>
            </a:r>
            <a:r>
              <a:rPr lang="en-US" sz="2800" dirty="0" smtClean="0"/>
              <a:t> </a:t>
            </a:r>
            <a:r>
              <a:rPr lang="en-US" sz="2800" i="1" dirty="0" smtClean="0"/>
              <a:t>en</a:t>
            </a:r>
            <a:r>
              <a:rPr lang="sr-Latn-CS" sz="2800" i="1" dirty="0" smtClean="0"/>
              <a:t> </a:t>
            </a:r>
            <a:r>
              <a:rPr lang="en-US" sz="2800" i="1" dirty="0" smtClean="0"/>
              <a:t>suite </a:t>
            </a:r>
            <a:r>
              <a:rPr lang="en-US" sz="2800" dirty="0" smtClean="0"/>
              <a:t>bedrooms may </a:t>
            </a:r>
            <a:r>
              <a:rPr lang="sr-Latn-CS" sz="2800" dirty="0" smtClean="0"/>
              <a:t>also </a:t>
            </a:r>
            <a:r>
              <a:rPr lang="en-US" sz="2800" dirty="0" smtClean="0"/>
              <a:t>be available</a:t>
            </a:r>
            <a:r>
              <a:rPr lang="sr-Latn-CS" sz="2800" dirty="0" smtClean="0"/>
              <a:t>.</a:t>
            </a:r>
          </a:p>
          <a:p>
            <a:endParaRPr lang="en-US" sz="2800" dirty="0" smtClean="0"/>
          </a:p>
          <a:p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endParaRPr lang="en-US" sz="24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</a:t>
            </a:r>
            <a:r>
              <a:rPr lang="sr-Latn-CS" sz="3600" dirty="0" smtClean="0">
                <a:latin typeface="Palatino Linotype" pitchFamily="18" charset="0"/>
              </a:rPr>
              <a:t>ostel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hostels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5562600" cy="5105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638800" y="1752600"/>
            <a:ext cx="3276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Palatino Linotype" pitchFamily="18" charset="0"/>
              </a:rPr>
              <a:t>breakfast may be available in addition to the room rate</a:t>
            </a:r>
            <a:endParaRPr lang="sr-Latn-CS" sz="2800" dirty="0" smtClean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r>
              <a:rPr lang="sr-Latn-CS" sz="2800" dirty="0" smtClean="0">
                <a:latin typeface="Palatino Linotype" pitchFamily="18" charset="0"/>
              </a:rPr>
              <a:t>Today, the difference between the hotel &amp;hostel is blurred.</a:t>
            </a:r>
            <a:endParaRPr lang="en-US" sz="2800" dirty="0" smtClean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Autofit/>
          </a:bodyPr>
          <a:lstStyle/>
          <a:p>
            <a:pPr algn="ctr"/>
            <a:r>
              <a:rPr lang="sr-Latn-CS" sz="4400" dirty="0" smtClean="0"/>
              <a:t/>
            </a:r>
            <a:br>
              <a:rPr lang="sr-Latn-CS" sz="4400" dirty="0" smtClean="0"/>
            </a:br>
            <a:r>
              <a:rPr lang="sr-Latn-RS" sz="3600" dirty="0" smtClean="0">
                <a:latin typeface="Palatino Linotype" pitchFamily="18" charset="0"/>
              </a:rPr>
              <a:t>b</a:t>
            </a:r>
            <a:r>
              <a:rPr lang="sr-Latn-CS" sz="3600" dirty="0" smtClean="0">
                <a:latin typeface="Palatino Linotype" pitchFamily="18" charset="0"/>
              </a:rPr>
              <a:t>ed</a:t>
            </a:r>
            <a:r>
              <a:rPr lang="en-US" sz="3600" dirty="0" smtClean="0">
                <a:latin typeface="Palatino Linotype" pitchFamily="18" charset="0"/>
              </a:rPr>
              <a:t> </a:t>
            </a:r>
            <a:r>
              <a:rPr lang="en-US" sz="3600" dirty="0" smtClean="0">
                <a:latin typeface="Palatino Linotype" pitchFamily="18" charset="0"/>
              </a:rPr>
              <a:t>&amp; </a:t>
            </a:r>
            <a:r>
              <a:rPr lang="sr-Latn-RS" sz="3600" dirty="0" smtClean="0">
                <a:latin typeface="Palatino Linotype" pitchFamily="18" charset="0"/>
              </a:rPr>
              <a:t>b</a:t>
            </a:r>
            <a:r>
              <a:rPr lang="sr-Latn-CS" sz="3600" dirty="0" smtClean="0">
                <a:latin typeface="Palatino Linotype" pitchFamily="18" charset="0"/>
              </a:rPr>
              <a:t>reakfast </a:t>
            </a:r>
            <a:r>
              <a:rPr lang="sr-Latn-CS" sz="3600" dirty="0" smtClean="0">
                <a:latin typeface="Palatino Linotype" pitchFamily="18" charset="0"/>
              </a:rPr>
              <a:t>(B&amp;B accommodation)</a:t>
            </a:r>
            <a:r>
              <a:rPr lang="en-US" sz="3600" dirty="0" smtClean="0">
                <a:latin typeface="Palatino Linotype" pitchFamily="18" charset="0"/>
              </a:rPr>
              <a:t/>
            </a:r>
            <a:br>
              <a:rPr lang="en-US" sz="3600" dirty="0" smtClean="0">
                <a:latin typeface="Palatino Linotype" pitchFamily="18" charset="0"/>
              </a:rPr>
            </a:b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295400"/>
            <a:ext cx="4724400" cy="5562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Palatino Linotype" pitchFamily="18" charset="0"/>
              </a:rPr>
              <a:t>a private home in which guests are accommodated in bedrooms (with or without private bathrooms)</a:t>
            </a:r>
          </a:p>
          <a:p>
            <a:r>
              <a:rPr lang="en-US" dirty="0" smtClean="0">
                <a:latin typeface="Palatino Linotype" pitchFamily="18" charset="0"/>
              </a:rPr>
              <a:t>the owner usually lives in the house and meets the guests</a:t>
            </a:r>
          </a:p>
          <a:p>
            <a:r>
              <a:rPr lang="en-US" dirty="0" smtClean="0">
                <a:latin typeface="Palatino Linotype" pitchFamily="18" charset="0"/>
              </a:rPr>
              <a:t>breakfast is included in the price, no other meals since they have no facilities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diningrmorchids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46482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g</a:t>
            </a:r>
            <a:r>
              <a:rPr lang="sr-Latn-CS" sz="3600" dirty="0" smtClean="0">
                <a:latin typeface="Palatino Linotype" pitchFamily="18" charset="0"/>
              </a:rPr>
              <a:t>uesthouse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1934" y="1428736"/>
            <a:ext cx="4857784" cy="51458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Palatino Linotype" pitchFamily="18" charset="0"/>
              </a:rPr>
              <a:t> a guesthouse is a private home which has been converted for the use of guests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the owner either lives elsewhere, or in a separate area within the property.</a:t>
            </a:r>
          </a:p>
          <a:p>
            <a:pPr algn="just"/>
            <a:r>
              <a:rPr lang="en-US" dirty="0" smtClean="0">
                <a:latin typeface="Palatino Linotype" pitchFamily="18" charset="0"/>
              </a:rPr>
              <a:t> guesthouse offers a wider range of services than a B&amp;B,  it usually caters for all meals.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guesthouse-july-2009-01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38862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c</a:t>
            </a:r>
            <a:r>
              <a:rPr lang="sr-Latn-CS" sz="3600" dirty="0" smtClean="0">
                <a:latin typeface="Palatino Linotype" pitchFamily="18" charset="0"/>
              </a:rPr>
              <a:t>ottage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3314" name="Picture 2" descr="C:\Users\user\Desktop\cottage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5765800" cy="5410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67400" y="2438400"/>
            <a:ext cx="265515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c</a:t>
            </a:r>
            <a:r>
              <a:rPr lang="sr-Latn-CS" sz="2800" dirty="0" smtClean="0">
                <a:latin typeface="Palatino Linotype" pitchFamily="18" charset="0"/>
              </a:rPr>
              <a:t>halet</a:t>
            </a:r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w</a:t>
            </a:r>
            <a:r>
              <a:rPr lang="sr-Latn-CS" sz="2800" dirty="0" smtClean="0">
                <a:latin typeface="Palatino Linotype" pitchFamily="18" charset="0"/>
              </a:rPr>
              <a:t>eekend </a:t>
            </a:r>
            <a:r>
              <a:rPr lang="sr-Latn-CS" sz="2800" dirty="0" smtClean="0">
                <a:latin typeface="Palatino Linotype" pitchFamily="18" charset="0"/>
              </a:rPr>
              <a:t>h</a:t>
            </a:r>
            <a:r>
              <a:rPr lang="sr-Latn-CS" sz="2800" dirty="0" smtClean="0">
                <a:latin typeface="Palatino Linotype" pitchFamily="18" charset="0"/>
              </a:rPr>
              <a:t>ouse</a:t>
            </a:r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v</a:t>
            </a:r>
            <a:r>
              <a:rPr lang="sr-Latn-CS" sz="2800" dirty="0" smtClean="0">
                <a:latin typeface="Palatino Linotype" pitchFamily="18" charset="0"/>
              </a:rPr>
              <a:t>illa</a:t>
            </a:r>
            <a:endParaRPr lang="sr-Latn-CS" sz="2800" dirty="0" smtClean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82000" cy="1524000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s</a:t>
            </a:r>
            <a:r>
              <a:rPr lang="sr-Latn-CS" sz="3600" dirty="0" smtClean="0">
                <a:latin typeface="Palatino Linotype" pitchFamily="18" charset="0"/>
              </a:rPr>
              <a:t>erviced</a:t>
            </a:r>
            <a:r>
              <a:rPr lang="en-US" sz="3600" dirty="0" smtClean="0">
                <a:latin typeface="Palatino Linotype" pitchFamily="18" charset="0"/>
              </a:rPr>
              <a:t> </a:t>
            </a:r>
            <a:r>
              <a:rPr lang="sr-Latn-RS" sz="3600" dirty="0" smtClean="0">
                <a:latin typeface="Palatino Linotype" pitchFamily="18" charset="0"/>
              </a:rPr>
              <a:t>a</a:t>
            </a:r>
            <a:r>
              <a:rPr lang="sr-Latn-CS" sz="3600" dirty="0" smtClean="0">
                <a:latin typeface="Palatino Linotype" pitchFamily="18" charset="0"/>
              </a:rPr>
              <a:t>partments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0" y="1981200"/>
            <a:ext cx="3733800" cy="4593336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alatino Linotype" pitchFamily="18" charset="0"/>
              </a:rPr>
              <a:t>furnished flat available for short or long stay</a:t>
            </a:r>
          </a:p>
          <a:p>
            <a:r>
              <a:rPr lang="en-US" sz="3200" dirty="0" smtClean="0">
                <a:latin typeface="Palatino Linotype" pitchFamily="18" charset="0"/>
              </a:rPr>
              <a:t>rent is paid by tourists, but no</a:t>
            </a:r>
            <a:r>
              <a:rPr lang="sr-Latn-CS" sz="3200" dirty="0" smtClean="0">
                <a:latin typeface="Palatino Linotype" pitchFamily="18" charset="0"/>
              </a:rPr>
              <a:t>t the</a:t>
            </a:r>
            <a:r>
              <a:rPr lang="en-US" sz="3200" dirty="0" smtClean="0">
                <a:latin typeface="Palatino Linotype" pitchFamily="18" charset="0"/>
              </a:rPr>
              <a:t> bills</a:t>
            </a:r>
          </a:p>
          <a:p>
            <a:endParaRPr lang="en-US" sz="4000" dirty="0" smtClean="0"/>
          </a:p>
          <a:p>
            <a:pPr>
              <a:buNone/>
            </a:pPr>
            <a:endParaRPr lang="en-US" sz="4000" dirty="0"/>
          </a:p>
        </p:txBody>
      </p:sp>
      <p:pic>
        <p:nvPicPr>
          <p:cNvPr id="4098" name="Picture 2" descr="C:\Users\user\Desktop\LetterBox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54864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</a:t>
            </a:r>
            <a:r>
              <a:rPr lang="sr-Latn-CS" sz="3600" dirty="0" smtClean="0">
                <a:latin typeface="Palatino Linotype" pitchFamily="18" charset="0"/>
              </a:rPr>
              <a:t>otel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Barcelo_Lanzarote_Resort-Insel_-_Lanzarote-Aussenansicht-5-8479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5765800" cy="411957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86446" y="1905000"/>
            <a:ext cx="33575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i="1" dirty="0" smtClean="0">
                <a:latin typeface="Palatino Linotype" pitchFamily="18" charset="0"/>
              </a:rPr>
              <a:t>H</a:t>
            </a:r>
            <a:r>
              <a:rPr lang="en-US" sz="3200" i="1" dirty="0" err="1" smtClean="0">
                <a:latin typeface="Palatino Linotype" pitchFamily="18" charset="0"/>
              </a:rPr>
              <a:t>otel</a:t>
            </a:r>
            <a:r>
              <a:rPr lang="en-US" sz="3200" i="1" dirty="0" smtClean="0">
                <a:latin typeface="Palatino Linotype" pitchFamily="18" charset="0"/>
              </a:rPr>
              <a:t> </a:t>
            </a:r>
            <a:r>
              <a:rPr lang="en-US" sz="3200" dirty="0" smtClean="0">
                <a:latin typeface="Palatino Linotype" pitchFamily="18" charset="0"/>
              </a:rPr>
              <a:t>is the largest of all accommodation types</a:t>
            </a:r>
            <a:r>
              <a:rPr lang="sr-Latn-CS" sz="3200" dirty="0" smtClean="0">
                <a:latin typeface="Palatino Linotype" pitchFamily="18" charset="0"/>
              </a:rPr>
              <a:t>.</a:t>
            </a:r>
            <a:endParaRPr lang="en-US" sz="32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</a:t>
            </a:r>
            <a:r>
              <a:rPr lang="sr-Latn-CS" sz="3600" dirty="0" smtClean="0">
                <a:latin typeface="Palatino Linotype" pitchFamily="18" charset="0"/>
              </a:rPr>
              <a:t>otel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Front_desk-hote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922" y="1676400"/>
            <a:ext cx="5037277" cy="482443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10200" y="2209800"/>
            <a:ext cx="38308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T</a:t>
            </a:r>
            <a:r>
              <a:rPr lang="en-US" sz="3200" dirty="0" smtClean="0">
                <a:latin typeface="Palatino Linotype" pitchFamily="18" charset="0"/>
              </a:rPr>
              <a:t>here is typically a reception area</a:t>
            </a:r>
            <a:r>
              <a:rPr lang="sr-Latn-CS" sz="3200" dirty="0" smtClean="0">
                <a:latin typeface="Palatino Linotype" pitchFamily="18" charset="0"/>
              </a:rPr>
              <a:t>.</a:t>
            </a:r>
            <a:r>
              <a:rPr lang="en-US" sz="3200" dirty="0" smtClean="0">
                <a:latin typeface="Palatino Linotype" pitchFamily="18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>
                <a:latin typeface="Palatino Linotype" pitchFamily="18" charset="0"/>
              </a:rPr>
              <a:t>h</a:t>
            </a:r>
            <a:r>
              <a:rPr lang="sr-Latn-CS" dirty="0" smtClean="0">
                <a:latin typeface="Palatino Linotype" pitchFamily="18" charset="0"/>
              </a:rPr>
              <a:t>otel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athena_royal_hotel_restauran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0362" y="1828800"/>
            <a:ext cx="5318438" cy="47434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8800" y="2362200"/>
            <a:ext cx="3276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I</a:t>
            </a:r>
            <a:r>
              <a:rPr lang="en-US" sz="3200" dirty="0" err="1" smtClean="0">
                <a:latin typeface="Palatino Linotype" pitchFamily="18" charset="0"/>
              </a:rPr>
              <a:t>ts</a:t>
            </a:r>
            <a:r>
              <a:rPr lang="en-US" sz="3200" dirty="0" smtClean="0">
                <a:latin typeface="Palatino Linotype" pitchFamily="18" charset="0"/>
              </a:rPr>
              <a:t> restaurant and other facilities are accessible for public</a:t>
            </a:r>
            <a:r>
              <a:rPr lang="sr-Latn-CS" sz="3200" dirty="0" smtClean="0">
                <a:latin typeface="Palatino Linotype" pitchFamily="18" charset="0"/>
              </a:rPr>
              <a:t>.</a:t>
            </a:r>
            <a:endParaRPr lang="en-US" sz="3200" dirty="0" smtClean="0">
              <a:latin typeface="Palatino Linotype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h</a:t>
            </a:r>
            <a:r>
              <a:rPr lang="sr-Latn-CS" dirty="0" smtClean="0">
                <a:latin typeface="Palatino Linotype" pitchFamily="18" charset="0"/>
              </a:rPr>
              <a:t>otel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8194" name="Picture 2" descr="C:\Users\user\Desktop\2014-08-02-roomservic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7114" y="1371600"/>
            <a:ext cx="4315835" cy="52006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24401" y="2057400"/>
            <a:ext cx="39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A w</a:t>
            </a:r>
            <a:r>
              <a:rPr lang="en-US" sz="3200" dirty="0" err="1" smtClean="0">
                <a:latin typeface="Palatino Linotype" pitchFamily="18" charset="0"/>
              </a:rPr>
              <a:t>ide</a:t>
            </a:r>
            <a:r>
              <a:rPr lang="en-US" sz="3200" dirty="0" smtClean="0">
                <a:latin typeface="Palatino Linotype" pitchFamily="18" charset="0"/>
              </a:rPr>
              <a:t> range of guest services is available, such as room service</a:t>
            </a:r>
            <a:r>
              <a:rPr lang="sr-Latn-CS" sz="3200" dirty="0" smtClean="0">
                <a:latin typeface="Palatino Linotype" pitchFamily="18" charset="0"/>
              </a:rPr>
              <a:t>.</a:t>
            </a:r>
            <a:endParaRPr lang="en-US" sz="3200" dirty="0" smtClean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534400" cy="7620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</a:t>
            </a:r>
            <a:r>
              <a:rPr lang="sr-Latn-CS" sz="3600" dirty="0" smtClean="0">
                <a:latin typeface="Palatino Linotype" pitchFamily="18" charset="0"/>
              </a:rPr>
              <a:t>otel chains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India hotel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3097" y="1295400"/>
            <a:ext cx="5568104" cy="53483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43600" y="2357430"/>
            <a:ext cx="32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/>
              <a:t>H</a:t>
            </a:r>
            <a:r>
              <a:rPr lang="en-US" sz="3200" dirty="0" err="1" smtClean="0"/>
              <a:t>otels</a:t>
            </a:r>
            <a:r>
              <a:rPr lang="en-US" sz="3200" dirty="0" smtClean="0"/>
              <a:t> </a:t>
            </a:r>
            <a:r>
              <a:rPr lang="sr-Latn-CS" sz="3200" dirty="0" smtClean="0"/>
              <a:t>could be</a:t>
            </a:r>
            <a:r>
              <a:rPr lang="en-US" sz="3200" dirty="0" smtClean="0"/>
              <a:t> members of larger hotel groups</a:t>
            </a:r>
            <a:r>
              <a:rPr lang="sr-Latn-CS" sz="3200" dirty="0" smtClean="0"/>
              <a:t>/chains.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458200" cy="10668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boutique hotel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42" name="Picture 2" descr="C:\Users\user\Desktop\Casa-Colombo-boutique-hotel-in-Sri-Lank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928802"/>
            <a:ext cx="4634638" cy="421959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133600"/>
            <a:ext cx="4038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It </a:t>
            </a:r>
            <a:r>
              <a:rPr lang="en-US" sz="2800" dirty="0" smtClean="0">
                <a:latin typeface="Palatino Linotype" pitchFamily="18" charset="0"/>
              </a:rPr>
              <a:t>provides all the facilities of a 5 star hotel, in a unique and exclusive style</a:t>
            </a:r>
            <a:r>
              <a:rPr lang="sr-Latn-CS" sz="2800" dirty="0" smtClean="0">
                <a:latin typeface="Palatino Linotype" pitchFamily="18" charset="0"/>
              </a:rPr>
              <a:t>.</a:t>
            </a:r>
          </a:p>
          <a:p>
            <a:pPr algn="ctr"/>
            <a:endParaRPr lang="en-U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T</a:t>
            </a:r>
            <a:r>
              <a:rPr lang="en-US" sz="2800" dirty="0" smtClean="0">
                <a:latin typeface="Palatino Linotype" pitchFamily="18" charset="0"/>
              </a:rPr>
              <a:t>hey are generally small</a:t>
            </a:r>
            <a:r>
              <a:rPr lang="sr-Latn-CS" sz="2800" dirty="0" smtClean="0">
                <a:latin typeface="Palatino Linotype" pitchFamily="18" charset="0"/>
              </a:rPr>
              <a:t>er </a:t>
            </a:r>
            <a:r>
              <a:rPr lang="en-US" sz="2800" dirty="0" smtClean="0">
                <a:latin typeface="Palatino Linotype" pitchFamily="18" charset="0"/>
              </a:rPr>
              <a:t>offer</a:t>
            </a:r>
            <a:r>
              <a:rPr lang="sr-Latn-CS" sz="2800" dirty="0" smtClean="0">
                <a:latin typeface="Palatino Linotype" pitchFamily="18" charset="0"/>
              </a:rPr>
              <a:t>ing</a:t>
            </a:r>
            <a:r>
              <a:rPr lang="en-US" sz="2800" dirty="0" smtClean="0">
                <a:latin typeface="Palatino Linotype" pitchFamily="18" charset="0"/>
              </a:rPr>
              <a:t> top class service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latin typeface="Georgia" pitchFamily="18" charset="0"/>
              </a:rPr>
              <a:t>d</a:t>
            </a:r>
            <a:r>
              <a:rPr lang="sr-Latn-RS" dirty="0" smtClean="0">
                <a:latin typeface="Georgia" pitchFamily="18" charset="0"/>
              </a:rPr>
              <a:t>escriptions </a:t>
            </a:r>
            <a:r>
              <a:rPr lang="sr-Latn-RS" dirty="0" smtClean="0">
                <a:latin typeface="Georgia" pitchFamily="18" charset="0"/>
              </a:rPr>
              <a:t>of hotels or other similar tourist/hospitality spaces.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The hotel </a:t>
            </a:r>
            <a:r>
              <a:rPr lang="sr-Latn-RS" b="1" dirty="0" smtClean="0"/>
              <a:t>boasts</a:t>
            </a:r>
            <a:r>
              <a:rPr lang="sr-Latn-RS" dirty="0" smtClean="0"/>
              <a:t> </a:t>
            </a:r>
            <a:r>
              <a:rPr lang="sr-Latn-RS" i="1" dirty="0" smtClean="0"/>
              <a:t>restaurants, a bar, a spa...</a:t>
            </a:r>
          </a:p>
          <a:p>
            <a:r>
              <a:rPr lang="sr-Latn-RS" dirty="0" smtClean="0"/>
              <a:t>The hotel </a:t>
            </a:r>
            <a:r>
              <a:rPr lang="sr-Latn-RS" b="1" dirty="0" smtClean="0"/>
              <a:t>features</a:t>
            </a:r>
            <a:r>
              <a:rPr lang="sr-Latn-RS" dirty="0" smtClean="0"/>
              <a:t> </a:t>
            </a:r>
            <a:r>
              <a:rPr lang="sr-Latn-RS" i="1" dirty="0" smtClean="0"/>
              <a:t>a wide range of facilities.</a:t>
            </a:r>
          </a:p>
          <a:p>
            <a:r>
              <a:rPr lang="sr-Latn-RS" dirty="0" smtClean="0"/>
              <a:t>The </a:t>
            </a:r>
            <a:r>
              <a:rPr lang="sr-Latn-RS" b="1" dirty="0" smtClean="0"/>
              <a:t>hotel enjoys</a:t>
            </a:r>
            <a:r>
              <a:rPr lang="sr-Latn-RS" dirty="0" smtClean="0"/>
              <a:t> </a:t>
            </a:r>
            <a:r>
              <a:rPr lang="sr-Latn-RS" i="1" dirty="0" smtClean="0"/>
              <a:t>panoramic views.</a:t>
            </a:r>
          </a:p>
          <a:p>
            <a:r>
              <a:rPr lang="sr-Latn-RS" dirty="0" smtClean="0"/>
              <a:t>The hotel </a:t>
            </a:r>
            <a:r>
              <a:rPr lang="sr-Latn-RS" b="1" dirty="0" smtClean="0"/>
              <a:t>offers </a:t>
            </a:r>
            <a:r>
              <a:rPr lang="sr-Latn-RS" i="1" dirty="0" smtClean="0"/>
              <a:t>specialty dishes.</a:t>
            </a:r>
            <a:endParaRPr lang="sr-Latn-RS" b="1" i="1" dirty="0" smtClean="0"/>
          </a:p>
          <a:p>
            <a:r>
              <a:rPr lang="sr-Latn-RS" dirty="0" smtClean="0"/>
              <a:t>The hotel </a:t>
            </a:r>
            <a:r>
              <a:rPr lang="sr-Latn-RS" b="1" dirty="0" smtClean="0"/>
              <a:t>promises </a:t>
            </a:r>
            <a:r>
              <a:rPr lang="sr-Latn-RS" i="1" dirty="0" smtClean="0"/>
              <a:t>a great experience.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357322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customer service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sz="3200" dirty="0" smtClean="0"/>
              <a:t>touches</a:t>
            </a:r>
          </a:p>
          <a:p>
            <a:r>
              <a:rPr lang="sr-Latn-RS" sz="3200" dirty="0" smtClean="0"/>
              <a:t>benefits</a:t>
            </a:r>
          </a:p>
          <a:p>
            <a:r>
              <a:rPr lang="sr-Latn-RS" sz="3200" dirty="0" smtClean="0"/>
              <a:t>opportunities</a:t>
            </a:r>
          </a:p>
          <a:p>
            <a:r>
              <a:rPr lang="sr-Latn-RS" sz="3200" dirty="0" smtClean="0"/>
              <a:t>conveniences</a:t>
            </a:r>
          </a:p>
          <a:p>
            <a:r>
              <a:rPr lang="sr-Latn-RS" sz="3200" dirty="0" smtClean="0"/>
              <a:t>advantages</a:t>
            </a:r>
          </a:p>
          <a:p>
            <a:r>
              <a:rPr lang="sr-Latn-RS" sz="3200" dirty="0" smtClean="0"/>
              <a:t>priority access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d</a:t>
            </a:r>
            <a:r>
              <a:rPr lang="sr-Latn-CS" sz="3600" dirty="0" smtClean="0">
                <a:latin typeface="Palatino Linotype" pitchFamily="18" charset="0"/>
              </a:rPr>
              <a:t>escription </a:t>
            </a:r>
            <a:r>
              <a:rPr lang="sr-Latn-CS" sz="3600" dirty="0" smtClean="0">
                <a:latin typeface="Palatino Linotype" pitchFamily="18" charset="0"/>
              </a:rPr>
              <a:t>according to the </a:t>
            </a:r>
            <a:r>
              <a:rPr lang="en-US" sz="3600" dirty="0" smtClean="0">
                <a:latin typeface="Palatino Linotype" pitchFamily="18" charset="0"/>
              </a:rPr>
              <a:t>PRICE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43153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sr-Latn-CS" sz="4000" dirty="0" smtClean="0"/>
          </a:p>
          <a:p>
            <a:r>
              <a:rPr lang="en-US" sz="3500" dirty="0" smtClean="0">
                <a:latin typeface="Palatino Linotype" pitchFamily="18" charset="0"/>
              </a:rPr>
              <a:t> cheap</a:t>
            </a:r>
            <a:r>
              <a:rPr lang="sr-Latn-CS" sz="3500" dirty="0" smtClean="0">
                <a:latin typeface="Palatino Linotype" pitchFamily="18" charset="0"/>
              </a:rPr>
              <a:t>/budget/downmarket/</a:t>
            </a:r>
            <a:r>
              <a:rPr lang="sr-Latn-CS" sz="3500" b="1" dirty="0" smtClean="0">
                <a:latin typeface="Palatino Linotype" pitchFamily="18" charset="0"/>
              </a:rPr>
              <a:t>in</a:t>
            </a:r>
            <a:r>
              <a:rPr lang="sr-Latn-CS" sz="3500" dirty="0" smtClean="0">
                <a:latin typeface="Palatino Linotype" pitchFamily="18" charset="0"/>
              </a:rPr>
              <a:t>expensive hotel</a:t>
            </a:r>
            <a:endParaRPr lang="en-US" sz="3500" dirty="0" smtClean="0">
              <a:latin typeface="Palatino Linotype" pitchFamily="18" charset="0"/>
            </a:endParaRPr>
          </a:p>
          <a:p>
            <a:pPr marL="109728" indent="0">
              <a:buNone/>
            </a:pPr>
            <a:r>
              <a:rPr lang="sr-Latn-CS" sz="3500" dirty="0" smtClean="0">
                <a:latin typeface="Palatino Linotype" pitchFamily="18" charset="0"/>
              </a:rPr>
              <a:t>(rock-bottom price)</a:t>
            </a:r>
          </a:p>
          <a:p>
            <a:pPr marL="109728" indent="0">
              <a:buNone/>
            </a:pPr>
            <a:endParaRPr lang="sr-Latn-CS" sz="3500" dirty="0" smtClean="0">
              <a:latin typeface="Palatino Linotype" pitchFamily="18" charset="0"/>
            </a:endParaRPr>
          </a:p>
          <a:p>
            <a:r>
              <a:rPr lang="sr-Latn-CS" sz="3500" dirty="0" smtClean="0">
                <a:latin typeface="Palatino Linotype" pitchFamily="18" charset="0"/>
              </a:rPr>
              <a:t>economically-priced</a:t>
            </a:r>
            <a:endParaRPr lang="en-US" sz="3500" dirty="0" smtClean="0">
              <a:latin typeface="Palatino Linotype" pitchFamily="18" charset="0"/>
            </a:endParaRPr>
          </a:p>
          <a:p>
            <a:r>
              <a:rPr lang="en-US" sz="3500" dirty="0" smtClean="0">
                <a:latin typeface="Palatino Linotype" pitchFamily="18" charset="0"/>
              </a:rPr>
              <a:t>reasonably-priced</a:t>
            </a:r>
            <a:r>
              <a:rPr lang="sr-Latn-CS" sz="3500" dirty="0" smtClean="0">
                <a:latin typeface="Palatino Linotype" pitchFamily="18" charset="0"/>
              </a:rPr>
              <a:t>           </a:t>
            </a:r>
          </a:p>
          <a:p>
            <a:r>
              <a:rPr lang="en-US" sz="3500" dirty="0" smtClean="0">
                <a:latin typeface="Palatino Linotype" pitchFamily="18" charset="0"/>
              </a:rPr>
              <a:t> moderately-priced</a:t>
            </a:r>
            <a:endParaRPr lang="sr-Latn-RS" sz="3500" dirty="0" smtClean="0">
              <a:latin typeface="Palatino Linotype" pitchFamily="18" charset="0"/>
            </a:endParaRPr>
          </a:p>
          <a:p>
            <a:r>
              <a:rPr lang="sr-Latn-RS" sz="3500" dirty="0" smtClean="0">
                <a:latin typeface="Palatino Linotype" pitchFamily="18" charset="0"/>
              </a:rPr>
              <a:t>affordable</a:t>
            </a:r>
            <a:endParaRPr lang="sr-Latn-CS" sz="3500" dirty="0" smtClean="0">
              <a:latin typeface="Palatino Linotype" pitchFamily="18" charset="0"/>
            </a:endParaRPr>
          </a:p>
          <a:p>
            <a:endParaRPr lang="en-US" sz="3500" dirty="0" smtClean="0">
              <a:latin typeface="Palatino Linotype" pitchFamily="18" charset="0"/>
            </a:endParaRPr>
          </a:p>
          <a:p>
            <a:r>
              <a:rPr lang="en-US" sz="3500" dirty="0" smtClean="0">
                <a:latin typeface="Palatino Linotype" pitchFamily="18" charset="0"/>
              </a:rPr>
              <a:t>good value/value for money</a:t>
            </a:r>
            <a:r>
              <a:rPr lang="sr-Latn-CS" sz="3500" dirty="0" smtClean="0">
                <a:latin typeface="Palatino Linotype" pitchFamily="18" charset="0"/>
              </a:rPr>
              <a:t>/worth every cent</a:t>
            </a:r>
          </a:p>
          <a:p>
            <a:endParaRPr lang="sr-Latn-CS" sz="3500" dirty="0" smtClean="0">
              <a:latin typeface="Palatino Linotype" pitchFamily="18" charset="0"/>
            </a:endParaRPr>
          </a:p>
          <a:p>
            <a:r>
              <a:rPr lang="sr-Latn-CS" sz="3500" dirty="0" smtClean="0">
                <a:latin typeface="Palatino Linotype" pitchFamily="18" charset="0"/>
              </a:rPr>
              <a:t>luxury/upmarket </a:t>
            </a:r>
          </a:p>
          <a:p>
            <a:r>
              <a:rPr lang="sr-Latn-CS" sz="3500" dirty="0" smtClean="0">
                <a:latin typeface="Palatino Linotype" pitchFamily="18" charset="0"/>
              </a:rPr>
              <a:t>(exorbitant/prohibitive price)</a:t>
            </a:r>
            <a:endParaRPr lang="en-US" sz="3500" dirty="0" smtClean="0">
              <a:latin typeface="Palatino Linotype" pitchFamily="18" charset="0"/>
            </a:endParaRPr>
          </a:p>
          <a:p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5400"/>
          </a:xfrm>
        </p:spPr>
        <p:txBody>
          <a:bodyPr/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budget hotel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2290" name="Picture 2" descr="C:\Users\user\Desktop\the ha van hotel nha trang in nha trang (vietnam), nha trang's favorite budget hotel!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857364"/>
            <a:ext cx="3886200" cy="4648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2438400"/>
            <a:ext cx="45720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c</a:t>
            </a:r>
            <a:r>
              <a:rPr lang="en-US" sz="3200" dirty="0" smtClean="0">
                <a:latin typeface="Palatino Linotype" pitchFamily="18" charset="0"/>
              </a:rPr>
              <a:t>heap </a:t>
            </a:r>
            <a:r>
              <a:rPr lang="en-US" sz="3200" dirty="0" smtClean="0">
                <a:latin typeface="Palatino Linotype" pitchFamily="18" charset="0"/>
              </a:rPr>
              <a:t>accommodation with basic facilities</a:t>
            </a:r>
            <a:r>
              <a:rPr lang="sr-Latn-CS" sz="3200" dirty="0" smtClean="0">
                <a:latin typeface="Palatino Linotype" pitchFamily="18" charset="0"/>
              </a:rPr>
              <a:t>.</a:t>
            </a:r>
          </a:p>
          <a:p>
            <a:pPr algn="ctr"/>
            <a:endParaRPr lang="sr-Latn-CS" sz="3200" dirty="0" smtClean="0">
              <a:latin typeface="Palatino Linotype" pitchFamily="18" charset="0"/>
            </a:endParaRPr>
          </a:p>
          <a:p>
            <a:pPr algn="ctr"/>
            <a:endParaRPr lang="sr-Latn-CS" sz="3200" dirty="0" smtClean="0">
              <a:latin typeface="Palatino Linotype" pitchFamily="18" charset="0"/>
            </a:endParaRPr>
          </a:p>
          <a:p>
            <a:pPr algn="ctr"/>
            <a:r>
              <a:rPr lang="sr-Latn-CS" sz="3200" dirty="0" smtClean="0">
                <a:latin typeface="Palatino Linotype" pitchFamily="18" charset="0"/>
              </a:rPr>
              <a:t>backpacker’s </a:t>
            </a:r>
            <a:r>
              <a:rPr lang="sr-Latn-CS" sz="3200" dirty="0">
                <a:latin typeface="Palatino Linotype" pitchFamily="18" charset="0"/>
              </a:rPr>
              <a:t>l</a:t>
            </a:r>
            <a:r>
              <a:rPr lang="sr-Latn-CS" sz="3200" dirty="0" smtClean="0">
                <a:latin typeface="Palatino Linotype" pitchFamily="18" charset="0"/>
              </a:rPr>
              <a:t>odge</a:t>
            </a:r>
            <a:r>
              <a:rPr lang="en-US" sz="3200" dirty="0" smtClean="0">
                <a:latin typeface="Palatino Linotype" pitchFamily="18" charset="0"/>
              </a:rPr>
              <a:t>.</a:t>
            </a:r>
          </a:p>
          <a:p>
            <a:pPr algn="ctr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8929718" cy="1000132"/>
          </a:xfrm>
        </p:spPr>
        <p:txBody>
          <a:bodyPr>
            <a:no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QUALITY </a:t>
            </a:r>
            <a:br>
              <a:rPr lang="sr-Latn-RS" sz="3600" dirty="0" smtClean="0">
                <a:latin typeface="Palatino Linotype" pitchFamily="18" charset="0"/>
              </a:rPr>
            </a:br>
            <a:r>
              <a:rPr lang="sr-Latn-RS" sz="3600" dirty="0" smtClean="0">
                <a:latin typeface="Palatino Linotype" pitchFamily="18" charset="0"/>
              </a:rPr>
              <a:t>(</a:t>
            </a:r>
            <a:r>
              <a:rPr lang="sr-Latn-RS" sz="3600" i="1" dirty="0" smtClean="0">
                <a:latin typeface="Palatino Linotype" pitchFamily="18" charset="0"/>
              </a:rPr>
              <a:t>prvoklasni, otmen, izuzetan, istančan</a:t>
            </a:r>
            <a:r>
              <a:rPr lang="sr-Latn-RS" sz="3600" dirty="0" smtClean="0">
                <a:latin typeface="Palatino Linotype" pitchFamily="18" charset="0"/>
              </a:rPr>
              <a:t>)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5214950"/>
          </a:xfrm>
        </p:spPr>
        <p:txBody>
          <a:bodyPr>
            <a:normAutofit fontScale="92500" lnSpcReduction="10000"/>
          </a:bodyPr>
          <a:lstStyle/>
          <a:p>
            <a:r>
              <a:rPr lang="sr-Latn-RS" b="1" i="1" dirty="0" smtClean="0">
                <a:solidFill>
                  <a:srgbClr val="7030A0"/>
                </a:solidFill>
              </a:rPr>
              <a:t>top-notch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top-of-the-range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high quality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first-rate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first-class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superb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classy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fine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exceptional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exquisite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exclusive</a:t>
            </a:r>
          </a:p>
          <a:p>
            <a:r>
              <a:rPr lang="sr-Latn-RS" b="1" i="1" dirty="0" smtClean="0">
                <a:solidFill>
                  <a:srgbClr val="7030A0"/>
                </a:solidFill>
              </a:rPr>
              <a:t>high style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000924" cy="714380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LOCATION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5072066" cy="6000768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latin typeface="Palatino Linotype" pitchFamily="18" charset="0"/>
              </a:rPr>
              <a:t>centrally-located = in the city centre</a:t>
            </a:r>
            <a:endParaRPr lang="sr-Latn-CS" sz="3200" dirty="0" smtClean="0">
              <a:latin typeface="Palatino Linotype" pitchFamily="18" charset="0"/>
            </a:endParaRPr>
          </a:p>
          <a:p>
            <a:r>
              <a:rPr lang="sr-Latn-CS" sz="3200" dirty="0" smtClean="0">
                <a:latin typeface="Palatino Linotype" pitchFamily="18" charset="0"/>
              </a:rPr>
              <a:t>within the walking distance from/to...</a:t>
            </a:r>
          </a:p>
          <a:p>
            <a:r>
              <a:rPr lang="sr-Latn-CS" sz="3200" dirty="0" smtClean="0">
                <a:latin typeface="Palatino Linotype" pitchFamily="18" charset="0"/>
              </a:rPr>
              <a:t>within 10 minutes’ walk</a:t>
            </a:r>
          </a:p>
          <a:p>
            <a:r>
              <a:rPr lang="sr-Latn-CS" sz="3200" dirty="0" smtClean="0">
                <a:latin typeface="Palatino Linotype" pitchFamily="18" charset="0"/>
              </a:rPr>
              <a:t>within </a:t>
            </a:r>
            <a:r>
              <a:rPr lang="sr-Latn-CS" sz="3200" b="1" dirty="0" smtClean="0">
                <a:solidFill>
                  <a:srgbClr val="FF0000"/>
                </a:solidFill>
                <a:latin typeface="Palatino Linotype" pitchFamily="18" charset="0"/>
              </a:rPr>
              <a:t>easy reach </a:t>
            </a:r>
            <a:r>
              <a:rPr lang="sr-Latn-CS" sz="3200" dirty="0" smtClean="0">
                <a:latin typeface="Palatino Linotype" pitchFamily="18" charset="0"/>
              </a:rPr>
              <a:t>of the main shops</a:t>
            </a:r>
          </a:p>
          <a:p>
            <a:r>
              <a:rPr lang="sr-Latn-RS" sz="3200" dirty="0" smtClean="0">
                <a:latin typeface="Palatino Linotype" pitchFamily="18" charset="0"/>
              </a:rPr>
              <a:t>it’s a </a:t>
            </a:r>
            <a:r>
              <a:rPr lang="sr-Latn-RS" sz="3200" dirty="0" smtClean="0">
                <a:latin typeface="Palatino Linotype" pitchFamily="18" charset="0"/>
              </a:rPr>
              <a:t>five-minute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stroll</a:t>
            </a:r>
            <a:r>
              <a:rPr lang="sr-Latn-RS" sz="3200" dirty="0" smtClean="0">
                <a:latin typeface="Palatino Linotype" pitchFamily="18" charset="0"/>
              </a:rPr>
              <a:t> (walk)...</a:t>
            </a:r>
            <a:endParaRPr lang="en-US" sz="3200" dirty="0" smtClean="0">
              <a:latin typeface="Palatino Linotype" pitchFamily="18" charset="0"/>
            </a:endParaRPr>
          </a:p>
          <a:p>
            <a:r>
              <a:rPr lang="en-US" sz="3200" dirty="0" smtClean="0">
                <a:latin typeface="Palatino Linotype" pitchFamily="18" charset="0"/>
              </a:rPr>
              <a:t>on-site = done or situated in the same location</a:t>
            </a:r>
            <a:endParaRPr lang="sr-Latn-RS" sz="3200" dirty="0" smtClean="0">
              <a:latin typeface="Palatino Linotype" pitchFamily="18" charset="0"/>
            </a:endParaRPr>
          </a:p>
          <a:p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adjacent to </a:t>
            </a:r>
            <a:r>
              <a:rPr lang="sr-Latn-RS" sz="3200" dirty="0" smtClean="0">
                <a:latin typeface="Palatino Linotype" pitchFamily="18" charset="0"/>
              </a:rPr>
              <a:t>(next to)</a:t>
            </a:r>
          </a:p>
          <a:p>
            <a:r>
              <a:rPr lang="sr-Latn-RS" sz="3200" dirty="0" smtClean="0">
                <a:latin typeface="Palatino Linotype" pitchFamily="18" charset="0"/>
              </a:rPr>
              <a:t>roof-top (pool)</a:t>
            </a:r>
          </a:p>
          <a:p>
            <a:r>
              <a:rPr lang="sr-Latn-RS" sz="3200" dirty="0" smtClean="0">
                <a:latin typeface="Palatino Linotype" pitchFamily="18" charset="0"/>
              </a:rPr>
              <a:t>at the </a:t>
            </a:r>
            <a:r>
              <a:rPr lang="sr-Latn-RS" sz="3200" b="1" dirty="0" smtClean="0">
                <a:solidFill>
                  <a:srgbClr val="FF0000"/>
                </a:solidFill>
                <a:latin typeface="Palatino Linotype" pitchFamily="18" charset="0"/>
              </a:rPr>
              <a:t>convenient</a:t>
            </a:r>
            <a:r>
              <a:rPr lang="sr-Latn-RS" sz="3200" dirty="0" smtClean="0">
                <a:latin typeface="Palatino Linotype" pitchFamily="18" charset="0"/>
              </a:rPr>
              <a:t> location</a:t>
            </a:r>
          </a:p>
        </p:txBody>
      </p:sp>
      <p:pic>
        <p:nvPicPr>
          <p:cNvPr id="11266" name="Picture 2" descr="C:\Users\user\Desktop\loc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421481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ORIGIN/CHARACTER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126736"/>
          </a:xfrm>
        </p:spPr>
        <p:txBody>
          <a:bodyPr>
            <a:noAutofit/>
          </a:bodyPr>
          <a:lstStyle/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long-established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RS" sz="3200" dirty="0" smtClean="0">
                <a:latin typeface="Palatino Linotype" pitchFamily="18" charset="0"/>
              </a:rPr>
              <a:t>-</a:t>
            </a:r>
            <a:r>
              <a:rPr lang="en-US" sz="3200" dirty="0" smtClean="0">
                <a:latin typeface="Palatino Linotype" pitchFamily="18" charset="0"/>
              </a:rPr>
              <a:t> exists for a long period</a:t>
            </a:r>
            <a:r>
              <a:rPr lang="sr-Latn-CS" sz="3200" dirty="0" smtClean="0">
                <a:latin typeface="Palatino Linotype" pitchFamily="18" charset="0"/>
              </a:rPr>
              <a:t>, with tradition and usu. renowned</a:t>
            </a:r>
            <a:endParaRPr lang="en-US" sz="3200" dirty="0" smtClean="0">
              <a:latin typeface="Palatino Linotype" pitchFamily="18" charset="0"/>
            </a:endParaRP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family-owned</a:t>
            </a: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family-run</a:t>
            </a:r>
            <a:r>
              <a:rPr lang="en-US" sz="3200" dirty="0" smtClean="0">
                <a:latin typeface="Palatino Linotype" pitchFamily="18" charset="0"/>
              </a:rPr>
              <a:t> = managed by the members of a family</a:t>
            </a:r>
            <a:endParaRPr lang="sr-Latn-RS" sz="3200" dirty="0" smtClean="0">
              <a:latin typeface="Palatino Linotype" pitchFamily="18" charset="0"/>
            </a:endParaRP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traditional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in the grand tradition of 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seaside/countryside</a:t>
            </a:r>
          </a:p>
          <a:p>
            <a:pPr>
              <a:buNone/>
            </a:pPr>
            <a:endParaRPr lang="en-US" sz="3200" dirty="0" smtClean="0">
              <a:latin typeface="Palatino Linotype" pitchFamily="18" charset="0"/>
            </a:endParaRPr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EQUIPMENT/SPACE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126736"/>
          </a:xfrm>
        </p:spPr>
        <p:txBody>
          <a:bodyPr>
            <a:noAutofit/>
          </a:bodyPr>
          <a:lstStyle/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comfortable</a:t>
            </a:r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/comfy/cosy</a:t>
            </a: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spacious</a:t>
            </a:r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/roomy</a:t>
            </a:r>
          </a:p>
          <a:p>
            <a:pPr>
              <a:buNone/>
            </a:pP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self-contained</a:t>
            </a:r>
            <a:endParaRPr lang="sr-Latn-R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fully-equipped</a:t>
            </a:r>
            <a:endParaRPr lang="sr-Latn-C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sr-Latn-C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fully-furnished</a:t>
            </a:r>
          </a:p>
          <a:p>
            <a:r>
              <a:rPr lang="sr-Latn-C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well-appointed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pPr>
              <a:buNone/>
            </a:pPr>
            <a:endParaRPr lang="en-US" sz="4000" dirty="0" smtClean="0"/>
          </a:p>
          <a:p>
            <a:endParaRPr lang="en-US" sz="4000" dirty="0" smtClean="0"/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A</a:t>
            </a:r>
            <a:r>
              <a:rPr lang="sr-Latn-CS" sz="3600" dirty="0" smtClean="0">
                <a:latin typeface="Palatino Linotype" pitchFamily="18" charset="0"/>
              </a:rPr>
              <a:t>PPEARANCE&amp;STYLE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Autofit/>
          </a:bodyPr>
          <a:lstStyle/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magnificently-restored</a:t>
            </a:r>
            <a:r>
              <a:rPr lang="sr-Latn-C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 </a:t>
            </a:r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/</a:t>
            </a:r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redecorated</a:t>
            </a:r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/remodelled</a:t>
            </a:r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 </a:t>
            </a: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old-style</a:t>
            </a: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friendly</a:t>
            </a:r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/inviting/welcoming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airy/illuminated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charming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turn-of-the century </a:t>
            </a:r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Victorian-style</a:t>
            </a:r>
            <a:endParaRPr lang="sr-Latn-R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art-deco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en-U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atmospheric </a:t>
            </a:r>
            <a:endParaRPr lang="sr-Latn-R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elegant/smart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incredible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majestic/grand/great/massive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A</a:t>
            </a:r>
            <a:r>
              <a:rPr lang="sr-Latn-CS" sz="3600" dirty="0" smtClean="0">
                <a:latin typeface="Palatino Linotype" pitchFamily="18" charset="0"/>
              </a:rPr>
              <a:t>PPEARANCE&amp;STYLE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Autofit/>
          </a:bodyPr>
          <a:lstStyle/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fabulous/astonishing/amazing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glass-enclosed (conservatory style)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have (nautical) flavour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glorious/notorious/famous/legendary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rustic/quaint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magical/enchanted/mesmerized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scenic 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sparkling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enjoyable</a:t>
            </a:r>
          </a:p>
          <a:p>
            <a:r>
              <a:rPr lang="sr-Latn-RS" sz="3200" b="1" i="1" dirty="0" smtClean="0">
                <a:solidFill>
                  <a:srgbClr val="7030A0"/>
                </a:solidFill>
                <a:latin typeface="Palatino Linotype" pitchFamily="18" charset="0"/>
              </a:rPr>
              <a:t>opulent</a:t>
            </a:r>
            <a:endParaRPr lang="en-US" sz="3200" b="1" i="1" dirty="0" smtClean="0">
              <a:solidFill>
                <a:srgbClr val="7030A0"/>
              </a:solidFill>
              <a:latin typeface="Palatino Linotype" pitchFamily="18" charset="0"/>
            </a:endParaRP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600" dirty="0" smtClean="0">
                <a:latin typeface="Palatino Linotype" pitchFamily="18" charset="0"/>
              </a:rPr>
              <a:t>categorization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It has three stars – it is </a:t>
            </a:r>
            <a:r>
              <a:rPr lang="sr-Latn-RS" b="1" dirty="0" smtClean="0"/>
              <a:t>a three-star hotel.</a:t>
            </a:r>
          </a:p>
          <a:p>
            <a:r>
              <a:rPr lang="sr-Latn-RS" dirty="0" smtClean="0"/>
              <a:t>It has four stars – it is </a:t>
            </a:r>
            <a:r>
              <a:rPr lang="sr-Latn-RS" b="1" dirty="0" smtClean="0"/>
              <a:t>a four-star hotel.</a:t>
            </a:r>
          </a:p>
          <a:p>
            <a:r>
              <a:rPr lang="sr-Latn-RS" dirty="0" smtClean="0"/>
              <a:t>It has five stars – it is </a:t>
            </a:r>
            <a:r>
              <a:rPr lang="sr-Latn-RS" b="1" dirty="0" smtClean="0"/>
              <a:t>a five-star hotel.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70975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200" dirty="0" smtClean="0">
                <a:solidFill>
                  <a:srgbClr val="FF0000"/>
                </a:solidFill>
                <a:latin typeface="Palatino Linotype" pitchFamily="18" charset="0"/>
              </a:rPr>
              <a:t>Watch</a:t>
            </a:r>
            <a:r>
              <a:rPr lang="sr-Latn-RS" sz="3200" dirty="0" smtClean="0">
                <a:latin typeface="Palatino Linotype" pitchFamily="18" charset="0"/>
              </a:rPr>
              <a:t/>
            </a:r>
            <a:br>
              <a:rPr lang="sr-Latn-RS" sz="3200" dirty="0" smtClean="0">
                <a:latin typeface="Palatino Linotype" pitchFamily="18" charset="0"/>
              </a:rPr>
            </a:br>
            <a:r>
              <a:rPr lang="en-US" sz="3000" dirty="0" err="1" smtClean="0">
                <a:latin typeface="Palatino Linotype" pitchFamily="18" charset="0"/>
                <a:hlinkClick r:id="rId2"/>
              </a:rPr>
              <a:t>https://www.youtube.com/watch?v=MU0jPWs_cjM</a:t>
            </a:r>
            <a:r>
              <a:rPr lang="sr-Latn-RS" sz="3000" dirty="0" smtClean="0">
                <a:latin typeface="Palatino Linotype" pitchFamily="18" charset="0"/>
              </a:rPr>
              <a:t/>
            </a:r>
            <a:br>
              <a:rPr lang="sr-Latn-RS" sz="3000" dirty="0" smtClean="0">
                <a:latin typeface="Palatino Linotype" pitchFamily="18" charset="0"/>
              </a:rPr>
            </a:br>
            <a:r>
              <a:rPr lang="en-US" sz="3000" dirty="0" err="1" smtClean="0">
                <a:latin typeface="Palatino Linotype" pitchFamily="18" charset="0"/>
                <a:hlinkClick r:id="rId3"/>
              </a:rPr>
              <a:t>https://www.youtube.com/watch?v=QLiXmX5A5Jg</a:t>
            </a:r>
            <a:r>
              <a:rPr lang="sr-Latn-RS" sz="3000" dirty="0" smtClean="0">
                <a:latin typeface="Palatino Linotype" pitchFamily="18" charset="0"/>
              </a:rPr>
              <a:t/>
            </a:r>
            <a:br>
              <a:rPr lang="sr-Latn-RS" sz="3000" dirty="0" smtClean="0">
                <a:latin typeface="Palatino Linotype" pitchFamily="18" charset="0"/>
              </a:rPr>
            </a:br>
            <a:endParaRPr lang="en-US" sz="30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ofertas-hoteles-Disney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2071678"/>
            <a:ext cx="6486525" cy="432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2286016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sz="3300" b="1" dirty="0" smtClean="0">
                <a:solidFill>
                  <a:srgbClr val="FF0000"/>
                </a:solidFill>
                <a:latin typeface="Palatino Linotype" pitchFamily="18" charset="0"/>
              </a:rPr>
              <a:t>page 132 and page 181</a:t>
            </a:r>
            <a:br>
              <a:rPr lang="sr-Latn-RS" sz="3300" b="1" dirty="0" smtClean="0">
                <a:solidFill>
                  <a:srgbClr val="FF0000"/>
                </a:solidFill>
                <a:latin typeface="Palatino Linotype" pitchFamily="18" charset="0"/>
              </a:rPr>
            </a:br>
            <a:r>
              <a:rPr lang="sr-Latn-RS" sz="3300" dirty="0" smtClean="0">
                <a:latin typeface="Palatino Linotype" pitchFamily="18" charset="0"/>
              </a:rPr>
              <a:t> carefully themed and designed hotels</a:t>
            </a:r>
            <a:br>
              <a:rPr lang="sr-Latn-RS" sz="3300" dirty="0" smtClean="0">
                <a:latin typeface="Palatino Linotype" pitchFamily="18" charset="0"/>
              </a:rPr>
            </a:br>
            <a:r>
              <a:rPr lang="sr-Latn-RS" sz="3300" dirty="0" smtClean="0">
                <a:latin typeface="Palatino Linotype" pitchFamily="18" charset="0"/>
              </a:rPr>
              <a:t>with certain ambience/decor</a:t>
            </a:r>
            <a:br>
              <a:rPr lang="sr-Latn-RS" sz="3300" dirty="0" smtClean="0">
                <a:latin typeface="Palatino Linotype" pitchFamily="18" charset="0"/>
              </a:rPr>
            </a:br>
            <a:r>
              <a:rPr lang="sr-Latn-RS" sz="3300" dirty="0" smtClean="0">
                <a:latin typeface="Palatino Linotype" pitchFamily="18" charset="0"/>
              </a:rPr>
              <a:t>(recreated atmosphere/reimagined)</a:t>
            </a:r>
            <a:br>
              <a:rPr lang="sr-Latn-RS" sz="3300" dirty="0" smtClean="0">
                <a:latin typeface="Palatino Linotype" pitchFamily="18" charset="0"/>
              </a:rPr>
            </a:br>
            <a:r>
              <a:rPr lang="sr-Latn-RS" sz="3300" dirty="0" smtClean="0">
                <a:latin typeface="Palatino Linotype" pitchFamily="18" charset="0"/>
              </a:rPr>
              <a:t>escape into a storybook vacation</a:t>
            </a:r>
            <a:r>
              <a:rPr lang="sr-Latn-RS" dirty="0" smtClean="0">
                <a:latin typeface="Palatino Linotype" pitchFamily="18" charset="0"/>
              </a:rPr>
              <a:t/>
            </a:r>
            <a:br>
              <a:rPr lang="sr-Latn-RS" dirty="0" smtClean="0">
                <a:latin typeface="Palatino Linotype" pitchFamily="18" charset="0"/>
              </a:rPr>
            </a:br>
            <a:r>
              <a:rPr lang="en-US" sz="3300" dirty="0" err="1" smtClean="0">
                <a:latin typeface="Palatino Linotype" pitchFamily="18" charset="0"/>
                <a:hlinkClick r:id="rId2"/>
              </a:rPr>
              <a:t>https://www.youtube.com/watch?v=MMYahiW9rVM</a:t>
            </a:r>
            <a:r>
              <a:rPr lang="sr-Latn-RS" sz="3300" dirty="0" smtClean="0">
                <a:latin typeface="Palatino Linotype" pitchFamily="18" charset="0"/>
              </a:rPr>
              <a:t/>
            </a:r>
            <a:br>
              <a:rPr lang="sr-Latn-RS" sz="3300" dirty="0" smtClean="0">
                <a:latin typeface="Palatino Linotype" pitchFamily="18" charset="0"/>
              </a:rPr>
            </a:br>
            <a:endParaRPr lang="en-US" sz="33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43182"/>
            <a:ext cx="9144000" cy="4214818"/>
          </a:xfrm>
        </p:spPr>
        <p:txBody>
          <a:bodyPr/>
          <a:lstStyle/>
          <a:p>
            <a:pPr algn="just"/>
            <a:r>
              <a:rPr lang="sr-Latn-RS" dirty="0" smtClean="0"/>
              <a:t>1. </a:t>
            </a:r>
            <a:r>
              <a:rPr lang="sr-Latn-RS" i="1" dirty="0" smtClean="0"/>
              <a:t>Hotel New York </a:t>
            </a:r>
            <a:r>
              <a:rPr lang="sr-Latn-RS" dirty="0" smtClean="0"/>
              <a:t>inspired by art deco architecture of New York</a:t>
            </a:r>
          </a:p>
          <a:p>
            <a:pPr algn="just"/>
            <a:r>
              <a:rPr lang="sr-Latn-RS" dirty="0" smtClean="0"/>
              <a:t>2. </a:t>
            </a:r>
            <a:r>
              <a:rPr lang="sr-Latn-RS" i="1" dirty="0" smtClean="0"/>
              <a:t>Sequoia Lodge </a:t>
            </a:r>
            <a:r>
              <a:rPr lang="sr-Latn-RS" dirty="0" smtClean="0"/>
              <a:t>inspired by pristine mountain landscape</a:t>
            </a:r>
          </a:p>
          <a:p>
            <a:pPr algn="just"/>
            <a:r>
              <a:rPr lang="sr-Latn-RS" dirty="0" smtClean="0"/>
              <a:t>3. </a:t>
            </a:r>
            <a:r>
              <a:rPr lang="sr-Latn-RS" i="1" dirty="0" smtClean="0"/>
              <a:t>Hotel Santa F</a:t>
            </a:r>
            <a:r>
              <a:rPr lang="en-US" i="1" dirty="0" smtClean="0"/>
              <a:t>é</a:t>
            </a:r>
            <a:r>
              <a:rPr lang="sr-Latn-RS" i="1" dirty="0" smtClean="0"/>
              <a:t> </a:t>
            </a:r>
            <a:r>
              <a:rPr lang="sr-Latn-RS" dirty="0" smtClean="0"/>
              <a:t>inspired by Tex Mex setting</a:t>
            </a:r>
          </a:p>
          <a:p>
            <a:pPr algn="just"/>
            <a:r>
              <a:rPr lang="sr-Latn-RS" dirty="0" smtClean="0"/>
              <a:t>4. </a:t>
            </a:r>
            <a:r>
              <a:rPr lang="sr-Latn-RS" i="1" dirty="0" smtClean="0"/>
              <a:t>Disneyland Hotel</a:t>
            </a:r>
            <a:r>
              <a:rPr lang="sr-Latn-RS" dirty="0" smtClean="0"/>
              <a:t> inspired by turn-of-the century Victorian ambience.</a:t>
            </a:r>
          </a:p>
          <a:p>
            <a:pPr algn="just"/>
            <a:r>
              <a:rPr lang="sr-Latn-RS" dirty="0" smtClean="0"/>
              <a:t>5.  </a:t>
            </a:r>
            <a:r>
              <a:rPr lang="sr-Latn-RS" i="1" dirty="0" smtClean="0"/>
              <a:t>Newport Bay Club </a:t>
            </a:r>
            <a:r>
              <a:rPr lang="sr-Latn-RS" dirty="0" smtClean="0"/>
              <a:t>inspired by yachting club</a:t>
            </a:r>
          </a:p>
          <a:p>
            <a:pPr algn="just"/>
            <a:r>
              <a:rPr lang="sr-Latn-RS" dirty="0" smtClean="0"/>
              <a:t>6. </a:t>
            </a:r>
            <a:r>
              <a:rPr lang="sr-Latn-RS" i="1" dirty="0" smtClean="0"/>
              <a:t>Hotel Cheyenne </a:t>
            </a:r>
            <a:r>
              <a:rPr lang="sr-Latn-RS" dirty="0" smtClean="0"/>
              <a:t>inspired by the Wild West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761984"/>
          </a:xfrm>
        </p:spPr>
        <p:txBody>
          <a:bodyPr>
            <a:normAutofit fontScale="90000"/>
          </a:bodyPr>
          <a:lstStyle/>
          <a:p>
            <a:r>
              <a:rPr lang="sr-Latn-CS" sz="3600" dirty="0" smtClean="0">
                <a:latin typeface="Palatino Linotype" panose="02040502050505030304" pitchFamily="18" charset="0"/>
              </a:rPr>
              <a:t/>
            </a:r>
            <a:br>
              <a:rPr lang="sr-Latn-CS" sz="3600" dirty="0" smtClean="0">
                <a:latin typeface="Palatino Linotype" panose="02040502050505030304" pitchFamily="18" charset="0"/>
              </a:rPr>
            </a:br>
            <a:r>
              <a:rPr lang="sr-Latn-CS" i="1" dirty="0" smtClean="0">
                <a:latin typeface="Palatino Linotype" panose="02040502050505030304" pitchFamily="18" charset="0"/>
              </a:rPr>
              <a:t>Hotel New York </a:t>
            </a:r>
            <a:r>
              <a:rPr lang="sr-Latn-CS" dirty="0" smtClean="0">
                <a:latin typeface="Palatino Linotype" panose="02040502050505030304" pitchFamily="18" charset="0"/>
              </a:rPr>
              <a:t>– Dysneyland</a:t>
            </a:r>
            <a:r>
              <a:rPr lang="en-US" dirty="0" smtClean="0">
                <a:latin typeface="Palatino Linotype" panose="02040502050505030304" pitchFamily="18" charset="0"/>
              </a:rPr>
              <a:t> </a:t>
            </a:r>
            <a:r>
              <a:rPr lang="en-US" sz="3600" dirty="0" smtClean="0">
                <a:latin typeface="Palatino Linotype" panose="02040502050505030304" pitchFamily="18" charset="0"/>
              </a:rPr>
              <a:t>****</a:t>
            </a:r>
            <a:r>
              <a:rPr lang="sr-Latn-CS" sz="3600" dirty="0" smtClean="0">
                <a:latin typeface="Palatino Linotype" panose="02040502050505030304" pitchFamily="18" charset="0"/>
              </a:rPr>
              <a:t>   </a:t>
            </a:r>
            <a:r>
              <a:rPr lang="sr-Latn-CS" sz="31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from £  228</a:t>
            </a:r>
            <a:r>
              <a:rPr lang="sr-Latn-CS" sz="3100" dirty="0" smtClean="0">
                <a:latin typeface="Palatino Linotype" panose="02040502050505030304" pitchFamily="18" charset="0"/>
              </a:rPr>
              <a:t>               </a:t>
            </a:r>
            <a:r>
              <a:rPr lang="sr-Latn-CS" sz="22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room-only accommodation</a:t>
            </a:r>
            <a:endParaRPr lang="en-US" sz="22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C:\Users\Smiljka Kesic\Desktop\disneyland-paris-hotels-new-york-2x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3886200" cy="3124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miljka Kesic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076" y="13716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miljka Kesic\Desktop\ChryslerBuildingMidtownManhattanNewYorkC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38600"/>
            <a:ext cx="3199038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3901003" y="3691039"/>
            <a:ext cx="2099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Midtown Manhattan</a:t>
            </a:r>
            <a:endParaRPr lang="en-US" sz="2800" dirty="0"/>
          </a:p>
        </p:txBody>
      </p:sp>
      <p:pic>
        <p:nvPicPr>
          <p:cNvPr id="1029" name="Picture 5" descr="C:\Users\Smiljka Kesic\Desktop\1024px-Bedstuybrownstone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1500174"/>
            <a:ext cx="2460518" cy="2688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miljka Kesic\Desktop\gramercypark-38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5801"/>
            <a:ext cx="3880076" cy="2362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kvir za tekst 4"/>
          <p:cNvSpPr txBox="1"/>
          <p:nvPr/>
        </p:nvSpPr>
        <p:spPr>
          <a:xfrm>
            <a:off x="5857884" y="1000108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Brownstones </a:t>
            </a:r>
            <a:endParaRPr lang="en-US" sz="2800" dirty="0"/>
          </a:p>
        </p:txBody>
      </p:sp>
      <p:sp>
        <p:nvSpPr>
          <p:cNvPr id="6" name="Okvir za tekst 5"/>
          <p:cNvSpPr txBox="1"/>
          <p:nvPr/>
        </p:nvSpPr>
        <p:spPr>
          <a:xfrm>
            <a:off x="3880076" y="5125134"/>
            <a:ext cx="1834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Gramercy Park Rows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828800"/>
          </a:xfrm>
        </p:spPr>
        <p:txBody>
          <a:bodyPr>
            <a:normAutofit/>
          </a:bodyPr>
          <a:lstStyle/>
          <a:p>
            <a:pPr algn="ctr"/>
            <a:r>
              <a:rPr lang="sr-Latn-RS" sz="32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a</a:t>
            </a:r>
            <a:r>
              <a:rPr lang="en-US" sz="3200" b="1" dirty="0" err="1" smtClean="0">
                <a:solidFill>
                  <a:srgbClr val="7030A0"/>
                </a:solidFill>
                <a:latin typeface="Palatino Linotype" panose="02040502050505030304" pitchFamily="18" charset="0"/>
              </a:rPr>
              <a:t>djacent</a:t>
            </a:r>
            <a:r>
              <a:rPr lang="en-US" sz="32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 to</a:t>
            </a:r>
            <a:r>
              <a:rPr lang="en-US" sz="3200" dirty="0" smtClean="0">
                <a:latin typeface="Palatino Linotype" panose="02040502050505030304" pitchFamily="18" charset="0"/>
              </a:rPr>
              <a:t> the Festival Disney entertainment centre and a five minutes’ </a:t>
            </a:r>
            <a:r>
              <a:rPr lang="en-US" sz="32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stroll</a:t>
            </a:r>
            <a:r>
              <a:rPr lang="en-US" sz="3200" dirty="0" smtClean="0">
                <a:latin typeface="Palatino Linotype" panose="02040502050505030304" pitchFamily="18" charset="0"/>
              </a:rPr>
              <a:t> from the theme park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C:\Users\Smiljka Kesic\Desktop\disney-live-mickeys-music-festival-all-performers-credit-feld-entertainme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2500993"/>
            <a:ext cx="4474029" cy="4324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miljka Kesic\Desktop\disneyland-cast-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4626429" cy="434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39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395402"/>
          </a:xfrm>
        </p:spPr>
        <p:txBody>
          <a:bodyPr>
            <a:noAutofit/>
          </a:bodyPr>
          <a:lstStyle/>
          <a:p>
            <a:pPr algn="ctr"/>
            <a:r>
              <a:rPr lang="sr-Latn-RS" sz="3600" dirty="0" smtClean="0">
                <a:latin typeface="Palatino Linotype" panose="02040502050505030304" pitchFamily="18" charset="0"/>
              </a:rPr>
              <a:t>l</a:t>
            </a:r>
            <a:r>
              <a:rPr lang="en-US" sz="3600" dirty="0" err="1" smtClean="0">
                <a:latin typeface="Palatino Linotype" panose="02040502050505030304" pitchFamily="18" charset="0"/>
              </a:rPr>
              <a:t>uxury</a:t>
            </a:r>
            <a:r>
              <a:rPr lang="en-US" sz="3600" dirty="0" smtClean="0">
                <a:latin typeface="Palatino Linotype" panose="02040502050505030304" pitchFamily="18" charset="0"/>
              </a:rPr>
              <a:t> </a:t>
            </a:r>
            <a:r>
              <a:rPr lang="sr-Latn-RS" sz="3600" dirty="0" smtClean="0">
                <a:latin typeface="Palatino Linotype" panose="02040502050505030304" pitchFamily="18" charset="0"/>
              </a:rPr>
              <a:t>r</a:t>
            </a:r>
            <a:r>
              <a:rPr lang="en-US" sz="3600" dirty="0" err="1" smtClean="0">
                <a:latin typeface="Palatino Linotype" panose="02040502050505030304" pitchFamily="18" charset="0"/>
              </a:rPr>
              <a:t>ooms</a:t>
            </a:r>
            <a:r>
              <a:rPr lang="en-US" sz="3600" dirty="0" smtClean="0">
                <a:latin typeface="Palatino Linotype" panose="02040502050505030304" pitchFamily="18" charset="0"/>
              </a:rPr>
              <a:t> </a:t>
            </a:r>
            <a:r>
              <a:rPr lang="en-US" sz="3600" i="1" dirty="0" smtClean="0">
                <a:latin typeface="Palatino Linotype" panose="02040502050505030304" pitchFamily="18" charset="0"/>
              </a:rPr>
              <a:t>Art Deco </a:t>
            </a:r>
            <a:r>
              <a:rPr lang="sr-Latn-RS" sz="3600" dirty="0" smtClean="0">
                <a:latin typeface="Palatino Linotype" panose="02040502050505030304" pitchFamily="18" charset="0"/>
              </a:rPr>
              <a:t>d</a:t>
            </a:r>
            <a:r>
              <a:rPr lang="en-US" sz="3600" dirty="0" err="1" smtClean="0">
                <a:latin typeface="Palatino Linotype" panose="02040502050505030304" pitchFamily="18" charset="0"/>
              </a:rPr>
              <a:t>esign</a:t>
            </a:r>
            <a:r>
              <a:rPr lang="en-US" sz="3600" dirty="0" smtClean="0">
                <a:latin typeface="Palatino Linotype" panose="02040502050505030304" pitchFamily="18" charset="0"/>
              </a:rPr>
              <a:t> </a:t>
            </a:r>
            <a:r>
              <a:rPr lang="sr-Latn-RS" sz="3600" dirty="0" smtClean="0">
                <a:latin typeface="Palatino Linotype" panose="02040502050505030304" pitchFamily="18" charset="0"/>
              </a:rPr>
              <a:t/>
            </a:r>
            <a:br>
              <a:rPr lang="sr-Latn-RS" sz="3600" dirty="0" smtClean="0">
                <a:latin typeface="Palatino Linotype" panose="02040502050505030304" pitchFamily="18" charset="0"/>
              </a:rPr>
            </a:br>
            <a:r>
              <a:rPr lang="en-US" sz="3000" dirty="0" smtClean="0">
                <a:latin typeface="Palatino Linotype" panose="02040502050505030304" pitchFamily="18" charset="0"/>
              </a:rPr>
              <a:t>(Cubism, Futurism, the Vienna Secession</a:t>
            </a:r>
            <a:r>
              <a:rPr lang="sr-Latn-RS" sz="3000" dirty="0" smtClean="0">
                <a:latin typeface="Palatino Linotype" panose="02040502050505030304" pitchFamily="18" charset="0"/>
              </a:rPr>
              <a:t>, Bauhaus</a:t>
            </a:r>
            <a:r>
              <a:rPr lang="en-US" sz="3000" dirty="0" smtClean="0">
                <a:latin typeface="Palatino Linotype" panose="02040502050505030304" pitchFamily="18" charset="0"/>
              </a:rPr>
              <a:t>)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05600" y="2143116"/>
            <a:ext cx="2471057" cy="448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071678"/>
            <a:ext cx="2600325" cy="461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Smiljka Kesic\Desktop\15276_62_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2000239"/>
            <a:ext cx="4103914" cy="46859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032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295400"/>
          </a:xfrm>
        </p:spPr>
        <p:txBody>
          <a:bodyPr>
            <a:noAutofit/>
          </a:bodyPr>
          <a:lstStyle/>
          <a:p>
            <a:pPr algn="ctr"/>
            <a:r>
              <a:rPr lang="sr-Latn-RS" sz="3200" dirty="0" smtClean="0">
                <a:latin typeface="Palatino Linotype" panose="02040502050505030304" pitchFamily="18" charset="0"/>
              </a:rPr>
              <a:t>r</a:t>
            </a:r>
            <a:r>
              <a:rPr lang="en-US" sz="3200" dirty="0" err="1" smtClean="0">
                <a:latin typeface="Palatino Linotype" panose="02040502050505030304" pitchFamily="18" charset="0"/>
              </a:rPr>
              <a:t>oom</a:t>
            </a:r>
            <a:r>
              <a:rPr lang="en-US" sz="3200" dirty="0" smtClean="0">
                <a:latin typeface="Palatino Linotype" panose="02040502050505030304" pitchFamily="18" charset="0"/>
              </a:rPr>
              <a:t> </a:t>
            </a:r>
            <a:r>
              <a:rPr lang="sr-Latn-RS" sz="3200" dirty="0" smtClean="0">
                <a:latin typeface="Palatino Linotype" panose="02040502050505030304" pitchFamily="18" charset="0"/>
              </a:rPr>
              <a:t>f</a:t>
            </a:r>
            <a:r>
              <a:rPr lang="en-US" sz="3200" dirty="0" err="1" smtClean="0">
                <a:latin typeface="Palatino Linotype" panose="02040502050505030304" pitchFamily="18" charset="0"/>
              </a:rPr>
              <a:t>acilities</a:t>
            </a:r>
            <a:r>
              <a:rPr lang="en-US" sz="3200" dirty="0" smtClean="0">
                <a:latin typeface="Palatino Linotype" panose="02040502050505030304" pitchFamily="18" charset="0"/>
              </a:rPr>
              <a:t/>
            </a:r>
            <a:br>
              <a:rPr lang="en-US" sz="3200" dirty="0" smtClean="0">
                <a:latin typeface="Palatino Linotype" panose="02040502050505030304" pitchFamily="18" charset="0"/>
              </a:rPr>
            </a:br>
            <a:r>
              <a:rPr lang="sr-Latn-RS" sz="3200" dirty="0" smtClean="0">
                <a:latin typeface="Palatino Linotype" panose="02040502050505030304" pitchFamily="18" charset="0"/>
              </a:rPr>
              <a:t>e</a:t>
            </a:r>
            <a:r>
              <a:rPr lang="en-US" sz="3200" dirty="0" smtClean="0">
                <a:latin typeface="Palatino Linotype" panose="02040502050505030304" pitchFamily="18" charset="0"/>
              </a:rPr>
              <a:t>n</a:t>
            </a:r>
            <a:r>
              <a:rPr lang="sr-Latn-RS" sz="3200" dirty="0" smtClean="0">
                <a:latin typeface="Palatino Linotype" panose="02040502050505030304" pitchFamily="18" charset="0"/>
              </a:rPr>
              <a:t>-</a:t>
            </a:r>
            <a:r>
              <a:rPr lang="en-US" sz="3200" dirty="0" smtClean="0">
                <a:latin typeface="Palatino Linotype" panose="02040502050505030304" pitchFamily="18" charset="0"/>
              </a:rPr>
              <a:t>suite </a:t>
            </a:r>
            <a:r>
              <a:rPr lang="sr-Latn-RS" sz="3200" dirty="0" smtClean="0">
                <a:latin typeface="Palatino Linotype" panose="02040502050505030304" pitchFamily="18" charset="0"/>
              </a:rPr>
              <a:t>f</a:t>
            </a:r>
            <a:r>
              <a:rPr lang="en-US" sz="3200" dirty="0" err="1" smtClean="0">
                <a:latin typeface="Palatino Linotype" panose="02040502050505030304" pitchFamily="18" charset="0"/>
              </a:rPr>
              <a:t>aciilities</a:t>
            </a:r>
            <a:r>
              <a:rPr lang="sr-Latn-RS" sz="3200" dirty="0" smtClean="0">
                <a:latin typeface="Palatino Linotype" panose="02040502050505030304" pitchFamily="18" charset="0"/>
              </a:rPr>
              <a:t> (private facilities)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pic>
        <p:nvPicPr>
          <p:cNvPr id="3075" name="Picture 3" descr="C:\Users\Smiljka Kesic\Desktop\Disneylandhotel bathroo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257"/>
            <a:ext cx="3178629" cy="251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miljka Kesic\Desktop\2013-10-28-DisneylandHotel_MickeyMousePenthous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1752600"/>
            <a:ext cx="3352800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miljka Kesic\Desktop\inde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1" y="4267200"/>
            <a:ext cx="3352800" cy="24492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Smiljka Kesic\Desktop\600-saf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28" y="1752601"/>
            <a:ext cx="2590800" cy="24928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Smiljka Kesic\Desktop\4675ffe4_origi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4343400"/>
            <a:ext cx="2667000" cy="23730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vir za tekst 3"/>
          <p:cNvSpPr txBox="1"/>
          <p:nvPr/>
        </p:nvSpPr>
        <p:spPr>
          <a:xfrm>
            <a:off x="0" y="4357694"/>
            <a:ext cx="30003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>
                <a:latin typeface="Palatino Linotype" pitchFamily="18" charset="0"/>
              </a:rPr>
              <a:t>a</a:t>
            </a:r>
            <a:r>
              <a:rPr lang="en-US" sz="2400" dirty="0" err="1" smtClean="0">
                <a:latin typeface="Palatino Linotype" pitchFamily="18" charset="0"/>
              </a:rPr>
              <a:t>ir</a:t>
            </a:r>
            <a:r>
              <a:rPr lang="en-US" sz="2400" dirty="0" smtClean="0">
                <a:latin typeface="Palatino Linotype" pitchFamily="18" charset="0"/>
              </a:rPr>
              <a:t>-conditioner</a:t>
            </a:r>
            <a:endParaRPr lang="en-US" sz="2400" dirty="0" smtClean="0">
              <a:latin typeface="Palatino Linotype" pitchFamily="18" charset="0"/>
            </a:endParaRPr>
          </a:p>
          <a:p>
            <a:pPr algn="ctr"/>
            <a:r>
              <a:rPr lang="sr-Latn-RS" sz="2400" dirty="0" smtClean="0">
                <a:latin typeface="Palatino Linotype" pitchFamily="18" charset="0"/>
              </a:rPr>
              <a:t>a</a:t>
            </a:r>
            <a:r>
              <a:rPr lang="en-US" sz="2400" dirty="0" err="1" smtClean="0">
                <a:latin typeface="Palatino Linotype" pitchFamily="18" charset="0"/>
              </a:rPr>
              <a:t>ir</a:t>
            </a:r>
            <a:r>
              <a:rPr lang="en-US" sz="2400" dirty="0" smtClean="0">
                <a:latin typeface="Palatino Linotype" pitchFamily="18" charset="0"/>
              </a:rPr>
              <a:t>-conditioning</a:t>
            </a:r>
            <a:endParaRPr lang="sr-Latn-CS" sz="2400" dirty="0" smtClean="0">
              <a:latin typeface="Palatino Linotype" pitchFamily="18" charset="0"/>
            </a:endParaRPr>
          </a:p>
          <a:p>
            <a:pPr algn="ctr"/>
            <a:r>
              <a:rPr lang="sr-Latn-CS" sz="2400" dirty="0" smtClean="0">
                <a:latin typeface="Palatino Linotype" pitchFamily="18" charset="0"/>
              </a:rPr>
              <a:t>TV </a:t>
            </a:r>
            <a:r>
              <a:rPr lang="sr-Latn-CS" sz="2400" dirty="0" smtClean="0">
                <a:latin typeface="Palatino Linotype" pitchFamily="18" charset="0"/>
              </a:rPr>
              <a:t>set</a:t>
            </a:r>
            <a:endParaRPr lang="sr-Latn-CS" sz="2400" dirty="0" smtClean="0">
              <a:latin typeface="Palatino Linotype" pitchFamily="18" charset="0"/>
            </a:endParaRPr>
          </a:p>
          <a:p>
            <a:pPr algn="ctr"/>
            <a:r>
              <a:rPr lang="sr-Latn-CS" sz="2400" dirty="0" smtClean="0">
                <a:latin typeface="Palatino Linotype" pitchFamily="18" charset="0"/>
              </a:rPr>
              <a:t>s</a:t>
            </a:r>
            <a:r>
              <a:rPr lang="sr-Latn-CS" sz="2400" dirty="0" smtClean="0">
                <a:latin typeface="Palatino Linotype" pitchFamily="18" charset="0"/>
              </a:rPr>
              <a:t>atelite</a:t>
            </a:r>
            <a:endParaRPr lang="sr-Latn-CS" sz="2400" dirty="0" smtClean="0">
              <a:latin typeface="Palatino Linotype" pitchFamily="18" charset="0"/>
            </a:endParaRPr>
          </a:p>
          <a:p>
            <a:pPr algn="ctr"/>
            <a:r>
              <a:rPr lang="sr-Latn-CS" sz="2400" dirty="0" smtClean="0">
                <a:latin typeface="Palatino Linotype" pitchFamily="18" charset="0"/>
              </a:rPr>
              <a:t>m</a:t>
            </a:r>
            <a:r>
              <a:rPr lang="sr-Latn-CS" sz="2400" dirty="0" smtClean="0">
                <a:latin typeface="Palatino Linotype" pitchFamily="18" charset="0"/>
              </a:rPr>
              <a:t>ini bar</a:t>
            </a:r>
            <a:endParaRPr lang="sr-Latn-CS" sz="2400" dirty="0" smtClean="0">
              <a:latin typeface="Palatino Linotype" pitchFamily="18" charset="0"/>
            </a:endParaRPr>
          </a:p>
          <a:p>
            <a:pPr algn="ctr"/>
            <a:r>
              <a:rPr lang="sr-Latn-CS" sz="2400" dirty="0" smtClean="0">
                <a:latin typeface="Palatino Linotype" pitchFamily="18" charset="0"/>
              </a:rPr>
              <a:t>p</a:t>
            </a:r>
            <a:r>
              <a:rPr lang="sr-Latn-CS" sz="2400" dirty="0" smtClean="0">
                <a:latin typeface="Palatino Linotype" pitchFamily="18" charset="0"/>
              </a:rPr>
              <a:t>ersonal </a:t>
            </a:r>
            <a:r>
              <a:rPr lang="sr-Latn-CS" sz="2400" dirty="0" smtClean="0">
                <a:latin typeface="Palatino Linotype" pitchFamily="18" charset="0"/>
              </a:rPr>
              <a:t>s</a:t>
            </a:r>
            <a:r>
              <a:rPr lang="sr-Latn-CS" sz="2400" dirty="0" smtClean="0">
                <a:latin typeface="Palatino Linotype" pitchFamily="18" charset="0"/>
              </a:rPr>
              <a:t>afe</a:t>
            </a:r>
            <a:endParaRPr 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447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1142984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anose="02040502050505030304" pitchFamily="18" charset="0"/>
              </a:rPr>
              <a:t>         </a:t>
            </a:r>
            <a:r>
              <a:rPr lang="sr-Latn-RS" sz="3200" dirty="0" smtClean="0">
                <a:latin typeface="Palatino Linotype" panose="02040502050505030304" pitchFamily="18" charset="0"/>
              </a:rPr>
              <a:t>h</a:t>
            </a:r>
            <a:r>
              <a:rPr lang="en-US" sz="3200" dirty="0" err="1" smtClean="0">
                <a:latin typeface="Palatino Linotype" panose="02040502050505030304" pitchFamily="18" charset="0"/>
              </a:rPr>
              <a:t>otel</a:t>
            </a:r>
            <a:r>
              <a:rPr lang="en-US" sz="3200" dirty="0" smtClean="0">
                <a:latin typeface="Palatino Linotype" panose="02040502050505030304" pitchFamily="18" charset="0"/>
              </a:rPr>
              <a:t> </a:t>
            </a:r>
            <a:r>
              <a:rPr lang="sr-Latn-RS" sz="3200" dirty="0" smtClean="0">
                <a:latin typeface="Palatino Linotype" panose="02040502050505030304" pitchFamily="18" charset="0"/>
              </a:rPr>
              <a:t>f</a:t>
            </a:r>
            <a:r>
              <a:rPr lang="en-US" sz="3200" dirty="0" err="1" smtClean="0">
                <a:latin typeface="Palatino Linotype" panose="02040502050505030304" pitchFamily="18" charset="0"/>
              </a:rPr>
              <a:t>acilities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pic>
        <p:nvPicPr>
          <p:cNvPr id="5122" name="Picture 2" descr="C:\Users\Smiljka Kesic\Desktop\dsc_02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1142984"/>
            <a:ext cx="3357554" cy="26670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miljka Kesic\Desktop\swimming-po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0"/>
            <a:ext cx="3962400" cy="30371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miljka Kesic\Desktop\Dream-Castle-Hotel-Disneyland_R_Paris-SPA-01-_JC_Valienne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051526"/>
            <a:ext cx="2906486" cy="2795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Smiljka Kesic\Desktop\bain_remo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1066800"/>
            <a:ext cx="2571768" cy="2984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Smiljka Kesic\Desktop\AmethystCrystalSteamRoom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2"/>
            <a:ext cx="2286000" cy="3500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785794"/>
            <a:ext cx="321467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health club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jacuzzi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sauna 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steam room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heated indoor and outdoor pool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108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357322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indoor gym                  outdoor tennis court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1026" name="Picture 2" descr="C:\Users\user\Desktop\1066613_17_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4429124" cy="5214950"/>
          </a:xfrm>
          <a:prstGeom prst="rect">
            <a:avLst/>
          </a:prstGeom>
          <a:noFill/>
        </p:spPr>
      </p:pic>
      <p:pic>
        <p:nvPicPr>
          <p:cNvPr id="1027" name="Picture 3" descr="C:\Users\user\Desktop\World___France_Tennis_court_at_Disneyland__France_071785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571612"/>
            <a:ext cx="4786314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The  Parkside Diner (</a:t>
            </a:r>
            <a:r>
              <a:rPr lang="sr-Latn-CS" sz="3100" dirty="0" smtClean="0">
                <a:latin typeface="Palatino Linotype" pitchFamily="18" charset="0"/>
              </a:rPr>
              <a:t>s</a:t>
            </a:r>
            <a:r>
              <a:rPr lang="en-US" sz="3100" dirty="0" smtClean="0">
                <a:latin typeface="Palatino Linotype" pitchFamily="18" charset="0"/>
              </a:rPr>
              <a:t>mall, informal</a:t>
            </a:r>
            <a:r>
              <a:rPr lang="sr-Latn-CS" sz="3100" dirty="0" smtClean="0">
                <a:latin typeface="Palatino Linotype" pitchFamily="18" charset="0"/>
              </a:rPr>
              <a:t>&amp;</a:t>
            </a:r>
            <a:r>
              <a:rPr lang="en-US" sz="3100" dirty="0" smtClean="0">
                <a:latin typeface="Palatino Linotype" pitchFamily="18" charset="0"/>
              </a:rPr>
              <a:t> inexpensive restaurant that looks like a railroad car</a:t>
            </a:r>
            <a:r>
              <a:rPr lang="sr-Latn-CS" sz="3100" dirty="0" smtClean="0">
                <a:latin typeface="Palatino Linotype" pitchFamily="18" charset="0"/>
              </a:rPr>
              <a:t>).</a:t>
            </a:r>
            <a:endParaRPr lang="en-US" sz="3100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salads-and-cold-dish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214554"/>
            <a:ext cx="4214810" cy="4500570"/>
          </a:xfrm>
          <a:prstGeom prst="rect">
            <a:avLst/>
          </a:prstGeom>
          <a:noFill/>
        </p:spPr>
      </p:pic>
      <p:pic>
        <p:nvPicPr>
          <p:cNvPr id="2051" name="Picture 3" descr="C:\Users\user\Desktop\n010064_2017dec15_new-york-hotel-parkside-diner_926x3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214554"/>
            <a:ext cx="4929190" cy="45005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357298"/>
            <a:ext cx="98639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400" b="1" dirty="0" smtClean="0">
                <a:solidFill>
                  <a:srgbClr val="7030A0"/>
                </a:solidFill>
                <a:latin typeface="Palatino Linotype" pitchFamily="18" charset="0"/>
              </a:rPr>
              <a:t>Buffet </a:t>
            </a:r>
            <a:r>
              <a:rPr lang="sr-Latn-CS" sz="2400" b="1" dirty="0" smtClean="0">
                <a:latin typeface="Palatino Linotype" pitchFamily="18" charset="0"/>
              </a:rPr>
              <a:t>(švedski sto)</a:t>
            </a:r>
          </a:p>
          <a:p>
            <a:pPr algn="ctr"/>
            <a:r>
              <a:rPr lang="en-US" sz="2400" dirty="0" smtClean="0">
                <a:latin typeface="Palatino Linotype" pitchFamily="18" charset="0"/>
              </a:rPr>
              <a:t>meal</a:t>
            </a:r>
            <a:r>
              <a:rPr lang="sr-Latn-CS" sz="2400" dirty="0" smtClean="0">
                <a:latin typeface="Palatino Linotype" pitchFamily="18" charset="0"/>
              </a:rPr>
              <a:t>s</a:t>
            </a:r>
            <a:r>
              <a:rPr lang="en-US" sz="2400" dirty="0" smtClean="0">
                <a:latin typeface="Palatino Linotype" pitchFamily="18" charset="0"/>
              </a:rPr>
              <a:t> laid out on a table so that guests may serve themselves. </a:t>
            </a:r>
          </a:p>
          <a:p>
            <a:endParaRPr lang="en-US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The Manhattan Restaurant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3075" name="Picture 3" descr="C:\Users\user\Desktop\disney-s-hotel-new-yor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5238750" cy="507207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14942" y="1785926"/>
            <a:ext cx="392905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b="1" i="1" dirty="0" smtClean="0">
                <a:solidFill>
                  <a:srgbClr val="7030A0"/>
                </a:solidFill>
                <a:latin typeface="Palatino Linotype" pitchFamily="18" charset="0"/>
              </a:rPr>
              <a:t>à la carte </a:t>
            </a:r>
            <a:r>
              <a:rPr lang="sr-Latn-CS" sz="2800" dirty="0" smtClean="0">
                <a:latin typeface="Palatino Linotype" pitchFamily="18" charset="0"/>
              </a:rPr>
              <a:t>dining</a:t>
            </a:r>
          </a:p>
          <a:p>
            <a:endParaRPr lang="sr-Latn-CS" sz="2400" dirty="0" smtClean="0">
              <a:latin typeface="Palatino Linotype" pitchFamily="18" charset="0"/>
            </a:endParaRPr>
          </a:p>
          <a:p>
            <a:pPr algn="ctr"/>
            <a:r>
              <a:rPr lang="en-US" sz="2800" dirty="0" smtClean="0">
                <a:latin typeface="Palatino Linotype" pitchFamily="18" charset="0"/>
              </a:rPr>
              <a:t>a </a:t>
            </a:r>
            <a:r>
              <a:rPr lang="sr-Latn-CS" sz="2800" dirty="0" smtClean="0">
                <a:latin typeface="Palatino Linotype" pitchFamily="18" charset="0"/>
              </a:rPr>
              <a:t>separate price for each dish on the menu</a:t>
            </a:r>
          </a:p>
          <a:p>
            <a:endParaRPr lang="sr-Latn-CS" sz="2000" dirty="0" smtClean="0">
              <a:latin typeface="Palatino Linotype" pitchFamily="18" charset="0"/>
            </a:endParaRPr>
          </a:p>
          <a:p>
            <a:endParaRPr lang="sr-Latn-CS" sz="2000" dirty="0" smtClean="0"/>
          </a:p>
          <a:p>
            <a:endParaRPr lang="sr-Latn-CS" sz="2000" dirty="0" smtClean="0"/>
          </a:p>
          <a:p>
            <a:endParaRPr lang="sr-Latn-C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71570"/>
          </a:xfrm>
        </p:spPr>
        <p:txBody>
          <a:bodyPr/>
          <a:lstStyle/>
          <a:p>
            <a:pPr algn="ctr"/>
            <a:r>
              <a:rPr lang="sr-Latn-CS" i="1" dirty="0" smtClean="0">
                <a:latin typeface="Palatino Linotype" pitchFamily="18" charset="0"/>
              </a:rPr>
              <a:t>À la </a:t>
            </a:r>
            <a:r>
              <a:rPr lang="sr-Latn-CS" sz="3600" i="1" dirty="0" smtClean="0">
                <a:latin typeface="Palatino Linotype" pitchFamily="18" charset="0"/>
              </a:rPr>
              <a:t>carte</a:t>
            </a:r>
            <a:r>
              <a:rPr lang="sr-Latn-CS" dirty="0" smtClean="0">
                <a:latin typeface="Palatino Linotype" pitchFamily="18" charset="0"/>
              </a:rPr>
              <a:t>           </a:t>
            </a:r>
            <a:r>
              <a:rPr lang="sr-Latn-CS" sz="3600" i="1" dirty="0" smtClean="0">
                <a:latin typeface="Palatino Linotype" pitchFamily="18" charset="0"/>
              </a:rPr>
              <a:t>T</a:t>
            </a:r>
            <a:r>
              <a:rPr lang="en-US" sz="3600" i="1" dirty="0" smtClean="0">
                <a:latin typeface="Palatino Linotype" pitchFamily="18" charset="0"/>
              </a:rPr>
              <a:t>able d'hôte</a:t>
            </a:r>
            <a:r>
              <a:rPr lang="sr-Latn-CS" sz="3600" dirty="0" smtClean="0">
                <a:latin typeface="Palatino Linotype" pitchFamily="18" charset="0"/>
              </a:rPr>
              <a:t> (tourist menu)</a:t>
            </a:r>
            <a:r>
              <a:rPr lang="sr-Latn-CS" dirty="0" smtClean="0">
                <a:latin typeface="Palatino Linotype" pitchFamily="18" charset="0"/>
              </a:rPr>
              <a:t>                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NEW-2012-MENU-bac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4643438" cy="4714884"/>
          </a:xfrm>
          <a:prstGeom prst="rect">
            <a:avLst/>
          </a:prstGeom>
          <a:noFill/>
        </p:spPr>
      </p:pic>
      <p:pic>
        <p:nvPicPr>
          <p:cNvPr id="4099" name="Picture 3" descr="C:\Users\user\Desktop\inde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86058"/>
            <a:ext cx="4429123" cy="40719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00562" y="1214423"/>
            <a:ext cx="4643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7030A0"/>
                </a:solidFill>
                <a:latin typeface="Palatino Linotype" pitchFamily="18" charset="0"/>
              </a:rPr>
              <a:t>courses </a:t>
            </a:r>
            <a:r>
              <a:rPr lang="sr-Latn-CS" sz="2800" dirty="0" smtClean="0">
                <a:solidFill>
                  <a:srgbClr val="7030A0"/>
                </a:solidFill>
                <a:latin typeface="Palatino Linotype" pitchFamily="18" charset="0"/>
              </a:rPr>
              <a:t>(limited choice) </a:t>
            </a:r>
            <a:r>
              <a:rPr lang="en-US" sz="2800" dirty="0" smtClean="0">
                <a:solidFill>
                  <a:srgbClr val="7030A0"/>
                </a:solidFill>
                <a:latin typeface="Palatino Linotype" pitchFamily="18" charset="0"/>
              </a:rPr>
              <a:t>served at a fixed time and price at a hotel or restaurant.</a:t>
            </a:r>
            <a:endParaRPr lang="en-US" sz="2800" dirty="0">
              <a:solidFill>
                <a:srgbClr val="7030A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71570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pre-dinner cocktail in the New York City Bar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1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4714876" cy="5286388"/>
          </a:xfrm>
          <a:prstGeom prst="rect">
            <a:avLst/>
          </a:prstGeom>
          <a:noFill/>
        </p:spPr>
      </p:pic>
      <p:pic>
        <p:nvPicPr>
          <p:cNvPr id="5123" name="Picture 3" descr="C:\Users\user\Desktop\Food-Pics-of-the-Week-Light-and-Colours-Hilary-J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571612"/>
            <a:ext cx="4429124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001156" cy="1257288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anose="02040502050505030304" pitchFamily="18" charset="0"/>
              </a:rPr>
              <a:t>Sequoia Lodge – Disneyland</a:t>
            </a:r>
            <a:r>
              <a:rPr lang="en-US" sz="3600" dirty="0" smtClean="0">
                <a:latin typeface="Palatino Linotype" panose="02040502050505030304" pitchFamily="18" charset="0"/>
              </a:rPr>
              <a:t> ***</a:t>
            </a:r>
            <a:r>
              <a:rPr lang="sr-Latn-CS" sz="3600" dirty="0" smtClean="0">
                <a:latin typeface="Palatino Linotype" panose="02040502050505030304" pitchFamily="18" charset="0"/>
              </a:rPr>
              <a:t>, </a:t>
            </a:r>
            <a:r>
              <a:rPr lang="sr-Latn-CS" sz="2800" dirty="0" smtClean="0">
                <a:latin typeface="Palatino Linotype" panose="02040502050505030304" pitchFamily="18" charset="0"/>
              </a:rPr>
              <a:t>near the lake </a:t>
            </a:r>
            <a:br>
              <a:rPr lang="sr-Latn-CS" sz="2800" dirty="0" smtClean="0">
                <a:latin typeface="Palatino Linotype" panose="02040502050505030304" pitchFamily="18" charset="0"/>
              </a:rPr>
            </a:br>
            <a:r>
              <a:rPr lang="sr-Latn-CS" sz="24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room only accommodation                                      </a:t>
            </a:r>
            <a:r>
              <a:rPr lang="sr-Latn-CS" sz="2400" b="1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from £ 185</a:t>
            </a:r>
            <a:endParaRPr lang="en-US" sz="2400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Picture 2" descr="C:\Users\user\Desktop\H_RDIS_0105_01________5008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9144000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428604"/>
            <a:ext cx="9209314" cy="2714644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Palatino Linotype" panose="02040502050505030304" pitchFamily="18" charset="0"/>
              </a:rPr>
              <a:t>Lodge – 1. small wooden house, in a forest, by a lake (a rustic cottage); </a:t>
            </a:r>
            <a:r>
              <a:rPr lang="en-US" sz="3200" i="1" dirty="0" smtClean="0">
                <a:latin typeface="Palatino Linotype" panose="02040502050505030304" pitchFamily="18" charset="0"/>
              </a:rPr>
              <a:t>ski lodge</a:t>
            </a:r>
            <a:r>
              <a:rPr lang="sr-Latn-CS" sz="3200" i="1" dirty="0" smtClean="0">
                <a:latin typeface="Palatino Linotype" panose="02040502050505030304" pitchFamily="18" charset="0"/>
              </a:rPr>
              <a:t> </a:t>
            </a:r>
            <a:r>
              <a:rPr lang="en-US" sz="2800" i="1" dirty="0" smtClean="0">
                <a:latin typeface="Palatino Linotype" panose="02040502050505030304" pitchFamily="18" charset="0"/>
              </a:rPr>
              <a:t>2.</a:t>
            </a:r>
            <a:r>
              <a:rPr lang="en-US" sz="3600" dirty="0" smtClean="0">
                <a:latin typeface="Palatino Linotype" panose="02040502050505030304" pitchFamily="18" charset="0"/>
              </a:rPr>
              <a:t> </a:t>
            </a:r>
            <a:r>
              <a:rPr lang="en-US" sz="2800" i="1" dirty="0" smtClean="0">
                <a:latin typeface="Palatino Linotype" panose="02040502050505030304" pitchFamily="18" charset="0"/>
              </a:rPr>
              <a:t>(accommodation)</a:t>
            </a:r>
            <a:br>
              <a:rPr lang="en-US" sz="2800" i="1" dirty="0" smtClean="0">
                <a:latin typeface="Palatino Linotype" panose="02040502050505030304" pitchFamily="18" charset="0"/>
              </a:rPr>
            </a:br>
            <a:r>
              <a:rPr lang="en-US" sz="2800" i="1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Sequoia - </a:t>
            </a:r>
            <a:r>
              <a:rPr lang="en-US" sz="28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redwood tree</a:t>
            </a:r>
            <a:r>
              <a:rPr lang="sr-Latn-CS" sz="28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/>
            </a:r>
            <a:br>
              <a:rPr lang="sr-Latn-CS" sz="28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</a:br>
            <a:r>
              <a:rPr lang="sr-Latn-CS" sz="28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It</a:t>
            </a:r>
            <a:r>
              <a:rPr lang="sr-Latn-CS" sz="28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sr-Latn-CS" sz="2800" b="1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  <a:t>evokes</a:t>
            </a:r>
            <a:r>
              <a:rPr lang="sr-Latn-CS" sz="28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sr-Latn-CS" sz="28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(reminds you of) hunting </a:t>
            </a:r>
            <a:r>
              <a:rPr lang="sr-Latn-CS" sz="28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retreats</a:t>
            </a:r>
            <a:r>
              <a:rPr lang="sr-Latn-CS" sz="28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 (get-away) of a US National Park ; </a:t>
            </a:r>
            <a:r>
              <a:rPr lang="sr-Latn-CS" sz="2800" b="1" dirty="0" smtClean="0">
                <a:solidFill>
                  <a:srgbClr val="FFC000"/>
                </a:solidFill>
                <a:latin typeface="Palatino Linotype" panose="02040502050505030304" pitchFamily="18" charset="0"/>
              </a:rPr>
              <a:t>rustic </a:t>
            </a:r>
            <a:r>
              <a:rPr lang="sr-Latn-CS" sz="24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(wooden, rural) </a:t>
            </a:r>
            <a:r>
              <a:rPr lang="sr-Latn-CS" sz="2800" b="1" dirty="0" smtClean="0">
                <a:solidFill>
                  <a:srgbClr val="0070C0"/>
                </a:solidFill>
                <a:latin typeface="Palatino Linotype" panose="02040502050505030304" pitchFamily="18" charset="0"/>
              </a:rPr>
              <a:t>ambience </a:t>
            </a:r>
            <a:r>
              <a:rPr lang="sr-Latn-CS" sz="28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(atmosphere of the place)</a:t>
            </a:r>
            <a:endParaRPr lang="en-US" sz="28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4876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124200"/>
            <a:ext cx="3505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480"/>
            <a:ext cx="86868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room with the facilities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Rooms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4762500" cy="53578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72066" y="1571612"/>
            <a:ext cx="38576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en suite facilities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TV with international channels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air-conditioning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3306" y="214290"/>
            <a:ext cx="5500694" cy="221457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Palatino Linotype" pitchFamily="18" charset="0"/>
              </a:rPr>
              <a:t>coin operated = (vending) machine which runs when a coin is inserted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114800"/>
            <a:ext cx="335758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C:\Users\user\Desktop\portable_icemaker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9" y="714356"/>
            <a:ext cx="3286148" cy="3352797"/>
          </a:xfrm>
          <a:prstGeom prst="rect">
            <a:avLst/>
          </a:prstGeom>
          <a:noFill/>
        </p:spPr>
      </p:pic>
      <p:pic>
        <p:nvPicPr>
          <p:cNvPr id="8195" name="Picture 3" descr="C:\Users\user\Desktop\residence-inn-anahei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571744"/>
            <a:ext cx="4071934" cy="34861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57818" y="6215082"/>
            <a:ext cx="1635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laundry</a:t>
            </a:r>
            <a:endParaRPr lang="en-US" sz="32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2071702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Hotel Facilities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sz="3600" b="1" dirty="0" smtClean="0">
                <a:latin typeface="Palatino Linotype" pitchFamily="18" charset="0"/>
              </a:rPr>
              <a:t>memorable</a:t>
            </a:r>
            <a:r>
              <a:rPr lang="sr-Latn-CS" b="1" dirty="0" smtClean="0">
                <a:latin typeface="Palatino Linotype" pitchFamily="18" charset="0"/>
              </a:rPr>
              <a:t> </a:t>
            </a:r>
            <a:r>
              <a:rPr lang="sr-Latn-CS" sz="3600" dirty="0" smtClean="0">
                <a:latin typeface="Palatino Linotype" pitchFamily="18" charset="0"/>
              </a:rPr>
              <a:t>indoor&amp;outdoor pool with slides, cascades&amp; jacuzzi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endParaRPr lang="en-US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1102910_25_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5786446" cy="5000636"/>
          </a:xfrm>
          <a:prstGeom prst="rect">
            <a:avLst/>
          </a:prstGeom>
          <a:noFill/>
        </p:spPr>
      </p:pic>
      <p:pic>
        <p:nvPicPr>
          <p:cNvPr id="9219" name="Picture 3" descr="C:\Users\user\Desktop\Disney-Sequoia-Lodge-Hotel-Paris-Swimming-Po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928802"/>
            <a:ext cx="3286116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785818"/>
          </a:xfrm>
        </p:spPr>
        <p:txBody>
          <a:bodyPr>
            <a:normAutofit/>
          </a:bodyPr>
          <a:lstStyle/>
          <a:p>
            <a:r>
              <a:rPr lang="sr-Latn-CS" sz="3600" dirty="0" smtClean="0">
                <a:latin typeface="Palatino Linotype" pitchFamily="18" charset="0"/>
              </a:rPr>
              <a:t>Hotel Facilities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42" name="Picture 2" descr="C:\Users\user\Desktop\O_efa1e5a8e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91484" y="571480"/>
            <a:ext cx="5652516" cy="62865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928802"/>
            <a:ext cx="35004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Health club with sauna, jacuzzi,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steam room, gym 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Supplement for sunbed/massage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Children’s playground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3200" b="1" dirty="0" smtClean="0">
                <a:latin typeface="Palatino Linotype" pitchFamily="18" charset="0"/>
              </a:rPr>
              <a:t>Hunter’s Grill Restaurant      Beaver Creek Tavern</a:t>
            </a:r>
            <a:endParaRPr lang="en-US" sz="3200" b="1" dirty="0">
              <a:latin typeface="Palatino Linotype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000504"/>
            <a:ext cx="4495800" cy="2774883"/>
          </a:xfrm>
        </p:spPr>
        <p:txBody>
          <a:bodyPr>
            <a:normAutofit/>
          </a:bodyPr>
          <a:lstStyle/>
          <a:p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BBQ- barbecue</a:t>
            </a:r>
          </a:p>
          <a:p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Grilled meat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11266" name="Picture 2" descr="C:\Users\user\Desktop\img18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85860"/>
            <a:ext cx="4643438" cy="2695766"/>
          </a:xfrm>
          <a:prstGeom prst="rect">
            <a:avLst/>
          </a:prstGeom>
          <a:noFill/>
        </p:spPr>
      </p:pic>
      <p:pic>
        <p:nvPicPr>
          <p:cNvPr id="11267" name="Picture 3" descr="C:\Users\user\Desktop\img_39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4752"/>
            <a:ext cx="4714876" cy="3143248"/>
          </a:xfrm>
          <a:prstGeom prst="rect">
            <a:avLst/>
          </a:prstGeom>
          <a:noFill/>
        </p:spPr>
      </p:pic>
      <p:pic>
        <p:nvPicPr>
          <p:cNvPr id="11268" name="Picture 4" descr="C:\Users\user\Desktop\e4339624a8fc70fe9ad42599972f62c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214423"/>
            <a:ext cx="4500562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472518" cy="142876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unwind (relax) by the fireside in the </a:t>
            </a:r>
            <a:r>
              <a:rPr lang="sr-Latn-CS" sz="3600" i="1" dirty="0" smtClean="0">
                <a:latin typeface="Palatino Linotype" pitchFamily="18" charset="0"/>
              </a:rPr>
              <a:t>Redwood Bar&amp;Lounge</a:t>
            </a:r>
            <a:endParaRPr lang="en-US" sz="3600" i="1" dirty="0">
              <a:latin typeface="Palatino Linotype" pitchFamily="18" charset="0"/>
            </a:endParaRPr>
          </a:p>
        </p:txBody>
      </p:sp>
      <p:pic>
        <p:nvPicPr>
          <p:cNvPr id="12290" name="Picture 2" descr="C:\Users\user\Desktop\n016409_2021mar14_redwood-bar-and-loung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7683661" cy="4643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1109650"/>
          </a:xfrm>
        </p:spPr>
        <p:txBody>
          <a:bodyPr>
            <a:normAutofit fontScale="90000"/>
          </a:bodyPr>
          <a:lstStyle/>
          <a:p>
            <a:r>
              <a:rPr lang="sr-Latn-CS" i="1" dirty="0" smtClean="0">
                <a:latin typeface="Palatino Linotype" panose="02040502050505030304" pitchFamily="18" charset="0"/>
              </a:rPr>
              <a:t>Hotel Santa Fé </a:t>
            </a:r>
            <a:r>
              <a:rPr lang="sr-Latn-CS" dirty="0" smtClean="0">
                <a:latin typeface="Palatino Linotype" panose="02040502050505030304" pitchFamily="18" charset="0"/>
              </a:rPr>
              <a:t>– Disneyland</a:t>
            </a:r>
            <a:r>
              <a:rPr lang="en-US" dirty="0" smtClean="0">
                <a:latin typeface="Palatino Linotype" panose="02040502050505030304" pitchFamily="18" charset="0"/>
              </a:rPr>
              <a:t> **</a:t>
            </a:r>
            <a:r>
              <a:rPr lang="sr-Latn-CS" dirty="0" smtClean="0">
                <a:latin typeface="Palatino Linotype" panose="02040502050505030304" pitchFamily="18" charset="0"/>
              </a:rPr>
              <a:t>   </a:t>
            </a:r>
            <a:r>
              <a:rPr lang="sr-Latn-CS" sz="3100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from £ 167</a:t>
            </a:r>
            <a:r>
              <a:rPr lang="sr-Latn-CS" dirty="0" smtClean="0">
                <a:latin typeface="Palatino Linotype" panose="02040502050505030304" pitchFamily="18" charset="0"/>
              </a:rPr>
              <a:t/>
            </a:r>
            <a:br>
              <a:rPr lang="sr-Latn-CS" dirty="0" smtClean="0">
                <a:latin typeface="Palatino Linotype" panose="02040502050505030304" pitchFamily="18" charset="0"/>
              </a:rPr>
            </a:br>
            <a:r>
              <a:rPr lang="sr-Latn-CS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 </a:t>
            </a:r>
            <a:r>
              <a:rPr lang="sr-Latn-CS" sz="24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room only accommodation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pic>
        <p:nvPicPr>
          <p:cNvPr id="3074" name="Picture 2" descr="C:\Users\Smiljka Kesic\Desktop\hotel_santa_fe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8802"/>
            <a:ext cx="5143504" cy="434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500174"/>
            <a:ext cx="3857620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57818" y="4572008"/>
            <a:ext cx="3238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i="1" dirty="0" smtClean="0">
                <a:solidFill>
                  <a:srgbClr val="0070C0"/>
                </a:solidFill>
                <a:latin typeface="Palatino Linotype" pitchFamily="18" charset="0"/>
              </a:rPr>
              <a:t>Pueblo </a:t>
            </a:r>
            <a:r>
              <a:rPr lang="sr-Latn-CS" sz="2800" dirty="0" smtClean="0">
                <a:latin typeface="Palatino Linotype" pitchFamily="18" charset="0"/>
              </a:rPr>
              <a:t>style </a:t>
            </a:r>
            <a:r>
              <a:rPr lang="en-US" sz="2800" dirty="0" smtClean="0"/>
              <a:t>village</a:t>
            </a:r>
            <a:endParaRPr lang="sr-Latn-CS" sz="2800" dirty="0" smtClean="0"/>
          </a:p>
          <a:p>
            <a:r>
              <a:rPr lang="en-US" sz="2800" dirty="0" smtClean="0"/>
              <a:t> (</a:t>
            </a:r>
            <a:r>
              <a:rPr lang="en-US" sz="2800" dirty="0" err="1" smtClean="0"/>
              <a:t>Mexic</a:t>
            </a:r>
            <a:r>
              <a:rPr lang="sr-Latn-CS" sz="2800" dirty="0" smtClean="0"/>
              <a:t>an</a:t>
            </a:r>
            <a:r>
              <a:rPr lang="en-US" sz="2800" dirty="0" smtClean="0"/>
              <a:t>)</a:t>
            </a:r>
            <a:endParaRPr lang="sr-Latn-CS" sz="2800" dirty="0" smtClean="0">
              <a:latin typeface="Palatino Linotype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43182"/>
            <a:ext cx="91440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Nestling (nestle – gnezdo) on the banks of Rio Grande river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11266" name="Picture 2" descr="C:\Users\user\Desktop\n016242_2021mar05_santa-fe-hotel-outsid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6643702" cy="3643314"/>
          </a:xfrm>
          <a:prstGeom prst="rect">
            <a:avLst/>
          </a:prstGeom>
          <a:noFill/>
        </p:spPr>
      </p:pic>
      <p:pic>
        <p:nvPicPr>
          <p:cNvPr id="11267" name="Picture 3" descr="C:\Users\user\Desktop\n018448_2050jan01_santa-fe-detail_1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3286124"/>
            <a:ext cx="2500298" cy="35718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57166"/>
            <a:ext cx="9144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dirty="0" smtClean="0"/>
          </a:p>
          <a:p>
            <a:pPr algn="just"/>
            <a:r>
              <a:rPr lang="sr-Latn-CS" sz="3200" dirty="0" smtClean="0">
                <a:latin typeface="Palatino Linotype" pitchFamily="18" charset="0"/>
              </a:rPr>
              <a:t>Desert </a:t>
            </a:r>
            <a:r>
              <a:rPr lang="sr-Latn-CS" sz="3200" b="1" dirty="0" smtClean="0">
                <a:solidFill>
                  <a:srgbClr val="7030A0"/>
                </a:solidFill>
                <a:latin typeface="Palatino Linotype" pitchFamily="18" charset="0"/>
              </a:rPr>
              <a:t>trails </a:t>
            </a:r>
            <a:r>
              <a:rPr lang="sr-Latn-CS" sz="3200" dirty="0" smtClean="0">
                <a:latin typeface="Palatino Linotype" pitchFamily="18" charset="0"/>
              </a:rPr>
              <a:t>(roads) </a:t>
            </a:r>
            <a:r>
              <a:rPr lang="sr-Latn-CS" sz="3200" b="1" dirty="0" smtClean="0">
                <a:solidFill>
                  <a:srgbClr val="7030A0"/>
                </a:solidFill>
                <a:latin typeface="Palatino Linotype" pitchFamily="18" charset="0"/>
              </a:rPr>
              <a:t>wind</a:t>
            </a:r>
            <a:r>
              <a:rPr lang="sr-Latn-CS" sz="3200" dirty="0" smtClean="0">
                <a:latin typeface="Palatino Linotype" pitchFamily="18" charset="0"/>
              </a:rPr>
              <a:t> (zigzag) through the site with the trading post, </a:t>
            </a:r>
            <a:r>
              <a:rPr lang="en-US" sz="3200" b="1" dirty="0" smtClean="0">
                <a:solidFill>
                  <a:srgbClr val="C00000"/>
                </a:solidFill>
                <a:latin typeface="Palatino Linotype" pitchFamily="18" charset="0"/>
              </a:rPr>
              <a:t>adobe</a:t>
            </a:r>
            <a:r>
              <a:rPr lang="en-US" sz="3200" dirty="0" smtClean="0">
                <a:latin typeface="Palatino Linotype" pitchFamily="18" charset="0"/>
              </a:rPr>
              <a:t> </a:t>
            </a:r>
            <a:r>
              <a:rPr lang="sr-Latn-CS" sz="3200" dirty="0" smtClean="0">
                <a:latin typeface="Palatino Linotype" pitchFamily="18" charset="0"/>
              </a:rPr>
              <a:t>(</a:t>
            </a:r>
            <a:r>
              <a:rPr lang="en-US" sz="3200" dirty="0" smtClean="0">
                <a:latin typeface="Palatino Linotype" pitchFamily="18" charset="0"/>
              </a:rPr>
              <a:t>dry mud and straw for building</a:t>
            </a:r>
            <a:r>
              <a:rPr lang="sr-Latn-CS" sz="3200" dirty="0" smtClean="0">
                <a:latin typeface="Palatino Linotype" pitchFamily="18" charset="0"/>
              </a:rPr>
              <a:t>) architecture evoking the American south-west</a:t>
            </a:r>
            <a:r>
              <a:rPr lang="sr-Latn-CS" sz="2800" dirty="0" smtClean="0">
                <a:latin typeface="Palatino Linotype" pitchFamily="18" charset="0"/>
              </a:rPr>
              <a:t>.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709758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2800" dirty="0" smtClean="0"/>
              <a:t/>
            </a:r>
            <a:br>
              <a:rPr lang="sr-Latn-CS" sz="2800" dirty="0" smtClean="0"/>
            </a:br>
            <a:r>
              <a:rPr lang="sr-Latn-CS" sz="2800" dirty="0" smtClean="0"/>
              <a:t/>
            </a:r>
            <a:br>
              <a:rPr lang="sr-Latn-CS" sz="2800" dirty="0" smtClean="0"/>
            </a:br>
            <a:r>
              <a:rPr lang="sr-Latn-CS" sz="3100" b="1" dirty="0" smtClean="0">
                <a:solidFill>
                  <a:srgbClr val="7030A0"/>
                </a:solidFill>
                <a:latin typeface="Palatino Linotype" pitchFamily="18" charset="0"/>
              </a:rPr>
              <a:t>s</a:t>
            </a:r>
            <a:r>
              <a:rPr lang="sr-Latn-CS" sz="3100" b="1" dirty="0" smtClean="0">
                <a:solidFill>
                  <a:srgbClr val="7030A0"/>
                </a:solidFill>
                <a:latin typeface="Palatino Linotype" pitchFamily="18" charset="0"/>
              </a:rPr>
              <a:t>mart </a:t>
            </a:r>
            <a:r>
              <a:rPr lang="sr-Latn-CS" sz="3100" dirty="0" smtClean="0">
                <a:latin typeface="Palatino Linotype" pitchFamily="18" charset="0"/>
              </a:rPr>
              <a:t>(tidy and elegant) rooms - two large double beds, private bathroom (bath, shower), DD telephone, ceiling fan, TV with international channels, laundrette</a:t>
            </a:r>
            <a:r>
              <a:rPr lang="sr-Latn-CS" sz="3100" dirty="0" smtClean="0"/>
              <a:t/>
            </a:r>
            <a:br>
              <a:rPr lang="sr-Latn-CS" sz="3100" dirty="0" smtClean="0"/>
            </a:br>
            <a:r>
              <a:rPr lang="sr-Latn-CS" sz="2800" dirty="0" smtClean="0"/>
              <a:t/>
            </a:r>
            <a:br>
              <a:rPr lang="sr-Latn-CS" sz="2800" dirty="0" smtClean="0"/>
            </a:br>
            <a:endParaRPr lang="en-US" sz="2800" dirty="0"/>
          </a:p>
        </p:txBody>
      </p:sp>
      <p:pic>
        <p:nvPicPr>
          <p:cNvPr id="12290" name="Picture 2" descr="C:\Users\user\Desktop\n015058_2020oct01_santa-fe-hotel-standard-room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7687733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/>
            </a:r>
            <a:br>
              <a:rPr lang="sr-Latn-CS" sz="3600" dirty="0" smtClean="0">
                <a:latin typeface="Palatino Linotype" pitchFamily="18" charset="0"/>
              </a:rPr>
            </a:br>
            <a:r>
              <a:rPr lang="sr-Latn-CS" i="1" dirty="0" smtClean="0">
                <a:latin typeface="Palatino Linotype" pitchFamily="18" charset="0"/>
              </a:rPr>
              <a:t>La Cantina                         The Rio Grande</a:t>
            </a:r>
            <a:endParaRPr lang="en-US" i="1" dirty="0">
              <a:latin typeface="Palatino Linotype" pitchFamily="18" charset="0"/>
            </a:endParaRPr>
          </a:p>
        </p:txBody>
      </p:sp>
      <p:pic>
        <p:nvPicPr>
          <p:cNvPr id="13314" name="Picture 2" descr="C:\Users\user\Desktop\n010193_2017dec01_la-cantina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533650"/>
            <a:ext cx="4627649" cy="43243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142984"/>
            <a:ext cx="46939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Tex-Mex specialties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Mexican food market buffet 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‘on route 66’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13315" name="Picture 3" descr="C:\Users\user\Desktop\016be0d42546d77cc18092b1b5a01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500306"/>
            <a:ext cx="4572000" cy="43576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29190" y="1142984"/>
            <a:ext cx="4214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Contemporary evening entertainment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b="1" i="1" dirty="0" smtClean="0">
                <a:latin typeface="Palatino Linotype" pitchFamily="18" charset="0"/>
              </a:rPr>
              <a:t>Disneyland® Hotel </a:t>
            </a:r>
            <a:r>
              <a:rPr lang="sr-Latn-CS" dirty="0" smtClean="0">
                <a:latin typeface="Palatino Linotype" pitchFamily="18" charset="0"/>
              </a:rPr>
              <a:t>****</a:t>
            </a: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sz="3100" b="1" dirty="0" smtClean="0">
                <a:solidFill>
                  <a:srgbClr val="FF0000"/>
                </a:solidFill>
                <a:latin typeface="Palatino Linotype" pitchFamily="18" charset="0"/>
              </a:rPr>
              <a:t>watch</a:t>
            </a:r>
            <a:r>
              <a:rPr lang="sr-Latn-CS" sz="36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sr-Latn-CS" sz="36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/>
            </a:r>
            <a:br>
              <a:rPr lang="sr-Latn-CS" sz="36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</a:br>
            <a:r>
              <a:rPr lang="sr-Latn-CS" sz="3100" b="1" dirty="0" smtClean="0">
                <a:solidFill>
                  <a:srgbClr val="7030A0"/>
                </a:solidFill>
                <a:latin typeface="Palatino Linotype" panose="02040502050505030304" pitchFamily="18" charset="0"/>
                <a:hlinkClick r:id="rId2"/>
              </a:rPr>
              <a:t>https://www.youtube.com/watch?v=n-qXQmIWt7Q</a:t>
            </a:r>
            <a:r>
              <a:rPr lang="sr-Latn-CS" sz="36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/>
            </a:r>
            <a:br>
              <a:rPr lang="sr-Latn-CS" sz="36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</a:br>
            <a:r>
              <a:rPr lang="sr-Latn-CS" sz="36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room-only </a:t>
            </a:r>
            <a:r>
              <a:rPr lang="sr-Latn-CS" sz="27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accommodation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en-US" dirty="0"/>
          </a:p>
        </p:txBody>
      </p:sp>
      <p:pic>
        <p:nvPicPr>
          <p:cNvPr id="14338" name="Picture 2" descr="C:\Users\user\Desktop\n011033_2018juil04_disneyland-hotel-ouside_16-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2428868"/>
            <a:ext cx="5429256" cy="4429132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285992"/>
            <a:ext cx="3714744" cy="191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500694" y="4214818"/>
            <a:ext cx="36433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400" dirty="0" smtClean="0">
                <a:latin typeface="Palatino Linotype" pitchFamily="18" charset="0"/>
              </a:rPr>
              <a:t>A </a:t>
            </a:r>
            <a:r>
              <a:rPr lang="sr-Latn-CS" sz="2400" b="1" dirty="0" smtClean="0">
                <a:solidFill>
                  <a:srgbClr val="7030A0"/>
                </a:solidFill>
                <a:latin typeface="Palatino Linotype" pitchFamily="18" charset="0"/>
              </a:rPr>
              <a:t>distinctly</a:t>
            </a:r>
            <a:r>
              <a:rPr lang="sr-Latn-CS" sz="2400" dirty="0" smtClean="0">
                <a:latin typeface="Palatino Linotype" pitchFamily="18" charset="0"/>
              </a:rPr>
              <a:t> (prominently, clearly)</a:t>
            </a:r>
          </a:p>
          <a:p>
            <a:pPr algn="ctr"/>
            <a:r>
              <a:rPr lang="sr-Latn-CS" sz="2400" dirty="0" smtClean="0">
                <a:latin typeface="Palatino Linotype" pitchFamily="18" charset="0"/>
              </a:rPr>
              <a:t>turn-of-the-century Victorian ambience </a:t>
            </a:r>
            <a:endParaRPr lang="en-US" sz="2400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9256" y="5786454"/>
            <a:ext cx="3838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/>
              <a:t>At the gateway to the theme park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429388" y="500043"/>
            <a:ext cx="2714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b="1" dirty="0" smtClean="0">
                <a:solidFill>
                  <a:srgbClr val="C00000"/>
                </a:solidFill>
                <a:latin typeface="Palatino Linotype" pitchFamily="18" charset="0"/>
              </a:rPr>
              <a:t>from £ 263 </a:t>
            </a:r>
            <a:endParaRPr lang="en-US" sz="2800" b="1" dirty="0">
              <a:solidFill>
                <a:srgbClr val="C0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8686800" cy="1214446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This </a:t>
            </a:r>
            <a:r>
              <a:rPr lang="sr-Latn-CS" sz="3200" dirty="0" smtClean="0">
                <a:solidFill>
                  <a:srgbClr val="C00000"/>
                </a:solidFill>
                <a:latin typeface="Palatino Linotype" pitchFamily="18" charset="0"/>
              </a:rPr>
              <a:t>superb </a:t>
            </a:r>
            <a:r>
              <a:rPr lang="sr-Latn-CS" sz="3200" dirty="0" smtClean="0">
                <a:latin typeface="Palatino Linotype" pitchFamily="18" charset="0"/>
              </a:rPr>
              <a:t>(exquisite, fine) hotel is the centre of this </a:t>
            </a:r>
            <a:r>
              <a:rPr lang="sr-Latn-CS" sz="3200" dirty="0" smtClean="0">
                <a:solidFill>
                  <a:srgbClr val="FF0000"/>
                </a:solidFill>
                <a:latin typeface="Palatino Linotype" pitchFamily="18" charset="0"/>
              </a:rPr>
              <a:t>fabulous</a:t>
            </a:r>
            <a:r>
              <a:rPr lang="sr-Latn-CS" sz="3200" dirty="0" smtClean="0">
                <a:latin typeface="Palatino Linotype" pitchFamily="18" charset="0"/>
              </a:rPr>
              <a:t> (astonishing) resort.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13314" name="Picture 2" descr="C:\Users\user\Desktop\n015513_2020oct01_disneyland-hotel-outsid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7687733" cy="478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2918"/>
            <a:ext cx="86868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latin typeface="Palatino Linotype" pitchFamily="18" charset="0"/>
              </a:rPr>
              <a:t>stylish bedrooms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5362" name="Picture 2" descr="C:\Users\user\Desktop\n012812_2019jun01_disneyland-hotel-walts-disney-apartment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108" y="1500174"/>
            <a:ext cx="4936834" cy="507209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14942" y="2000240"/>
            <a:ext cx="39290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Private facilities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TV with international channels 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Mini bar 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Hair-dryer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DD telephone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Air-conditioning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endParaRPr lang="sr-Latn-CS" sz="2800" dirty="0" smtClean="0">
              <a:latin typeface="Palatino Linotype" pitchFamily="18" charset="0"/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785950"/>
          </a:xfrm>
        </p:spPr>
        <p:txBody>
          <a:bodyPr>
            <a:norm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The hotel </a:t>
            </a:r>
            <a:r>
              <a:rPr lang="sr-Latn-CS" sz="2800" b="1" dirty="0" smtClean="0">
                <a:solidFill>
                  <a:srgbClr val="C00000"/>
                </a:solidFill>
                <a:latin typeface="Palatino Linotype" pitchFamily="18" charset="0"/>
              </a:rPr>
              <a:t>boasts </a:t>
            </a:r>
            <a:r>
              <a:rPr lang="sr-Latn-CS" sz="2800" dirty="0" smtClean="0">
                <a:latin typeface="Palatino Linotype" pitchFamily="18" charset="0"/>
              </a:rPr>
              <a:t>(can be praised for) a heated indoor pool, health club with sauna, jacuzzi, steam room, gym,</a:t>
            </a:r>
            <a:br>
              <a:rPr lang="sr-Latn-CS" sz="2800" dirty="0" smtClean="0">
                <a:latin typeface="Palatino Linotype" pitchFamily="18" charset="0"/>
              </a:rPr>
            </a:br>
            <a:r>
              <a:rPr lang="sr-Latn-CS" sz="2800" dirty="0" smtClean="0">
                <a:latin typeface="Palatino Linotype" pitchFamily="18" charset="0"/>
              </a:rPr>
              <a:t>sunbed&amp;massage  (surcharged)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14338" name="Picture 2" descr="C:\Users\user\Desktop\n010256_2017oct01_disneyland-hotel-lobby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5286380" cy="4572008"/>
          </a:xfrm>
          <a:prstGeom prst="rect">
            <a:avLst/>
          </a:prstGeom>
          <a:noFill/>
        </p:spPr>
      </p:pic>
      <p:pic>
        <p:nvPicPr>
          <p:cNvPr id="14339" name="Picture 3" descr="C:\Users\user\Desktop\n015548_2020oct01_disneyland-hotel-swimming-pool_16-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285992"/>
            <a:ext cx="3929058" cy="4572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2918"/>
            <a:ext cx="8686800" cy="1214446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The elegant </a:t>
            </a:r>
            <a:r>
              <a:rPr lang="sr-Latn-CS" sz="3600" i="1" dirty="0" smtClean="0">
                <a:latin typeface="Palatino Linotype" pitchFamily="18" charset="0"/>
              </a:rPr>
              <a:t>California Grill</a:t>
            </a:r>
            <a:endParaRPr lang="en-US" sz="3600" i="1" dirty="0">
              <a:latin typeface="Palatino Linotype" pitchFamily="18" charset="0"/>
            </a:endParaRPr>
          </a:p>
        </p:txBody>
      </p:sp>
      <p:pic>
        <p:nvPicPr>
          <p:cNvPr id="17410" name="Picture 2" descr="C:\Users\user\Desktop\n010237_2017oct01_disneyland-hotel-california-grill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28802"/>
            <a:ext cx="7687733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8686800" cy="1071570"/>
          </a:xfrm>
        </p:spPr>
        <p:txBody>
          <a:bodyPr>
            <a:normAutofit/>
          </a:bodyPr>
          <a:lstStyle/>
          <a:p>
            <a:pPr algn="ctr"/>
            <a:r>
              <a:rPr lang="sr-Latn-CS" sz="3600" i="1" dirty="0" smtClean="0">
                <a:latin typeface="Palatino Linotype" pitchFamily="18" charset="0"/>
              </a:rPr>
              <a:t>Inventions</a:t>
            </a:r>
            <a:r>
              <a:rPr lang="sr-Latn-CS" sz="3600" dirty="0" smtClean="0">
                <a:latin typeface="Palatino Linotype" pitchFamily="18" charset="0"/>
              </a:rPr>
              <a:t> – a buffet restaurant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6386" name="Picture 2" descr="C:\Users\user\Desktop\n007403_2015sep30_disneyland-hotel-invention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500174"/>
            <a:ext cx="5072066" cy="5357826"/>
          </a:xfrm>
          <a:prstGeom prst="rect">
            <a:avLst/>
          </a:prstGeom>
          <a:noFill/>
        </p:spPr>
      </p:pic>
      <p:pic>
        <p:nvPicPr>
          <p:cNvPr id="16387" name="Picture 3" descr="C:\Users\user\Desktop\n012885_2019jun01_disneyland-hotel-invention_16-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4071934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i="1" dirty="0" smtClean="0">
                <a:latin typeface="Palatino Linotype" pitchFamily="18" charset="0"/>
              </a:rPr>
              <a:t>Café Fantasia </a:t>
            </a:r>
            <a:br>
              <a:rPr lang="sr-Latn-CS" i="1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>décor inspired by the film of the same name</a:t>
            </a:r>
            <a:endParaRPr lang="en-US" dirty="0">
              <a:latin typeface="Palatino Linotype" pitchFamily="18" charset="0"/>
            </a:endParaRPr>
          </a:p>
        </p:txBody>
      </p:sp>
      <p:pic>
        <p:nvPicPr>
          <p:cNvPr id="15362" name="Picture 2" descr="C:\Users\user\Desktop\n012865_2019jun01_disneyland-hotel-cafe-fantasia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1168" y="2071678"/>
            <a:ext cx="5373839" cy="45005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5008" y="2357430"/>
            <a:ext cx="34289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i="1" dirty="0" smtClean="0">
                <a:latin typeface="Palatino Linotype" pitchFamily="18" charset="0"/>
              </a:rPr>
              <a:t>Guests may register credit card details on arrival and enable meals and other purchases throughout the resort to be charged to their room.</a:t>
            </a:r>
            <a:endParaRPr lang="en-US" sz="2800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00108"/>
            <a:ext cx="8686800" cy="428628"/>
          </a:xfrm>
        </p:spPr>
        <p:txBody>
          <a:bodyPr>
            <a:normAutofit fontScale="90000"/>
          </a:bodyPr>
          <a:lstStyle/>
          <a:p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b="1" i="1" dirty="0" smtClean="0">
                <a:latin typeface="Palatino Linotype" pitchFamily="18" charset="0"/>
              </a:rPr>
              <a:t>Newport Bay Club</a:t>
            </a:r>
            <a:r>
              <a:rPr lang="sr-Latn-CS" b="1" dirty="0" smtClean="0">
                <a:latin typeface="Palatino Linotype" pitchFamily="18" charset="0"/>
              </a:rPr>
              <a:t> </a:t>
            </a:r>
            <a:r>
              <a:rPr lang="sr-Latn-CS" dirty="0" smtClean="0">
                <a:latin typeface="Palatino Linotype" pitchFamily="18" charset="0"/>
              </a:rPr>
              <a:t>***              </a:t>
            </a:r>
            <a:r>
              <a:rPr lang="sr-Latn-CS" sz="3100" dirty="0" smtClean="0">
                <a:solidFill>
                  <a:srgbClr val="C00000"/>
                </a:solidFill>
                <a:latin typeface="Palatino Linotype" pitchFamily="18" charset="0"/>
              </a:rPr>
              <a:t>from £ 191</a:t>
            </a:r>
            <a:br>
              <a:rPr lang="sr-Latn-CS" sz="3100" dirty="0" smtClean="0">
                <a:solidFill>
                  <a:srgbClr val="C00000"/>
                </a:solidFill>
                <a:latin typeface="Palatino Linotype" pitchFamily="18" charset="0"/>
              </a:rPr>
            </a:br>
            <a:r>
              <a:rPr lang="sr-Latn-CS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 </a:t>
            </a:r>
            <a:r>
              <a:rPr lang="sr-Latn-CS" sz="27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room only accommodation</a:t>
            </a: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r>
              <a:rPr lang="sr-Latn-CS" dirty="0" smtClean="0">
                <a:latin typeface="Palatino Linotype" pitchFamily="18" charset="0"/>
              </a:rPr>
              <a:t/>
            </a:r>
            <a:br>
              <a:rPr lang="sr-Latn-CS" dirty="0" smtClean="0">
                <a:latin typeface="Palatino Linotype" pitchFamily="18" charset="0"/>
              </a:rPr>
            </a:br>
            <a:endParaRPr lang="en-US" dirty="0">
              <a:latin typeface="Palatino Linotype" pitchFamily="18" charset="0"/>
            </a:endParaRPr>
          </a:p>
        </p:txBody>
      </p:sp>
      <p:pic>
        <p:nvPicPr>
          <p:cNvPr id="17410" name="Picture 2" descr="C:\Users\user\Desktop\n010308_2017oct01_newport-bay-club-outsid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6588" y="1643050"/>
            <a:ext cx="4254006" cy="49292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00562" y="1214422"/>
            <a:ext cx="45209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/>
              <a:t>In grand tradition of a New England</a:t>
            </a:r>
          </a:p>
          <a:p>
            <a:pPr algn="ctr"/>
            <a:r>
              <a:rPr lang="sr-Latn-CS" sz="2800" dirty="0" smtClean="0"/>
              <a:t>seaside resort.</a:t>
            </a:r>
            <a:endParaRPr lang="en-US" sz="2800" dirty="0"/>
          </a:p>
        </p:txBody>
      </p:sp>
      <p:pic>
        <p:nvPicPr>
          <p:cNvPr id="1026" name="Picture 2" descr="C:\Users\user\Desktop\Disneyland Par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71678"/>
            <a:ext cx="4572000" cy="37862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4876" y="5643578"/>
            <a:ext cx="4071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CS" dirty="0" smtClean="0"/>
          </a:p>
          <a:p>
            <a:endParaRPr lang="sr-Latn-CS" dirty="0" smtClean="0"/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yacht club atmosphere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latin typeface="Palatino Linotype" pitchFamily="18" charset="0"/>
              </a:rPr>
              <a:t>pavilion = building in parks for sports, concerts, exhibitions</a:t>
            </a:r>
            <a:r>
              <a:rPr lang="sr-Latn-RS" sz="3600" dirty="0" smtClean="0">
                <a:latin typeface="Palatino Linotype" pitchFamily="18" charset="0"/>
              </a:rPr>
              <a:t> (</a:t>
            </a:r>
            <a:r>
              <a:rPr lang="sr-Latn-RS" sz="3600" i="1" dirty="0" smtClean="0">
                <a:latin typeface="Palatino Linotype" pitchFamily="18" charset="0"/>
              </a:rPr>
              <a:t>Cvijeta Zuzurić </a:t>
            </a:r>
            <a:r>
              <a:rPr lang="sr-Latn-RS" sz="3600" dirty="0" smtClean="0">
                <a:latin typeface="Palatino Linotype" pitchFamily="18" charset="0"/>
              </a:rPr>
              <a:t>Pavillion)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0386" y="1785926"/>
            <a:ext cx="402681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143372" y="2000240"/>
            <a:ext cx="5168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Within 10 minutes’ walk of the theme park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4098" name="Picture 2" descr="C:\Users\user\Desktop\8426498989_0c477f8e82_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286124"/>
            <a:ext cx="4566318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1781196"/>
          </a:xfrm>
        </p:spPr>
        <p:txBody>
          <a:bodyPr>
            <a:norm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Smart bedrooms have a nautical flavour (taste) and are furnished with two large double beds.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Newport-Bay-Club-Bedroo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85992"/>
            <a:ext cx="4643438" cy="43243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3438" y="2428868"/>
            <a:ext cx="45005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Private bathroom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TV with international channels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Mini-bar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Air-conditioning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Coin-operated laundry</a:t>
            </a: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Ice machines on every floor</a:t>
            </a:r>
          </a:p>
          <a:p>
            <a:pPr algn="ctr"/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571636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l</a:t>
            </a:r>
            <a:r>
              <a:rPr lang="sr-Latn-CS" sz="3200" dirty="0" smtClean="0">
                <a:latin typeface="Palatino Linotype" pitchFamily="18" charset="0"/>
              </a:rPr>
              <a:t>eisure </a:t>
            </a:r>
            <a:r>
              <a:rPr lang="sr-Latn-CS" sz="3200" dirty="0" smtClean="0">
                <a:latin typeface="Palatino Linotype" pitchFamily="18" charset="0"/>
              </a:rPr>
              <a:t>facilities- glorious (magnificent) heated indoor/outdoor swimming pool pavilion; health club with sauna, jacuzzi, gym, steam room.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3074" name="Picture 2" descr="C:\Users\user\Desktop\304313IMG4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5143536" cy="45005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57818" y="3071810"/>
            <a:ext cx="37861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e</a:t>
            </a:r>
            <a:r>
              <a:rPr lang="sr-Latn-CS" sz="2800" dirty="0" smtClean="0">
                <a:latin typeface="Palatino Linotype" pitchFamily="18" charset="0"/>
              </a:rPr>
              <a:t>xtra </a:t>
            </a:r>
            <a:r>
              <a:rPr lang="sr-Latn-CS" sz="2800" dirty="0" smtClean="0">
                <a:latin typeface="Palatino Linotype" pitchFamily="18" charset="0"/>
              </a:rPr>
              <a:t>charge for sunbed&amp;massage</a:t>
            </a:r>
          </a:p>
          <a:p>
            <a:pPr algn="ctr"/>
            <a:endParaRPr lang="sr-Latn-CS" sz="2800" dirty="0" smtClean="0">
              <a:latin typeface="Palatino Linotype" pitchFamily="18" charset="0"/>
            </a:endParaRPr>
          </a:p>
          <a:p>
            <a:pPr algn="ctr"/>
            <a:r>
              <a:rPr lang="sr-Latn-CS" sz="2800" dirty="0" smtClean="0">
                <a:latin typeface="Palatino Linotype" pitchFamily="18" charset="0"/>
              </a:rPr>
              <a:t>c</a:t>
            </a:r>
            <a:r>
              <a:rPr lang="sr-Latn-CS" sz="2800" dirty="0" smtClean="0">
                <a:latin typeface="Palatino Linotype" pitchFamily="18" charset="0"/>
              </a:rPr>
              <a:t>hildren’s </a:t>
            </a:r>
            <a:r>
              <a:rPr lang="sr-Latn-CS" sz="2800" dirty="0" smtClean="0">
                <a:latin typeface="Palatino Linotype" pitchFamily="18" charset="0"/>
              </a:rPr>
              <a:t>playground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0" y="714356"/>
            <a:ext cx="4214810" cy="785818"/>
          </a:xfrm>
        </p:spPr>
        <p:txBody>
          <a:bodyPr>
            <a:no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  </a:t>
            </a:r>
            <a:r>
              <a:rPr lang="sr-Latn-CS" sz="3200" i="1" dirty="0" smtClean="0">
                <a:latin typeface="Palatino Linotype" pitchFamily="18" charset="0"/>
              </a:rPr>
              <a:t>Cape Cod</a:t>
            </a:r>
            <a:r>
              <a:rPr lang="sr-Latn-CS" sz="3200" dirty="0" smtClean="0">
                <a:latin typeface="Palatino Linotype" pitchFamily="18" charset="0"/>
              </a:rPr>
              <a:t/>
            </a:r>
            <a:br>
              <a:rPr lang="sr-Latn-CS" sz="3200" dirty="0" smtClean="0">
                <a:latin typeface="Palatino Linotype" pitchFamily="18" charset="0"/>
              </a:rPr>
            </a:br>
            <a:r>
              <a:rPr lang="sr-Latn-CS" sz="3200" dirty="0" smtClean="0">
                <a:latin typeface="Palatino Linotype" pitchFamily="18" charset="0"/>
              </a:rPr>
              <a:t> buffet-style menu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5122" name="Picture 2" descr="C:\Users\user\Desktop\Cape-Cod-Restaurante-at-Newport-Bay-Club-Hote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357430"/>
            <a:ext cx="5000628" cy="4500569"/>
          </a:xfrm>
          <a:prstGeom prst="rect">
            <a:avLst/>
          </a:prstGeom>
          <a:noFill/>
        </p:spPr>
      </p:pic>
      <p:pic>
        <p:nvPicPr>
          <p:cNvPr id="5123" name="Picture 3" descr="C:\Users\user\Desktop\n010300_2017oct01_newport-bay-club-yacht-club_16-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286000"/>
            <a:ext cx="4143372" cy="457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571480"/>
            <a:ext cx="5143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3200" i="1" dirty="0" smtClean="0">
                <a:latin typeface="Palatino Linotype" pitchFamily="18" charset="0"/>
              </a:rPr>
              <a:t>The Yacht Club </a:t>
            </a:r>
          </a:p>
          <a:p>
            <a:pPr algn="ctr"/>
            <a:r>
              <a:rPr lang="sr-Latn-CS" sz="3200" dirty="0" smtClean="0">
                <a:latin typeface="Palatino Linotype" pitchFamily="18" charset="0"/>
              </a:rPr>
              <a:t>specialty steak and seafood</a:t>
            </a:r>
            <a:endParaRPr lang="en-US" sz="32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42"/>
            <a:ext cx="8686800" cy="1709758"/>
          </a:xfrm>
        </p:spPr>
        <p:txBody>
          <a:bodyPr>
            <a:normAutofit/>
          </a:bodyPr>
          <a:lstStyle/>
          <a:p>
            <a:pPr algn="ctr"/>
            <a:r>
              <a:rPr lang="sr-Latn-CS" sz="3600" i="1" dirty="0" smtClean="0">
                <a:latin typeface="Palatino Linotype" pitchFamily="18" charset="0"/>
              </a:rPr>
              <a:t>Fisherman’s Wharf </a:t>
            </a:r>
            <a:r>
              <a:rPr lang="sr-Latn-CS" sz="3200" i="1" dirty="0" smtClean="0">
                <a:latin typeface="Palatino Linotype" pitchFamily="18" charset="0"/>
              </a:rPr>
              <a:t/>
            </a:r>
            <a:br>
              <a:rPr lang="sr-Latn-CS" sz="3200" i="1" dirty="0" smtClean="0">
                <a:latin typeface="Palatino Linotype" pitchFamily="18" charset="0"/>
              </a:rPr>
            </a:br>
            <a:r>
              <a:rPr lang="sr-Latn-CS" sz="3200" dirty="0" smtClean="0">
                <a:latin typeface="Palatino Linotype" pitchFamily="18" charset="0"/>
              </a:rPr>
              <a:t>cocktails, piano music, panoramic views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6146" name="Picture 2" descr="C:\Users\user\Desktop\n013403_2019aug26_fishermans-warf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19" y="2214554"/>
            <a:ext cx="5214975" cy="43243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72132" y="2214554"/>
            <a:ext cx="35718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2800" i="1" dirty="0" smtClean="0">
                <a:latin typeface="Palatino Linotype" pitchFamily="18" charset="0"/>
              </a:rPr>
              <a:t>Guests may register credit card details on arrival and enable meals and other purchases throughout the resort to be charged to their room.</a:t>
            </a:r>
            <a:endParaRPr lang="en-US" sz="2800" i="1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8001056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i="1" dirty="0" smtClean="0">
                <a:latin typeface="Palatino Linotype" pitchFamily="18" charset="0"/>
              </a:rPr>
              <a:t>Hotel Chayenne</a:t>
            </a:r>
            <a:r>
              <a:rPr lang="sr-Latn-CS" sz="3100" i="1" dirty="0" smtClean="0">
                <a:latin typeface="Palatino Linotype" pitchFamily="18" charset="0"/>
              </a:rPr>
              <a:t>**             </a:t>
            </a:r>
            <a:r>
              <a:rPr lang="sr-Latn-CS" sz="3100" b="1" dirty="0" smtClean="0">
                <a:solidFill>
                  <a:srgbClr val="C00000"/>
                </a:solidFill>
                <a:latin typeface="Palatino Linotype" pitchFamily="18" charset="0"/>
              </a:rPr>
              <a:t>from £174</a:t>
            </a:r>
            <a:br>
              <a:rPr lang="sr-Latn-CS" sz="3100" b="1" dirty="0" smtClean="0">
                <a:solidFill>
                  <a:srgbClr val="C00000"/>
                </a:solidFill>
                <a:latin typeface="Palatino Linotype" pitchFamily="18" charset="0"/>
              </a:rPr>
            </a:br>
            <a:r>
              <a:rPr lang="sr-Latn-CS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 </a:t>
            </a:r>
            <a:r>
              <a:rPr lang="sr-Latn-CS" sz="36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room only accommodation </a:t>
            </a:r>
            <a:r>
              <a:rPr lang="sr-Latn-CS" sz="2700" dirty="0" smtClean="0">
                <a:latin typeface="Palatino Linotype" pitchFamily="18" charset="0"/>
              </a:rPr>
              <a:t/>
            </a:r>
            <a:br>
              <a:rPr lang="sr-Latn-CS" sz="2700" dirty="0" smtClean="0">
                <a:latin typeface="Palatino Linotype" pitchFamily="18" charset="0"/>
              </a:rPr>
            </a:br>
            <a:endParaRPr lang="en-US" sz="2700" dirty="0">
              <a:latin typeface="Palatino Linotype" pitchFamily="18" charset="0"/>
            </a:endParaRPr>
          </a:p>
        </p:txBody>
      </p:sp>
      <p:pic>
        <p:nvPicPr>
          <p:cNvPr id="18434" name="Picture 2" descr="C:\Users\user\Desktop\n009985_2017dec31_cheyenne-hotel-outsid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4500594" cy="500066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786190"/>
            <a:ext cx="435768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86314" y="1428737"/>
            <a:ext cx="43576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800" dirty="0" smtClean="0">
                <a:latin typeface="Palatino Linotype" pitchFamily="18" charset="0"/>
              </a:rPr>
              <a:t>frontier-style – Wild West</a:t>
            </a:r>
          </a:p>
          <a:p>
            <a:r>
              <a:rPr lang="sr-Latn-CS" sz="2800" dirty="0" smtClean="0">
                <a:latin typeface="Palatino Linotype" pitchFamily="18" charset="0"/>
              </a:rPr>
              <a:t>wooden walkways, covered </a:t>
            </a:r>
            <a:r>
              <a:rPr lang="sr-Latn-CS" sz="2800" b="1" dirty="0" smtClean="0">
                <a:solidFill>
                  <a:srgbClr val="7030A0"/>
                </a:solidFill>
                <a:latin typeface="Palatino Linotype" pitchFamily="18" charset="0"/>
              </a:rPr>
              <a:t>porches</a:t>
            </a:r>
            <a:r>
              <a:rPr lang="sr-Latn-CS" sz="2800" dirty="0" smtClean="0">
                <a:latin typeface="Palatino Linotype" pitchFamily="18" charset="0"/>
              </a:rPr>
              <a:t> (portico, veranda) Indian village, Fort Apache play area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285884"/>
          </a:xfrm>
        </p:spPr>
        <p:txBody>
          <a:bodyPr>
            <a:normAutofit/>
          </a:bodyPr>
          <a:lstStyle/>
          <a:p>
            <a:pPr algn="ctr"/>
            <a:r>
              <a:rPr lang="sr-Latn-CS" sz="2800" dirty="0" smtClean="0">
                <a:latin typeface="Palatino Linotype" pitchFamily="18" charset="0"/>
              </a:rPr>
              <a:t>It is on the left bank (river side) of the Rio Grande river, superbly (delightfully, elegantly) themed</a:t>
            </a:r>
            <a:endParaRPr lang="en-US" sz="2800" dirty="0">
              <a:latin typeface="Palatino Linotype" pitchFamily="18" charset="0"/>
            </a:endParaRPr>
          </a:p>
        </p:txBody>
      </p:sp>
      <p:pic>
        <p:nvPicPr>
          <p:cNvPr id="10242" name="Picture 2" descr="C:\Users\user\Desktop\n016133_2020sep12_hotel-cheyenn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5286412" cy="49431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0694" y="2285992"/>
            <a:ext cx="36019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2800" dirty="0" smtClean="0">
                <a:latin typeface="Palatino Linotype" pitchFamily="18" charset="0"/>
              </a:rPr>
              <a:t>The Western styling runs right through to the bedrooms</a:t>
            </a:r>
            <a:endParaRPr lang="en-US" sz="2800" dirty="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1143008"/>
          </a:xfrm>
        </p:spPr>
        <p:txBody>
          <a:bodyPr>
            <a:normAutofit/>
          </a:bodyPr>
          <a:lstStyle/>
          <a:p>
            <a:pPr algn="ctr"/>
            <a:r>
              <a:rPr lang="sr-Latn-CS" sz="3200" dirty="0" smtClean="0">
                <a:latin typeface="Palatino Linotype" pitchFamily="18" charset="0"/>
              </a:rPr>
              <a:t>r</a:t>
            </a:r>
            <a:r>
              <a:rPr lang="sr-Latn-CS" sz="3200" dirty="0" smtClean="0">
                <a:latin typeface="Palatino Linotype" pitchFamily="18" charset="0"/>
              </a:rPr>
              <a:t>ooms </a:t>
            </a:r>
            <a:r>
              <a:rPr lang="sr-Latn-CS" sz="3200" dirty="0" smtClean="0">
                <a:latin typeface="Palatino Linotype" pitchFamily="18" charset="0"/>
              </a:rPr>
              <a:t>are suitable for families – one double bed and two bunk beds</a:t>
            </a:r>
            <a:endParaRPr lang="en-US" sz="3200" dirty="0">
              <a:latin typeface="Palatino Linotype" pitchFamily="18" charset="0"/>
            </a:endParaRPr>
          </a:p>
        </p:txBody>
      </p:sp>
      <p:pic>
        <p:nvPicPr>
          <p:cNvPr id="8194" name="Picture 2" descr="C:\Users\user\Desktop\51f24487e4b0364195c3c1d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5500725" cy="51435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929322" y="2428868"/>
            <a:ext cx="32146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/>
              <a:t>Private bathrooms</a:t>
            </a:r>
          </a:p>
          <a:p>
            <a:pPr algn="ctr"/>
            <a:r>
              <a:rPr lang="sr-Latn-CS" sz="2800" dirty="0" smtClean="0"/>
              <a:t>(bath and shower)</a:t>
            </a:r>
          </a:p>
          <a:p>
            <a:pPr algn="ctr"/>
            <a:r>
              <a:rPr lang="sr-Latn-CS" sz="2800" dirty="0" smtClean="0"/>
              <a:t>c</a:t>
            </a:r>
            <a:r>
              <a:rPr lang="sr-Latn-CS" sz="2800" dirty="0" smtClean="0"/>
              <a:t>eiling </a:t>
            </a:r>
            <a:r>
              <a:rPr lang="sr-Latn-CS" sz="2800" dirty="0" smtClean="0"/>
              <a:t>paddle fan</a:t>
            </a:r>
          </a:p>
          <a:p>
            <a:pPr algn="ctr"/>
            <a:r>
              <a:rPr lang="sr-Latn-CS" sz="2800" dirty="0" smtClean="0"/>
              <a:t>TV international channels</a:t>
            </a:r>
          </a:p>
          <a:p>
            <a:pPr algn="ctr"/>
            <a:r>
              <a:rPr lang="sr-Latn-CS" sz="2800" dirty="0" smtClean="0"/>
              <a:t>DD telephone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480"/>
            <a:ext cx="8686800" cy="1214446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amenities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9218" name="Picture 2" descr="C:\Users\user\Desktop\hd00513_2050jan01_cheyenne-hotel-lobby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4643438" cy="49291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72000" y="1857364"/>
            <a:ext cx="48577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CS" sz="2800" dirty="0" smtClean="0"/>
              <a:t>Coin-operated guest laundry</a:t>
            </a:r>
          </a:p>
          <a:p>
            <a:pPr algn="ctr"/>
            <a:r>
              <a:rPr lang="sr-Latn-CS" sz="2800" dirty="0" smtClean="0"/>
              <a:t>Free Parking Lot</a:t>
            </a:r>
          </a:p>
          <a:p>
            <a:pPr algn="ctr"/>
            <a:r>
              <a:rPr lang="sr-Latn-CS" sz="2800" dirty="0" smtClean="0"/>
              <a:t>Currency Exchange</a:t>
            </a:r>
          </a:p>
          <a:p>
            <a:pPr algn="ctr"/>
            <a:r>
              <a:rPr lang="sr-Latn-CS" sz="2800" dirty="0" smtClean="0"/>
              <a:t>Dry Cleaning</a:t>
            </a:r>
          </a:p>
          <a:p>
            <a:pPr algn="ctr"/>
            <a:r>
              <a:rPr lang="sr-Latn-CS" sz="2800" dirty="0" smtClean="0"/>
              <a:t>Free Wi-fi</a:t>
            </a:r>
          </a:p>
          <a:p>
            <a:pPr algn="ctr"/>
            <a:r>
              <a:rPr lang="sr-Latn-CS" sz="2800" dirty="0" smtClean="0"/>
              <a:t>Free Shuttle Service</a:t>
            </a:r>
          </a:p>
          <a:p>
            <a:pPr algn="ctr"/>
            <a:r>
              <a:rPr lang="sr-Latn-CS" sz="2800" dirty="0" smtClean="0"/>
              <a:t>International TV channels</a:t>
            </a:r>
          </a:p>
          <a:p>
            <a:pPr algn="ctr"/>
            <a:r>
              <a:rPr lang="sr-Latn-CS" sz="2800" dirty="0" smtClean="0"/>
              <a:t>Free Baby Cot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3800" dirty="0" smtClean="0">
                <a:latin typeface="Palatino Linotype" pitchFamily="18" charset="0"/>
              </a:rPr>
              <a:t>Texas-style </a:t>
            </a:r>
            <a:r>
              <a:rPr lang="sr-Latn-CS" sz="3800" i="1" dirty="0" smtClean="0">
                <a:latin typeface="Palatino Linotype" pitchFamily="18" charset="0"/>
              </a:rPr>
              <a:t>Chuckwagon Café   Red Garter Saloon </a:t>
            </a:r>
            <a:r>
              <a:rPr lang="sr-Latn-CS" sz="2800" dirty="0" smtClean="0">
                <a:latin typeface="Palatino Linotype" pitchFamily="18" charset="0"/>
              </a:rPr>
              <a:t/>
            </a:r>
            <a:br>
              <a:rPr lang="sr-Latn-CS" sz="2800" dirty="0" smtClean="0">
                <a:latin typeface="Palatino Linotype" pitchFamily="18" charset="0"/>
              </a:rPr>
            </a:br>
            <a:r>
              <a:rPr lang="sr-Latn-CS" sz="3600" dirty="0" smtClean="0">
                <a:latin typeface="Palatino Linotype" pitchFamily="18" charset="0"/>
              </a:rPr>
              <a:t>BBQ specialties                       country music</a:t>
            </a:r>
            <a:endParaRPr lang="en-US" sz="3600" dirty="0">
              <a:latin typeface="Palatino Linotype" pitchFamily="18" charset="0"/>
            </a:endParaRPr>
          </a:p>
        </p:txBody>
      </p:sp>
      <p:pic>
        <p:nvPicPr>
          <p:cNvPr id="7170" name="Picture 2" descr="C:\Users\user\Desktop\n010007_2017oct01_cheyenne-chuckwagon_cafe_16-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4915437" cy="5357826"/>
          </a:xfrm>
          <a:prstGeom prst="rect">
            <a:avLst/>
          </a:prstGeom>
          <a:noFill/>
        </p:spPr>
      </p:pic>
      <p:pic>
        <p:nvPicPr>
          <p:cNvPr id="7171" name="Picture 3" descr="C:\Users\user\Desktop\155889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428736"/>
            <a:ext cx="4214810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References: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17304"/>
          </a:xfrm>
        </p:spPr>
        <p:txBody>
          <a:bodyPr>
            <a:normAutofit lnSpcReduction="10000"/>
          </a:bodyPr>
          <a:lstStyle/>
          <a:p>
            <a:r>
              <a:rPr lang="sr-Latn-RS" dirty="0" smtClean="0"/>
              <a:t>Official Website:</a:t>
            </a:r>
          </a:p>
          <a:p>
            <a:r>
              <a:rPr lang="en-US" dirty="0" err="1" smtClean="0">
                <a:latin typeface="Palatino Linotype" pitchFamily="18" charset="0"/>
                <a:hlinkClick r:id="rId2"/>
              </a:rPr>
              <a:t>http://www.disneylandparis.co.uk/</a:t>
            </a:r>
            <a:endParaRPr lang="sr-Latn-CS" dirty="0" smtClean="0">
              <a:latin typeface="Palatino Linotype" pitchFamily="18" charset="0"/>
            </a:endParaRPr>
          </a:p>
          <a:p>
            <a:r>
              <a:rPr lang="sr-Latn-RS" dirty="0" smtClean="0"/>
              <a:t>Disney Travel Pros Channel</a:t>
            </a:r>
          </a:p>
          <a:p>
            <a:r>
              <a:rPr lang="en-US" dirty="0" err="1" smtClean="0">
                <a:latin typeface="Palatino Linotype" pitchFamily="18" charset="0"/>
                <a:hlinkClick r:id="rId3"/>
              </a:rPr>
              <a:t>https://www.youtube.com/user/DisneyTravelPros/featured</a:t>
            </a:r>
            <a:endParaRPr lang="sr-Latn-RS" dirty="0" smtClean="0">
              <a:latin typeface="Palatino Linotype" pitchFamily="18" charset="0"/>
            </a:endParaRPr>
          </a:p>
          <a:p>
            <a:r>
              <a:rPr lang="sr-Latn-RS" dirty="0" smtClean="0"/>
              <a:t>Beyond the Theme Park at the Disneyland Resort</a:t>
            </a:r>
          </a:p>
          <a:p>
            <a:r>
              <a:rPr lang="en-US" dirty="0" err="1" smtClean="0">
                <a:hlinkClick r:id="rId4"/>
              </a:rPr>
              <a:t>https://www.youtube.com/watch?v=MU0jPWs_cjM</a:t>
            </a:r>
            <a:endParaRPr lang="sr-Latn-RS" dirty="0" smtClean="0"/>
          </a:p>
          <a:p>
            <a:r>
              <a:rPr lang="sr-Latn-RS" dirty="0" smtClean="0"/>
              <a:t>Hotels of Disneyland Resort</a:t>
            </a:r>
          </a:p>
          <a:p>
            <a:r>
              <a:rPr lang="en-US" dirty="0" err="1" smtClean="0">
                <a:hlinkClick r:id="rId5"/>
              </a:rPr>
              <a:t>https://www.youtube.com/watch?v=QLiXmX5A5Jg</a:t>
            </a:r>
            <a:endParaRPr lang="sr-Latn-RS" dirty="0" smtClean="0">
              <a:latin typeface="Palatino Linotype" pitchFamily="18" charset="0"/>
            </a:endParaRPr>
          </a:p>
          <a:p>
            <a:r>
              <a:rPr lang="sr-Latn-RS" dirty="0" smtClean="0"/>
              <a:t>Disneyland Paris Hotels</a:t>
            </a:r>
          </a:p>
          <a:p>
            <a:r>
              <a:rPr lang="en-US" dirty="0" err="1" smtClean="0">
                <a:hlinkClick r:id="rId6"/>
              </a:rPr>
              <a:t>https://www.youtube.com/watch?v=MMYahiW9rVM</a:t>
            </a:r>
            <a:endParaRPr lang="sr-Latn-RS" dirty="0" smtClean="0"/>
          </a:p>
          <a:p>
            <a:r>
              <a:rPr lang="sr-Latn-RS" dirty="0" smtClean="0"/>
              <a:t>Disneland Hotel Disneyland Paris</a:t>
            </a:r>
          </a:p>
          <a:p>
            <a:r>
              <a:rPr lang="en-US" dirty="0" err="1" smtClean="0">
                <a:hlinkClick r:id="rId7"/>
              </a:rPr>
              <a:t>https://www.youtube.com/watch?v=n-qXQmIWt7Q</a:t>
            </a:r>
            <a:endParaRPr lang="sr-Latn-R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sr-Latn-CS" sz="3600" dirty="0" smtClean="0">
                <a:latin typeface="Palatino Linotype" pitchFamily="18" charset="0"/>
              </a:rPr>
              <a:t>Thank you for your Attention!</a:t>
            </a:r>
            <a:endParaRPr lang="en-US" sz="3600" dirty="0"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49424"/>
            <a:ext cx="9144000" cy="4325112"/>
          </a:xfrm>
        </p:spPr>
        <p:txBody>
          <a:bodyPr>
            <a:normAutofit/>
          </a:bodyPr>
          <a:lstStyle/>
          <a:p>
            <a:endParaRPr lang="sr-Latn-CS" sz="2400" dirty="0" smtClean="0">
              <a:latin typeface="Palatino Linotype" pitchFamily="18" charset="0"/>
              <a:hlinkClick r:id="rId2"/>
            </a:endParaRPr>
          </a:p>
          <a:p>
            <a:pPr>
              <a:buNone/>
            </a:pPr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endParaRPr lang="sr-Latn-CS" sz="2400" dirty="0" smtClean="0">
              <a:latin typeface="Palatino Linotype" pitchFamily="18" charset="0"/>
            </a:endParaRPr>
          </a:p>
          <a:p>
            <a:pPr>
              <a:buNone/>
            </a:pPr>
            <a:endParaRPr lang="en-US" sz="2400" dirty="0">
              <a:latin typeface="Palatino Linotype" pitchFamily="18" charset="0"/>
            </a:endParaRPr>
          </a:p>
        </p:txBody>
      </p:sp>
      <p:pic>
        <p:nvPicPr>
          <p:cNvPr id="2050" name="Picture 2" descr="C:\Users\User\Desktop\dmh239402984029384029384fi-624x3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214554"/>
            <a:ext cx="5943600" cy="3343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1785</TotalTime>
  <Words>1446</Words>
  <Application>Microsoft Office PowerPoint</Application>
  <PresentationFormat>On-screen Show (4:3)</PresentationFormat>
  <Paragraphs>325</Paragraphs>
  <Slides>77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Urban</vt:lpstr>
      <vt:lpstr>Accommodation Options at Dysneyland® Paris</vt:lpstr>
      <vt:lpstr>ACCOMMODATION</vt:lpstr>
      <vt:lpstr>single room  - one person</vt:lpstr>
      <vt:lpstr>double room – two people or one person in one big bed soba sa francuskim ležajem</vt:lpstr>
      <vt:lpstr>twin room  two people in two separate beds</vt:lpstr>
      <vt:lpstr>triple room</vt:lpstr>
      <vt:lpstr>quad room</vt:lpstr>
      <vt:lpstr>family room</vt:lpstr>
      <vt:lpstr>hotel suite</vt:lpstr>
      <vt:lpstr> youth hostel (host+hotel) berge de jeunesse </vt:lpstr>
      <vt:lpstr>hostel</vt:lpstr>
      <vt:lpstr>hostel</vt:lpstr>
      <vt:lpstr> bed &amp; breakfast (B&amp;B accommodation) </vt:lpstr>
      <vt:lpstr>guesthouse</vt:lpstr>
      <vt:lpstr>cottage</vt:lpstr>
      <vt:lpstr>serviced apartments</vt:lpstr>
      <vt:lpstr>hotel</vt:lpstr>
      <vt:lpstr>hotel</vt:lpstr>
      <vt:lpstr> hotel</vt:lpstr>
      <vt:lpstr>hotel</vt:lpstr>
      <vt:lpstr>hotel chains</vt:lpstr>
      <vt:lpstr>boutique hotel</vt:lpstr>
      <vt:lpstr>descriptions of hotels or other similar tourist/hospitality spaces.</vt:lpstr>
      <vt:lpstr>customer service</vt:lpstr>
      <vt:lpstr>description according to the PRICE</vt:lpstr>
      <vt:lpstr>budget hotel</vt:lpstr>
      <vt:lpstr>QUALITY  (prvoklasni, otmen, izuzetan, istančan)</vt:lpstr>
      <vt:lpstr>LOCATION</vt:lpstr>
      <vt:lpstr>ORIGIN/CHARACTER</vt:lpstr>
      <vt:lpstr>EQUIPMENT/SPACE</vt:lpstr>
      <vt:lpstr>APPEARANCE&amp;STYLE</vt:lpstr>
      <vt:lpstr>APPEARANCE&amp;STYLE</vt:lpstr>
      <vt:lpstr>categorization</vt:lpstr>
      <vt:lpstr>Watch https://www.youtube.com/watch?v=MU0jPWs_cjM https://www.youtube.com/watch?v=QLiXmX5A5Jg </vt:lpstr>
      <vt:lpstr>page 132 and page 181  carefully themed and designed hotels with certain ambience/decor (recreated atmosphere/reimagined) escape into a storybook vacation https://www.youtube.com/watch?v=MMYahiW9rVM </vt:lpstr>
      <vt:lpstr> Hotel New York – Dysneyland ****   from £  228               room-only accommodation</vt:lpstr>
      <vt:lpstr>adjacent to the Festival Disney entertainment centre and a five minutes’ stroll from the theme park</vt:lpstr>
      <vt:lpstr>luxury rooms Art Deco design  (Cubism, Futurism, the Vienna Secession, Bauhaus)</vt:lpstr>
      <vt:lpstr>room facilities en-suite faciilities (private facilities)</vt:lpstr>
      <vt:lpstr>         hotel facilities</vt:lpstr>
      <vt:lpstr>indoor gym                  outdoor tennis court</vt:lpstr>
      <vt:lpstr>The  Parkside Diner (small, informal&amp; inexpensive restaurant that looks like a railroad car).</vt:lpstr>
      <vt:lpstr>The Manhattan Restaurant</vt:lpstr>
      <vt:lpstr>À la carte           Table d'hôte (tourist menu)                </vt:lpstr>
      <vt:lpstr>pre-dinner cocktail in the New York City Bar</vt:lpstr>
      <vt:lpstr>Sequoia Lodge – Disneyland ***, near the lake  room only accommodation                                      from £ 185</vt:lpstr>
      <vt:lpstr>Lodge – 1. small wooden house, in a forest, by a lake (a rustic cottage); ski lodge 2. (accommodation) Sequoia - redwood tree It evokes (reminds you of) hunting retreats (get-away) of a US National Park ; rustic (wooden, rural) ambience (atmosphere of the place)</vt:lpstr>
      <vt:lpstr>room with the facilities</vt:lpstr>
      <vt:lpstr>coin operated = (vending) machine which runs when a coin is inserted</vt:lpstr>
      <vt:lpstr>Hotel Facilities memorable indoor&amp;outdoor pool with slides, cascades&amp; jacuzzi </vt:lpstr>
      <vt:lpstr>Hotel Facilities</vt:lpstr>
      <vt:lpstr>Hunter’s Grill Restaurant      Beaver Creek Tavern</vt:lpstr>
      <vt:lpstr>unwind (relax) by the fireside in the Redwood Bar&amp;Lounge</vt:lpstr>
      <vt:lpstr>Hotel Santa Fé – Disneyland **   from £ 167  room only accommodation</vt:lpstr>
      <vt:lpstr>Nestling (nestle – gnezdo) on the banks of Rio Grande river</vt:lpstr>
      <vt:lpstr>  smart (tidy and elegant) rooms - two large double beds, private bathroom (bath, shower), DD telephone, ceiling fan, TV with international channels, laundrette  </vt:lpstr>
      <vt:lpstr> La Cantina                         The Rio Grande</vt:lpstr>
      <vt:lpstr> Disneyland® Hotel **** watch  https://www.youtube.com/watch?v=n-qXQmIWt7Q room-only accommodation </vt:lpstr>
      <vt:lpstr>This superb (exquisite, fine) hotel is the centre of this fabulous (astonishing) resort.</vt:lpstr>
      <vt:lpstr>stylish bedrooms</vt:lpstr>
      <vt:lpstr>The hotel boasts (can be praised for) a heated indoor pool, health club with sauna, jacuzzi, steam room, gym, sunbed&amp;massage  (surcharged)</vt:lpstr>
      <vt:lpstr>The elegant California Grill</vt:lpstr>
      <vt:lpstr>Inventions – a buffet restaurant</vt:lpstr>
      <vt:lpstr>Café Fantasia  décor inspired by the film of the same name</vt:lpstr>
      <vt:lpstr>  Newport Bay Club ***              from £ 191  room only accommodation   </vt:lpstr>
      <vt:lpstr>pavilion = building in parks for sports, concerts, exhibitions (Cvijeta Zuzurić Pavillion)</vt:lpstr>
      <vt:lpstr>Smart bedrooms have a nautical flavour (taste) and are furnished with two large double beds.</vt:lpstr>
      <vt:lpstr>leisure facilities- glorious (magnificent) heated indoor/outdoor swimming pool pavilion; health club with sauna, jacuzzi, gym, steam room.</vt:lpstr>
      <vt:lpstr>  Cape Cod  buffet-style menu</vt:lpstr>
      <vt:lpstr>Fisherman’s Wharf  cocktails, piano music, panoramic views</vt:lpstr>
      <vt:lpstr>Hotel Chayenne**             from £174  room only accommodation  </vt:lpstr>
      <vt:lpstr>It is on the left bank (river side) of the Rio Grande river, superbly (delightfully, elegantly) themed</vt:lpstr>
      <vt:lpstr>rooms are suitable for families – one double bed and two bunk beds</vt:lpstr>
      <vt:lpstr>amenities</vt:lpstr>
      <vt:lpstr>Texas-style Chuckwagon Café   Red Garter Saloon  BBQ specialties                       country music</vt:lpstr>
      <vt:lpstr>References: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Smiljka Kesic</dc:creator>
  <cp:lastModifiedBy>User</cp:lastModifiedBy>
  <cp:revision>170</cp:revision>
  <dcterms:created xsi:type="dcterms:W3CDTF">2011-10-24T19:38:09Z</dcterms:created>
  <dcterms:modified xsi:type="dcterms:W3CDTF">2020-12-22T14:37:24Z</dcterms:modified>
</cp:coreProperties>
</file>