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9" r:id="rId5"/>
    <p:sldId id="260" r:id="rId6"/>
    <p:sldId id="270" r:id="rId7"/>
    <p:sldId id="262" r:id="rId8"/>
    <p:sldId id="259" r:id="rId9"/>
    <p:sldId id="258" r:id="rId10"/>
    <p:sldId id="263" r:id="rId11"/>
    <p:sldId id="264" r:id="rId12"/>
    <p:sldId id="265" r:id="rId13"/>
    <p:sldId id="266" r:id="rId14"/>
    <p:sldId id="271" r:id="rId15"/>
    <p:sldId id="273" r:id="rId16"/>
    <p:sldId id="267" r:id="rId17"/>
    <p:sldId id="272" r:id="rId18"/>
    <p:sldId id="274" r:id="rId19"/>
    <p:sldId id="26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FFCC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701"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2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291DD5B-A3D4-4D7E-82C3-36F2747F8306}" type="datetimeFigureOut">
              <a:rPr lang="en-US" smtClean="0"/>
              <a:pPr/>
              <a:t>3/8/2021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5CD9C-DDB6-424F-8DA7-C9CB4526097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91DD5B-A3D4-4D7E-82C3-36F2747F8306}" type="datetimeFigureOut">
              <a:rPr lang="en-US" smtClean="0"/>
              <a:pPr/>
              <a:t>3/8/2021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5CD9C-DDB6-424F-8DA7-C9CB4526097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91DD5B-A3D4-4D7E-82C3-36F2747F8306}" type="datetimeFigureOut">
              <a:rPr lang="en-US" smtClean="0"/>
              <a:pPr/>
              <a:t>3/8/2021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5CD9C-DDB6-424F-8DA7-C9CB4526097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291DD5B-A3D4-4D7E-82C3-36F2747F8306}" type="datetimeFigureOut">
              <a:rPr lang="en-US" smtClean="0"/>
              <a:pPr/>
              <a:t>3/8/2021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E5CD9C-DDB6-424F-8DA7-C9CB4526097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291DD5B-A3D4-4D7E-82C3-36F2747F8306}" type="datetimeFigureOut">
              <a:rPr lang="en-US" smtClean="0"/>
              <a:pPr/>
              <a:t>3/8/2021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E5CD9C-DDB6-424F-8DA7-C9CB4526097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91DD5B-A3D4-4D7E-82C3-36F2747F8306}" type="datetimeFigureOut">
              <a:rPr lang="en-US" smtClean="0"/>
              <a:pPr/>
              <a:t>3/8/2021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E5CD9C-DDB6-424F-8DA7-C9CB4526097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91DD5B-A3D4-4D7E-82C3-36F2747F8306}" type="datetimeFigureOut">
              <a:rPr lang="en-US" smtClean="0"/>
              <a:pPr/>
              <a:t>3/8/2021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E5CD9C-DDB6-424F-8DA7-C9CB4526097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91DD5B-A3D4-4D7E-82C3-36F2747F8306}" type="datetimeFigureOut">
              <a:rPr lang="en-US" smtClean="0"/>
              <a:pPr/>
              <a:t>3/8/2021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E5CD9C-DDB6-424F-8DA7-C9CB4526097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91DD5B-A3D4-4D7E-82C3-36F2747F8306}" type="datetimeFigureOut">
              <a:rPr lang="en-US" smtClean="0"/>
              <a:pPr/>
              <a:t>3/8/2021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E5CD9C-DDB6-424F-8DA7-C9CB4526097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91DD5B-A3D4-4D7E-82C3-36F2747F8306}" type="datetimeFigureOut">
              <a:rPr lang="en-US" smtClean="0"/>
              <a:pPr/>
              <a:t>3/8/2021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5CD9C-DDB6-424F-8DA7-C9CB4526097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91DD5B-A3D4-4D7E-82C3-36F2747F8306}" type="datetimeFigureOut">
              <a:rPr lang="en-US" smtClean="0"/>
              <a:pPr/>
              <a:t>3/8/2021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5CD9C-DDB6-424F-8DA7-C9CB4526097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91DD5B-A3D4-4D7E-82C3-36F2747F8306}" type="datetimeFigureOut">
              <a:rPr lang="en-US" smtClean="0"/>
              <a:pPr/>
              <a:t>3/8/2021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E5CD9C-DDB6-424F-8DA7-C9CB4526097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youtube.com/watch?v=E_2sGATll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greavesindia.co.uk/"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youtube.com/watch?v=SFU_60zB4v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oneoceanexpeditions.com/antarctica"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www.youtube.com/watch?v=Ubvv20FovPk"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jpeg"/><Relationship Id="rId2" Type="http://schemas.openxmlformats.org/officeDocument/2006/relationships/image" Target="../media/image5.jpeg"/><Relationship Id="rId16"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5" Type="http://schemas.openxmlformats.org/officeDocument/2006/relationships/image" Target="../media/image1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www.kaziranga-national-park.com/wild_grass_lodge.s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CFF">
            <a:alpha val="50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Latn-RS" dirty="0" smtClean="0">
                <a:latin typeface="Californian FB" pitchFamily="18" charset="0"/>
              </a:rPr>
              <a:t>Holiday Advertisements</a:t>
            </a:r>
            <a:endParaRPr lang="en-US" dirty="0">
              <a:latin typeface="Californian FB" pitchFamily="18" charset="0"/>
            </a:endParaRPr>
          </a:p>
        </p:txBody>
      </p:sp>
      <p:sp>
        <p:nvSpPr>
          <p:cNvPr id="3" name="Subtitle 2"/>
          <p:cNvSpPr>
            <a:spLocks noGrp="1"/>
          </p:cNvSpPr>
          <p:nvPr>
            <p:ph type="subTitle" idx="1"/>
          </p:nvPr>
        </p:nvSpPr>
        <p:spPr/>
        <p:txBody>
          <a:bodyPr/>
          <a:lstStyle/>
          <a:p>
            <a:r>
              <a:rPr lang="sr-Latn-RS" dirty="0" smtClean="0">
                <a:latin typeface="Californian FB" pitchFamily="18" charset="0"/>
              </a:rPr>
              <a:t>pages 156 - 157</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CCFF">
            <a:alpha val="37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571744"/>
          </a:xfrm>
        </p:spPr>
        <p:txBody>
          <a:bodyPr>
            <a:noAutofit/>
          </a:bodyPr>
          <a:lstStyle/>
          <a:p>
            <a:r>
              <a:rPr lang="sr-Latn-RS" sz="3200" dirty="0" smtClean="0">
                <a:latin typeface="Californian FB" pitchFamily="18" charset="0"/>
              </a:rPr>
              <a:t>Holiday Advertisement</a:t>
            </a:r>
            <a:br>
              <a:rPr lang="sr-Latn-RS" sz="3200" dirty="0" smtClean="0">
                <a:latin typeface="Californian FB" pitchFamily="18" charset="0"/>
              </a:rPr>
            </a:br>
            <a:r>
              <a:rPr lang="sr-Latn-RS" sz="3200" dirty="0" smtClean="0">
                <a:latin typeface="Californian FB" pitchFamily="18" charset="0"/>
              </a:rPr>
              <a:t>Here are some advertisements for specialist holidays. Read them quickly and identify the type of holiday being advertised in each one. Which of these are related to adventure tourism?</a:t>
            </a:r>
            <a:endParaRPr lang="en-US" sz="3200" dirty="0"/>
          </a:p>
        </p:txBody>
      </p:sp>
      <p:graphicFrame>
        <p:nvGraphicFramePr>
          <p:cNvPr id="4" name="Content Placeholder 3"/>
          <p:cNvGraphicFramePr>
            <a:graphicFrameLocks noGrp="1"/>
          </p:cNvGraphicFramePr>
          <p:nvPr>
            <p:ph idx="1"/>
          </p:nvPr>
        </p:nvGraphicFramePr>
        <p:xfrm>
          <a:off x="457200" y="2643182"/>
          <a:ext cx="8229600" cy="3429024"/>
        </p:xfrm>
        <a:graphic>
          <a:graphicData uri="http://schemas.openxmlformats.org/drawingml/2006/table">
            <a:tbl>
              <a:tblPr firstRow="1" bandRow="1">
                <a:tableStyleId>{7DF18680-E054-41AD-8BC1-D1AEF772440D}</a:tableStyleId>
              </a:tblPr>
              <a:tblGrid>
                <a:gridCol w="8229600"/>
              </a:tblGrid>
              <a:tr h="3429024">
                <a:tc>
                  <a:txBody>
                    <a:bodyPr/>
                    <a:lstStyle/>
                    <a:p>
                      <a:pPr algn="ctr"/>
                      <a:endParaRPr lang="sr-Latn-RS" dirty="0" smtClean="0">
                        <a:latin typeface="Aharoni" pitchFamily="2" charset="-79"/>
                        <a:cs typeface="Aharoni" pitchFamily="2" charset="-79"/>
                      </a:endParaRPr>
                    </a:p>
                    <a:p>
                      <a:pPr algn="ctr"/>
                      <a:r>
                        <a:rPr lang="sr-Latn-RS" sz="3600" dirty="0" smtClean="0">
                          <a:latin typeface="Aharoni" pitchFamily="2" charset="-79"/>
                          <a:cs typeface="Aharoni" pitchFamily="2" charset="-79"/>
                        </a:rPr>
                        <a:t>EXODUS</a:t>
                      </a:r>
                    </a:p>
                    <a:p>
                      <a:pPr algn="ctr"/>
                      <a:r>
                        <a:rPr lang="sr-Latn-RS" sz="2800" i="1" dirty="0" smtClean="0">
                          <a:latin typeface="Bookman Old Style" pitchFamily="18" charset="0"/>
                          <a:cs typeface="Aharoni" pitchFamily="2" charset="-79"/>
                        </a:rPr>
                        <a:t>Discovery Holidays</a:t>
                      </a:r>
                    </a:p>
                    <a:p>
                      <a:pPr algn="ctr"/>
                      <a:endParaRPr lang="sr-Latn-RS" sz="2800" i="1" dirty="0" smtClean="0">
                        <a:latin typeface="Bookman Old Style" pitchFamily="18" charset="0"/>
                        <a:cs typeface="Aharoni" pitchFamily="2" charset="-79"/>
                      </a:endParaRPr>
                    </a:p>
                    <a:p>
                      <a:pPr algn="ctr"/>
                      <a:r>
                        <a:rPr lang="en-US" sz="2800" i="1" dirty="0" smtClean="0">
                          <a:latin typeface="Bookman Old Style" pitchFamily="18" charset="0"/>
                          <a:cs typeface="Aharoni" pitchFamily="2" charset="-79"/>
                        </a:rPr>
                        <a:t>R</a:t>
                      </a:r>
                      <a:r>
                        <a:rPr lang="sr-Latn-RS" sz="2800" i="1" dirty="0" smtClean="0">
                          <a:latin typeface="Bookman Old Style" pitchFamily="18" charset="0"/>
                          <a:cs typeface="Aharoni" pitchFamily="2" charset="-79"/>
                        </a:rPr>
                        <a:t>ing for Brochures</a:t>
                      </a:r>
                    </a:p>
                    <a:p>
                      <a:pPr algn="ctr"/>
                      <a:r>
                        <a:rPr lang="sr-Latn-RS" sz="2800" i="0" dirty="0" smtClean="0">
                          <a:latin typeface="Bookman Old Style" pitchFamily="18" charset="0"/>
                          <a:cs typeface="Aharoni" pitchFamily="2" charset="-79"/>
                        </a:rPr>
                        <a:t>0181 673 0859 (24h)</a:t>
                      </a:r>
                    </a:p>
                    <a:p>
                      <a:pPr algn="ctr"/>
                      <a:r>
                        <a:rPr lang="sr-Latn-RS" sz="2400" b="0" i="0" dirty="0" smtClean="0">
                          <a:latin typeface="Palatino Linotype" pitchFamily="18" charset="0"/>
                          <a:cs typeface="Aharoni" pitchFamily="2" charset="-79"/>
                        </a:rPr>
                        <a:t>LEADERS</a:t>
                      </a:r>
                      <a:r>
                        <a:rPr lang="sr-Latn-RS" sz="2400" b="0" i="0" baseline="0" dirty="0" smtClean="0">
                          <a:latin typeface="Palatino Linotype" pitchFamily="18" charset="0"/>
                          <a:cs typeface="Aharoni" pitchFamily="2" charset="-79"/>
                        </a:rPr>
                        <a:t> IN SMALL-GROUP ADVENTUROUS</a:t>
                      </a:r>
                    </a:p>
                    <a:p>
                      <a:pPr algn="ctr"/>
                      <a:r>
                        <a:rPr lang="sr-Latn-RS" sz="2400" b="0" i="0" baseline="0" dirty="0" smtClean="0">
                          <a:latin typeface="Palatino Linotype" pitchFamily="18" charset="0"/>
                          <a:cs typeface="Aharoni" pitchFamily="2" charset="-79"/>
                        </a:rPr>
                        <a:t>TRAVEL WORLDWIDE </a:t>
                      </a:r>
                      <a:endParaRPr lang="en-US" sz="2400" b="0" i="0" dirty="0">
                        <a:latin typeface="Palatino Linotype" pitchFamily="18" charset="0"/>
                        <a:cs typeface="Aharoni" pitchFamily="2" charset="-79"/>
                      </a:endParaRPr>
                    </a:p>
                  </a:txBody>
                  <a:tcPr/>
                </a:tc>
              </a:tr>
            </a:tbl>
          </a:graphicData>
        </a:graphic>
      </p:graphicFrame>
      <p:sp>
        <p:nvSpPr>
          <p:cNvPr id="5" name="TextBox 4"/>
          <p:cNvSpPr txBox="1"/>
          <p:nvPr/>
        </p:nvSpPr>
        <p:spPr>
          <a:xfrm>
            <a:off x="357158" y="6143644"/>
            <a:ext cx="8358246" cy="646331"/>
          </a:xfrm>
          <a:prstGeom prst="rect">
            <a:avLst/>
          </a:prstGeom>
          <a:noFill/>
        </p:spPr>
        <p:txBody>
          <a:bodyPr wrap="square" rtlCol="0">
            <a:spAutoFit/>
          </a:bodyPr>
          <a:lstStyle/>
          <a:p>
            <a:pPr algn="ctr"/>
            <a:r>
              <a:rPr lang="en-US" sz="3600" b="1" dirty="0" err="1" smtClean="0">
                <a:latin typeface="Californian FB" pitchFamily="18" charset="0"/>
              </a:rPr>
              <a:t>https://www.exodus.co.uk/</a:t>
            </a:r>
            <a:endParaRPr lang="en-US" sz="3600" b="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500306"/>
          </a:xfrm>
        </p:spPr>
        <p:txBody>
          <a:bodyPr>
            <a:normAutofit/>
          </a:bodyPr>
          <a:lstStyle/>
          <a:p>
            <a:r>
              <a:rPr lang="sr-Latn-RS" sz="2600" i="1" dirty="0" smtClean="0">
                <a:latin typeface="Californian FB" pitchFamily="18" charset="0"/>
              </a:rPr>
              <a:t>Are you interested</a:t>
            </a:r>
            <a:br>
              <a:rPr lang="sr-Latn-RS" sz="2600" i="1" dirty="0" smtClean="0">
                <a:latin typeface="Californian FB" pitchFamily="18" charset="0"/>
              </a:rPr>
            </a:br>
            <a:r>
              <a:rPr lang="sr-Latn-RS" sz="2600" i="1" dirty="0" smtClean="0">
                <a:latin typeface="Californian FB" pitchFamily="18" charset="0"/>
              </a:rPr>
              <a:t> in joining a group for a very </a:t>
            </a:r>
            <a:br>
              <a:rPr lang="sr-Latn-RS" sz="2600" i="1" dirty="0" smtClean="0">
                <a:latin typeface="Californian FB" pitchFamily="18" charset="0"/>
              </a:rPr>
            </a:br>
            <a:r>
              <a:rPr lang="sr-Latn-RS" sz="2600" i="1" dirty="0" smtClean="0">
                <a:latin typeface="Californian FB" pitchFamily="18" charset="0"/>
              </a:rPr>
              <a:t>special religious walk?</a:t>
            </a:r>
            <a:br>
              <a:rPr lang="sr-Latn-RS" sz="2600" i="1" dirty="0" smtClean="0">
                <a:latin typeface="Californian FB" pitchFamily="18" charset="0"/>
              </a:rPr>
            </a:br>
            <a:r>
              <a:rPr lang="sr-Latn-RS" sz="2600" b="1" dirty="0" smtClean="0">
                <a:latin typeface="Californian FB" pitchFamily="18" charset="0"/>
              </a:rPr>
              <a:t>THE PILGRIMAGE </a:t>
            </a:r>
            <a:br>
              <a:rPr lang="sr-Latn-RS" sz="2600" b="1" dirty="0" smtClean="0">
                <a:latin typeface="Californian FB" pitchFamily="18" charset="0"/>
              </a:rPr>
            </a:br>
            <a:r>
              <a:rPr lang="sr-Latn-RS" sz="2600" b="1" dirty="0" smtClean="0">
                <a:latin typeface="Californian FB" pitchFamily="18" charset="0"/>
              </a:rPr>
              <a:t>OF THE CAMINO </a:t>
            </a:r>
            <a:br>
              <a:rPr lang="sr-Latn-RS" sz="2600" b="1" dirty="0" smtClean="0">
                <a:latin typeface="Californian FB" pitchFamily="18" charset="0"/>
              </a:rPr>
            </a:br>
            <a:r>
              <a:rPr lang="sr-Latn-RS" sz="2600" b="1" dirty="0" smtClean="0">
                <a:latin typeface="Californian FB" pitchFamily="18" charset="0"/>
              </a:rPr>
              <a:t>DE SANTIAGO</a:t>
            </a:r>
            <a:endParaRPr lang="en-US" sz="2600" i="1" dirty="0">
              <a:latin typeface="Californian FB" pitchFamily="18" charset="0"/>
            </a:endParaRPr>
          </a:p>
        </p:txBody>
      </p:sp>
      <p:sp>
        <p:nvSpPr>
          <p:cNvPr id="3" name="Content Placeholder 2"/>
          <p:cNvSpPr>
            <a:spLocks noGrp="1"/>
          </p:cNvSpPr>
          <p:nvPr>
            <p:ph idx="1"/>
          </p:nvPr>
        </p:nvSpPr>
        <p:spPr>
          <a:xfrm>
            <a:off x="0" y="2500306"/>
            <a:ext cx="9144000" cy="4357694"/>
          </a:xfrm>
        </p:spPr>
        <p:txBody>
          <a:bodyPr>
            <a:noAutofit/>
          </a:bodyPr>
          <a:lstStyle/>
          <a:p>
            <a:pPr algn="ctr">
              <a:buNone/>
            </a:pPr>
            <a:r>
              <a:rPr lang="sr-Latn-RS" sz="2200" i="1" dirty="0" smtClean="0">
                <a:latin typeface="Californian FB" pitchFamily="18" charset="0"/>
              </a:rPr>
              <a:t>A pilgrimage to the</a:t>
            </a:r>
          </a:p>
          <a:p>
            <a:pPr algn="ctr">
              <a:buNone/>
            </a:pPr>
            <a:r>
              <a:rPr lang="sr-Latn-RS" sz="2200" i="1" dirty="0" smtClean="0">
                <a:latin typeface="Californian FB" pitchFamily="18" charset="0"/>
              </a:rPr>
              <a:t> tomb of St James the Apostle:</a:t>
            </a:r>
          </a:p>
          <a:p>
            <a:pPr algn="ctr">
              <a:buNone/>
            </a:pPr>
            <a:r>
              <a:rPr lang="sr-Latn-RS" sz="2200" i="1" dirty="0" smtClean="0">
                <a:latin typeface="Californian FB" pitchFamily="18" charset="0"/>
              </a:rPr>
              <a:t>a 100-mile walk to the ancient religious</a:t>
            </a:r>
          </a:p>
          <a:p>
            <a:pPr algn="ctr">
              <a:buNone/>
            </a:pPr>
            <a:r>
              <a:rPr lang="sr-Latn-RS" sz="2200" i="1" dirty="0" smtClean="0">
                <a:latin typeface="Californian FB" pitchFamily="18" charset="0"/>
              </a:rPr>
              <a:t> site in Santiago de Compostela</a:t>
            </a:r>
          </a:p>
          <a:p>
            <a:pPr algn="ctr">
              <a:buNone/>
            </a:pPr>
            <a:r>
              <a:rPr lang="sr-Latn-RS" sz="2200" i="1" dirty="0" smtClean="0">
                <a:latin typeface="Californian FB" pitchFamily="18" charset="0"/>
              </a:rPr>
              <a:t>in north –west Spain.</a:t>
            </a:r>
          </a:p>
          <a:p>
            <a:pPr algn="ctr">
              <a:buNone/>
            </a:pPr>
            <a:endParaRPr lang="sr-Latn-RS" sz="800" i="1" dirty="0" smtClean="0">
              <a:latin typeface="Californian FB" pitchFamily="18" charset="0"/>
            </a:endParaRPr>
          </a:p>
          <a:p>
            <a:pPr algn="ctr">
              <a:buNone/>
            </a:pPr>
            <a:r>
              <a:rPr lang="sr-Latn-RS" sz="2200" i="1" dirty="0" smtClean="0">
                <a:latin typeface="Californian FB" pitchFamily="18" charset="0"/>
              </a:rPr>
              <a:t>Departing from Le Puy</a:t>
            </a:r>
          </a:p>
          <a:p>
            <a:pPr algn="ctr">
              <a:buNone/>
            </a:pPr>
            <a:r>
              <a:rPr lang="sr-Latn-RS" sz="2200" i="1" dirty="0" smtClean="0">
                <a:latin typeface="Californian FB" pitchFamily="18" charset="0"/>
              </a:rPr>
              <a:t>in the French Auvergn late April,</a:t>
            </a:r>
          </a:p>
          <a:p>
            <a:pPr algn="ctr">
              <a:buNone/>
            </a:pPr>
            <a:r>
              <a:rPr lang="sr-Latn-RS" sz="2200" i="1" dirty="0" smtClean="0">
                <a:latin typeface="Californian FB" pitchFamily="18" charset="0"/>
              </a:rPr>
              <a:t>and returning in late July </a:t>
            </a:r>
          </a:p>
          <a:p>
            <a:pPr algn="ctr">
              <a:buNone/>
            </a:pPr>
            <a:endParaRPr lang="sr-Latn-RS" sz="800" i="1" dirty="0" smtClean="0">
              <a:latin typeface="Californian FB" pitchFamily="18" charset="0"/>
            </a:endParaRPr>
          </a:p>
          <a:p>
            <a:pPr algn="ctr">
              <a:buNone/>
            </a:pPr>
            <a:r>
              <a:rPr lang="sr-Latn-RS" sz="2200" i="1" dirty="0" smtClean="0">
                <a:latin typeface="Californian FB" pitchFamily="18" charset="0"/>
              </a:rPr>
              <a:t>Contact: Maureen O’Connor </a:t>
            </a:r>
          </a:p>
          <a:p>
            <a:pPr algn="ctr">
              <a:buNone/>
            </a:pPr>
            <a:r>
              <a:rPr lang="sr-Latn-RS" sz="2200" i="1" dirty="0" smtClean="0">
                <a:latin typeface="Californian FB" pitchFamily="18" charset="0"/>
              </a:rPr>
              <a:t>on  9762184</a:t>
            </a:r>
          </a:p>
          <a:p>
            <a:pPr algn="ctr"/>
            <a:endParaRPr 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2000"/>
                                        <p:tgtEl>
                                          <p:spTgt spid="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fade">
                                      <p:cBhvr>
                                        <p:cTn id="57"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74638"/>
            <a:ext cx="8643998" cy="1143000"/>
          </a:xfrm>
        </p:spPr>
        <p:txBody>
          <a:bodyPr>
            <a:normAutofit/>
          </a:bodyPr>
          <a:lstStyle/>
          <a:p>
            <a:r>
              <a:rPr lang="en-US" sz="3200" dirty="0" err="1" smtClean="0">
                <a:latin typeface="Californian FB" pitchFamily="18" charset="0"/>
                <a:hlinkClick r:id="rId2"/>
              </a:rPr>
              <a:t>https://</a:t>
            </a:r>
            <a:r>
              <a:rPr lang="en-US" sz="3200" dirty="0" err="1" smtClean="0">
                <a:latin typeface="Californian FB" pitchFamily="18" charset="0"/>
                <a:hlinkClick r:id="rId2"/>
              </a:rPr>
              <a:t>www.youtube.com/watch?v=E_2sGATllOM</a:t>
            </a:r>
            <a:r>
              <a:rPr lang="sr-Latn-RS" sz="3200" dirty="0" smtClean="0">
                <a:latin typeface="Californian FB" pitchFamily="18" charset="0"/>
              </a:rPr>
              <a:t/>
            </a:r>
            <a:br>
              <a:rPr lang="sr-Latn-RS" sz="3200" dirty="0" smtClean="0">
                <a:latin typeface="Californian FB" pitchFamily="18" charset="0"/>
              </a:rPr>
            </a:br>
            <a:endParaRPr lang="en-US" sz="3200" dirty="0">
              <a:latin typeface="Californian FB" pitchFamily="18" charset="0"/>
            </a:endParaRPr>
          </a:p>
        </p:txBody>
      </p:sp>
      <p:pic>
        <p:nvPicPr>
          <p:cNvPr id="3074" name="Picture 2" descr="C:\Users\User\Desktop\Rutas-Camino-de-Santiago-Marly-Camino.png"/>
          <p:cNvPicPr>
            <a:picLocks noGrp="1" noChangeAspect="1" noChangeArrowheads="1"/>
          </p:cNvPicPr>
          <p:nvPr>
            <p:ph idx="1"/>
          </p:nvPr>
        </p:nvPicPr>
        <p:blipFill>
          <a:blip r:embed="rId3"/>
          <a:srcRect/>
          <a:stretch>
            <a:fillRect/>
          </a:stretch>
        </p:blipFill>
        <p:spPr bwMode="auto">
          <a:xfrm>
            <a:off x="1357290" y="1214422"/>
            <a:ext cx="6358759" cy="496897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CC66">
            <a:alpha val="31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858280" cy="1143000"/>
          </a:xfrm>
        </p:spPr>
        <p:txBody>
          <a:bodyPr>
            <a:normAutofit fontScale="90000"/>
          </a:bodyPr>
          <a:lstStyle/>
          <a:p>
            <a:r>
              <a:rPr lang="sr-Latn-RS" dirty="0" smtClean="0">
                <a:solidFill>
                  <a:schemeClr val="accent6">
                    <a:lumMod val="50000"/>
                  </a:schemeClr>
                </a:solidFill>
                <a:latin typeface="Monotype Corsiva" pitchFamily="66" charset="0"/>
              </a:rPr>
              <a:t>To India in Search of Rhino</a:t>
            </a:r>
            <a:br>
              <a:rPr lang="sr-Latn-RS" dirty="0" smtClean="0">
                <a:solidFill>
                  <a:schemeClr val="accent6">
                    <a:lumMod val="50000"/>
                  </a:schemeClr>
                </a:solidFill>
                <a:latin typeface="Monotype Corsiva" pitchFamily="66" charset="0"/>
              </a:rPr>
            </a:br>
            <a:r>
              <a:rPr lang="sr-Latn-RS" dirty="0" smtClean="0">
                <a:solidFill>
                  <a:schemeClr val="accent6">
                    <a:lumMod val="50000"/>
                  </a:schemeClr>
                </a:solidFill>
                <a:latin typeface="Monotype Corsiva" pitchFamily="66" charset="0"/>
              </a:rPr>
              <a:t>page 156.</a:t>
            </a:r>
            <a:endParaRPr lang="en-US" dirty="0"/>
          </a:p>
        </p:txBody>
      </p:sp>
      <p:sp>
        <p:nvSpPr>
          <p:cNvPr id="3" name="Content Placeholder 2"/>
          <p:cNvSpPr>
            <a:spLocks noGrp="1"/>
          </p:cNvSpPr>
          <p:nvPr>
            <p:ph idx="1"/>
          </p:nvPr>
        </p:nvSpPr>
        <p:spPr>
          <a:xfrm>
            <a:off x="0" y="1428736"/>
            <a:ext cx="9144000" cy="5214974"/>
          </a:xfrm>
        </p:spPr>
        <p:txBody>
          <a:bodyPr>
            <a:normAutofit lnSpcReduction="10000"/>
          </a:bodyPr>
          <a:lstStyle/>
          <a:p>
            <a:r>
              <a:rPr lang="sr-Latn-RS" i="1" dirty="0" smtClean="0">
                <a:latin typeface="Californian FB" pitchFamily="18" charset="0"/>
              </a:rPr>
              <a:t>Our 18-day escorted tour takes you from Delhi, </a:t>
            </a:r>
            <a:r>
              <a:rPr lang="sr-Latn-RS" i="1" dirty="0" smtClean="0">
                <a:latin typeface="Californian FB" pitchFamily="18" charset="0"/>
              </a:rPr>
              <a:t>Agra </a:t>
            </a:r>
            <a:r>
              <a:rPr lang="sr-Latn-RS" i="1" dirty="0" smtClean="0">
                <a:latin typeface="Californian FB" pitchFamily="18" charset="0"/>
              </a:rPr>
              <a:t>(and the Taj), to Darjeeling and Sikkim, Shillong and Calcutta, tribal villages and Buddhist monasteries, to Kaziranga and elephant safaris to view rhino. Including first-class hotels wherever possible and British Airways’ scheduled flights , that’s unusually good value at £2095.00 pp</a:t>
            </a:r>
            <a:r>
              <a:rPr lang="sr-Latn-RS" i="1" dirty="0" smtClean="0">
                <a:latin typeface="Californian FB" pitchFamily="18" charset="0"/>
              </a:rPr>
              <a:t>. For a free brochure call:</a:t>
            </a:r>
            <a:endParaRPr lang="en-US" i="1" dirty="0" smtClean="0">
              <a:latin typeface="Californian FB" pitchFamily="18" charset="0"/>
            </a:endParaRPr>
          </a:p>
          <a:p>
            <a:pPr algn="ctr"/>
            <a:r>
              <a:rPr lang="sr-Latn-RS" dirty="0" smtClean="0">
                <a:latin typeface="Californian FB" pitchFamily="18" charset="0"/>
              </a:rPr>
              <a:t>0717 487 9111 (24hrs)</a:t>
            </a:r>
          </a:p>
          <a:p>
            <a:pPr algn="ctr"/>
            <a:r>
              <a:rPr lang="sr-Latn-RS" dirty="0" smtClean="0">
                <a:latin typeface="Californian FB" pitchFamily="18" charset="0"/>
              </a:rPr>
              <a:t>GREAVES TOURS</a:t>
            </a:r>
          </a:p>
          <a:p>
            <a:pPr algn="ctr"/>
            <a:r>
              <a:rPr lang="en-US" dirty="0" err="1" smtClean="0">
                <a:latin typeface="Californian FB" pitchFamily="18" charset="0"/>
                <a:hlinkClick r:id="rId2"/>
              </a:rPr>
              <a:t>https://www.greavesindia.co.uk</a:t>
            </a:r>
            <a:r>
              <a:rPr lang="en-US" dirty="0" err="1" smtClean="0">
                <a:latin typeface="Californian FB" pitchFamily="18" charset="0"/>
                <a:hlinkClick r:id="rId2"/>
              </a:rPr>
              <a:t>/</a:t>
            </a:r>
            <a:endParaRPr lang="sr-Latn-RS" dirty="0" smtClean="0">
              <a:latin typeface="Californian FB" pitchFamily="18" charset="0"/>
            </a:endParaRPr>
          </a:p>
          <a:p>
            <a:pPr algn="ctr">
              <a:buNone/>
            </a:pPr>
            <a:r>
              <a:rPr lang="sr-Latn-RS" sz="1800" dirty="0" smtClean="0">
                <a:latin typeface="Californian FB" pitchFamily="18" charset="0"/>
              </a:rPr>
              <a:t>33 MARYLEBONE HIGH STREET LONDON WIM 3PF </a:t>
            </a:r>
          </a:p>
          <a:p>
            <a:pPr algn="ctr"/>
            <a:r>
              <a:rPr lang="sr-Latn-RS" sz="1800" dirty="0" smtClean="0">
                <a:latin typeface="Californian FB" pitchFamily="18" charset="0"/>
              </a:rPr>
              <a:t>FAX : 0171  486 0722</a:t>
            </a:r>
            <a:endParaRPr lang="en-US" sz="1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anim calcmode="lin" valueType="num">
                                      <p:cBhvr>
                                        <p:cTn id="13" dur="2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2000" fill="hold"/>
                                        <p:tgtEl>
                                          <p:spTgt spid="3">
                                            <p:txEl>
                                              <p:pRg st="0" end="0"/>
                                            </p:txEl>
                                          </p:spTgt>
                                        </p:tgtEl>
                                        <p:attrNameLst>
                                          <p:attrName>ppt_y</p:attrName>
                                        </p:attrNameLst>
                                      </p:cBhvr>
                                      <p:tavLst>
                                        <p:tav tm="0">
                                          <p:val>
                                            <p:strVal val="#ppt_y"/>
                                          </p:val>
                                        </p:tav>
                                        <p:tav tm="100000">
                                          <p:val>
                                            <p:strVal val="#ppt_y"/>
                                          </p:val>
                                        </p:tav>
                                      </p:tavLst>
                                    </p:anim>
                                  </p:childTnLst>
                                </p:cTn>
                              </p:par>
                              <p:par>
                                <p:cTn id="15" presetID="40" presetClass="entr" presetSubtype="0" fill="hold" nodeType="withEffect">
                                  <p:stCondLst>
                                    <p:cond delay="0"/>
                                  </p:stCondLst>
                                  <p:iterate type="lt">
                                    <p:tmPct val="10000"/>
                                  </p:iterate>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anim calcmode="lin" valueType="num">
                                      <p:cBhvr>
                                        <p:cTn id="18" dur="2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19" dur="2000" fill="hold"/>
                                        <p:tgtEl>
                                          <p:spTgt spid="3">
                                            <p:txEl>
                                              <p:pRg st="1" end="1"/>
                                            </p:txEl>
                                          </p:spTgt>
                                        </p:tgtEl>
                                        <p:attrNameLst>
                                          <p:attrName>ppt_y</p:attrName>
                                        </p:attrNameLst>
                                      </p:cBhvr>
                                      <p:tavLst>
                                        <p:tav tm="0">
                                          <p:val>
                                            <p:strVal val="#ppt_y"/>
                                          </p:val>
                                        </p:tav>
                                        <p:tav tm="100000">
                                          <p:val>
                                            <p:strVal val="#ppt_y"/>
                                          </p:val>
                                        </p:tav>
                                      </p:tavLst>
                                    </p:anim>
                                  </p:childTnLst>
                                </p:cTn>
                              </p:par>
                              <p:par>
                                <p:cTn id="20" presetID="40" presetClass="entr" presetSubtype="0" fill="hold" nodeType="withEffect">
                                  <p:stCondLst>
                                    <p:cond delay="0"/>
                                  </p:stCondLst>
                                  <p:iterate type="lt">
                                    <p:tmPct val="10000"/>
                                  </p:iterate>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anim calcmode="lin" valueType="num">
                                      <p:cBhvr>
                                        <p:cTn id="23" dur="2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24" dur="2000" fill="hold"/>
                                        <p:tgtEl>
                                          <p:spTgt spid="3">
                                            <p:txEl>
                                              <p:pRg st="2" end="2"/>
                                            </p:txEl>
                                          </p:spTgt>
                                        </p:tgtEl>
                                        <p:attrNameLst>
                                          <p:attrName>ppt_y</p:attrName>
                                        </p:attrNameLst>
                                      </p:cBhvr>
                                      <p:tavLst>
                                        <p:tav tm="0">
                                          <p:val>
                                            <p:strVal val="#ppt_y"/>
                                          </p:val>
                                        </p:tav>
                                        <p:tav tm="100000">
                                          <p:val>
                                            <p:strVal val="#ppt_y"/>
                                          </p:val>
                                        </p:tav>
                                      </p:tavLst>
                                    </p:anim>
                                  </p:childTnLst>
                                </p:cTn>
                              </p:par>
                              <p:par>
                                <p:cTn id="25" presetID="40" presetClass="entr" presetSubtype="0" fill="hold" nodeType="withEffect">
                                  <p:stCondLst>
                                    <p:cond delay="0"/>
                                  </p:stCondLst>
                                  <p:iterate type="lt">
                                    <p:tmPct val="10000"/>
                                  </p:iterate>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anim calcmode="lin" valueType="num">
                                      <p:cBhvr>
                                        <p:cTn id="28" dur="2000" fill="hold"/>
                                        <p:tgtEl>
                                          <p:spTgt spid="3">
                                            <p:txEl>
                                              <p:pRg st="3" end="3"/>
                                            </p:txEl>
                                          </p:spTgt>
                                        </p:tgtEl>
                                        <p:attrNameLst>
                                          <p:attrName>ppt_x</p:attrName>
                                        </p:attrNameLst>
                                      </p:cBhvr>
                                      <p:tavLst>
                                        <p:tav tm="0">
                                          <p:val>
                                            <p:strVal val="#ppt_x-.1"/>
                                          </p:val>
                                        </p:tav>
                                        <p:tav tm="100000">
                                          <p:val>
                                            <p:strVal val="#ppt_x"/>
                                          </p:val>
                                        </p:tav>
                                      </p:tavLst>
                                    </p:anim>
                                    <p:anim calcmode="lin" valueType="num">
                                      <p:cBhvr>
                                        <p:cTn id="29" dur="2000" fill="hold"/>
                                        <p:tgtEl>
                                          <p:spTgt spid="3">
                                            <p:txEl>
                                              <p:pRg st="3" end="3"/>
                                            </p:txEl>
                                          </p:spTgt>
                                        </p:tgtEl>
                                        <p:attrNameLst>
                                          <p:attrName>ppt_y</p:attrName>
                                        </p:attrNameLst>
                                      </p:cBhvr>
                                      <p:tavLst>
                                        <p:tav tm="0">
                                          <p:val>
                                            <p:strVal val="#ppt_y"/>
                                          </p:val>
                                        </p:tav>
                                        <p:tav tm="100000">
                                          <p:val>
                                            <p:strVal val="#ppt_y"/>
                                          </p:val>
                                        </p:tav>
                                      </p:tavLst>
                                    </p:anim>
                                  </p:childTnLst>
                                </p:cTn>
                              </p:par>
                              <p:par>
                                <p:cTn id="30" presetID="40" presetClass="entr" presetSubtype="0" fill="hold" nodeType="withEffect">
                                  <p:stCondLst>
                                    <p:cond delay="0"/>
                                  </p:stCondLst>
                                  <p:iterate type="lt">
                                    <p:tmPct val="10000"/>
                                  </p:iterate>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anim calcmode="lin" valueType="num">
                                      <p:cBhvr>
                                        <p:cTn id="33" dur="2000" fill="hold"/>
                                        <p:tgtEl>
                                          <p:spTgt spid="3">
                                            <p:txEl>
                                              <p:pRg st="4" end="4"/>
                                            </p:txEl>
                                          </p:spTgt>
                                        </p:tgtEl>
                                        <p:attrNameLst>
                                          <p:attrName>ppt_x</p:attrName>
                                        </p:attrNameLst>
                                      </p:cBhvr>
                                      <p:tavLst>
                                        <p:tav tm="0">
                                          <p:val>
                                            <p:strVal val="#ppt_x-.1"/>
                                          </p:val>
                                        </p:tav>
                                        <p:tav tm="100000">
                                          <p:val>
                                            <p:strVal val="#ppt_x"/>
                                          </p:val>
                                        </p:tav>
                                      </p:tavLst>
                                    </p:anim>
                                    <p:anim calcmode="lin" valueType="num">
                                      <p:cBhvr>
                                        <p:cTn id="34" dur="2000" fill="hold"/>
                                        <p:tgtEl>
                                          <p:spTgt spid="3">
                                            <p:txEl>
                                              <p:pRg st="4" end="4"/>
                                            </p:txEl>
                                          </p:spTgt>
                                        </p:tgtEl>
                                        <p:attrNameLst>
                                          <p:attrName>ppt_y</p:attrName>
                                        </p:attrNameLst>
                                      </p:cBhvr>
                                      <p:tavLst>
                                        <p:tav tm="0">
                                          <p:val>
                                            <p:strVal val="#ppt_y"/>
                                          </p:val>
                                        </p:tav>
                                        <p:tav tm="100000">
                                          <p:val>
                                            <p:strVal val="#ppt_y"/>
                                          </p:val>
                                        </p:tav>
                                      </p:tavLst>
                                    </p:anim>
                                  </p:childTnLst>
                                </p:cTn>
                              </p:par>
                              <p:par>
                                <p:cTn id="35" presetID="40" presetClass="entr" presetSubtype="0" fill="hold" nodeType="withEffect">
                                  <p:stCondLst>
                                    <p:cond delay="0"/>
                                  </p:stCondLst>
                                  <p:iterate type="lt">
                                    <p:tmPct val="10000"/>
                                  </p:iterate>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anim calcmode="lin" valueType="num">
                                      <p:cBhvr>
                                        <p:cTn id="38" dur="2000" fill="hold"/>
                                        <p:tgtEl>
                                          <p:spTgt spid="3">
                                            <p:txEl>
                                              <p:pRg st="5" end="5"/>
                                            </p:txEl>
                                          </p:spTgt>
                                        </p:tgtEl>
                                        <p:attrNameLst>
                                          <p:attrName>ppt_x</p:attrName>
                                        </p:attrNameLst>
                                      </p:cBhvr>
                                      <p:tavLst>
                                        <p:tav tm="0">
                                          <p:val>
                                            <p:strVal val="#ppt_x-.1"/>
                                          </p:val>
                                        </p:tav>
                                        <p:tav tm="100000">
                                          <p:val>
                                            <p:strVal val="#ppt_x"/>
                                          </p:val>
                                        </p:tav>
                                      </p:tavLst>
                                    </p:anim>
                                    <p:anim calcmode="lin" valueType="num">
                                      <p:cBhvr>
                                        <p:cTn id="39" dur="2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29718" cy="1143000"/>
          </a:xfrm>
        </p:spPr>
        <p:txBody>
          <a:bodyPr>
            <a:normAutofit/>
          </a:bodyPr>
          <a:lstStyle/>
          <a:p>
            <a:r>
              <a:rPr lang="en-US" sz="3200" dirty="0" err="1" smtClean="0">
                <a:latin typeface="Californian FB" pitchFamily="18" charset="0"/>
                <a:hlinkClick r:id="rId2"/>
              </a:rPr>
              <a:t>https://</a:t>
            </a:r>
            <a:r>
              <a:rPr lang="en-US" sz="3200" dirty="0" err="1" smtClean="0">
                <a:latin typeface="Californian FB" pitchFamily="18" charset="0"/>
                <a:hlinkClick r:id="rId2"/>
              </a:rPr>
              <a:t>www.youtube.com/watch?v=SFU_60zB4vs</a:t>
            </a:r>
            <a:r>
              <a:rPr lang="sr-Latn-RS" sz="3200" dirty="0" smtClean="0"/>
              <a:t/>
            </a:r>
            <a:br>
              <a:rPr lang="sr-Latn-RS" sz="3200" dirty="0" smtClean="0"/>
            </a:br>
            <a:endParaRPr lang="en-US" sz="3200" dirty="0"/>
          </a:p>
        </p:txBody>
      </p:sp>
      <p:pic>
        <p:nvPicPr>
          <p:cNvPr id="4" name="Content Placeholder 3" descr="C:\Users\User\Desktop\map-india-regions-1000.jpg"/>
          <p:cNvPicPr>
            <a:picLocks noGrp="1" noChangeAspect="1" noChangeArrowheads="1"/>
          </p:cNvPicPr>
          <p:nvPr>
            <p:ph idx="1"/>
          </p:nvPr>
        </p:nvPicPr>
        <p:blipFill>
          <a:blip r:embed="rId3"/>
          <a:srcRect/>
          <a:stretch>
            <a:fillRect/>
          </a:stretch>
        </p:blipFill>
        <p:spPr bwMode="auto">
          <a:xfrm>
            <a:off x="928662" y="1000108"/>
            <a:ext cx="7429552" cy="550072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CC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582594"/>
          </a:xfrm>
        </p:spPr>
        <p:txBody>
          <a:bodyPr>
            <a:normAutofit fontScale="90000"/>
          </a:bodyPr>
          <a:lstStyle/>
          <a:p>
            <a:r>
              <a:rPr lang="sr-Latn-RS" dirty="0" smtClean="0">
                <a:solidFill>
                  <a:srgbClr val="00FFFF"/>
                </a:solidFill>
                <a:latin typeface="Lucida Handwriting" pitchFamily="66" charset="0"/>
              </a:rPr>
              <a:t>4. Leave the ordinary behind</a:t>
            </a:r>
            <a:endParaRPr lang="en-US" dirty="0"/>
          </a:p>
        </p:txBody>
      </p:sp>
      <p:sp>
        <p:nvSpPr>
          <p:cNvPr id="3" name="Content Placeholder 2"/>
          <p:cNvSpPr>
            <a:spLocks noGrp="1"/>
          </p:cNvSpPr>
          <p:nvPr>
            <p:ph idx="1"/>
          </p:nvPr>
        </p:nvSpPr>
        <p:spPr>
          <a:xfrm>
            <a:off x="0" y="1000108"/>
            <a:ext cx="9144000" cy="5857892"/>
          </a:xfrm>
        </p:spPr>
        <p:txBody>
          <a:bodyPr>
            <a:normAutofit fontScale="77500" lnSpcReduction="20000"/>
          </a:bodyPr>
          <a:lstStyle/>
          <a:p>
            <a:pPr algn="just"/>
            <a:r>
              <a:rPr lang="sr-Latn-RS" b="1" dirty="0" smtClean="0">
                <a:latin typeface="Californian FB" pitchFamily="18" charset="0"/>
              </a:rPr>
              <a:t>You love to ski or snowboard but you are </a:t>
            </a:r>
            <a:r>
              <a:rPr lang="sr-Latn-RS" dirty="0" smtClean="0">
                <a:latin typeface="Californian FB" pitchFamily="18" charset="0"/>
              </a:rPr>
              <a:t>...tired of </a:t>
            </a:r>
            <a:r>
              <a:rPr lang="sr-Latn-RS" b="1" dirty="0" smtClean="0">
                <a:latin typeface="Californian FB" pitchFamily="18" charset="0"/>
              </a:rPr>
              <a:t>hard-packed runs, lift lines and crowded slopes</a:t>
            </a:r>
            <a:r>
              <a:rPr lang="sr-Latn-RS" dirty="0" smtClean="0">
                <a:latin typeface="Californian FB" pitchFamily="18" charset="0"/>
              </a:rPr>
              <a:t>?</a:t>
            </a:r>
          </a:p>
          <a:p>
            <a:pPr algn="just"/>
            <a:r>
              <a:rPr lang="sr-Latn-RS" b="1" dirty="0" smtClean="0">
                <a:latin typeface="Californian FB" pitchFamily="18" charset="0"/>
              </a:rPr>
              <a:t>You have heliskied but you are... </a:t>
            </a:r>
            <a:r>
              <a:rPr lang="sr-Latn-RS" dirty="0" smtClean="0">
                <a:latin typeface="Californian FB" pitchFamily="18" charset="0"/>
              </a:rPr>
              <a:t>wondering if there is something beyond the experience of heliskiing with three or more groups using the same helicopter?</a:t>
            </a:r>
          </a:p>
          <a:p>
            <a:pPr algn="just"/>
            <a:r>
              <a:rPr lang="sr-Latn-RS" dirty="0" smtClean="0">
                <a:latin typeface="Californian FB" pitchFamily="18" charset="0"/>
              </a:rPr>
              <a:t>Yes...it’s time to join us in British Columbia’s Cariboo/Chilcotin mountains for Canada extraordinary Helicopter Skiing experience.</a:t>
            </a:r>
          </a:p>
          <a:p>
            <a:pPr algn="just"/>
            <a:r>
              <a:rPr lang="sr-Latn-RS" b="1" dirty="0" smtClean="0">
                <a:latin typeface="Californian FB" pitchFamily="18" charset="0"/>
              </a:rPr>
              <a:t>Advanced to expert skiers and boarders </a:t>
            </a:r>
            <a:r>
              <a:rPr lang="sr-Latn-RS" dirty="0" smtClean="0">
                <a:latin typeface="Californian FB" pitchFamily="18" charset="0"/>
              </a:rPr>
              <a:t>will find lots of powder, </a:t>
            </a:r>
            <a:r>
              <a:rPr lang="sr-Latn-RS" b="1" dirty="0" smtClean="0">
                <a:latin typeface="Californian FB" pitchFamily="18" charset="0"/>
              </a:rPr>
              <a:t>diversified terrain</a:t>
            </a:r>
            <a:r>
              <a:rPr lang="sr-Latn-RS" dirty="0" smtClean="0">
                <a:latin typeface="Californian FB" pitchFamily="18" charset="0"/>
              </a:rPr>
              <a:t>, and </a:t>
            </a:r>
            <a:r>
              <a:rPr lang="sr-Latn-RS" b="1" dirty="0" smtClean="0">
                <a:latin typeface="Californian FB" pitchFamily="18" charset="0"/>
              </a:rPr>
              <a:t>challenging runs </a:t>
            </a:r>
            <a:r>
              <a:rPr lang="sr-Latn-RS" dirty="0" smtClean="0">
                <a:latin typeface="Californian FB" pitchFamily="18" charset="0"/>
              </a:rPr>
              <a:t>in a huge area! Intermediate skiers and boarders will find our new Heli-Relax groups the perfect way to experience the most exciting skiiing on earth!</a:t>
            </a:r>
          </a:p>
          <a:p>
            <a:pPr algn="just"/>
            <a:r>
              <a:rPr lang="sr-Latn-RS" b="1" dirty="0" smtClean="0">
                <a:latin typeface="Californian FB" pitchFamily="18" charset="0"/>
              </a:rPr>
              <a:t>All will find </a:t>
            </a:r>
            <a:r>
              <a:rPr lang="sr-Latn-RS" dirty="0" smtClean="0">
                <a:latin typeface="Californian FB" pitchFamily="18" charset="0"/>
              </a:rPr>
              <a:t>our exclusive service of skiing with only two groups per helicopter and our fantastic mountain lodge facility the perfect way to enjoy the most outstanding ski vacation ever. </a:t>
            </a:r>
          </a:p>
          <a:p>
            <a:pPr algn="just"/>
            <a:r>
              <a:rPr lang="sr-Latn-RS" b="1" dirty="0" smtClean="0">
                <a:latin typeface="Californian FB" pitchFamily="18" charset="0"/>
              </a:rPr>
              <a:t>Your powder paradise </a:t>
            </a:r>
            <a:r>
              <a:rPr lang="sr-Latn-RS" dirty="0" smtClean="0">
                <a:latin typeface="Californian FB" pitchFamily="18" charset="0"/>
              </a:rPr>
              <a:t>is located 62 miles (100 km) north of Whistler Resort, British Columbia, Canada</a:t>
            </a:r>
            <a:endParaRPr lang="en-US" dirty="0" smtClean="0">
              <a:latin typeface="Californian FB"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0" presetClass="entr" presetSubtype="0" fill="hold" nodeType="clickEffect">
                                  <p:stCondLst>
                                    <p:cond delay="0"/>
                                  </p:stCondLst>
                                  <p:iterate type="lt">
                                    <p:tmPct val="10000"/>
                                  </p:iterate>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0" presetClass="entr" presetSubtype="0" fill="hold" nodeType="clickEffect">
                                  <p:stCondLst>
                                    <p:cond delay="0"/>
                                  </p:stCondLst>
                                  <p:iterate type="lt">
                                    <p:tmPct val="10000"/>
                                  </p:iterate>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0" presetClass="entr" presetSubtype="0" fill="hold" nodeType="clickEffect">
                                  <p:stCondLst>
                                    <p:cond delay="0"/>
                                  </p:stCondLst>
                                  <p:iterate type="lt">
                                    <p:tmPct val="10000"/>
                                  </p:iterate>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1"/>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0" presetClass="entr" presetSubtype="0" fill="hold" nodeType="clickEffect">
                                  <p:stCondLst>
                                    <p:cond delay="0"/>
                                  </p:stCondLst>
                                  <p:iterate type="lt">
                                    <p:tmPct val="10000"/>
                                  </p:iterate>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1"/>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0" presetClass="entr" presetSubtype="0" fill="hold" nodeType="clickEffect">
                                  <p:stCondLst>
                                    <p:cond delay="0"/>
                                  </p:stCondLst>
                                  <p:iterate type="lt">
                                    <p:tmPct val="10000"/>
                                  </p:iterate>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1"/>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F0">
            <a:alpha val="4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11288"/>
          </a:xfrm>
        </p:spPr>
        <p:txBody>
          <a:bodyPr>
            <a:noAutofit/>
          </a:bodyPr>
          <a:lstStyle/>
          <a:p>
            <a:r>
              <a:rPr lang="sr-Latn-RS" sz="3200" dirty="0" smtClean="0">
                <a:solidFill>
                  <a:schemeClr val="bg1"/>
                </a:solidFill>
                <a:latin typeface="Lucida Handwriting" pitchFamily="66" charset="0"/>
              </a:rPr>
              <a:t>OCEAN ADVENTURES</a:t>
            </a:r>
            <a:br>
              <a:rPr lang="sr-Latn-RS" sz="3200" dirty="0" smtClean="0">
                <a:solidFill>
                  <a:schemeClr val="bg1"/>
                </a:solidFill>
                <a:latin typeface="Lucida Handwriting" pitchFamily="66" charset="0"/>
              </a:rPr>
            </a:br>
            <a:r>
              <a:rPr lang="sr-Latn-RS" sz="3200" dirty="0" smtClean="0">
                <a:solidFill>
                  <a:schemeClr val="bg1"/>
                </a:solidFill>
                <a:latin typeface="Lucida Handwriting" pitchFamily="66" charset="0"/>
              </a:rPr>
              <a:t>Journeys in search of wild places and wild nature </a:t>
            </a:r>
            <a:br>
              <a:rPr lang="sr-Latn-RS" sz="3200" dirty="0" smtClean="0">
                <a:solidFill>
                  <a:schemeClr val="bg1"/>
                </a:solidFill>
                <a:latin typeface="Lucida Handwriting" pitchFamily="66" charset="0"/>
              </a:rPr>
            </a:br>
            <a:endParaRPr lang="en-US" sz="3200" dirty="0"/>
          </a:p>
        </p:txBody>
      </p:sp>
      <p:pic>
        <p:nvPicPr>
          <p:cNvPr id="4" name="Picture 2" descr="C:\Users\User\Desktop\Arctic Sea Tours adalmynd.JPG"/>
          <p:cNvPicPr>
            <a:picLocks noGrp="1" noChangeAspect="1" noChangeArrowheads="1"/>
          </p:cNvPicPr>
          <p:nvPr>
            <p:ph idx="1"/>
          </p:nvPr>
        </p:nvPicPr>
        <p:blipFill>
          <a:blip r:embed="rId2"/>
          <a:srcRect/>
          <a:stretch>
            <a:fillRect/>
          </a:stretch>
        </p:blipFill>
        <p:spPr bwMode="auto">
          <a:xfrm>
            <a:off x="5000628" y="1857364"/>
            <a:ext cx="3901440" cy="2598420"/>
          </a:xfrm>
          <a:prstGeom prst="rect">
            <a:avLst/>
          </a:prstGeom>
          <a:noFill/>
        </p:spPr>
      </p:pic>
      <p:sp>
        <p:nvSpPr>
          <p:cNvPr id="5" name="TextBox 4"/>
          <p:cNvSpPr txBox="1"/>
          <p:nvPr/>
        </p:nvSpPr>
        <p:spPr>
          <a:xfrm>
            <a:off x="0" y="1785926"/>
            <a:ext cx="5286380" cy="5632311"/>
          </a:xfrm>
          <a:prstGeom prst="rect">
            <a:avLst/>
          </a:prstGeom>
          <a:noFill/>
        </p:spPr>
        <p:txBody>
          <a:bodyPr wrap="square" rtlCol="0">
            <a:spAutoFit/>
          </a:bodyPr>
          <a:lstStyle/>
          <a:p>
            <a:pPr algn="ctr">
              <a:buNone/>
            </a:pPr>
            <a:r>
              <a:rPr lang="sr-Latn-RS" sz="3200" b="1" dirty="0" smtClean="0">
                <a:solidFill>
                  <a:schemeClr val="bg1"/>
                </a:solidFill>
                <a:latin typeface="Lucida Handwriting" pitchFamily="66" charset="0"/>
              </a:rPr>
              <a:t>ANTARTICA</a:t>
            </a:r>
          </a:p>
          <a:p>
            <a:pPr algn="ctr">
              <a:buNone/>
            </a:pPr>
            <a:r>
              <a:rPr lang="sr-Latn-RS" sz="3200" b="1" dirty="0" smtClean="0">
                <a:solidFill>
                  <a:schemeClr val="bg1"/>
                </a:solidFill>
                <a:latin typeface="Lucida Handwriting" pitchFamily="66" charset="0"/>
              </a:rPr>
              <a:t>from  £2150 ! also: Arctic Regions </a:t>
            </a:r>
            <a:endParaRPr lang="sr-Latn-RS" sz="3200" b="1" dirty="0" smtClean="0">
              <a:solidFill>
                <a:schemeClr val="bg1"/>
              </a:solidFill>
              <a:latin typeface="Lucida Handwriting" pitchFamily="66" charset="0"/>
            </a:endParaRPr>
          </a:p>
          <a:p>
            <a:pPr algn="ctr">
              <a:buNone/>
            </a:pPr>
            <a:endParaRPr lang="sr-Latn-RS" sz="3200" b="1" dirty="0" smtClean="0">
              <a:solidFill>
                <a:schemeClr val="bg1"/>
              </a:solidFill>
              <a:latin typeface="Lucida Handwriting" pitchFamily="66" charset="0"/>
            </a:endParaRPr>
          </a:p>
          <a:p>
            <a:pPr algn="ctr">
              <a:buNone/>
            </a:pPr>
            <a:endParaRPr lang="sr-Latn-RS" sz="800" b="1" dirty="0" smtClean="0">
              <a:solidFill>
                <a:schemeClr val="bg1"/>
              </a:solidFill>
              <a:latin typeface="Lucida Handwriting" pitchFamily="66" charset="0"/>
            </a:endParaRPr>
          </a:p>
          <a:p>
            <a:pPr algn="ctr">
              <a:buNone/>
            </a:pPr>
            <a:r>
              <a:rPr lang="sr-Latn-RS" sz="2800" b="1" dirty="0" smtClean="0">
                <a:solidFill>
                  <a:schemeClr val="bg1"/>
                </a:solidFill>
                <a:latin typeface="Californian FB" pitchFamily="18" charset="0"/>
              </a:rPr>
              <a:t>Brochures: Two Jays, Kemple End, Stonyhurst, Lancanshire BB7 9QY</a:t>
            </a:r>
          </a:p>
          <a:p>
            <a:pPr algn="ctr">
              <a:buNone/>
            </a:pPr>
            <a:r>
              <a:rPr lang="sr-Latn-RS" sz="2800" b="1" dirty="0" smtClean="0">
                <a:solidFill>
                  <a:schemeClr val="bg1"/>
                </a:solidFill>
                <a:latin typeface="Californian FB" pitchFamily="18" charset="0"/>
              </a:rPr>
              <a:t>Tel: 01254 – 826116 </a:t>
            </a:r>
          </a:p>
          <a:p>
            <a:pPr algn="ctr">
              <a:buNone/>
            </a:pPr>
            <a:r>
              <a:rPr lang="sr-Latn-RS" sz="2800" b="1" dirty="0" smtClean="0">
                <a:solidFill>
                  <a:schemeClr val="bg1"/>
                </a:solidFill>
                <a:latin typeface="Californian FB" pitchFamily="18" charset="0"/>
              </a:rPr>
              <a:t>Fax: 01254 -826780 ATOL 2937</a:t>
            </a:r>
          </a:p>
          <a:p>
            <a:pPr algn="ctr">
              <a:buNone/>
            </a:pPr>
            <a:r>
              <a:rPr lang="en-US" sz="2800" b="1" dirty="0" err="1" smtClean="0">
                <a:solidFill>
                  <a:schemeClr val="bg1"/>
                </a:solidFill>
                <a:latin typeface="Californian FB" pitchFamily="18" charset="0"/>
                <a:hlinkClick r:id="rId3"/>
              </a:rPr>
              <a:t>https://</a:t>
            </a:r>
            <a:r>
              <a:rPr lang="en-US" sz="2800" b="1" dirty="0" err="1" smtClean="0">
                <a:solidFill>
                  <a:schemeClr val="bg1"/>
                </a:solidFill>
                <a:latin typeface="Californian FB" pitchFamily="18" charset="0"/>
                <a:hlinkClick r:id="rId3"/>
              </a:rPr>
              <a:t>www.oneoceanexpeditions.com/antarctica</a:t>
            </a:r>
            <a:endParaRPr lang="sr-Latn-RS" sz="2800" b="1" dirty="0" smtClean="0">
              <a:solidFill>
                <a:schemeClr val="bg1"/>
              </a:solidFill>
              <a:latin typeface="Californian FB" pitchFamily="18" charset="0"/>
            </a:endParaRPr>
          </a:p>
          <a:p>
            <a:pPr algn="ctr">
              <a:buNone/>
            </a:pPr>
            <a:endParaRPr lang="sr-Latn-RS" sz="2800" b="1" dirty="0" smtClean="0">
              <a:solidFill>
                <a:schemeClr val="bg1"/>
              </a:solidFill>
              <a:latin typeface="Californian FB" pitchFamily="18" charset="0"/>
            </a:endParaRPr>
          </a:p>
        </p:txBody>
      </p:sp>
      <p:sp>
        <p:nvSpPr>
          <p:cNvPr id="7" name="TextBox 6"/>
          <p:cNvSpPr txBox="1"/>
          <p:nvPr/>
        </p:nvSpPr>
        <p:spPr>
          <a:xfrm>
            <a:off x="4357686" y="4929198"/>
            <a:ext cx="4500594" cy="1200329"/>
          </a:xfrm>
          <a:prstGeom prst="rect">
            <a:avLst/>
          </a:prstGeom>
          <a:noFill/>
        </p:spPr>
        <p:txBody>
          <a:bodyPr wrap="square" rtlCol="0">
            <a:spAutoFit/>
          </a:bodyPr>
          <a:lstStyle/>
          <a:p>
            <a:pPr algn="ctr"/>
            <a:r>
              <a:rPr lang="en-US" sz="2400" b="1" dirty="0" err="1" smtClean="0">
                <a:latin typeface="Californian FB" pitchFamily="18" charset="0"/>
                <a:hlinkClick r:id="rId4"/>
              </a:rPr>
              <a:t>https://</a:t>
            </a:r>
            <a:r>
              <a:rPr lang="en-US" sz="2400" b="1" dirty="0" err="1" smtClean="0">
                <a:latin typeface="Californian FB" pitchFamily="18" charset="0"/>
                <a:hlinkClick r:id="rId4"/>
              </a:rPr>
              <a:t>www.youtube.com/watch?v=Ubvv20FovPk</a:t>
            </a:r>
            <a:endParaRPr lang="sr-Latn-RS" sz="2400" b="1" dirty="0" smtClean="0">
              <a:latin typeface="Californian FB" pitchFamily="18" charset="0"/>
            </a:endParaRPr>
          </a:p>
          <a:p>
            <a:pPr algn="ctr"/>
            <a:endParaRPr lang="en-US" sz="2400" b="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20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20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20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20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20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9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8670"/>
          </a:xfrm>
        </p:spPr>
        <p:txBody>
          <a:bodyPr>
            <a:noAutofit/>
          </a:bodyPr>
          <a:lstStyle/>
          <a:p>
            <a:r>
              <a:rPr lang="sr-Latn-RS" sz="2900" b="1" dirty="0" smtClean="0">
                <a:latin typeface="Berlin Sans FB Demi" pitchFamily="34" charset="0"/>
              </a:rPr>
              <a:t>6. page 157, </a:t>
            </a:r>
            <a:r>
              <a:rPr lang="sr-Latn-RS" sz="2900" dirty="0" smtClean="0">
                <a:latin typeface="Berlin Sans FB Demi" pitchFamily="34" charset="0"/>
              </a:rPr>
              <a:t/>
            </a:r>
            <a:br>
              <a:rPr lang="sr-Latn-RS" sz="2900" dirty="0" smtClean="0">
                <a:latin typeface="Berlin Sans FB Demi" pitchFamily="34" charset="0"/>
              </a:rPr>
            </a:br>
            <a:r>
              <a:rPr lang="sr-Latn-RS" sz="2900" dirty="0" smtClean="0">
                <a:ln w="19050">
                  <a:solidFill>
                    <a:schemeClr val="tx2">
                      <a:tint val="1000"/>
                    </a:schemeClr>
                  </a:solidFill>
                  <a:prstDash val="solid"/>
                </a:ln>
                <a:solidFill>
                  <a:srgbClr val="00B050"/>
                </a:solidFill>
                <a:latin typeface="Berlin Sans FB Demi" pitchFamily="34" charset="0"/>
                <a:cs typeface="Aharoni" pitchFamily="2" charset="-79"/>
              </a:rPr>
              <a:t>EXCEPTIONAL SAFARIS – EXCEPTIONAL STANDARDS</a:t>
            </a:r>
            <a:endParaRPr lang="en-US" sz="2900" dirty="0">
              <a:latin typeface="Berlin Sans FB Demi" pitchFamily="34" charset="0"/>
            </a:endParaRPr>
          </a:p>
        </p:txBody>
      </p:sp>
      <p:sp>
        <p:nvSpPr>
          <p:cNvPr id="3" name="Content Placeholder 2"/>
          <p:cNvSpPr>
            <a:spLocks noGrp="1"/>
          </p:cNvSpPr>
          <p:nvPr>
            <p:ph idx="1"/>
          </p:nvPr>
        </p:nvSpPr>
        <p:spPr>
          <a:xfrm>
            <a:off x="0" y="857232"/>
            <a:ext cx="5715008" cy="6000768"/>
          </a:xfrm>
        </p:spPr>
        <p:txBody>
          <a:bodyPr>
            <a:noAutofit/>
          </a:bodyPr>
          <a:lstStyle/>
          <a:p>
            <a:pPr algn="just"/>
            <a:r>
              <a:rPr lang="sr-Latn-RS" sz="2000" b="0" dirty="0" smtClean="0">
                <a:ln w="19050">
                  <a:solidFill>
                    <a:schemeClr val="tx2">
                      <a:tint val="1000"/>
                    </a:schemeClr>
                  </a:solidFill>
                  <a:prstDash val="solid"/>
                </a:ln>
                <a:solidFill>
                  <a:srgbClr val="00B050"/>
                </a:solidFill>
                <a:effectLst/>
                <a:latin typeface="Berlin Sans FB Demi" pitchFamily="34" charset="0"/>
                <a:cs typeface="Aharoni" pitchFamily="2" charset="-79"/>
              </a:rPr>
              <a:t>THE EXCLUSIVE  AND WORLD-RENOWNED</a:t>
            </a:r>
            <a:r>
              <a:rPr lang="sr-Latn-RS" sz="2000" b="0" baseline="0" dirty="0" smtClean="0">
                <a:ln w="19050">
                  <a:solidFill>
                    <a:schemeClr val="tx2">
                      <a:tint val="1000"/>
                    </a:schemeClr>
                  </a:solidFill>
                  <a:prstDash val="solid"/>
                </a:ln>
                <a:solidFill>
                  <a:srgbClr val="00B050"/>
                </a:solidFill>
                <a:effectLst/>
                <a:latin typeface="Berlin Sans FB Demi" pitchFamily="34" charset="0"/>
                <a:cs typeface="Aharoni" pitchFamily="2" charset="-79"/>
              </a:rPr>
              <a:t> MALA MALA PRIVATE GAME RESERVE PROVIDES THE DISCERNING TRAVELLER WITH A WILD LIFE AND BIG GAME EXPERIENCE SECOND TO NONE:</a:t>
            </a:r>
          </a:p>
          <a:p>
            <a:pPr algn="just">
              <a:buClr>
                <a:schemeClr val="tx1"/>
              </a:buClr>
              <a:buFont typeface="Wingdings" pitchFamily="2" charset="2"/>
              <a:buChar char="q"/>
            </a:pPr>
            <a:r>
              <a:rPr lang="sr-Latn-RS" sz="2000" b="1" baseline="0" dirty="0" smtClean="0">
                <a:ln w="19050">
                  <a:solidFill>
                    <a:schemeClr val="tx2">
                      <a:tint val="1000"/>
                    </a:schemeClr>
                  </a:solidFill>
                  <a:prstDash val="solid"/>
                </a:ln>
                <a:solidFill>
                  <a:schemeClr val="tx1"/>
                </a:solidFill>
                <a:effectLst/>
                <a:latin typeface="Berlin Sans FB Demi" pitchFamily="34" charset="0"/>
                <a:cs typeface="Aharoni" pitchFamily="2" charset="-79"/>
              </a:rPr>
              <a:t> </a:t>
            </a:r>
            <a:r>
              <a:rPr lang="sr-Latn-RS" sz="2000" b="0" baseline="0" dirty="0" smtClean="0">
                <a:ln w="19050">
                  <a:solidFill>
                    <a:schemeClr val="tx2">
                      <a:tint val="1000"/>
                    </a:schemeClr>
                  </a:solidFill>
                  <a:prstDash val="solid"/>
                </a:ln>
                <a:solidFill>
                  <a:schemeClr val="tx1"/>
                </a:solidFill>
                <a:effectLst/>
                <a:latin typeface="Berlin Sans FB Demi" pitchFamily="34" charset="0"/>
                <a:cs typeface="Aharoni" pitchFamily="2" charset="-79"/>
              </a:rPr>
              <a:t>45, 000 acres of privately owned, pristine </a:t>
            </a:r>
            <a:r>
              <a:rPr lang="en-US" sz="2000" b="0" baseline="0" dirty="0" smtClean="0">
                <a:ln w="19050">
                  <a:solidFill>
                    <a:schemeClr val="tx2">
                      <a:tint val="1000"/>
                    </a:schemeClr>
                  </a:solidFill>
                  <a:prstDash val="solid"/>
                </a:ln>
                <a:solidFill>
                  <a:schemeClr val="tx1"/>
                </a:solidFill>
                <a:effectLst/>
                <a:latin typeface="Berlin Sans FB Demi" pitchFamily="34" charset="0"/>
                <a:cs typeface="Aharoni" pitchFamily="2" charset="-79"/>
              </a:rPr>
              <a:t>B</a:t>
            </a:r>
            <a:r>
              <a:rPr lang="sr-Latn-RS" sz="2000" b="0" baseline="0" dirty="0" smtClean="0">
                <a:ln w="19050">
                  <a:solidFill>
                    <a:schemeClr val="tx2">
                      <a:tint val="1000"/>
                    </a:schemeClr>
                  </a:solidFill>
                  <a:prstDash val="solid"/>
                </a:ln>
                <a:solidFill>
                  <a:schemeClr val="tx1"/>
                </a:solidFill>
                <a:effectLst/>
                <a:latin typeface="Berlin Sans FB Demi" pitchFamily="34" charset="0"/>
                <a:cs typeface="Aharoni" pitchFamily="2" charset="-79"/>
              </a:rPr>
              <a:t>ushveld situated on the banks of the Sand River with an unparalleled 37 </a:t>
            </a:r>
            <a:r>
              <a:rPr lang="en-US" sz="2000" b="0" baseline="0" dirty="0" smtClean="0">
                <a:ln w="19050">
                  <a:solidFill>
                    <a:schemeClr val="tx2">
                      <a:tint val="1000"/>
                    </a:schemeClr>
                  </a:solidFill>
                  <a:prstDash val="solid"/>
                </a:ln>
                <a:solidFill>
                  <a:schemeClr val="tx1"/>
                </a:solidFill>
                <a:effectLst/>
                <a:latin typeface="Berlin Sans FB Demi" pitchFamily="34" charset="0"/>
                <a:cs typeface="Aharoni" pitchFamily="2" charset="-79"/>
              </a:rPr>
              <a:t>K</a:t>
            </a:r>
            <a:r>
              <a:rPr lang="sr-Latn-RS" sz="2000" b="0" baseline="0" dirty="0" smtClean="0">
                <a:ln w="19050">
                  <a:solidFill>
                    <a:schemeClr val="tx2">
                      <a:tint val="1000"/>
                    </a:schemeClr>
                  </a:solidFill>
                  <a:prstDash val="solid"/>
                </a:ln>
                <a:solidFill>
                  <a:schemeClr val="tx1"/>
                </a:solidFill>
                <a:effectLst/>
                <a:latin typeface="Berlin Sans FB Demi" pitchFamily="34" charset="0"/>
                <a:cs typeface="Aharoni" pitchFamily="2" charset="-79"/>
              </a:rPr>
              <a:t>ilometres of river frontage.</a:t>
            </a:r>
          </a:p>
          <a:p>
            <a:pPr algn="just">
              <a:buClr>
                <a:schemeClr val="tx1"/>
              </a:buClr>
              <a:buFont typeface="Wingdings" pitchFamily="2" charset="2"/>
              <a:buChar char="q"/>
            </a:pPr>
            <a:r>
              <a:rPr lang="sr-Latn-RS" sz="2000" b="0" baseline="0" dirty="0" smtClean="0">
                <a:ln w="19050">
                  <a:solidFill>
                    <a:schemeClr val="tx2">
                      <a:tint val="1000"/>
                    </a:schemeClr>
                  </a:solidFill>
                  <a:prstDash val="solid"/>
                </a:ln>
                <a:solidFill>
                  <a:schemeClr val="tx1"/>
                </a:solidFill>
                <a:effectLst/>
                <a:latin typeface="Berlin Sans FB Demi" pitchFamily="34" charset="0"/>
                <a:cs typeface="Aharoni" pitchFamily="2" charset="-79"/>
              </a:rPr>
              <a:t> Last year over 87% of guests who stayed two nights or more saw the big five –elephant, rhino, buffalo, lion, and  leopard</a:t>
            </a:r>
          </a:p>
          <a:p>
            <a:pPr algn="just">
              <a:buClr>
                <a:schemeClr val="tx1"/>
              </a:buClr>
              <a:buFont typeface="Wingdings" pitchFamily="2" charset="2"/>
              <a:buChar char="q"/>
            </a:pPr>
            <a:r>
              <a:rPr lang="sr-Latn-RS" sz="2000" b="0" baseline="0" dirty="0" smtClean="0">
                <a:ln w="19050">
                  <a:solidFill>
                    <a:schemeClr val="tx2">
                      <a:tint val="1000"/>
                    </a:schemeClr>
                  </a:solidFill>
                  <a:prstDash val="solid"/>
                </a:ln>
                <a:solidFill>
                  <a:schemeClr val="tx1"/>
                </a:solidFill>
                <a:effectLst/>
                <a:latin typeface="Berlin Sans FB Demi" pitchFamily="34" charset="0"/>
                <a:cs typeface="Aharoni" pitchFamily="2" charset="-79"/>
              </a:rPr>
              <a:t> choice of three camps – Main Camp, Kirkman’s Kamp and Cottage , and Harry’s Camp</a:t>
            </a:r>
          </a:p>
          <a:p>
            <a:pPr algn="just">
              <a:buClr>
                <a:schemeClr val="tx1"/>
              </a:buClr>
              <a:buFont typeface="Wingdings" pitchFamily="2" charset="2"/>
              <a:buChar char="q"/>
            </a:pPr>
            <a:r>
              <a:rPr lang="sr-Latn-RS" sz="2000" b="0" baseline="0" dirty="0" smtClean="0">
                <a:ln w="19050">
                  <a:solidFill>
                    <a:schemeClr val="tx2">
                      <a:tint val="1000"/>
                    </a:schemeClr>
                  </a:solidFill>
                  <a:prstDash val="solid"/>
                </a:ln>
                <a:solidFill>
                  <a:schemeClr val="tx1"/>
                </a:solidFill>
                <a:effectLst/>
                <a:latin typeface="Berlin Sans FB Demi" pitchFamily="34" charset="0"/>
                <a:cs typeface="Aharoni" pitchFamily="2" charset="-79"/>
              </a:rPr>
              <a:t>Mount Andersen ranch lies in 20, 000 acres in Drakensberg Mountains and provides an exclusive haven for an unforgettable fishing and wildlife getaway</a:t>
            </a:r>
          </a:p>
          <a:p>
            <a:endParaRPr lang="en-US" sz="2000" dirty="0"/>
          </a:p>
        </p:txBody>
      </p:sp>
      <p:sp>
        <p:nvSpPr>
          <p:cNvPr id="5" name="TextBox 4"/>
          <p:cNvSpPr txBox="1"/>
          <p:nvPr/>
        </p:nvSpPr>
        <p:spPr>
          <a:xfrm>
            <a:off x="5715008" y="1000108"/>
            <a:ext cx="3428992" cy="5355312"/>
          </a:xfrm>
          <a:prstGeom prst="rect">
            <a:avLst/>
          </a:prstGeom>
          <a:noFill/>
        </p:spPr>
        <p:txBody>
          <a:bodyPr wrap="square" rtlCol="0">
            <a:spAutoFit/>
          </a:bodyPr>
          <a:lstStyle/>
          <a:p>
            <a:pPr algn="just">
              <a:buFont typeface="Wingdings" pitchFamily="2" charset="2"/>
              <a:buNone/>
            </a:pPr>
            <a:r>
              <a:rPr lang="sr-Latn-RS" b="0" baseline="0" dirty="0" smtClean="0">
                <a:ln w="19050">
                  <a:solidFill>
                    <a:schemeClr val="tx2">
                      <a:tint val="1000"/>
                    </a:schemeClr>
                  </a:solidFill>
                  <a:prstDash val="solid"/>
                </a:ln>
                <a:solidFill>
                  <a:schemeClr val="tx1"/>
                </a:solidFill>
                <a:effectLst/>
                <a:latin typeface="Berlin Sans FB Demi" pitchFamily="34" charset="0"/>
                <a:cs typeface="Aharoni" pitchFamily="2" charset="-79"/>
              </a:rPr>
              <a:t>Limited to six guests</a:t>
            </a:r>
          </a:p>
          <a:p>
            <a:pPr algn="just">
              <a:buFont typeface="Wingdings" pitchFamily="2" charset="2"/>
              <a:buChar char="q"/>
            </a:pPr>
            <a:r>
              <a:rPr lang="sr-Latn-RS" b="0" baseline="0" dirty="0" smtClean="0">
                <a:ln w="19050">
                  <a:solidFill>
                    <a:schemeClr val="tx2">
                      <a:tint val="1000"/>
                    </a:schemeClr>
                  </a:solidFill>
                  <a:prstDash val="solid"/>
                </a:ln>
                <a:solidFill>
                  <a:schemeClr val="tx1"/>
                </a:solidFill>
                <a:effectLst/>
                <a:latin typeface="Berlin Sans FB Demi" pitchFamily="34" charset="0"/>
                <a:cs typeface="Aharoni" pitchFamily="2" charset="-79"/>
              </a:rPr>
              <a:t>Accommodation and service of the highest standard.</a:t>
            </a:r>
          </a:p>
          <a:p>
            <a:pPr algn="just">
              <a:buFont typeface="Wingdings" pitchFamily="2" charset="2"/>
              <a:buChar char="q"/>
            </a:pPr>
            <a:r>
              <a:rPr lang="sr-Latn-RS" b="0" baseline="0" dirty="0" smtClean="0">
                <a:ln w="19050">
                  <a:solidFill>
                    <a:schemeClr val="tx2">
                      <a:tint val="1000"/>
                    </a:schemeClr>
                  </a:solidFill>
                  <a:prstDash val="solid"/>
                </a:ln>
                <a:solidFill>
                  <a:schemeClr val="tx1"/>
                </a:solidFill>
                <a:effectLst/>
                <a:latin typeface="Berlin Sans FB Demi" pitchFamily="34" charset="0"/>
                <a:cs typeface="Aharoni" pitchFamily="2" charset="-79"/>
              </a:rPr>
              <a:t> excellent facilities for the wildlife enthusiasts with safaris offered by horseback, vehicle, or on foot.</a:t>
            </a:r>
          </a:p>
          <a:p>
            <a:pPr algn="just">
              <a:buFont typeface="Wingdings" pitchFamily="2" charset="2"/>
              <a:buNone/>
            </a:pPr>
            <a:r>
              <a:rPr lang="sr-Latn-RS" b="0" baseline="0" dirty="0" smtClean="0">
                <a:ln w="19050">
                  <a:solidFill>
                    <a:schemeClr val="tx2">
                      <a:tint val="1000"/>
                    </a:schemeClr>
                  </a:solidFill>
                  <a:prstDash val="solid"/>
                </a:ln>
                <a:solidFill>
                  <a:schemeClr val="tx1"/>
                </a:solidFill>
                <a:effectLst/>
                <a:latin typeface="Berlin Sans FB Demi" pitchFamily="34" charset="0"/>
                <a:cs typeface="Aharoni" pitchFamily="2" charset="-79"/>
              </a:rPr>
              <a:t>In addition, Safari Desk also represents other fine safari destinations including the unique Mashatu Game Reserve  in Botswana and the legendary Ker and Downey camps in the enigmatic Okavango Delta</a:t>
            </a:r>
            <a:r>
              <a:rPr lang="sr-Latn-RS" b="0" baseline="0" dirty="0" smtClean="0">
                <a:ln w="19050">
                  <a:solidFill>
                    <a:schemeClr val="tx2">
                      <a:tint val="1000"/>
                    </a:schemeClr>
                  </a:solidFill>
                  <a:prstDash val="solid"/>
                </a:ln>
                <a:solidFill>
                  <a:schemeClr val="tx1"/>
                </a:solidFill>
                <a:effectLst/>
                <a:latin typeface="Cooper Black" pitchFamily="18" charset="0"/>
                <a:cs typeface="Aharoni" pitchFamily="2" charset="-79"/>
              </a:rPr>
              <a:t>.</a:t>
            </a:r>
          </a:p>
          <a:p>
            <a:pPr algn="just">
              <a:buFont typeface="Wingdings" pitchFamily="2" charset="2"/>
              <a:buNone/>
            </a:pPr>
            <a:r>
              <a:rPr lang="sr-Latn-RS" b="0" baseline="0" dirty="0" smtClean="0">
                <a:ln w="19050">
                  <a:solidFill>
                    <a:schemeClr val="tx2">
                      <a:tint val="1000"/>
                    </a:schemeClr>
                  </a:solidFill>
                  <a:prstDash val="solid"/>
                </a:ln>
                <a:solidFill>
                  <a:schemeClr val="tx1"/>
                </a:solidFill>
                <a:effectLst/>
                <a:latin typeface="Cooper Black" pitchFamily="18" charset="0"/>
                <a:cs typeface="Aharoni" pitchFamily="2" charset="-79"/>
              </a:rPr>
              <a:t>For further information:</a:t>
            </a:r>
          </a:p>
          <a:p>
            <a:pPr algn="just">
              <a:buFont typeface="Wingdings" pitchFamily="2" charset="2"/>
              <a:buNone/>
            </a:pPr>
            <a:r>
              <a:rPr lang="sr-Latn-RS" b="0" baseline="0" dirty="0" smtClean="0">
                <a:ln w="19050">
                  <a:solidFill>
                    <a:schemeClr val="tx2">
                      <a:tint val="1000"/>
                    </a:schemeClr>
                  </a:solidFill>
                  <a:prstDash val="solid"/>
                </a:ln>
                <a:solidFill>
                  <a:schemeClr val="tx1"/>
                </a:solidFill>
                <a:effectLst/>
                <a:latin typeface="Cooper Black" pitchFamily="18" charset="0"/>
                <a:cs typeface="Aharoni" pitchFamily="2" charset="-79"/>
              </a:rPr>
              <a:t>Safari Desk</a:t>
            </a:r>
          </a:p>
          <a:p>
            <a:pPr algn="just">
              <a:buFont typeface="Wingdings" pitchFamily="2" charset="2"/>
              <a:buNone/>
            </a:pPr>
            <a:endParaRPr lang="sr-Latn-RS" b="0" baseline="0" dirty="0" smtClean="0">
              <a:ln w="19050">
                <a:solidFill>
                  <a:schemeClr val="tx2">
                    <a:tint val="1000"/>
                  </a:schemeClr>
                </a:solidFill>
                <a:prstDash val="solid"/>
              </a:ln>
              <a:solidFill>
                <a:schemeClr val="tx1"/>
              </a:solidFill>
              <a:effectLst/>
              <a:latin typeface="Cooper Black" pitchFamily="18" charset="0"/>
              <a:cs typeface="Aharoni" pitchFamily="2" charset="-79"/>
            </a:endParaRPr>
          </a:p>
          <a:p>
            <a:pPr algn="just">
              <a:buFont typeface="Wingdings" pitchFamily="2" charset="2"/>
              <a:buNone/>
            </a:pPr>
            <a:endParaRPr lang="sr-Latn-RS" b="0" baseline="0" dirty="0" smtClean="0">
              <a:ln w="19050">
                <a:solidFill>
                  <a:schemeClr val="tx2">
                    <a:tint val="1000"/>
                  </a:schemeClr>
                </a:solidFill>
                <a:prstDash val="solid"/>
              </a:ln>
              <a:solidFill>
                <a:schemeClr val="tx1"/>
              </a:solidFill>
              <a:effectLst/>
              <a:latin typeface="Cooper Black" pitchFamily="18" charset="0"/>
              <a:cs typeface="Aharoni" pitchFamily="2" charset="-79"/>
            </a:endParaRPr>
          </a:p>
          <a:p>
            <a:pPr algn="ctr">
              <a:buFont typeface="Wingdings" pitchFamily="2" charset="2"/>
              <a:buNone/>
            </a:pPr>
            <a:r>
              <a:rPr lang="sr-Latn-RS" b="0" baseline="0" dirty="0" smtClean="0">
                <a:ln w="19050">
                  <a:solidFill>
                    <a:schemeClr val="tx2">
                      <a:tint val="1000"/>
                    </a:schemeClr>
                  </a:solidFill>
                  <a:prstDash val="solid"/>
                </a:ln>
                <a:solidFill>
                  <a:schemeClr val="tx1"/>
                </a:solidFill>
                <a:effectLst/>
                <a:latin typeface="Cooper Black" pitchFamily="18" charset="0"/>
                <a:cs typeface="Aharoni" pitchFamily="2" charset="-79"/>
              </a:rPr>
              <a:t>SAFARI DESK</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0" presetClass="entr" presetSubtype="0" fill="hold" nodeType="clickEffect">
                                  <p:stCondLst>
                                    <p:cond delay="0"/>
                                  </p:stCondLst>
                                  <p:iterate type="lt">
                                    <p:tmPct val="10000"/>
                                  </p:iterate>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anim calcmode="lin" valueType="num">
                                      <p:cBhvr>
                                        <p:cTn id="20" dur="2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21"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0" presetClass="entr" presetSubtype="0" fill="hold" nodeType="clickEffect">
                                  <p:stCondLst>
                                    <p:cond delay="0"/>
                                  </p:stCondLst>
                                  <p:iterate type="lt">
                                    <p:tmPct val="10000"/>
                                  </p:iterate>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
                                          </p:val>
                                        </p:tav>
                                        <p:tav tm="100000">
                                          <p:val>
                                            <p:strVal val="#ppt_y"/>
                                          </p:val>
                                        </p:tav>
                                      </p:tavLst>
                                    </p:anim>
                                  </p:childTnLst>
                                </p:cTn>
                              </p:par>
                              <p:par>
                                <p:cTn id="29" presetID="40" presetClass="entr" presetSubtype="0" fill="hold" nodeType="withEffect">
                                  <p:stCondLst>
                                    <p:cond delay="0"/>
                                  </p:stCondLst>
                                  <p:iterate type="lt">
                                    <p:tmPct val="10000"/>
                                  </p:iterate>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1"/>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0" presetClass="entr" presetSubtype="0" fill="hold" nodeType="clickEffect">
                                  <p:stCondLst>
                                    <p:cond delay="0"/>
                                  </p:stCondLst>
                                  <p:iterate type="lt">
                                    <p:tmPct val="10000"/>
                                  </p:iterate>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1000"/>
                                        <p:tgtEl>
                                          <p:spTgt spid="3">
                                            <p:txEl>
                                              <p:pRg st="4" end="4"/>
                                            </p:txEl>
                                          </p:spTgt>
                                        </p:tgtEl>
                                      </p:cBhvr>
                                    </p:animEffect>
                                    <p:anim calcmode="lin" valueType="num">
                                      <p:cBhvr>
                                        <p:cTn id="39" dur="1000" fill="hold"/>
                                        <p:tgtEl>
                                          <p:spTgt spid="3">
                                            <p:txEl>
                                              <p:pRg st="4" end="4"/>
                                            </p:txEl>
                                          </p:spTgt>
                                        </p:tgtEl>
                                        <p:attrNameLst>
                                          <p:attrName>ppt_x</p:attrName>
                                        </p:attrNameLst>
                                      </p:cBhvr>
                                      <p:tavLst>
                                        <p:tav tm="0">
                                          <p:val>
                                            <p:strVal val="#ppt_x-.1"/>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0" presetClass="entr" presetSubtype="0" fill="hold" nodeType="clickEffect">
                                  <p:stCondLst>
                                    <p:cond delay="0"/>
                                  </p:stCondLst>
                                  <p:iterate type="lt">
                                    <p:tmPct val="10000"/>
                                  </p:iterate>
                                  <p:childTnLst>
                                    <p:set>
                                      <p:cBhvr>
                                        <p:cTn id="44" dur="1" fill="hold">
                                          <p:stCondLst>
                                            <p:cond delay="0"/>
                                          </p:stCondLst>
                                        </p:cTn>
                                        <p:tgtEl>
                                          <p:spTgt spid="5">
                                            <p:txEl>
                                              <p:pRg st="0" end="0"/>
                                            </p:txEl>
                                          </p:spTgt>
                                        </p:tgtEl>
                                        <p:attrNameLst>
                                          <p:attrName>style.visibility</p:attrName>
                                        </p:attrNameLst>
                                      </p:cBhvr>
                                      <p:to>
                                        <p:strVal val="visible"/>
                                      </p:to>
                                    </p:set>
                                    <p:animEffect transition="in" filter="fade">
                                      <p:cBhvr>
                                        <p:cTn id="45" dur="1000"/>
                                        <p:tgtEl>
                                          <p:spTgt spid="5">
                                            <p:txEl>
                                              <p:pRg st="0" end="0"/>
                                            </p:txEl>
                                          </p:spTgt>
                                        </p:tgtEl>
                                      </p:cBhvr>
                                    </p:animEffect>
                                    <p:anim calcmode="lin" valueType="num">
                                      <p:cBhvr>
                                        <p:cTn id="46" dur="1000" fill="hold"/>
                                        <p:tgtEl>
                                          <p:spTgt spid="5">
                                            <p:txEl>
                                              <p:pRg st="0" end="0"/>
                                            </p:txEl>
                                          </p:spTgt>
                                        </p:tgtEl>
                                        <p:attrNameLst>
                                          <p:attrName>ppt_x</p:attrName>
                                        </p:attrNameLst>
                                      </p:cBhvr>
                                      <p:tavLst>
                                        <p:tav tm="0">
                                          <p:val>
                                            <p:strVal val="#ppt_x-.1"/>
                                          </p:val>
                                        </p:tav>
                                        <p:tav tm="100000">
                                          <p:val>
                                            <p:strVal val="#ppt_x"/>
                                          </p:val>
                                        </p:tav>
                                      </p:tavLst>
                                    </p:anim>
                                    <p:anim calcmode="lin" valueType="num">
                                      <p:cBhvr>
                                        <p:cTn id="47" dur="1000" fill="hold"/>
                                        <p:tgtEl>
                                          <p:spTgt spid="5">
                                            <p:txEl>
                                              <p:pRg st="0" end="0"/>
                                            </p:txEl>
                                          </p:spTgt>
                                        </p:tgtEl>
                                        <p:attrNameLst>
                                          <p:attrName>ppt_y</p:attrName>
                                        </p:attrNameLst>
                                      </p:cBhvr>
                                      <p:tavLst>
                                        <p:tav tm="0">
                                          <p:val>
                                            <p:strVal val="#ppt_y"/>
                                          </p:val>
                                        </p:tav>
                                        <p:tav tm="100000">
                                          <p:val>
                                            <p:strVal val="#ppt_y"/>
                                          </p:val>
                                        </p:tav>
                                      </p:tavLst>
                                    </p:anim>
                                  </p:childTnLst>
                                </p:cTn>
                              </p:par>
                              <p:par>
                                <p:cTn id="48" presetID="40" presetClass="entr" presetSubtype="0" fill="hold" nodeType="withEffect">
                                  <p:stCondLst>
                                    <p:cond delay="0"/>
                                  </p:stCondLst>
                                  <p:iterate type="lt">
                                    <p:tmPct val="10000"/>
                                  </p:iterate>
                                  <p:childTnLst>
                                    <p:set>
                                      <p:cBhvr>
                                        <p:cTn id="49" dur="1" fill="hold">
                                          <p:stCondLst>
                                            <p:cond delay="0"/>
                                          </p:stCondLst>
                                        </p:cTn>
                                        <p:tgtEl>
                                          <p:spTgt spid="5">
                                            <p:txEl>
                                              <p:pRg st="1" end="1"/>
                                            </p:txEl>
                                          </p:spTgt>
                                        </p:tgtEl>
                                        <p:attrNameLst>
                                          <p:attrName>style.visibility</p:attrName>
                                        </p:attrNameLst>
                                      </p:cBhvr>
                                      <p:to>
                                        <p:strVal val="visible"/>
                                      </p:to>
                                    </p:set>
                                    <p:animEffect transition="in" filter="fade">
                                      <p:cBhvr>
                                        <p:cTn id="50" dur="1000"/>
                                        <p:tgtEl>
                                          <p:spTgt spid="5">
                                            <p:txEl>
                                              <p:pRg st="1" end="1"/>
                                            </p:txEl>
                                          </p:spTgt>
                                        </p:tgtEl>
                                      </p:cBhvr>
                                    </p:animEffect>
                                    <p:anim calcmode="lin" valueType="num">
                                      <p:cBhvr>
                                        <p:cTn id="51" dur="1000" fill="hold"/>
                                        <p:tgtEl>
                                          <p:spTgt spid="5">
                                            <p:txEl>
                                              <p:pRg st="1" end="1"/>
                                            </p:txEl>
                                          </p:spTgt>
                                        </p:tgtEl>
                                        <p:attrNameLst>
                                          <p:attrName>ppt_x</p:attrName>
                                        </p:attrNameLst>
                                      </p:cBhvr>
                                      <p:tavLst>
                                        <p:tav tm="0">
                                          <p:val>
                                            <p:strVal val="#ppt_x-.1"/>
                                          </p:val>
                                        </p:tav>
                                        <p:tav tm="100000">
                                          <p:val>
                                            <p:strVal val="#ppt_x"/>
                                          </p:val>
                                        </p:tav>
                                      </p:tavLst>
                                    </p:anim>
                                    <p:anim calcmode="lin" valueType="num">
                                      <p:cBhvr>
                                        <p:cTn id="52" dur="10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0" presetClass="entr" presetSubtype="0" fill="hold" nodeType="clickEffect">
                                  <p:stCondLst>
                                    <p:cond delay="0"/>
                                  </p:stCondLst>
                                  <p:iterate type="lt">
                                    <p:tmPct val="10000"/>
                                  </p:iterate>
                                  <p:childTnLst>
                                    <p:set>
                                      <p:cBhvr>
                                        <p:cTn id="56" dur="1" fill="hold">
                                          <p:stCondLst>
                                            <p:cond delay="0"/>
                                          </p:stCondLst>
                                        </p:cTn>
                                        <p:tgtEl>
                                          <p:spTgt spid="5">
                                            <p:txEl>
                                              <p:pRg st="3" end="3"/>
                                            </p:txEl>
                                          </p:spTgt>
                                        </p:tgtEl>
                                        <p:attrNameLst>
                                          <p:attrName>style.visibility</p:attrName>
                                        </p:attrNameLst>
                                      </p:cBhvr>
                                      <p:to>
                                        <p:strVal val="visible"/>
                                      </p:to>
                                    </p:set>
                                    <p:animEffect transition="in" filter="fade">
                                      <p:cBhvr>
                                        <p:cTn id="57" dur="1000"/>
                                        <p:tgtEl>
                                          <p:spTgt spid="5">
                                            <p:txEl>
                                              <p:pRg st="3" end="3"/>
                                            </p:txEl>
                                          </p:spTgt>
                                        </p:tgtEl>
                                      </p:cBhvr>
                                    </p:animEffect>
                                    <p:anim calcmode="lin" valueType="num">
                                      <p:cBhvr>
                                        <p:cTn id="58" dur="1000" fill="hold"/>
                                        <p:tgtEl>
                                          <p:spTgt spid="5">
                                            <p:txEl>
                                              <p:pRg st="3" end="3"/>
                                            </p:txEl>
                                          </p:spTgt>
                                        </p:tgtEl>
                                        <p:attrNameLst>
                                          <p:attrName>ppt_x</p:attrName>
                                        </p:attrNameLst>
                                      </p:cBhvr>
                                      <p:tavLst>
                                        <p:tav tm="0">
                                          <p:val>
                                            <p:strVal val="#ppt_x-.1"/>
                                          </p:val>
                                        </p:tav>
                                        <p:tav tm="100000">
                                          <p:val>
                                            <p:strVal val="#ppt_x"/>
                                          </p:val>
                                        </p:tav>
                                      </p:tavLst>
                                    </p:anim>
                                    <p:anim calcmode="lin" valueType="num">
                                      <p:cBhvr>
                                        <p:cTn id="59" dur="1000" fill="hold"/>
                                        <p:tgtEl>
                                          <p:spTgt spid="5">
                                            <p:txEl>
                                              <p:pRg st="3" end="3"/>
                                            </p:txEl>
                                          </p:spTgt>
                                        </p:tgtEl>
                                        <p:attrNameLst>
                                          <p:attrName>ppt_y</p:attrName>
                                        </p:attrNameLst>
                                      </p:cBhvr>
                                      <p:tavLst>
                                        <p:tav tm="0">
                                          <p:val>
                                            <p:strVal val="#ppt_y"/>
                                          </p:val>
                                        </p:tav>
                                        <p:tav tm="100000">
                                          <p:val>
                                            <p:strVal val="#ppt_y"/>
                                          </p:val>
                                        </p:tav>
                                      </p:tavLst>
                                    </p:anim>
                                  </p:childTnLst>
                                </p:cTn>
                              </p:par>
                              <p:par>
                                <p:cTn id="60" presetID="40" presetClass="entr" presetSubtype="0" fill="hold" nodeType="withEffect">
                                  <p:stCondLst>
                                    <p:cond delay="0"/>
                                  </p:stCondLst>
                                  <p:iterate type="lt">
                                    <p:tmPct val="10000"/>
                                  </p:iterate>
                                  <p:childTnLst>
                                    <p:set>
                                      <p:cBhvr>
                                        <p:cTn id="61" dur="1" fill="hold">
                                          <p:stCondLst>
                                            <p:cond delay="0"/>
                                          </p:stCondLst>
                                        </p:cTn>
                                        <p:tgtEl>
                                          <p:spTgt spid="5">
                                            <p:txEl>
                                              <p:pRg st="4" end="4"/>
                                            </p:txEl>
                                          </p:spTgt>
                                        </p:tgtEl>
                                        <p:attrNameLst>
                                          <p:attrName>style.visibility</p:attrName>
                                        </p:attrNameLst>
                                      </p:cBhvr>
                                      <p:to>
                                        <p:strVal val="visible"/>
                                      </p:to>
                                    </p:set>
                                    <p:animEffect transition="in" filter="fade">
                                      <p:cBhvr>
                                        <p:cTn id="62" dur="1000"/>
                                        <p:tgtEl>
                                          <p:spTgt spid="5">
                                            <p:txEl>
                                              <p:pRg st="4" end="4"/>
                                            </p:txEl>
                                          </p:spTgt>
                                        </p:tgtEl>
                                      </p:cBhvr>
                                    </p:animEffect>
                                    <p:anim calcmode="lin" valueType="num">
                                      <p:cBhvr>
                                        <p:cTn id="63" dur="1000" fill="hold"/>
                                        <p:tgtEl>
                                          <p:spTgt spid="5">
                                            <p:txEl>
                                              <p:pRg st="4" end="4"/>
                                            </p:txEl>
                                          </p:spTgt>
                                        </p:tgtEl>
                                        <p:attrNameLst>
                                          <p:attrName>ppt_x</p:attrName>
                                        </p:attrNameLst>
                                      </p:cBhvr>
                                      <p:tavLst>
                                        <p:tav tm="0">
                                          <p:val>
                                            <p:strVal val="#ppt_x-.1"/>
                                          </p:val>
                                        </p:tav>
                                        <p:tav tm="100000">
                                          <p:val>
                                            <p:strVal val="#ppt_x"/>
                                          </p:val>
                                        </p:tav>
                                      </p:tavLst>
                                    </p:anim>
                                    <p:anim calcmode="lin" valueType="num">
                                      <p:cBhvr>
                                        <p:cTn id="64" dur="1000" fill="hold"/>
                                        <p:tgtEl>
                                          <p:spTgt spid="5">
                                            <p:txEl>
                                              <p:pRg st="4" end="4"/>
                                            </p:txEl>
                                          </p:spTgt>
                                        </p:tgtEl>
                                        <p:attrNameLst>
                                          <p:attrName>ppt_y</p:attrName>
                                        </p:attrNameLst>
                                      </p:cBhvr>
                                      <p:tavLst>
                                        <p:tav tm="0">
                                          <p:val>
                                            <p:strVal val="#ppt_y"/>
                                          </p:val>
                                        </p:tav>
                                        <p:tav tm="100000">
                                          <p:val>
                                            <p:strVal val="#ppt_y"/>
                                          </p:val>
                                        </p:tav>
                                      </p:tavLst>
                                    </p:anim>
                                  </p:childTnLst>
                                </p:cTn>
                              </p:par>
                              <p:par>
                                <p:cTn id="65" presetID="40" presetClass="entr" presetSubtype="0" fill="hold" nodeType="withEffect">
                                  <p:stCondLst>
                                    <p:cond delay="0"/>
                                  </p:stCondLst>
                                  <p:iterate type="lt">
                                    <p:tmPct val="10000"/>
                                  </p:iterate>
                                  <p:childTnLst>
                                    <p:set>
                                      <p:cBhvr>
                                        <p:cTn id="66" dur="1" fill="hold">
                                          <p:stCondLst>
                                            <p:cond delay="0"/>
                                          </p:stCondLst>
                                        </p:cTn>
                                        <p:tgtEl>
                                          <p:spTgt spid="5">
                                            <p:txEl>
                                              <p:pRg st="5" end="5"/>
                                            </p:txEl>
                                          </p:spTgt>
                                        </p:tgtEl>
                                        <p:attrNameLst>
                                          <p:attrName>style.visibility</p:attrName>
                                        </p:attrNameLst>
                                      </p:cBhvr>
                                      <p:to>
                                        <p:strVal val="visible"/>
                                      </p:to>
                                    </p:set>
                                    <p:animEffect transition="in" filter="fade">
                                      <p:cBhvr>
                                        <p:cTn id="67" dur="1000"/>
                                        <p:tgtEl>
                                          <p:spTgt spid="5">
                                            <p:txEl>
                                              <p:pRg st="5" end="5"/>
                                            </p:txEl>
                                          </p:spTgt>
                                        </p:tgtEl>
                                      </p:cBhvr>
                                    </p:animEffect>
                                    <p:anim calcmode="lin" valueType="num">
                                      <p:cBhvr>
                                        <p:cTn id="68" dur="1000" fill="hold"/>
                                        <p:tgtEl>
                                          <p:spTgt spid="5">
                                            <p:txEl>
                                              <p:pRg st="5" end="5"/>
                                            </p:txEl>
                                          </p:spTgt>
                                        </p:tgtEl>
                                        <p:attrNameLst>
                                          <p:attrName>ppt_x</p:attrName>
                                        </p:attrNameLst>
                                      </p:cBhvr>
                                      <p:tavLst>
                                        <p:tav tm="0">
                                          <p:val>
                                            <p:strVal val="#ppt_x-.1"/>
                                          </p:val>
                                        </p:tav>
                                        <p:tav tm="100000">
                                          <p:val>
                                            <p:strVal val="#ppt_x"/>
                                          </p:val>
                                        </p:tav>
                                      </p:tavLst>
                                    </p:anim>
                                    <p:anim calcmode="lin" valueType="num">
                                      <p:cBhvr>
                                        <p:cTn id="69" dur="1000" fill="hold"/>
                                        <p:tgtEl>
                                          <p:spTgt spid="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928802"/>
          </a:xfrm>
        </p:spPr>
        <p:txBody>
          <a:bodyPr>
            <a:normAutofit/>
          </a:bodyPr>
          <a:lstStyle/>
          <a:p>
            <a:r>
              <a:rPr lang="sr-Latn-RS" sz="3200" dirty="0" smtClean="0">
                <a:latin typeface="Californian FB" pitchFamily="18" charset="0"/>
              </a:rPr>
              <a:t>2. </a:t>
            </a:r>
            <a:r>
              <a:rPr lang="sr-Latn-RS" sz="3200" b="1" dirty="0" smtClean="0">
                <a:solidFill>
                  <a:srgbClr val="FF0000"/>
                </a:solidFill>
                <a:latin typeface="Californian FB" pitchFamily="18" charset="0"/>
              </a:rPr>
              <a:t>page 157</a:t>
            </a:r>
            <a:r>
              <a:rPr lang="sr-Latn-RS" sz="3200" dirty="0" smtClean="0">
                <a:latin typeface="Californian FB" pitchFamily="18" charset="0"/>
              </a:rPr>
              <a:t>, Listen to the conversations on the phone. In each case the enquirer is asking for more detailed conversation about one of the advertised holidays.</a:t>
            </a:r>
            <a:endParaRPr lang="en-US" sz="3200" dirty="0">
              <a:latin typeface="Californian FB" pitchFamily="18" charset="0"/>
            </a:endParaRPr>
          </a:p>
        </p:txBody>
      </p:sp>
      <p:sp>
        <p:nvSpPr>
          <p:cNvPr id="3" name="Content Placeholder 2"/>
          <p:cNvSpPr>
            <a:spLocks noGrp="1"/>
          </p:cNvSpPr>
          <p:nvPr>
            <p:ph idx="1"/>
          </p:nvPr>
        </p:nvSpPr>
        <p:spPr>
          <a:xfrm>
            <a:off x="0" y="2214554"/>
            <a:ext cx="8686800" cy="3911609"/>
          </a:xfrm>
        </p:spPr>
        <p:txBody>
          <a:bodyPr/>
          <a:lstStyle/>
          <a:p>
            <a:pPr algn="just"/>
            <a:r>
              <a:rPr lang="sr-Latn-RS" dirty="0" smtClean="0">
                <a:latin typeface="Californian FB" pitchFamily="18" charset="0"/>
              </a:rPr>
              <a:t>1. Which advertised holiday is being discussed?</a:t>
            </a:r>
          </a:p>
          <a:p>
            <a:pPr algn="just"/>
            <a:r>
              <a:rPr lang="sr-Latn-RS" dirty="0" smtClean="0">
                <a:latin typeface="Californian FB" pitchFamily="18" charset="0"/>
              </a:rPr>
              <a:t>Conversation 1_________________________</a:t>
            </a:r>
          </a:p>
          <a:p>
            <a:pPr algn="just"/>
            <a:r>
              <a:rPr lang="sr-Latn-RS" dirty="0" smtClean="0">
                <a:latin typeface="Californian FB" pitchFamily="18" charset="0"/>
              </a:rPr>
              <a:t>Conversation 2_________________________</a:t>
            </a:r>
          </a:p>
          <a:p>
            <a:pPr algn="just"/>
            <a:r>
              <a:rPr lang="sr-Latn-RS" dirty="0" smtClean="0">
                <a:latin typeface="Californian FB" pitchFamily="18" charset="0"/>
              </a:rPr>
              <a:t>Conversation 3_________________________</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8670"/>
          </a:xfrm>
        </p:spPr>
        <p:txBody>
          <a:bodyPr>
            <a:normAutofit fontScale="90000"/>
          </a:bodyPr>
          <a:lstStyle/>
          <a:p>
            <a:r>
              <a:rPr lang="sr-Latn-RS" sz="2800" dirty="0" smtClean="0">
                <a:latin typeface="Californian FB" pitchFamily="18" charset="0"/>
              </a:rPr>
              <a:t>2. </a:t>
            </a:r>
            <a:r>
              <a:rPr lang="sr-Latn-RS" sz="2800" b="1" dirty="0" smtClean="0">
                <a:solidFill>
                  <a:srgbClr val="FF0000"/>
                </a:solidFill>
                <a:latin typeface="Californian FB" pitchFamily="18" charset="0"/>
              </a:rPr>
              <a:t>page 157</a:t>
            </a:r>
            <a:r>
              <a:rPr lang="sr-Latn-RS" sz="2800" dirty="0" smtClean="0">
                <a:latin typeface="Californian FB" pitchFamily="18" charset="0"/>
              </a:rPr>
              <a:t>, In which of the holidays are these places and things mentioned?</a:t>
            </a:r>
            <a:endParaRPr lang="en-US" sz="2800" dirty="0">
              <a:latin typeface="Californian FB" pitchFamily="18" charset="0"/>
            </a:endParaRPr>
          </a:p>
        </p:txBody>
      </p:sp>
      <p:sp>
        <p:nvSpPr>
          <p:cNvPr id="3" name="Content Placeholder 2"/>
          <p:cNvSpPr>
            <a:spLocks noGrp="1"/>
          </p:cNvSpPr>
          <p:nvPr>
            <p:ph idx="1"/>
          </p:nvPr>
        </p:nvSpPr>
        <p:spPr>
          <a:xfrm>
            <a:off x="714348" y="928670"/>
            <a:ext cx="4143404" cy="5715040"/>
          </a:xfrm>
        </p:spPr>
        <p:txBody>
          <a:bodyPr>
            <a:normAutofit fontScale="92500" lnSpcReduction="20000"/>
          </a:bodyPr>
          <a:lstStyle/>
          <a:p>
            <a:pPr algn="just"/>
            <a:r>
              <a:rPr lang="sr-Latn-RS" sz="2600" dirty="0" smtClean="0">
                <a:latin typeface="Californian FB" pitchFamily="18" charset="0"/>
              </a:rPr>
              <a:t>bed&amp;breakfast</a:t>
            </a:r>
          </a:p>
          <a:p>
            <a:pPr algn="just"/>
            <a:r>
              <a:rPr lang="sr-Latn-RS" sz="2600" dirty="0" smtClean="0">
                <a:latin typeface="Californian FB" pitchFamily="18" charset="0"/>
              </a:rPr>
              <a:t>Buddhist monasteries</a:t>
            </a:r>
          </a:p>
          <a:p>
            <a:pPr algn="just"/>
            <a:r>
              <a:rPr lang="sr-Latn-RS" sz="2600" dirty="0" smtClean="0">
                <a:latin typeface="Californian FB" pitchFamily="18" charset="0"/>
              </a:rPr>
              <a:t>cathedral</a:t>
            </a:r>
          </a:p>
          <a:p>
            <a:pPr algn="just"/>
            <a:r>
              <a:rPr lang="sr-Latn-RS" sz="2600" dirty="0" smtClean="0">
                <a:latin typeface="Californian FB" pitchFamily="18" charset="0"/>
              </a:rPr>
              <a:t>fiesta</a:t>
            </a:r>
          </a:p>
          <a:p>
            <a:pPr algn="just"/>
            <a:r>
              <a:rPr lang="sr-Latn-RS" sz="2600" dirty="0" smtClean="0">
                <a:latin typeface="Californian FB" pitchFamily="18" charset="0"/>
              </a:rPr>
              <a:t>glaciers</a:t>
            </a:r>
          </a:p>
          <a:p>
            <a:pPr algn="just"/>
            <a:r>
              <a:rPr lang="sr-Latn-RS" sz="2600" dirty="0" smtClean="0">
                <a:latin typeface="Californian FB" pitchFamily="18" charset="0"/>
              </a:rPr>
              <a:t>Himalayas</a:t>
            </a:r>
          </a:p>
          <a:p>
            <a:pPr algn="just"/>
            <a:r>
              <a:rPr lang="sr-Latn-RS" sz="2600" dirty="0" smtClean="0">
                <a:latin typeface="Californian FB" pitchFamily="18" charset="0"/>
              </a:rPr>
              <a:t>library</a:t>
            </a:r>
          </a:p>
          <a:p>
            <a:pPr algn="just"/>
            <a:r>
              <a:rPr lang="sr-Latn-RS" sz="2600" dirty="0" smtClean="0">
                <a:latin typeface="Californian FB" pitchFamily="18" charset="0"/>
              </a:rPr>
              <a:t>orchids</a:t>
            </a:r>
          </a:p>
          <a:p>
            <a:pPr algn="just"/>
            <a:r>
              <a:rPr lang="sr-Latn-RS" sz="2600" dirty="0" smtClean="0">
                <a:latin typeface="Californian FB" pitchFamily="18" charset="0"/>
              </a:rPr>
              <a:t>penguins and seals</a:t>
            </a:r>
          </a:p>
          <a:p>
            <a:r>
              <a:rPr lang="sr-Latn-RS" sz="2600" dirty="0" smtClean="0">
                <a:latin typeface="Californian FB" pitchFamily="18" charset="0"/>
              </a:rPr>
              <a:t>plunge pool and sauna</a:t>
            </a:r>
          </a:p>
          <a:p>
            <a:r>
              <a:rPr lang="sr-Latn-RS" sz="2600" dirty="0" smtClean="0">
                <a:latin typeface="Californian FB" pitchFamily="18" charset="0"/>
              </a:rPr>
              <a:t>Pyreenes</a:t>
            </a:r>
          </a:p>
          <a:p>
            <a:r>
              <a:rPr lang="sr-Latn-RS" sz="2600" dirty="0" smtClean="0">
                <a:latin typeface="Californian FB" pitchFamily="18" charset="0"/>
              </a:rPr>
              <a:t>church halls</a:t>
            </a:r>
          </a:p>
          <a:p>
            <a:r>
              <a:rPr lang="sr-Latn-RS" sz="2600" dirty="0" smtClean="0">
                <a:latin typeface="Californian FB" pitchFamily="18" charset="0"/>
              </a:rPr>
              <a:t>Taj Mahal</a:t>
            </a:r>
          </a:p>
          <a:p>
            <a:r>
              <a:rPr lang="sr-Latn-RS" sz="2600" dirty="0" smtClean="0">
                <a:latin typeface="Californian FB" pitchFamily="18" charset="0"/>
              </a:rPr>
              <a:t>tigers</a:t>
            </a:r>
          </a:p>
          <a:p>
            <a:r>
              <a:rPr lang="sr-Latn-RS" sz="2600" dirty="0" smtClean="0">
                <a:latin typeface="Californian FB" pitchFamily="18" charset="0"/>
              </a:rPr>
              <a:t>whales</a:t>
            </a:r>
          </a:p>
          <a:p>
            <a:endParaRPr lang="en-US" sz="2600" dirty="0">
              <a:latin typeface="Californian FB" pitchFamily="18" charset="0"/>
            </a:endParaRPr>
          </a:p>
        </p:txBody>
      </p:sp>
      <p:pic>
        <p:nvPicPr>
          <p:cNvPr id="1026" name="Picture 2" descr="C:\Users\User\Desktop\diapo301.jpg"/>
          <p:cNvPicPr>
            <a:picLocks noChangeAspect="1" noChangeArrowheads="1"/>
          </p:cNvPicPr>
          <p:nvPr/>
        </p:nvPicPr>
        <p:blipFill>
          <a:blip r:embed="rId2"/>
          <a:srcRect/>
          <a:stretch>
            <a:fillRect/>
          </a:stretch>
        </p:blipFill>
        <p:spPr bwMode="auto">
          <a:xfrm>
            <a:off x="4214810" y="1857364"/>
            <a:ext cx="4560099" cy="3040066"/>
          </a:xfrm>
          <a:prstGeom prst="rect">
            <a:avLst/>
          </a:prstGeom>
          <a:noFill/>
        </p:spPr>
      </p:pic>
      <p:pic>
        <p:nvPicPr>
          <p:cNvPr id="1030" name="Picture 6" descr="C:\Users\User\Desktop\images.jpg"/>
          <p:cNvPicPr>
            <a:picLocks noChangeAspect="1" noChangeArrowheads="1"/>
          </p:cNvPicPr>
          <p:nvPr/>
        </p:nvPicPr>
        <p:blipFill>
          <a:blip r:embed="rId3"/>
          <a:srcRect/>
          <a:stretch>
            <a:fillRect/>
          </a:stretch>
        </p:blipFill>
        <p:spPr bwMode="auto">
          <a:xfrm rot="21227591">
            <a:off x="4357686" y="2077715"/>
            <a:ext cx="2990852" cy="4423095"/>
          </a:xfrm>
          <a:prstGeom prst="rect">
            <a:avLst/>
          </a:prstGeom>
          <a:noFill/>
        </p:spPr>
      </p:pic>
      <p:pic>
        <p:nvPicPr>
          <p:cNvPr id="1031" name="Picture 7" descr="C:\Users\User\Desktop\322b4994d5d3c60dc7ce258f4f0466f9.jpg"/>
          <p:cNvPicPr>
            <a:picLocks noChangeAspect="1" noChangeArrowheads="1"/>
          </p:cNvPicPr>
          <p:nvPr/>
        </p:nvPicPr>
        <p:blipFill>
          <a:blip r:embed="rId4" cstate="print"/>
          <a:srcRect/>
          <a:stretch>
            <a:fillRect/>
          </a:stretch>
        </p:blipFill>
        <p:spPr bwMode="auto">
          <a:xfrm flipH="1">
            <a:off x="6215073" y="928670"/>
            <a:ext cx="2027309" cy="4500594"/>
          </a:xfrm>
          <a:prstGeom prst="rect">
            <a:avLst/>
          </a:prstGeom>
          <a:noFill/>
        </p:spPr>
      </p:pic>
      <p:pic>
        <p:nvPicPr>
          <p:cNvPr id="1044" name="Picture 20" descr="C:\Users\User\Desktop\Fiestas-and-Folklore-in-Santiago-de-Compostela-800x409.jpg"/>
          <p:cNvPicPr>
            <a:picLocks noChangeAspect="1" noChangeArrowheads="1"/>
          </p:cNvPicPr>
          <p:nvPr/>
        </p:nvPicPr>
        <p:blipFill>
          <a:blip r:embed="rId5"/>
          <a:srcRect/>
          <a:stretch>
            <a:fillRect/>
          </a:stretch>
        </p:blipFill>
        <p:spPr bwMode="auto">
          <a:xfrm>
            <a:off x="4357686" y="2928934"/>
            <a:ext cx="5080000" cy="2597150"/>
          </a:xfrm>
          <a:prstGeom prst="rect">
            <a:avLst/>
          </a:prstGeom>
          <a:noFill/>
        </p:spPr>
      </p:pic>
      <p:pic>
        <p:nvPicPr>
          <p:cNvPr id="1045" name="Picture 21" descr="C:\Users\User\Desktop\index.jpg"/>
          <p:cNvPicPr>
            <a:picLocks noChangeAspect="1" noChangeArrowheads="1"/>
          </p:cNvPicPr>
          <p:nvPr/>
        </p:nvPicPr>
        <p:blipFill>
          <a:blip r:embed="rId6"/>
          <a:srcRect/>
          <a:stretch>
            <a:fillRect/>
          </a:stretch>
        </p:blipFill>
        <p:spPr bwMode="auto">
          <a:xfrm>
            <a:off x="5572132" y="4286256"/>
            <a:ext cx="3370840" cy="2243141"/>
          </a:xfrm>
          <a:prstGeom prst="rect">
            <a:avLst/>
          </a:prstGeom>
          <a:noFill/>
        </p:spPr>
      </p:pic>
      <p:pic>
        <p:nvPicPr>
          <p:cNvPr id="1046" name="Picture 22" descr="C:\Users\User\Desktop\index Himalayas.jpg"/>
          <p:cNvPicPr>
            <a:picLocks noChangeAspect="1" noChangeArrowheads="1"/>
          </p:cNvPicPr>
          <p:nvPr/>
        </p:nvPicPr>
        <p:blipFill>
          <a:blip r:embed="rId7"/>
          <a:srcRect/>
          <a:stretch>
            <a:fillRect/>
          </a:stretch>
        </p:blipFill>
        <p:spPr bwMode="auto">
          <a:xfrm>
            <a:off x="5286381" y="714356"/>
            <a:ext cx="3857620" cy="4143404"/>
          </a:xfrm>
          <a:prstGeom prst="rect">
            <a:avLst/>
          </a:prstGeom>
          <a:noFill/>
        </p:spPr>
      </p:pic>
      <p:pic>
        <p:nvPicPr>
          <p:cNvPr id="1047" name="Picture 23" descr="C:\Users\User\Desktop\e6d603d9a0b9ede67c615a48eda07dcd.jpg"/>
          <p:cNvPicPr>
            <a:picLocks noChangeAspect="1" noChangeArrowheads="1"/>
          </p:cNvPicPr>
          <p:nvPr/>
        </p:nvPicPr>
        <p:blipFill>
          <a:blip r:embed="rId8"/>
          <a:srcRect/>
          <a:stretch>
            <a:fillRect/>
          </a:stretch>
        </p:blipFill>
        <p:spPr bwMode="auto">
          <a:xfrm>
            <a:off x="4929190" y="2285992"/>
            <a:ext cx="3500438" cy="3500438"/>
          </a:xfrm>
          <a:prstGeom prst="rect">
            <a:avLst/>
          </a:prstGeom>
          <a:noFill/>
        </p:spPr>
      </p:pic>
      <p:pic>
        <p:nvPicPr>
          <p:cNvPr id="26" name="Picture 25" descr="C:\Users\User\Desktop\index orchid.jpg"/>
          <p:cNvPicPr/>
          <p:nvPr/>
        </p:nvPicPr>
        <p:blipFill>
          <a:blip r:embed="rId9"/>
          <a:srcRect/>
          <a:stretch>
            <a:fillRect/>
          </a:stretch>
        </p:blipFill>
        <p:spPr bwMode="auto">
          <a:xfrm>
            <a:off x="6072198" y="3071810"/>
            <a:ext cx="3071802" cy="3480444"/>
          </a:xfrm>
          <a:prstGeom prst="rect">
            <a:avLst/>
          </a:prstGeom>
          <a:noFill/>
        </p:spPr>
      </p:pic>
      <p:pic>
        <p:nvPicPr>
          <p:cNvPr id="27" name="Picture 26" descr="C:\Users\User\Desktop\index penguin.jpg"/>
          <p:cNvPicPr/>
          <p:nvPr/>
        </p:nvPicPr>
        <p:blipFill>
          <a:blip r:embed="rId10"/>
          <a:srcRect/>
          <a:stretch>
            <a:fillRect/>
          </a:stretch>
        </p:blipFill>
        <p:spPr bwMode="auto">
          <a:xfrm>
            <a:off x="5500694" y="2857496"/>
            <a:ext cx="3214710" cy="4000504"/>
          </a:xfrm>
          <a:prstGeom prst="rect">
            <a:avLst/>
          </a:prstGeom>
          <a:noFill/>
        </p:spPr>
      </p:pic>
      <p:pic>
        <p:nvPicPr>
          <p:cNvPr id="28" name="Picture 2" descr="C:\Users\User\Desktop\LeisurePools_FijiPlunge_GraphiteGrey_FJ_2019.jpg"/>
          <p:cNvPicPr>
            <a:picLocks noChangeAspect="1" noChangeArrowheads="1"/>
          </p:cNvPicPr>
          <p:nvPr/>
        </p:nvPicPr>
        <p:blipFill>
          <a:blip r:embed="rId11"/>
          <a:srcRect/>
          <a:stretch>
            <a:fillRect/>
          </a:stretch>
        </p:blipFill>
        <p:spPr bwMode="auto">
          <a:xfrm>
            <a:off x="4202239" y="1285860"/>
            <a:ext cx="4941761" cy="4357718"/>
          </a:xfrm>
          <a:prstGeom prst="rect">
            <a:avLst/>
          </a:prstGeom>
          <a:noFill/>
        </p:spPr>
      </p:pic>
      <p:pic>
        <p:nvPicPr>
          <p:cNvPr id="29" name="Picture 28" descr="C:\Users\User\Desktop\121098_Spain_(and France)_Pyrenees Mountains_shutterstock_20851378.jpg"/>
          <p:cNvPicPr/>
          <p:nvPr/>
        </p:nvPicPr>
        <p:blipFill>
          <a:blip r:embed="rId12"/>
          <a:srcRect/>
          <a:stretch>
            <a:fillRect/>
          </a:stretch>
        </p:blipFill>
        <p:spPr bwMode="auto">
          <a:xfrm>
            <a:off x="4929158" y="1000108"/>
            <a:ext cx="4214842" cy="4929198"/>
          </a:xfrm>
          <a:prstGeom prst="rect">
            <a:avLst/>
          </a:prstGeom>
          <a:noFill/>
        </p:spPr>
      </p:pic>
      <p:pic>
        <p:nvPicPr>
          <p:cNvPr id="30" name="Picture 29" descr="C:\Users\User\Desktop\Interior-St-Wolfgangs-Church-nave-side-aisles.jpg"/>
          <p:cNvPicPr/>
          <p:nvPr/>
        </p:nvPicPr>
        <p:blipFill>
          <a:blip r:embed="rId13" cstate="print"/>
          <a:srcRect/>
          <a:stretch>
            <a:fillRect/>
          </a:stretch>
        </p:blipFill>
        <p:spPr bwMode="auto">
          <a:xfrm>
            <a:off x="4786314" y="2285992"/>
            <a:ext cx="3786214" cy="3500462"/>
          </a:xfrm>
          <a:prstGeom prst="rect">
            <a:avLst/>
          </a:prstGeom>
          <a:noFill/>
        </p:spPr>
      </p:pic>
      <p:pic>
        <p:nvPicPr>
          <p:cNvPr id="31" name="Picture 30" descr="C:\Users\User\Desktop\index Taj.jpg"/>
          <p:cNvPicPr/>
          <p:nvPr/>
        </p:nvPicPr>
        <p:blipFill>
          <a:blip r:embed="rId14"/>
          <a:srcRect/>
          <a:stretch>
            <a:fillRect/>
          </a:stretch>
        </p:blipFill>
        <p:spPr bwMode="auto">
          <a:xfrm>
            <a:off x="4357686" y="928670"/>
            <a:ext cx="4786314" cy="4643470"/>
          </a:xfrm>
          <a:prstGeom prst="rect">
            <a:avLst/>
          </a:prstGeom>
          <a:noFill/>
        </p:spPr>
      </p:pic>
      <p:pic>
        <p:nvPicPr>
          <p:cNvPr id="32" name="Picture 31" descr="C:\Users\User\Desktop\index tiger.jpg"/>
          <p:cNvPicPr/>
          <p:nvPr/>
        </p:nvPicPr>
        <p:blipFill>
          <a:blip r:embed="rId15"/>
          <a:srcRect/>
          <a:stretch>
            <a:fillRect/>
          </a:stretch>
        </p:blipFill>
        <p:spPr bwMode="auto">
          <a:xfrm>
            <a:off x="4071934" y="2643182"/>
            <a:ext cx="4357718" cy="4000528"/>
          </a:xfrm>
          <a:prstGeom prst="rect">
            <a:avLst/>
          </a:prstGeom>
          <a:noFill/>
        </p:spPr>
      </p:pic>
      <p:pic>
        <p:nvPicPr>
          <p:cNvPr id="1048" name="Picture 24" descr="C:\Users\User\Desktop\images.jpg"/>
          <p:cNvPicPr>
            <a:picLocks noChangeAspect="1" noChangeArrowheads="1"/>
          </p:cNvPicPr>
          <p:nvPr/>
        </p:nvPicPr>
        <p:blipFill>
          <a:blip r:embed="rId16"/>
          <a:srcRect/>
          <a:stretch>
            <a:fillRect/>
          </a:stretch>
        </p:blipFill>
        <p:spPr bwMode="auto">
          <a:xfrm>
            <a:off x="4786314" y="1785926"/>
            <a:ext cx="4286280" cy="42862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2000"/>
                                        <p:tgtEl>
                                          <p:spTgt spid="3">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Effect transition="in" filter="fade">
                                      <p:cBhvr>
                                        <p:cTn id="62" dur="2000"/>
                                        <p:tgtEl>
                                          <p:spTgt spid="3">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Effect transition="in" filter="fade">
                                      <p:cBhvr>
                                        <p:cTn id="67" dur="2000"/>
                                        <p:tgtEl>
                                          <p:spTgt spid="3">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12" end="12"/>
                                            </p:txEl>
                                          </p:spTgt>
                                        </p:tgtEl>
                                        <p:attrNameLst>
                                          <p:attrName>style.visibility</p:attrName>
                                        </p:attrNameLst>
                                      </p:cBhvr>
                                      <p:to>
                                        <p:strVal val="visible"/>
                                      </p:to>
                                    </p:set>
                                    <p:animEffect transition="in" filter="fade">
                                      <p:cBhvr>
                                        <p:cTn id="72" dur="2000"/>
                                        <p:tgtEl>
                                          <p:spTgt spid="3">
                                            <p:txEl>
                                              <p:pRg st="12" end="1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
                                            <p:txEl>
                                              <p:pRg st="13" end="13"/>
                                            </p:txEl>
                                          </p:spTgt>
                                        </p:tgtEl>
                                        <p:attrNameLst>
                                          <p:attrName>style.visibility</p:attrName>
                                        </p:attrNameLst>
                                      </p:cBhvr>
                                      <p:to>
                                        <p:strVal val="visible"/>
                                      </p:to>
                                    </p:set>
                                    <p:animEffect transition="in" filter="fade">
                                      <p:cBhvr>
                                        <p:cTn id="77" dur="2000"/>
                                        <p:tgtEl>
                                          <p:spTgt spid="3">
                                            <p:txEl>
                                              <p:pRg st="13" end="1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
                                            <p:txEl>
                                              <p:pRg st="14" end="14"/>
                                            </p:txEl>
                                          </p:spTgt>
                                        </p:tgtEl>
                                        <p:attrNameLst>
                                          <p:attrName>style.visibility</p:attrName>
                                        </p:attrNameLst>
                                      </p:cBhvr>
                                      <p:to>
                                        <p:strVal val="visible"/>
                                      </p:to>
                                    </p:set>
                                    <p:animEffect transition="in" filter="fade">
                                      <p:cBhvr>
                                        <p:cTn id="82" dur="2000"/>
                                        <p:tgtEl>
                                          <p:spTgt spid="3">
                                            <p:txEl>
                                              <p:pRg st="14" end="1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1026"/>
                                        </p:tgtEl>
                                        <p:attrNameLst>
                                          <p:attrName>style.visibility</p:attrName>
                                        </p:attrNameLst>
                                      </p:cBhvr>
                                      <p:to>
                                        <p:strVal val="visible"/>
                                      </p:to>
                                    </p:set>
                                    <p:animEffect transition="in" filter="fade">
                                      <p:cBhvr>
                                        <p:cTn id="87" dur="2000"/>
                                        <p:tgtEl>
                                          <p:spTgt spid="1026"/>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1030"/>
                                        </p:tgtEl>
                                        <p:attrNameLst>
                                          <p:attrName>style.visibility</p:attrName>
                                        </p:attrNameLst>
                                      </p:cBhvr>
                                      <p:to>
                                        <p:strVal val="visible"/>
                                      </p:to>
                                    </p:set>
                                    <p:animEffect transition="in" filter="fade">
                                      <p:cBhvr>
                                        <p:cTn id="92" dur="2000"/>
                                        <p:tgtEl>
                                          <p:spTgt spid="1030"/>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031"/>
                                        </p:tgtEl>
                                        <p:attrNameLst>
                                          <p:attrName>style.visibility</p:attrName>
                                        </p:attrNameLst>
                                      </p:cBhvr>
                                      <p:to>
                                        <p:strVal val="visible"/>
                                      </p:to>
                                    </p:set>
                                    <p:animEffect transition="in" filter="fade">
                                      <p:cBhvr>
                                        <p:cTn id="97" dur="2000"/>
                                        <p:tgtEl>
                                          <p:spTgt spid="1031"/>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1044"/>
                                        </p:tgtEl>
                                        <p:attrNameLst>
                                          <p:attrName>style.visibility</p:attrName>
                                        </p:attrNameLst>
                                      </p:cBhvr>
                                      <p:to>
                                        <p:strVal val="visible"/>
                                      </p:to>
                                    </p:set>
                                    <p:animEffect transition="in" filter="fade">
                                      <p:cBhvr>
                                        <p:cTn id="102" dur="2000"/>
                                        <p:tgtEl>
                                          <p:spTgt spid="1044"/>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1045"/>
                                        </p:tgtEl>
                                        <p:attrNameLst>
                                          <p:attrName>style.visibility</p:attrName>
                                        </p:attrNameLst>
                                      </p:cBhvr>
                                      <p:to>
                                        <p:strVal val="visible"/>
                                      </p:to>
                                    </p:set>
                                    <p:animEffect transition="in" filter="fade">
                                      <p:cBhvr>
                                        <p:cTn id="107" dur="2000"/>
                                        <p:tgtEl>
                                          <p:spTgt spid="1045"/>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1046"/>
                                        </p:tgtEl>
                                        <p:attrNameLst>
                                          <p:attrName>style.visibility</p:attrName>
                                        </p:attrNameLst>
                                      </p:cBhvr>
                                      <p:to>
                                        <p:strVal val="visible"/>
                                      </p:to>
                                    </p:set>
                                    <p:animEffect transition="in" filter="fade">
                                      <p:cBhvr>
                                        <p:cTn id="112" dur="2000"/>
                                        <p:tgtEl>
                                          <p:spTgt spid="1046"/>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1047"/>
                                        </p:tgtEl>
                                        <p:attrNameLst>
                                          <p:attrName>style.visibility</p:attrName>
                                        </p:attrNameLst>
                                      </p:cBhvr>
                                      <p:to>
                                        <p:strVal val="visible"/>
                                      </p:to>
                                    </p:set>
                                    <p:animEffect transition="in" filter="fade">
                                      <p:cBhvr>
                                        <p:cTn id="117" dur="2000"/>
                                        <p:tgtEl>
                                          <p:spTgt spid="1047"/>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26"/>
                                        </p:tgtEl>
                                        <p:attrNameLst>
                                          <p:attrName>style.visibility</p:attrName>
                                        </p:attrNameLst>
                                      </p:cBhvr>
                                      <p:to>
                                        <p:strVal val="visible"/>
                                      </p:to>
                                    </p:set>
                                    <p:animEffect transition="in" filter="fade">
                                      <p:cBhvr>
                                        <p:cTn id="122" dur="2000"/>
                                        <p:tgtEl>
                                          <p:spTgt spid="26"/>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27"/>
                                        </p:tgtEl>
                                        <p:attrNameLst>
                                          <p:attrName>style.visibility</p:attrName>
                                        </p:attrNameLst>
                                      </p:cBhvr>
                                      <p:to>
                                        <p:strVal val="visible"/>
                                      </p:to>
                                    </p:set>
                                    <p:animEffect transition="in" filter="fade">
                                      <p:cBhvr>
                                        <p:cTn id="127" dur="2000"/>
                                        <p:tgtEl>
                                          <p:spTgt spid="27"/>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28"/>
                                        </p:tgtEl>
                                        <p:attrNameLst>
                                          <p:attrName>style.visibility</p:attrName>
                                        </p:attrNameLst>
                                      </p:cBhvr>
                                      <p:to>
                                        <p:strVal val="visible"/>
                                      </p:to>
                                    </p:set>
                                    <p:animEffect transition="in" filter="fade">
                                      <p:cBhvr>
                                        <p:cTn id="132" dur="2000"/>
                                        <p:tgtEl>
                                          <p:spTgt spid="28"/>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nodeType="clickEffect">
                                  <p:stCondLst>
                                    <p:cond delay="0"/>
                                  </p:stCondLst>
                                  <p:childTnLst>
                                    <p:set>
                                      <p:cBhvr>
                                        <p:cTn id="136" dur="1" fill="hold">
                                          <p:stCondLst>
                                            <p:cond delay="0"/>
                                          </p:stCondLst>
                                        </p:cTn>
                                        <p:tgtEl>
                                          <p:spTgt spid="29"/>
                                        </p:tgtEl>
                                        <p:attrNameLst>
                                          <p:attrName>style.visibility</p:attrName>
                                        </p:attrNameLst>
                                      </p:cBhvr>
                                      <p:to>
                                        <p:strVal val="visible"/>
                                      </p:to>
                                    </p:set>
                                    <p:animEffect transition="in" filter="fade">
                                      <p:cBhvr>
                                        <p:cTn id="137" dur="2000"/>
                                        <p:tgtEl>
                                          <p:spTgt spid="29"/>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nodeType="clickEffect">
                                  <p:stCondLst>
                                    <p:cond delay="0"/>
                                  </p:stCondLst>
                                  <p:childTnLst>
                                    <p:set>
                                      <p:cBhvr>
                                        <p:cTn id="141" dur="1" fill="hold">
                                          <p:stCondLst>
                                            <p:cond delay="0"/>
                                          </p:stCondLst>
                                        </p:cTn>
                                        <p:tgtEl>
                                          <p:spTgt spid="30"/>
                                        </p:tgtEl>
                                        <p:attrNameLst>
                                          <p:attrName>style.visibility</p:attrName>
                                        </p:attrNameLst>
                                      </p:cBhvr>
                                      <p:to>
                                        <p:strVal val="visible"/>
                                      </p:to>
                                    </p:set>
                                    <p:animEffect transition="in" filter="fade">
                                      <p:cBhvr>
                                        <p:cTn id="142" dur="2000"/>
                                        <p:tgtEl>
                                          <p:spTgt spid="30"/>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nodeType="clickEffect">
                                  <p:stCondLst>
                                    <p:cond delay="0"/>
                                  </p:stCondLst>
                                  <p:childTnLst>
                                    <p:set>
                                      <p:cBhvr>
                                        <p:cTn id="146" dur="1" fill="hold">
                                          <p:stCondLst>
                                            <p:cond delay="0"/>
                                          </p:stCondLst>
                                        </p:cTn>
                                        <p:tgtEl>
                                          <p:spTgt spid="31"/>
                                        </p:tgtEl>
                                        <p:attrNameLst>
                                          <p:attrName>style.visibility</p:attrName>
                                        </p:attrNameLst>
                                      </p:cBhvr>
                                      <p:to>
                                        <p:strVal val="visible"/>
                                      </p:to>
                                    </p:set>
                                    <p:animEffect transition="in" filter="fade">
                                      <p:cBhvr>
                                        <p:cTn id="147" dur="2000"/>
                                        <p:tgtEl>
                                          <p:spTgt spid="31"/>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nodeType="clickEffect">
                                  <p:stCondLst>
                                    <p:cond delay="0"/>
                                  </p:stCondLst>
                                  <p:childTnLst>
                                    <p:set>
                                      <p:cBhvr>
                                        <p:cTn id="151" dur="1" fill="hold">
                                          <p:stCondLst>
                                            <p:cond delay="0"/>
                                          </p:stCondLst>
                                        </p:cTn>
                                        <p:tgtEl>
                                          <p:spTgt spid="32"/>
                                        </p:tgtEl>
                                        <p:attrNameLst>
                                          <p:attrName>style.visibility</p:attrName>
                                        </p:attrNameLst>
                                      </p:cBhvr>
                                      <p:to>
                                        <p:strVal val="visible"/>
                                      </p:to>
                                    </p:set>
                                    <p:animEffect transition="in" filter="fade">
                                      <p:cBhvr>
                                        <p:cTn id="152" dur="2000"/>
                                        <p:tgtEl>
                                          <p:spTgt spid="32"/>
                                        </p:tgtEl>
                                      </p:cBhvr>
                                    </p:animEffect>
                                  </p:childTnLst>
                                </p:cTn>
                              </p:par>
                            </p:childTnLst>
                          </p:cTn>
                        </p:par>
                      </p:childTnLst>
                    </p:cTn>
                  </p:par>
                  <p:par>
                    <p:cTn id="153" fill="hold">
                      <p:stCondLst>
                        <p:cond delay="indefinite"/>
                      </p:stCondLst>
                      <p:childTnLst>
                        <p:par>
                          <p:cTn id="154" fill="hold">
                            <p:stCondLst>
                              <p:cond delay="0"/>
                            </p:stCondLst>
                            <p:childTnLst>
                              <p:par>
                                <p:cTn id="155" presetID="10" presetClass="entr" presetSubtype="0" fill="hold" nodeType="clickEffect">
                                  <p:stCondLst>
                                    <p:cond delay="0"/>
                                  </p:stCondLst>
                                  <p:childTnLst>
                                    <p:set>
                                      <p:cBhvr>
                                        <p:cTn id="156" dur="1" fill="hold">
                                          <p:stCondLst>
                                            <p:cond delay="0"/>
                                          </p:stCondLst>
                                        </p:cTn>
                                        <p:tgtEl>
                                          <p:spTgt spid="1048"/>
                                        </p:tgtEl>
                                        <p:attrNameLst>
                                          <p:attrName>style.visibility</p:attrName>
                                        </p:attrNameLst>
                                      </p:cBhvr>
                                      <p:to>
                                        <p:strVal val="visible"/>
                                      </p:to>
                                    </p:set>
                                    <p:animEffect transition="in" filter="fade">
                                      <p:cBhvr>
                                        <p:cTn id="157" dur="2000"/>
                                        <p:tgtEl>
                                          <p:spTgt spid="1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143000"/>
          </a:xfrm>
        </p:spPr>
        <p:txBody>
          <a:bodyPr>
            <a:normAutofit/>
          </a:bodyPr>
          <a:lstStyle/>
          <a:p>
            <a:r>
              <a:rPr lang="sr-Latn-RS" sz="3200" dirty="0" smtClean="0">
                <a:latin typeface="Californian FB" pitchFamily="18" charset="0"/>
              </a:rPr>
              <a:t>3. </a:t>
            </a:r>
            <a:r>
              <a:rPr lang="sr-Latn-RS" sz="3200" b="1" dirty="0" smtClean="0">
                <a:solidFill>
                  <a:srgbClr val="FF0000"/>
                </a:solidFill>
                <a:latin typeface="Californian FB" pitchFamily="18" charset="0"/>
              </a:rPr>
              <a:t>page 157</a:t>
            </a:r>
            <a:r>
              <a:rPr lang="sr-Latn-RS" sz="3200" dirty="0" smtClean="0">
                <a:latin typeface="Californian FB" pitchFamily="18" charset="0"/>
              </a:rPr>
              <a:t>, For each holiday, note down any information given about the following topics:</a:t>
            </a:r>
            <a:endParaRPr lang="en-US" sz="3200" dirty="0">
              <a:latin typeface="Californian FB" pitchFamily="18" charset="0"/>
            </a:endParaRPr>
          </a:p>
        </p:txBody>
      </p:sp>
      <p:sp>
        <p:nvSpPr>
          <p:cNvPr id="3" name="Content Placeholder 2"/>
          <p:cNvSpPr>
            <a:spLocks noGrp="1"/>
          </p:cNvSpPr>
          <p:nvPr>
            <p:ph idx="1"/>
          </p:nvPr>
        </p:nvSpPr>
        <p:spPr/>
        <p:txBody>
          <a:bodyPr/>
          <a:lstStyle/>
          <a:p>
            <a:pPr algn="just"/>
            <a:r>
              <a:rPr lang="sr-Latn-RS" dirty="0" smtClean="0">
                <a:latin typeface="Californian FB" pitchFamily="18" charset="0"/>
              </a:rPr>
              <a:t>location, scenery, etc.</a:t>
            </a:r>
          </a:p>
          <a:p>
            <a:pPr algn="just"/>
            <a:r>
              <a:rPr lang="sr-Latn-RS" dirty="0" smtClean="0">
                <a:latin typeface="Californian FB" pitchFamily="18" charset="0"/>
              </a:rPr>
              <a:t>accommodation and facilities</a:t>
            </a:r>
          </a:p>
          <a:p>
            <a:pPr algn="just"/>
            <a:r>
              <a:rPr lang="sr-Latn-RS" dirty="0" smtClean="0">
                <a:latin typeface="Californian FB" pitchFamily="18" charset="0"/>
              </a:rPr>
              <a:t>length of holidays and itineraries on offer</a:t>
            </a:r>
          </a:p>
          <a:p>
            <a:pPr algn="just"/>
            <a:r>
              <a:rPr lang="sr-Latn-RS" dirty="0" smtClean="0">
                <a:latin typeface="Californian FB" pitchFamily="18" charset="0"/>
              </a:rPr>
              <a:t>what to do and see</a:t>
            </a:r>
          </a:p>
          <a:p>
            <a:pPr algn="just"/>
            <a:r>
              <a:rPr lang="sr-Latn-RS" dirty="0" smtClean="0">
                <a:latin typeface="Californian FB" pitchFamily="18" charset="0"/>
              </a:rPr>
              <a:t>meal arrangements</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0"/>
            <a:ext cx="8929718" cy="428604"/>
          </a:xfrm>
        </p:spPr>
        <p:txBody>
          <a:bodyPr>
            <a:noAutofit/>
          </a:bodyPr>
          <a:lstStyle/>
          <a:p>
            <a:r>
              <a:rPr lang="sr-Latn-RS" sz="2400" dirty="0" smtClean="0">
                <a:latin typeface="Californian FB" pitchFamily="18" charset="0"/>
              </a:rPr>
              <a:t>v</a:t>
            </a:r>
            <a:r>
              <a:rPr lang="sr-Latn-RS" sz="2400" dirty="0" smtClean="0">
                <a:latin typeface="Californian FB" pitchFamily="18" charset="0"/>
              </a:rPr>
              <a:t>ocabulary</a:t>
            </a:r>
            <a:endParaRPr lang="en-US" sz="2400" dirty="0">
              <a:latin typeface="Californian FB" pitchFamily="18" charset="0"/>
            </a:endParaRPr>
          </a:p>
        </p:txBody>
      </p:sp>
      <p:sp>
        <p:nvSpPr>
          <p:cNvPr id="3" name="Content Placeholder 2"/>
          <p:cNvSpPr>
            <a:spLocks noGrp="1"/>
          </p:cNvSpPr>
          <p:nvPr>
            <p:ph idx="1"/>
          </p:nvPr>
        </p:nvSpPr>
        <p:spPr>
          <a:xfrm>
            <a:off x="214282" y="428604"/>
            <a:ext cx="8929718" cy="6429396"/>
          </a:xfrm>
        </p:spPr>
        <p:txBody>
          <a:bodyPr>
            <a:normAutofit fontScale="85000" lnSpcReduction="20000"/>
          </a:bodyPr>
          <a:lstStyle/>
          <a:p>
            <a:pPr algn="ctr"/>
            <a:r>
              <a:rPr lang="sr-Latn-RS" u="sng" dirty="0" smtClean="0">
                <a:latin typeface="Californian FB" pitchFamily="18" charset="0"/>
              </a:rPr>
              <a:t>Part 1</a:t>
            </a:r>
          </a:p>
          <a:p>
            <a:r>
              <a:rPr lang="sr-Latn-RS" b="1" dirty="0" smtClean="0">
                <a:latin typeface="Californian FB" pitchFamily="18" charset="0"/>
              </a:rPr>
              <a:t>(endless) succession </a:t>
            </a:r>
            <a:r>
              <a:rPr lang="sr-Latn-RS" dirty="0" smtClean="0">
                <a:latin typeface="Californian FB" pitchFamily="18" charset="0"/>
              </a:rPr>
              <a:t>=</a:t>
            </a:r>
            <a:r>
              <a:rPr lang="sr-Latn-RS" b="1" dirty="0" smtClean="0">
                <a:latin typeface="Californian FB" pitchFamily="18" charset="0"/>
              </a:rPr>
              <a:t> </a:t>
            </a:r>
            <a:r>
              <a:rPr lang="sr-Latn-RS" dirty="0" smtClean="0">
                <a:latin typeface="Californian FB" pitchFamily="18" charset="0"/>
              </a:rPr>
              <a:t>series, range, line</a:t>
            </a:r>
          </a:p>
          <a:p>
            <a:r>
              <a:rPr lang="sr-Latn-RS" b="1" dirty="0" smtClean="0">
                <a:latin typeface="Californian FB" pitchFamily="18" charset="0"/>
              </a:rPr>
              <a:t>lack</a:t>
            </a:r>
            <a:r>
              <a:rPr lang="sr-Latn-RS" dirty="0" smtClean="0">
                <a:latin typeface="Californian FB" pitchFamily="18" charset="0"/>
              </a:rPr>
              <a:t> = shortage (</a:t>
            </a:r>
            <a:r>
              <a:rPr lang="sr-Latn-RS" i="1" dirty="0" smtClean="0">
                <a:latin typeface="Californian FB" pitchFamily="18" charset="0"/>
              </a:rPr>
              <a:t>nedostatak</a:t>
            </a:r>
            <a:r>
              <a:rPr lang="sr-Latn-RS" dirty="0" smtClean="0">
                <a:latin typeface="Californian FB" pitchFamily="18" charset="0"/>
              </a:rPr>
              <a:t>)</a:t>
            </a:r>
          </a:p>
          <a:p>
            <a:r>
              <a:rPr lang="sr-Latn-RS" b="1" dirty="0" smtClean="0">
                <a:latin typeface="Californian FB" pitchFamily="18" charset="0"/>
              </a:rPr>
              <a:t>amenities </a:t>
            </a:r>
            <a:r>
              <a:rPr lang="sr-Latn-RS" dirty="0" smtClean="0">
                <a:latin typeface="Californian FB" pitchFamily="18" charset="0"/>
              </a:rPr>
              <a:t>= facilities</a:t>
            </a:r>
          </a:p>
          <a:p>
            <a:r>
              <a:rPr lang="sr-Latn-RS" b="1" dirty="0" smtClean="0">
                <a:latin typeface="Californian FB" pitchFamily="18" charset="0"/>
              </a:rPr>
              <a:t>surroundings</a:t>
            </a:r>
            <a:r>
              <a:rPr lang="sr-Latn-RS" dirty="0" smtClean="0">
                <a:latin typeface="Californian FB" pitchFamily="18" charset="0"/>
              </a:rPr>
              <a:t> = setting, environment, ambience</a:t>
            </a:r>
          </a:p>
          <a:p>
            <a:r>
              <a:rPr lang="sr-Latn-RS" b="1" dirty="0" smtClean="0">
                <a:latin typeface="Californian FB" pitchFamily="18" charset="0"/>
              </a:rPr>
              <a:t>make up for </a:t>
            </a:r>
            <a:r>
              <a:rPr lang="sr-Latn-RS" dirty="0" smtClean="0">
                <a:latin typeface="Californian FB" pitchFamily="18" charset="0"/>
              </a:rPr>
              <a:t>= compensate</a:t>
            </a:r>
          </a:p>
          <a:p>
            <a:r>
              <a:rPr lang="sr-Latn-RS" b="1" dirty="0" smtClean="0">
                <a:latin typeface="Californian FB" pitchFamily="18" charset="0"/>
              </a:rPr>
              <a:t>to be after something = </a:t>
            </a:r>
            <a:r>
              <a:rPr lang="sr-Latn-RS" dirty="0" smtClean="0">
                <a:latin typeface="Californian FB" pitchFamily="18" charset="0"/>
              </a:rPr>
              <a:t>to pursue sthg. chase</a:t>
            </a:r>
          </a:p>
          <a:p>
            <a:r>
              <a:rPr lang="sr-Latn-RS" b="1" dirty="0" smtClean="0">
                <a:latin typeface="Californian FB" pitchFamily="18" charset="0"/>
              </a:rPr>
              <a:t>I’m not after luxury = </a:t>
            </a:r>
            <a:r>
              <a:rPr lang="sr-Latn-RS" dirty="0" smtClean="0">
                <a:latin typeface="Californian FB" pitchFamily="18" charset="0"/>
              </a:rPr>
              <a:t>I’m not looking for luxury</a:t>
            </a:r>
          </a:p>
          <a:p>
            <a:r>
              <a:rPr lang="sr-Latn-RS" b="1" dirty="0" smtClean="0">
                <a:latin typeface="Californian FB" pitchFamily="18" charset="0"/>
              </a:rPr>
              <a:t>wild buffalo </a:t>
            </a:r>
            <a:r>
              <a:rPr lang="sr-Latn-RS" dirty="0" smtClean="0">
                <a:latin typeface="Californian FB" pitchFamily="18" charset="0"/>
              </a:rPr>
              <a:t>– </a:t>
            </a:r>
            <a:r>
              <a:rPr lang="sr-Latn-RS" i="1" dirty="0" smtClean="0">
                <a:latin typeface="Californian FB" pitchFamily="18" charset="0"/>
              </a:rPr>
              <a:t>divlji bizon</a:t>
            </a:r>
            <a:r>
              <a:rPr lang="sr-Latn-RS" dirty="0" smtClean="0">
                <a:latin typeface="Californian FB" pitchFamily="18" charset="0"/>
              </a:rPr>
              <a:t>, </a:t>
            </a:r>
            <a:r>
              <a:rPr lang="sr-Latn-RS" i="1" dirty="0" smtClean="0">
                <a:latin typeface="Californian FB" pitchFamily="18" charset="0"/>
              </a:rPr>
              <a:t>bufalo</a:t>
            </a:r>
          </a:p>
          <a:p>
            <a:r>
              <a:rPr lang="sr-Latn-RS" b="1" dirty="0" smtClean="0">
                <a:latin typeface="Californian FB" pitchFamily="18" charset="0"/>
              </a:rPr>
              <a:t>deer</a:t>
            </a:r>
            <a:r>
              <a:rPr lang="sr-Latn-RS" dirty="0" smtClean="0">
                <a:latin typeface="Californian FB" pitchFamily="18" charset="0"/>
              </a:rPr>
              <a:t> sg. pl. – </a:t>
            </a:r>
            <a:r>
              <a:rPr lang="sr-Latn-RS" i="1" dirty="0" smtClean="0">
                <a:latin typeface="Californian FB" pitchFamily="18" charset="0"/>
              </a:rPr>
              <a:t>jelen, jeleni</a:t>
            </a:r>
          </a:p>
          <a:p>
            <a:r>
              <a:rPr lang="sr-Latn-RS" b="1" dirty="0" smtClean="0">
                <a:latin typeface="Californian FB" pitchFamily="18" charset="0"/>
              </a:rPr>
              <a:t>gibbon</a:t>
            </a:r>
            <a:r>
              <a:rPr lang="sr-Latn-RS" dirty="0" smtClean="0">
                <a:latin typeface="Californian FB" pitchFamily="18" charset="0"/>
              </a:rPr>
              <a:t> – a type of small ape (monkey), gibon</a:t>
            </a:r>
          </a:p>
          <a:p>
            <a:r>
              <a:rPr lang="sr-Latn-RS" b="1" dirty="0" smtClean="0">
                <a:latin typeface="Californian FB" pitchFamily="18" charset="0"/>
              </a:rPr>
              <a:t>orchid</a:t>
            </a:r>
            <a:r>
              <a:rPr lang="sr-Latn-RS" dirty="0" smtClean="0">
                <a:latin typeface="Californian FB" pitchFamily="18" charset="0"/>
              </a:rPr>
              <a:t> </a:t>
            </a:r>
            <a:r>
              <a:rPr lang="en-US" dirty="0" smtClean="0">
                <a:latin typeface="Californian FB" pitchFamily="18" charset="0"/>
              </a:rPr>
              <a:t>/</a:t>
            </a:r>
            <a:r>
              <a:rPr lang="en-US" dirty="0" smtClean="0">
                <a:latin typeface="Californian FB" pitchFamily="18" charset="0"/>
              </a:rPr>
              <a:t>ˈ</a:t>
            </a:r>
            <a:r>
              <a:rPr lang="en-US" dirty="0" err="1" smtClean="0">
                <a:latin typeface="Californian FB" pitchFamily="18" charset="0"/>
              </a:rPr>
              <a:t>ɔːkɪd</a:t>
            </a:r>
            <a:r>
              <a:rPr lang="en-US" dirty="0" smtClean="0">
                <a:latin typeface="Californian FB" pitchFamily="18" charset="0"/>
              </a:rPr>
              <a:t>/</a:t>
            </a:r>
            <a:r>
              <a:rPr lang="sr-Latn-RS" dirty="0" smtClean="0">
                <a:latin typeface="Californian FB" pitchFamily="18" charset="0"/>
              </a:rPr>
              <a:t>orhideja</a:t>
            </a:r>
          </a:p>
          <a:p>
            <a:r>
              <a:rPr lang="sr-Latn-RS" b="1" dirty="0" smtClean="0">
                <a:latin typeface="Californian FB" pitchFamily="18" charset="0"/>
              </a:rPr>
              <a:t>man-made places – </a:t>
            </a:r>
            <a:r>
              <a:rPr lang="sr-Latn-RS" i="1" dirty="0" smtClean="0">
                <a:latin typeface="Californian FB" pitchFamily="18" charset="0"/>
              </a:rPr>
              <a:t>antropogene turističke atrakcije </a:t>
            </a:r>
            <a:r>
              <a:rPr lang="sr-Latn-RS" dirty="0" smtClean="0">
                <a:latin typeface="Californian FB" pitchFamily="18" charset="0"/>
              </a:rPr>
              <a:t>(temples, mausoleums)</a:t>
            </a:r>
          </a:p>
          <a:p>
            <a:r>
              <a:rPr lang="sr-Latn-RS" b="1" dirty="0" smtClean="0">
                <a:latin typeface="Californian FB" pitchFamily="18" charset="0"/>
              </a:rPr>
              <a:t>remote</a:t>
            </a:r>
            <a:r>
              <a:rPr lang="sr-Latn-RS" dirty="0" smtClean="0">
                <a:latin typeface="Californian FB" pitchFamily="18" charset="0"/>
              </a:rPr>
              <a:t> (places) = far-away, distant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20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20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20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20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fade">
                                      <p:cBhvr>
                                        <p:cTn id="72" dur="20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29718" cy="1143000"/>
          </a:xfrm>
        </p:spPr>
        <p:txBody>
          <a:bodyPr>
            <a:normAutofit/>
          </a:bodyPr>
          <a:lstStyle/>
          <a:p>
            <a:r>
              <a:rPr lang="en-US" sz="2400" b="1" dirty="0" smtClean="0">
                <a:latin typeface="Californian FB" pitchFamily="18" charset="0"/>
                <a:hlinkClick r:id="rId2"/>
              </a:rPr>
              <a:t>https://</a:t>
            </a:r>
            <a:r>
              <a:rPr lang="en-US" sz="2400" b="1" dirty="0" err="1" smtClean="0">
                <a:latin typeface="Californian FB" pitchFamily="18" charset="0"/>
                <a:hlinkClick r:id="rId2"/>
              </a:rPr>
              <a:t>www.kaziranga</a:t>
            </a:r>
            <a:r>
              <a:rPr lang="en-US" sz="2400" b="1" dirty="0" smtClean="0">
                <a:latin typeface="Californian FB" pitchFamily="18" charset="0"/>
                <a:hlinkClick r:id="rId2"/>
              </a:rPr>
              <a:t>-national-</a:t>
            </a:r>
            <a:r>
              <a:rPr lang="en-US" sz="2400" b="1" dirty="0" err="1" smtClean="0">
                <a:latin typeface="Californian FB" pitchFamily="18" charset="0"/>
                <a:hlinkClick r:id="rId2"/>
              </a:rPr>
              <a:t>park.com</a:t>
            </a:r>
            <a:r>
              <a:rPr lang="en-US" sz="2400" b="1" dirty="0" smtClean="0">
                <a:latin typeface="Californian FB" pitchFamily="18" charset="0"/>
                <a:hlinkClick r:id="rId2"/>
              </a:rPr>
              <a:t>/</a:t>
            </a:r>
            <a:r>
              <a:rPr lang="en-US" sz="2400" b="1" dirty="0" err="1" smtClean="0">
                <a:latin typeface="Californian FB" pitchFamily="18" charset="0"/>
                <a:hlinkClick r:id="rId2"/>
              </a:rPr>
              <a:t>wild_grass_lodge.shtml</a:t>
            </a:r>
            <a:r>
              <a:rPr lang="sr-Latn-RS" sz="2400" b="1" dirty="0" smtClean="0">
                <a:latin typeface="Californian FB" pitchFamily="18" charset="0"/>
              </a:rPr>
              <a:t/>
            </a:r>
            <a:br>
              <a:rPr lang="sr-Latn-RS" sz="2400" b="1" dirty="0" smtClean="0">
                <a:latin typeface="Californian FB" pitchFamily="18" charset="0"/>
              </a:rPr>
            </a:br>
            <a:endParaRPr lang="en-US" sz="2400" b="1" dirty="0">
              <a:latin typeface="Californian FB" pitchFamily="18" charset="0"/>
            </a:endParaRPr>
          </a:p>
        </p:txBody>
      </p:sp>
      <p:pic>
        <p:nvPicPr>
          <p:cNvPr id="4098" name="Picture 2" descr="C:\Users\User\Desktop\3-9.jpg"/>
          <p:cNvPicPr>
            <a:picLocks noGrp="1" noChangeAspect="1" noChangeArrowheads="1"/>
          </p:cNvPicPr>
          <p:nvPr>
            <p:ph idx="1"/>
          </p:nvPr>
        </p:nvPicPr>
        <p:blipFill>
          <a:blip r:embed="rId3"/>
          <a:srcRect/>
          <a:stretch>
            <a:fillRect/>
          </a:stretch>
        </p:blipFill>
        <p:spPr bwMode="auto">
          <a:xfrm>
            <a:off x="1174229" y="1600200"/>
            <a:ext cx="6795542"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42918"/>
          </a:xfrm>
        </p:spPr>
        <p:txBody>
          <a:bodyPr>
            <a:normAutofit fontScale="90000"/>
          </a:bodyPr>
          <a:lstStyle/>
          <a:p>
            <a:r>
              <a:rPr lang="sr-Latn-RS" sz="3200" dirty="0" smtClean="0">
                <a:latin typeface="Californian FB" pitchFamily="18" charset="0"/>
              </a:rPr>
              <a:t>v</a:t>
            </a:r>
            <a:r>
              <a:rPr lang="sr-Latn-RS" sz="3200" dirty="0" smtClean="0">
                <a:latin typeface="Californian FB" pitchFamily="18" charset="0"/>
              </a:rPr>
              <a:t>ocabulary</a:t>
            </a:r>
            <a:br>
              <a:rPr lang="sr-Latn-RS" sz="3200" dirty="0" smtClean="0">
                <a:latin typeface="Californian FB" pitchFamily="18" charset="0"/>
              </a:rPr>
            </a:br>
            <a:r>
              <a:rPr lang="sr-Latn-RS" sz="3200" u="sng" dirty="0" smtClean="0">
                <a:latin typeface="Californian FB" pitchFamily="18" charset="0"/>
              </a:rPr>
              <a:t>Part 2</a:t>
            </a:r>
            <a:endParaRPr lang="en-US" sz="3200" u="sng" dirty="0">
              <a:latin typeface="Californian FB" pitchFamily="18" charset="0"/>
            </a:endParaRPr>
          </a:p>
        </p:txBody>
      </p:sp>
      <p:sp>
        <p:nvSpPr>
          <p:cNvPr id="3" name="Content Placeholder 2"/>
          <p:cNvSpPr>
            <a:spLocks noGrp="1"/>
          </p:cNvSpPr>
          <p:nvPr>
            <p:ph idx="1"/>
          </p:nvPr>
        </p:nvSpPr>
        <p:spPr>
          <a:xfrm>
            <a:off x="0" y="714356"/>
            <a:ext cx="8286776" cy="6143644"/>
          </a:xfrm>
        </p:spPr>
        <p:txBody>
          <a:bodyPr>
            <a:normAutofit fontScale="85000" lnSpcReduction="20000"/>
          </a:bodyPr>
          <a:lstStyle/>
          <a:p>
            <a:r>
              <a:rPr lang="sr-Latn-RS" sz="2900" b="1" dirty="0" smtClean="0">
                <a:latin typeface="Californian FB" pitchFamily="18" charset="0"/>
              </a:rPr>
              <a:t>ad = advertisement</a:t>
            </a:r>
            <a:r>
              <a:rPr lang="sr-Latn-RS" sz="2900" i="1" dirty="0" smtClean="0">
                <a:latin typeface="Californian FB" pitchFamily="18" charset="0"/>
              </a:rPr>
              <a:t>, reklama</a:t>
            </a:r>
          </a:p>
          <a:p>
            <a:r>
              <a:rPr lang="sr-Latn-RS" sz="2900" b="1" dirty="0" smtClean="0">
                <a:latin typeface="Californian FB" pitchFamily="18" charset="0"/>
              </a:rPr>
              <a:t>where about </a:t>
            </a:r>
            <a:r>
              <a:rPr lang="sr-Latn-RS" sz="2900" dirty="0" smtClean="0">
                <a:latin typeface="Californian FB" pitchFamily="18" charset="0"/>
              </a:rPr>
              <a:t>(ask for the exact position of the locality)</a:t>
            </a:r>
          </a:p>
          <a:p>
            <a:r>
              <a:rPr lang="sr-Latn-RS" sz="2900" b="1" dirty="0" smtClean="0">
                <a:latin typeface="Californian FB" pitchFamily="18" charset="0"/>
              </a:rPr>
              <a:t>set sail – </a:t>
            </a:r>
            <a:r>
              <a:rPr lang="sr-Latn-RS" sz="2900" dirty="0" smtClean="0">
                <a:latin typeface="Californian FB" pitchFamily="18" charset="0"/>
              </a:rPr>
              <a:t>start a voyage, </a:t>
            </a:r>
            <a:r>
              <a:rPr lang="sr-Latn-RS" sz="2900" i="1" dirty="0" smtClean="0">
                <a:latin typeface="Californian FB" pitchFamily="18" charset="0"/>
              </a:rPr>
              <a:t>otploviti</a:t>
            </a:r>
          </a:p>
          <a:p>
            <a:r>
              <a:rPr lang="sr-Latn-RS" sz="2900" dirty="0" smtClean="0">
                <a:latin typeface="Californian FB" pitchFamily="18" charset="0"/>
              </a:rPr>
              <a:t>Antartic </a:t>
            </a:r>
            <a:r>
              <a:rPr lang="sr-Latn-RS" sz="2900" b="1" dirty="0" smtClean="0">
                <a:latin typeface="Californian FB" pitchFamily="18" charset="0"/>
              </a:rPr>
              <a:t>peninsula </a:t>
            </a:r>
            <a:r>
              <a:rPr lang="sr-Latn-RS" sz="2900" i="1" dirty="0" smtClean="0">
                <a:latin typeface="Californian FB" pitchFamily="18" charset="0"/>
              </a:rPr>
              <a:t>= poluostrvo</a:t>
            </a:r>
          </a:p>
          <a:p>
            <a:r>
              <a:rPr lang="sr-Latn-RS" sz="2900" b="1" dirty="0" smtClean="0">
                <a:latin typeface="Californian FB" pitchFamily="18" charset="0"/>
              </a:rPr>
              <a:t>presumably</a:t>
            </a:r>
            <a:r>
              <a:rPr lang="sr-Latn-RS" sz="2900" dirty="0" smtClean="0">
                <a:latin typeface="Californian FB" pitchFamily="18" charset="0"/>
              </a:rPr>
              <a:t> = assuming, </a:t>
            </a:r>
            <a:r>
              <a:rPr lang="sr-Latn-RS" sz="2900" i="1" dirty="0" smtClean="0">
                <a:latin typeface="Californian FB" pitchFamily="18" charset="0"/>
              </a:rPr>
              <a:t>pretpostavljajući</a:t>
            </a:r>
          </a:p>
          <a:p>
            <a:r>
              <a:rPr lang="sr-Latn-RS" sz="2900" b="1" dirty="0" smtClean="0">
                <a:latin typeface="Californian FB" pitchFamily="18" charset="0"/>
              </a:rPr>
              <a:t>coastal</a:t>
            </a:r>
            <a:r>
              <a:rPr lang="sr-Latn-RS" sz="2900" dirty="0" smtClean="0">
                <a:latin typeface="Californian FB" pitchFamily="18" charset="0"/>
              </a:rPr>
              <a:t> (areas) = near the coast</a:t>
            </a:r>
          </a:p>
          <a:p>
            <a:r>
              <a:rPr lang="sr-Latn-RS" sz="2900" b="1" dirty="0" smtClean="0">
                <a:latin typeface="Californian FB" pitchFamily="18" charset="0"/>
              </a:rPr>
              <a:t>on-board </a:t>
            </a:r>
            <a:r>
              <a:rPr lang="sr-Latn-RS" sz="2900" dirty="0" smtClean="0">
                <a:latin typeface="Californian FB" pitchFamily="18" charset="0"/>
              </a:rPr>
              <a:t>= in the vessel, vehicle</a:t>
            </a:r>
          </a:p>
          <a:p>
            <a:r>
              <a:rPr lang="sr-Latn-RS" sz="2900" b="1" dirty="0" smtClean="0">
                <a:latin typeface="Californian FB" pitchFamily="18" charset="0"/>
              </a:rPr>
              <a:t>expedition = </a:t>
            </a:r>
            <a:r>
              <a:rPr lang="sr-Latn-RS" sz="2900" dirty="0" smtClean="0">
                <a:latin typeface="Californian FB" pitchFamily="18" charset="0"/>
              </a:rPr>
              <a:t>travelling in order to make research and explore</a:t>
            </a:r>
          </a:p>
          <a:p>
            <a:r>
              <a:rPr lang="sr-Latn-RS" sz="2900" b="1" dirty="0" smtClean="0">
                <a:latin typeface="Californian FB" pitchFamily="18" charset="0"/>
              </a:rPr>
              <a:t>fully-furnished</a:t>
            </a:r>
            <a:r>
              <a:rPr lang="sr-Latn-RS" sz="2900" dirty="0" smtClean="0">
                <a:latin typeface="Californian FB" pitchFamily="18" charset="0"/>
              </a:rPr>
              <a:t> (cabins) = well-equipped</a:t>
            </a:r>
          </a:p>
          <a:p>
            <a:r>
              <a:rPr lang="sr-Latn-RS" sz="2900" b="1" dirty="0" smtClean="0">
                <a:latin typeface="Californian FB" pitchFamily="18" charset="0"/>
              </a:rPr>
              <a:t>glacier</a:t>
            </a:r>
            <a:r>
              <a:rPr lang="en-US" sz="2900" dirty="0" smtClean="0">
                <a:latin typeface="Californian FB" pitchFamily="18" charset="0"/>
              </a:rPr>
              <a:t>/ˈ</a:t>
            </a:r>
            <a:r>
              <a:rPr lang="en-US" sz="2900" dirty="0" err="1" smtClean="0">
                <a:latin typeface="Californian FB" pitchFamily="18" charset="0"/>
              </a:rPr>
              <a:t>ɡlasɪə</a:t>
            </a:r>
            <a:r>
              <a:rPr lang="sr-Latn-RS" sz="2900" dirty="0" smtClean="0">
                <a:latin typeface="Californian FB" pitchFamily="18" charset="0"/>
              </a:rPr>
              <a:t>/</a:t>
            </a:r>
            <a:r>
              <a:rPr lang="en-US" sz="2900" dirty="0" smtClean="0">
                <a:latin typeface="Californian FB" pitchFamily="18" charset="0"/>
              </a:rPr>
              <a:t>,</a:t>
            </a:r>
            <a:r>
              <a:rPr lang="sr-Latn-RS" sz="2900" b="1" dirty="0" smtClean="0">
                <a:latin typeface="Californian FB" pitchFamily="18" charset="0"/>
              </a:rPr>
              <a:t> = huge mass of ice. </a:t>
            </a:r>
            <a:r>
              <a:rPr lang="sr-Latn-RS" sz="2900" i="1" dirty="0" smtClean="0">
                <a:latin typeface="Californian FB" pitchFamily="18" charset="0"/>
              </a:rPr>
              <a:t>glečer</a:t>
            </a:r>
          </a:p>
          <a:p>
            <a:r>
              <a:rPr lang="sr-Latn-RS" sz="2900" b="1" dirty="0" smtClean="0">
                <a:latin typeface="Californian FB" pitchFamily="18" charset="0"/>
              </a:rPr>
              <a:t>iceberg</a:t>
            </a:r>
            <a:r>
              <a:rPr lang="sr-Latn-RS" sz="2900" i="1" dirty="0" smtClean="0">
                <a:latin typeface="Californian FB" pitchFamily="18" charset="0"/>
              </a:rPr>
              <a:t> = santa leda</a:t>
            </a:r>
          </a:p>
          <a:p>
            <a:r>
              <a:rPr lang="sr-Latn-RS" sz="2900" b="1" dirty="0" smtClean="0">
                <a:latin typeface="Californian FB" pitchFamily="18" charset="0"/>
              </a:rPr>
              <a:t>penguin /</a:t>
            </a:r>
            <a:r>
              <a:rPr lang="en-US" sz="2900" b="1" dirty="0" smtClean="0">
                <a:latin typeface="Californian FB" pitchFamily="18" charset="0"/>
              </a:rPr>
              <a:t>ˈ</a:t>
            </a:r>
            <a:r>
              <a:rPr lang="en-US" sz="2900" b="1" dirty="0" err="1" smtClean="0">
                <a:latin typeface="Californian FB" pitchFamily="18" charset="0"/>
              </a:rPr>
              <a:t>pɛŋɡwɪn</a:t>
            </a:r>
            <a:r>
              <a:rPr lang="sr-Latn-RS" sz="2900" i="1" dirty="0" smtClean="0">
                <a:latin typeface="Californian FB" pitchFamily="18" charset="0"/>
              </a:rPr>
              <a:t>/= pingvin</a:t>
            </a:r>
          </a:p>
          <a:p>
            <a:r>
              <a:rPr lang="sr-Latn-RS" sz="2900" b="1" dirty="0" smtClean="0">
                <a:latin typeface="Californian FB" pitchFamily="18" charset="0"/>
              </a:rPr>
              <a:t>seal </a:t>
            </a:r>
            <a:r>
              <a:rPr lang="en-US" sz="2900" dirty="0" smtClean="0">
                <a:latin typeface="Californian FB" pitchFamily="18" charset="0"/>
              </a:rPr>
              <a:t>/</a:t>
            </a:r>
            <a:r>
              <a:rPr lang="en-US" sz="2900" dirty="0" err="1" smtClean="0">
                <a:latin typeface="Californian FB" pitchFamily="18" charset="0"/>
              </a:rPr>
              <a:t>siːl</a:t>
            </a:r>
            <a:r>
              <a:rPr lang="en-US" sz="2900" dirty="0" smtClean="0">
                <a:latin typeface="Californian FB" pitchFamily="18" charset="0"/>
              </a:rPr>
              <a:t>/</a:t>
            </a:r>
            <a:r>
              <a:rPr lang="sr-Latn-RS" sz="2900" dirty="0" smtClean="0">
                <a:latin typeface="Californian FB" pitchFamily="18" charset="0"/>
              </a:rPr>
              <a:t> </a:t>
            </a:r>
            <a:r>
              <a:rPr lang="sr-Latn-RS" sz="2900" b="1" dirty="0" smtClean="0">
                <a:latin typeface="Californian FB" pitchFamily="18" charset="0"/>
              </a:rPr>
              <a:t>colony </a:t>
            </a:r>
            <a:r>
              <a:rPr lang="sr-Latn-RS" sz="2900" dirty="0" smtClean="0">
                <a:latin typeface="Californian FB" pitchFamily="18" charset="0"/>
              </a:rPr>
              <a:t>= kolonija </a:t>
            </a:r>
            <a:r>
              <a:rPr lang="sr-Latn-RS" sz="2900" i="1" dirty="0" smtClean="0">
                <a:latin typeface="Californian FB" pitchFamily="18" charset="0"/>
              </a:rPr>
              <a:t>foka</a:t>
            </a:r>
            <a:endParaRPr lang="sr-Latn-RS" sz="2900" b="1" i="1" dirty="0" smtClean="0">
              <a:latin typeface="Californian FB" pitchFamily="18" charset="0"/>
            </a:endParaRPr>
          </a:p>
          <a:p>
            <a:r>
              <a:rPr lang="sr-Latn-RS" sz="2900" b="1" dirty="0" smtClean="0">
                <a:latin typeface="Californian FB" pitchFamily="18" charset="0"/>
              </a:rPr>
              <a:t>catch a glimpse of </a:t>
            </a:r>
            <a:r>
              <a:rPr lang="sr-Latn-RS" sz="2900" dirty="0" smtClean="0">
                <a:latin typeface="Californian FB" pitchFamily="18" charset="0"/>
              </a:rPr>
              <a:t>= notice, observe</a:t>
            </a:r>
          </a:p>
          <a:p>
            <a:r>
              <a:rPr lang="sr-Latn-RS" b="1" dirty="0" smtClean="0">
                <a:latin typeface="Californian FB" pitchFamily="18" charset="0"/>
              </a:rPr>
              <a:t>abandoned </a:t>
            </a:r>
            <a:r>
              <a:rPr lang="sr-Latn-RS" i="1" dirty="0" smtClean="0">
                <a:latin typeface="Californian FB" pitchFamily="18" charset="0"/>
              </a:rPr>
              <a:t>= napušteno</a:t>
            </a:r>
            <a:endParaRPr lang="en-US" i="1" dirty="0">
              <a:latin typeface="Californian FB" pitchFamily="18" charset="0"/>
            </a:endParaRPr>
          </a:p>
        </p:txBody>
      </p:sp>
      <p:pic>
        <p:nvPicPr>
          <p:cNvPr id="5123" name="Picture 3" descr="C:\Users\User\Desktop\anta-patagonia-2021-reverse-r2.jpg"/>
          <p:cNvPicPr>
            <a:picLocks noChangeAspect="1" noChangeArrowheads="1"/>
          </p:cNvPicPr>
          <p:nvPr/>
        </p:nvPicPr>
        <p:blipFill>
          <a:blip r:embed="rId2"/>
          <a:srcRect/>
          <a:stretch>
            <a:fillRect/>
          </a:stretch>
        </p:blipFill>
        <p:spPr bwMode="auto">
          <a:xfrm>
            <a:off x="6034064" y="214290"/>
            <a:ext cx="3109936" cy="399573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fade">
                                      <p:cBhvr>
                                        <p:cTn id="7" dur="2000"/>
                                        <p:tgtEl>
                                          <p:spTgt spid="51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2000"/>
                                        <p:tgtEl>
                                          <p:spTgt spid="3">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Effect transition="in" filter="fade">
                                      <p:cBhvr>
                                        <p:cTn id="62" dur="2000"/>
                                        <p:tgtEl>
                                          <p:spTgt spid="3">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Effect transition="in" filter="fade">
                                      <p:cBhvr>
                                        <p:cTn id="67" dur="2000"/>
                                        <p:tgtEl>
                                          <p:spTgt spid="3">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12" end="12"/>
                                            </p:txEl>
                                          </p:spTgt>
                                        </p:tgtEl>
                                        <p:attrNameLst>
                                          <p:attrName>style.visibility</p:attrName>
                                        </p:attrNameLst>
                                      </p:cBhvr>
                                      <p:to>
                                        <p:strVal val="visible"/>
                                      </p:to>
                                    </p:set>
                                    <p:animEffect transition="in" filter="fade">
                                      <p:cBhvr>
                                        <p:cTn id="72" dur="2000"/>
                                        <p:tgtEl>
                                          <p:spTgt spid="3">
                                            <p:txEl>
                                              <p:pRg st="12" end="1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
                                            <p:txEl>
                                              <p:pRg st="13" end="13"/>
                                            </p:txEl>
                                          </p:spTgt>
                                        </p:tgtEl>
                                        <p:attrNameLst>
                                          <p:attrName>style.visibility</p:attrName>
                                        </p:attrNameLst>
                                      </p:cBhvr>
                                      <p:to>
                                        <p:strVal val="visible"/>
                                      </p:to>
                                    </p:set>
                                    <p:animEffect transition="in" filter="fade">
                                      <p:cBhvr>
                                        <p:cTn id="77" dur="2000"/>
                                        <p:tgtEl>
                                          <p:spTgt spid="3">
                                            <p:txEl>
                                              <p:pRg st="13" end="1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
                                            <p:txEl>
                                              <p:pRg st="14" end="14"/>
                                            </p:txEl>
                                          </p:spTgt>
                                        </p:tgtEl>
                                        <p:attrNameLst>
                                          <p:attrName>style.visibility</p:attrName>
                                        </p:attrNameLst>
                                      </p:cBhvr>
                                      <p:to>
                                        <p:strVal val="visible"/>
                                      </p:to>
                                    </p:set>
                                    <p:animEffect transition="in" filter="fade">
                                      <p:cBhvr>
                                        <p:cTn id="82" dur="20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654164"/>
          </a:xfrm>
        </p:spPr>
        <p:txBody>
          <a:bodyPr>
            <a:normAutofit/>
          </a:bodyPr>
          <a:lstStyle/>
          <a:p>
            <a:r>
              <a:rPr lang="sr-Latn-RS" sz="3200" b="1" dirty="0" smtClean="0">
                <a:latin typeface="Californian FB" pitchFamily="18" charset="0"/>
              </a:rPr>
              <a:t>plunge </a:t>
            </a:r>
            <a:r>
              <a:rPr lang="en-US" sz="3200" dirty="0" smtClean="0">
                <a:latin typeface="Californian FB" pitchFamily="18" charset="0"/>
              </a:rPr>
              <a:t>/</a:t>
            </a:r>
            <a:r>
              <a:rPr lang="en-US" sz="3200" dirty="0" err="1" smtClean="0">
                <a:latin typeface="Californian FB" pitchFamily="18" charset="0"/>
              </a:rPr>
              <a:t>plʌndʒ</a:t>
            </a:r>
            <a:r>
              <a:rPr lang="en-US" sz="3200" dirty="0" smtClean="0">
                <a:latin typeface="Californian FB" pitchFamily="18" charset="0"/>
              </a:rPr>
              <a:t>/</a:t>
            </a:r>
            <a:r>
              <a:rPr lang="sr-Latn-RS" sz="3200" b="1" dirty="0" smtClean="0">
                <a:latin typeface="Californian FB" pitchFamily="18" charset="0"/>
              </a:rPr>
              <a:t>pool </a:t>
            </a:r>
            <a:r>
              <a:rPr lang="sr-Latn-RS" sz="3200" dirty="0" smtClean="0">
                <a:latin typeface="Californian FB" pitchFamily="18" charset="0"/>
              </a:rPr>
              <a:t/>
            </a:r>
            <a:br>
              <a:rPr lang="sr-Latn-RS" sz="3200" dirty="0" smtClean="0">
                <a:latin typeface="Californian FB" pitchFamily="18" charset="0"/>
              </a:rPr>
            </a:br>
            <a:r>
              <a:rPr lang="sr-Latn-RS" sz="3200" dirty="0" smtClean="0">
                <a:latin typeface="Californian FB" pitchFamily="18" charset="0"/>
              </a:rPr>
              <a:t>to plunge = to soak, to immerse in water, to dive</a:t>
            </a:r>
            <a:br>
              <a:rPr lang="sr-Latn-RS" sz="3200" dirty="0" smtClean="0">
                <a:latin typeface="Californian FB" pitchFamily="18" charset="0"/>
              </a:rPr>
            </a:br>
            <a:r>
              <a:rPr lang="sr-Latn-RS" sz="3200" b="1" dirty="0" smtClean="0">
                <a:latin typeface="Californian FB" pitchFamily="18" charset="0"/>
              </a:rPr>
              <a:t>sauna</a:t>
            </a:r>
            <a:r>
              <a:rPr lang="sr-Latn-RS" sz="3200" dirty="0" smtClean="0">
                <a:latin typeface="Californian FB" pitchFamily="18" charset="0"/>
              </a:rPr>
              <a:t> /</a:t>
            </a:r>
            <a:r>
              <a:rPr lang="en-US" sz="3200" dirty="0" smtClean="0">
                <a:latin typeface="Californian FB" pitchFamily="18" charset="0"/>
              </a:rPr>
              <a:t>ˈ</a:t>
            </a:r>
            <a:r>
              <a:rPr lang="en-US" sz="3200" dirty="0" err="1" smtClean="0">
                <a:latin typeface="Californian FB" pitchFamily="18" charset="0"/>
              </a:rPr>
              <a:t>sɔːnə</a:t>
            </a:r>
            <a:r>
              <a:rPr lang="en-US" sz="3200" dirty="0" smtClean="0">
                <a:latin typeface="Californian FB" pitchFamily="18" charset="0"/>
              </a:rPr>
              <a:t>/</a:t>
            </a:r>
            <a:r>
              <a:rPr lang="sr-Latn-RS" sz="3200" dirty="0" smtClean="0">
                <a:latin typeface="Californian FB" pitchFamily="18" charset="0"/>
              </a:rPr>
              <a:t> </a:t>
            </a:r>
            <a:r>
              <a:rPr lang="sr-Latn-RS" sz="3200" i="1" dirty="0" smtClean="0">
                <a:latin typeface="Californian FB" pitchFamily="18" charset="0"/>
              </a:rPr>
              <a:t>sauna</a:t>
            </a:r>
            <a:endParaRPr lang="en-US" sz="3200" i="1" dirty="0">
              <a:latin typeface="Californian FB" pitchFamily="18" charset="0"/>
            </a:endParaRPr>
          </a:p>
        </p:txBody>
      </p:sp>
      <p:pic>
        <p:nvPicPr>
          <p:cNvPr id="2050" name="Picture 2" descr="C:\Users\User\Desktop\LeisurePools_FijiPlunge_GraphiteGrey_FJ_2019.jpg"/>
          <p:cNvPicPr>
            <a:picLocks noGrp="1" noChangeAspect="1" noChangeArrowheads="1"/>
          </p:cNvPicPr>
          <p:nvPr>
            <p:ph idx="1"/>
          </p:nvPr>
        </p:nvPicPr>
        <p:blipFill>
          <a:blip r:embed="rId2"/>
          <a:srcRect/>
          <a:stretch>
            <a:fillRect/>
          </a:stretch>
        </p:blipFill>
        <p:spPr bwMode="auto">
          <a:xfrm>
            <a:off x="428596" y="2285992"/>
            <a:ext cx="5000660" cy="3840171"/>
          </a:xfrm>
          <a:prstGeom prst="rect">
            <a:avLst/>
          </a:prstGeom>
          <a:noFill/>
        </p:spPr>
      </p:pic>
      <p:pic>
        <p:nvPicPr>
          <p:cNvPr id="2051" name="Picture 3" descr="C:\Users\User\Desktop\index.jpg"/>
          <p:cNvPicPr>
            <a:picLocks noChangeAspect="1" noChangeArrowheads="1"/>
          </p:cNvPicPr>
          <p:nvPr/>
        </p:nvPicPr>
        <p:blipFill>
          <a:blip r:embed="rId3"/>
          <a:srcRect/>
          <a:stretch>
            <a:fillRect/>
          </a:stretch>
        </p:blipFill>
        <p:spPr bwMode="auto">
          <a:xfrm>
            <a:off x="5572132" y="2143116"/>
            <a:ext cx="3028950" cy="41434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20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1"/>
                                        </p:tgtEl>
                                        <p:attrNameLst>
                                          <p:attrName>style.visibility</p:attrName>
                                        </p:attrNameLst>
                                      </p:cBhvr>
                                      <p:to>
                                        <p:strVal val="visible"/>
                                      </p:to>
                                    </p:set>
                                    <p:animEffect transition="in" filter="fade">
                                      <p:cBhvr>
                                        <p:cTn id="17"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2984"/>
          </a:xfrm>
        </p:spPr>
        <p:txBody>
          <a:bodyPr>
            <a:noAutofit/>
          </a:bodyPr>
          <a:lstStyle/>
          <a:p>
            <a:r>
              <a:rPr lang="sr-Latn-RS" sz="3200" dirty="0" smtClean="0">
                <a:latin typeface="Californian FB" pitchFamily="18" charset="0"/>
              </a:rPr>
              <a:t>Vocabulary</a:t>
            </a:r>
            <a:br>
              <a:rPr lang="sr-Latn-RS" sz="3200" dirty="0" smtClean="0">
                <a:latin typeface="Californian FB" pitchFamily="18" charset="0"/>
              </a:rPr>
            </a:br>
            <a:r>
              <a:rPr lang="sr-Latn-RS" sz="3200" u="sng" dirty="0" smtClean="0">
                <a:latin typeface="Californian FB" pitchFamily="18" charset="0"/>
              </a:rPr>
              <a:t>Part 3</a:t>
            </a:r>
            <a:endParaRPr lang="en-US" sz="3200" u="sng" dirty="0">
              <a:latin typeface="Californian FB" pitchFamily="18" charset="0"/>
            </a:endParaRPr>
          </a:p>
        </p:txBody>
      </p:sp>
      <p:sp>
        <p:nvSpPr>
          <p:cNvPr id="3" name="Content Placeholder 2"/>
          <p:cNvSpPr>
            <a:spLocks noGrp="1"/>
          </p:cNvSpPr>
          <p:nvPr>
            <p:ph idx="1"/>
          </p:nvPr>
        </p:nvSpPr>
        <p:spPr>
          <a:xfrm>
            <a:off x="0" y="928670"/>
            <a:ext cx="9144000" cy="5929330"/>
          </a:xfrm>
        </p:spPr>
        <p:txBody>
          <a:bodyPr>
            <a:normAutofit fontScale="92500" lnSpcReduction="10000"/>
          </a:bodyPr>
          <a:lstStyle/>
          <a:p>
            <a:r>
              <a:rPr lang="sr-Latn-RS" b="1" dirty="0" smtClean="0">
                <a:latin typeface="Californian FB" pitchFamily="18" charset="0"/>
              </a:rPr>
              <a:t>come along = </a:t>
            </a:r>
            <a:r>
              <a:rPr lang="sr-Latn-RS" dirty="0" smtClean="0">
                <a:latin typeface="Californian FB" pitchFamily="18" charset="0"/>
              </a:rPr>
              <a:t>arrive, accompany sb. on the trip</a:t>
            </a:r>
          </a:p>
          <a:p>
            <a:r>
              <a:rPr lang="sr-Latn-RS" b="1" dirty="0" smtClean="0">
                <a:latin typeface="Californian FB" pitchFamily="18" charset="0"/>
              </a:rPr>
              <a:t>arduous</a:t>
            </a:r>
            <a:r>
              <a:rPr lang="sr-Latn-RS" dirty="0" smtClean="0">
                <a:latin typeface="Californian FB" pitchFamily="18" charset="0"/>
              </a:rPr>
              <a:t> </a:t>
            </a:r>
            <a:r>
              <a:rPr lang="en-US" dirty="0" smtClean="0">
                <a:latin typeface="Californian FB" pitchFamily="18" charset="0"/>
              </a:rPr>
              <a:t>/ˈ</a:t>
            </a:r>
            <a:r>
              <a:rPr lang="en-US" dirty="0" err="1" smtClean="0">
                <a:latin typeface="Californian FB" pitchFamily="18" charset="0"/>
              </a:rPr>
              <a:t>ɑː.dʒu.əs</a:t>
            </a:r>
            <a:r>
              <a:rPr lang="en-US" dirty="0" smtClean="0">
                <a:latin typeface="Californian FB" pitchFamily="18" charset="0"/>
              </a:rPr>
              <a:t>/</a:t>
            </a:r>
            <a:r>
              <a:rPr lang="sr-Latn-RS" dirty="0" smtClean="0">
                <a:latin typeface="Californian FB" pitchFamily="18" charset="0"/>
              </a:rPr>
              <a:t> walk = difficult, </a:t>
            </a:r>
            <a:r>
              <a:rPr lang="sr-Latn-RS" dirty="0" smtClean="0">
                <a:latin typeface="Californian FB" pitchFamily="18" charset="0"/>
              </a:rPr>
              <a:t>exhausting</a:t>
            </a:r>
          </a:p>
          <a:p>
            <a:r>
              <a:rPr lang="sr-Latn-RS" dirty="0" smtClean="0">
                <a:latin typeface="Californian FB" pitchFamily="18" charset="0"/>
              </a:rPr>
              <a:t>I’m a very </a:t>
            </a:r>
            <a:r>
              <a:rPr lang="sr-Latn-RS" b="1" dirty="0" smtClean="0">
                <a:latin typeface="Californian FB" pitchFamily="18" charset="0"/>
              </a:rPr>
              <a:t>keen</a:t>
            </a:r>
            <a:r>
              <a:rPr lang="sr-Latn-RS" dirty="0" smtClean="0">
                <a:latin typeface="Californian FB" pitchFamily="18" charset="0"/>
              </a:rPr>
              <a:t> walker = I’m very </a:t>
            </a:r>
            <a:r>
              <a:rPr lang="sr-Latn-RS" b="1" dirty="0" smtClean="0">
                <a:latin typeface="Californian FB" pitchFamily="18" charset="0"/>
              </a:rPr>
              <a:t>enthusiastic </a:t>
            </a:r>
            <a:r>
              <a:rPr lang="sr-Latn-RS" dirty="0" smtClean="0">
                <a:latin typeface="Californian FB" pitchFamily="18" charset="0"/>
              </a:rPr>
              <a:t>about walking, I’m a </a:t>
            </a:r>
            <a:r>
              <a:rPr lang="sr-Latn-RS" b="1" dirty="0" smtClean="0">
                <a:latin typeface="Californian FB" pitchFamily="18" charset="0"/>
              </a:rPr>
              <a:t>passionate </a:t>
            </a:r>
            <a:r>
              <a:rPr lang="sr-Latn-RS" dirty="0" smtClean="0">
                <a:latin typeface="Californian FB" pitchFamily="18" charset="0"/>
              </a:rPr>
              <a:t>walker</a:t>
            </a:r>
          </a:p>
          <a:p>
            <a:r>
              <a:rPr lang="sr-Latn-RS" b="1" dirty="0" smtClean="0">
                <a:latin typeface="Californian FB" pitchFamily="18" charset="0"/>
              </a:rPr>
              <a:t>extended</a:t>
            </a:r>
            <a:r>
              <a:rPr lang="sr-Latn-RS" dirty="0" smtClean="0">
                <a:latin typeface="Californian FB" pitchFamily="18" charset="0"/>
              </a:rPr>
              <a:t> (trips) = lasting longer than excpected</a:t>
            </a:r>
          </a:p>
          <a:p>
            <a:r>
              <a:rPr lang="sr-Latn-RS" dirty="0" smtClean="0">
                <a:latin typeface="Californian FB" pitchFamily="18" charset="0"/>
              </a:rPr>
              <a:t>to </a:t>
            </a:r>
            <a:r>
              <a:rPr lang="sr-Latn-RS" b="1" dirty="0" smtClean="0">
                <a:latin typeface="Californian FB" pitchFamily="18" charset="0"/>
              </a:rPr>
              <a:t>hold</a:t>
            </a:r>
            <a:r>
              <a:rPr lang="sr-Latn-RS" dirty="0" smtClean="0">
                <a:latin typeface="Californian FB" pitchFamily="18" charset="0"/>
              </a:rPr>
              <a:t> a meeting (a conference, event) = arrange and take part in, </a:t>
            </a:r>
            <a:r>
              <a:rPr lang="sr-Latn-RS" i="1" dirty="0" smtClean="0">
                <a:latin typeface="Californian FB" pitchFamily="18" charset="0"/>
              </a:rPr>
              <a:t>održati sastanak</a:t>
            </a:r>
          </a:p>
          <a:p>
            <a:r>
              <a:rPr lang="sr-Latn-RS" b="1" dirty="0" smtClean="0">
                <a:latin typeface="Californian FB" pitchFamily="18" charset="0"/>
              </a:rPr>
              <a:t>preliminary</a:t>
            </a:r>
            <a:r>
              <a:rPr lang="sr-Latn-RS" dirty="0" smtClean="0">
                <a:latin typeface="Californian FB" pitchFamily="18" charset="0"/>
              </a:rPr>
              <a:t> = introductory, </a:t>
            </a:r>
            <a:r>
              <a:rPr lang="sr-Latn-RS" i="1" dirty="0" smtClean="0">
                <a:latin typeface="Californian FB" pitchFamily="18" charset="0"/>
              </a:rPr>
              <a:t>preliminarni</a:t>
            </a:r>
          </a:p>
          <a:p>
            <a:r>
              <a:rPr lang="sr-Latn-RS" b="1" dirty="0" smtClean="0">
                <a:latin typeface="Californian FB" pitchFamily="18" charset="0"/>
              </a:rPr>
              <a:t>refugios </a:t>
            </a:r>
            <a:r>
              <a:rPr lang="sr-Latn-RS" dirty="0" smtClean="0">
                <a:latin typeface="Californian FB" pitchFamily="18" charset="0"/>
              </a:rPr>
              <a:t>= resting places, sanctuaries, </a:t>
            </a:r>
            <a:r>
              <a:rPr lang="sr-Latn-RS" i="1" dirty="0" smtClean="0">
                <a:latin typeface="Californian FB" pitchFamily="18" charset="0"/>
              </a:rPr>
              <a:t>sklonište</a:t>
            </a:r>
          </a:p>
          <a:p>
            <a:r>
              <a:rPr lang="sr-Latn-RS" b="1" dirty="0" smtClean="0">
                <a:latin typeface="Californian FB" pitchFamily="18" charset="0"/>
              </a:rPr>
              <a:t>tend to be </a:t>
            </a:r>
            <a:r>
              <a:rPr lang="sr-Latn-RS" dirty="0" smtClean="0">
                <a:latin typeface="Californian FB" pitchFamily="18" charset="0"/>
              </a:rPr>
              <a:t>= (usually they are found in)</a:t>
            </a:r>
          </a:p>
          <a:p>
            <a:r>
              <a:rPr lang="sr-Latn-RS" b="1" dirty="0" smtClean="0">
                <a:latin typeface="Californian FB" pitchFamily="18" charset="0"/>
              </a:rPr>
              <a:t>inn = </a:t>
            </a:r>
            <a:r>
              <a:rPr lang="sr-Latn-RS" dirty="0" smtClean="0">
                <a:latin typeface="Californian FB" pitchFamily="18" charset="0"/>
              </a:rPr>
              <a:t>guesthouse</a:t>
            </a:r>
          </a:p>
          <a:p>
            <a:r>
              <a:rPr lang="sr-Latn-RS" b="1" dirty="0" smtClean="0">
                <a:latin typeface="Californian FB" pitchFamily="18" charset="0"/>
              </a:rPr>
              <a:t>to allow time for rest stops =</a:t>
            </a:r>
            <a:r>
              <a:rPr lang="sr-Latn-RS" dirty="0" smtClean="0">
                <a:latin typeface="Californian FB" pitchFamily="18" charset="0"/>
              </a:rPr>
              <a:t>stop </a:t>
            </a:r>
            <a:r>
              <a:rPr lang="sr-Latn-RS" i="1" dirty="0" smtClean="0">
                <a:latin typeface="Californian FB" pitchFamily="18" charset="0"/>
              </a:rPr>
              <a:t>en route </a:t>
            </a:r>
            <a:r>
              <a:rPr lang="sr-Latn-RS" dirty="0" smtClean="0">
                <a:latin typeface="Californian FB" pitchFamily="18" charset="0"/>
              </a:rPr>
              <a:t>for </a:t>
            </a:r>
            <a:r>
              <a:rPr lang="sr-Latn-RS" dirty="0" smtClean="0">
                <a:latin typeface="Californian FB" pitchFamily="18" charset="0"/>
              </a:rPr>
              <a:t>breaks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200" dirty="0" smtClean="0">
                <a:latin typeface="Californian FB" pitchFamily="18" charset="0"/>
              </a:rPr>
              <a:t>refugios, </a:t>
            </a:r>
            <a:r>
              <a:rPr lang="sr-Latn-RS" sz="3200" i="1" dirty="0" smtClean="0">
                <a:latin typeface="Californian FB" pitchFamily="18" charset="0"/>
              </a:rPr>
              <a:t>Spanish</a:t>
            </a:r>
            <a:endParaRPr lang="en-US" sz="3200" i="1" dirty="0">
              <a:latin typeface="Californian FB" pitchFamily="18" charset="0"/>
            </a:endParaRPr>
          </a:p>
        </p:txBody>
      </p:sp>
      <p:pic>
        <p:nvPicPr>
          <p:cNvPr id="6146" name="Picture 2" descr="C:\Users\User\Desktop\GR11-Hike-Pyrenees-Ordesa-Respomuso-069.jpg"/>
          <p:cNvPicPr>
            <a:picLocks noGrp="1" noChangeAspect="1" noChangeArrowheads="1"/>
          </p:cNvPicPr>
          <p:nvPr>
            <p:ph idx="1"/>
          </p:nvPr>
        </p:nvPicPr>
        <p:blipFill>
          <a:blip r:embed="rId2"/>
          <a:srcRect/>
          <a:stretch>
            <a:fillRect/>
          </a:stretch>
        </p:blipFill>
        <p:spPr bwMode="auto">
          <a:xfrm>
            <a:off x="0" y="1643050"/>
            <a:ext cx="6034617" cy="4525963"/>
          </a:xfrm>
          <a:prstGeom prst="rect">
            <a:avLst/>
          </a:prstGeom>
          <a:noFill/>
        </p:spPr>
      </p:pic>
      <p:pic>
        <p:nvPicPr>
          <p:cNvPr id="6147" name="Picture 3" descr="C:\Users\User\Desktop\36314009863_56ebe971a1_b.jpg"/>
          <p:cNvPicPr>
            <a:picLocks noChangeAspect="1" noChangeArrowheads="1"/>
          </p:cNvPicPr>
          <p:nvPr/>
        </p:nvPicPr>
        <p:blipFill>
          <a:blip r:embed="rId3"/>
          <a:srcRect/>
          <a:stretch>
            <a:fillRect/>
          </a:stretch>
        </p:blipFill>
        <p:spPr bwMode="auto">
          <a:xfrm>
            <a:off x="6000760" y="1785926"/>
            <a:ext cx="2883254" cy="432277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fade">
                                      <p:cBhvr>
                                        <p:cTn id="12" dur="2000"/>
                                        <p:tgtEl>
                                          <p:spTgt spid="614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7"/>
                                        </p:tgtEl>
                                        <p:attrNameLst>
                                          <p:attrName>style.visibility</p:attrName>
                                        </p:attrNameLst>
                                      </p:cBhvr>
                                      <p:to>
                                        <p:strVal val="visible"/>
                                      </p:to>
                                    </p:set>
                                    <p:animEffect transition="in" filter="fade">
                                      <p:cBhvr>
                                        <p:cTn id="17" dur="20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Thank you for your Attention!</a:t>
            </a:r>
            <a:endParaRPr lang="en-US" dirty="0">
              <a:latin typeface="Californian FB" pitchFamily="18" charset="0"/>
            </a:endParaRPr>
          </a:p>
        </p:txBody>
      </p:sp>
      <p:pic>
        <p:nvPicPr>
          <p:cNvPr id="7170" name="Picture 2" descr="C:\Users\User\Desktop\cvetanje_tise_1.jpeg"/>
          <p:cNvPicPr>
            <a:picLocks noGrp="1" noChangeAspect="1" noChangeArrowheads="1"/>
          </p:cNvPicPr>
          <p:nvPr>
            <p:ph idx="1"/>
          </p:nvPr>
        </p:nvPicPr>
        <p:blipFill>
          <a:blip r:embed="rId2"/>
          <a:srcRect/>
          <a:stretch>
            <a:fillRect/>
          </a:stretch>
        </p:blipFill>
        <p:spPr bwMode="auto">
          <a:xfrm>
            <a:off x="1053642" y="1600200"/>
            <a:ext cx="7036716" cy="4525963"/>
          </a:xfrm>
          <a:prstGeom prst="rect">
            <a:avLst/>
          </a:prstGeom>
          <a:noFill/>
        </p:spPr>
      </p:pic>
      <p:sp>
        <p:nvSpPr>
          <p:cNvPr id="7" name="TextBox 6"/>
          <p:cNvSpPr txBox="1"/>
          <p:nvPr/>
        </p:nvSpPr>
        <p:spPr>
          <a:xfrm>
            <a:off x="1428728" y="6215082"/>
            <a:ext cx="5929354" cy="461665"/>
          </a:xfrm>
          <a:prstGeom prst="rect">
            <a:avLst/>
          </a:prstGeom>
          <a:noFill/>
        </p:spPr>
        <p:txBody>
          <a:bodyPr wrap="square" rtlCol="0">
            <a:spAutoFit/>
          </a:bodyPr>
          <a:lstStyle/>
          <a:p>
            <a:pPr algn="ctr"/>
            <a:r>
              <a:rPr lang="sr-Latn-RS" sz="2400" b="1" dirty="0" smtClean="0">
                <a:latin typeface="Californian FB" pitchFamily="18" charset="0"/>
              </a:rPr>
              <a:t>The Blooming of Tisza</a:t>
            </a:r>
            <a:endParaRPr lang="en-US" sz="2400" b="1" dirty="0">
              <a:latin typeface="Californian FB"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TotalTime>
  <Words>1071</Words>
  <Application>Microsoft Office PowerPoint</Application>
  <PresentationFormat>On-screen Show (4:3)</PresentationFormat>
  <Paragraphs>140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Holiday Advertisements</vt:lpstr>
      <vt:lpstr>Holiday Advertisement Here are some advertisements for specialist holidays. Read them quickly and identify the type of holiday being advertised in each one. Which of these are related to adventure tourism?</vt:lpstr>
      <vt:lpstr>Are you interested  in joining a group for a very  special religious walk? THE PILGRIMAGE  OF THE CAMINO  DE SANTIAGO</vt:lpstr>
      <vt:lpstr>https://www.youtube.com/watch?v=E_2sGATllOM </vt:lpstr>
      <vt:lpstr>To India in Search of Rhino page 156.</vt:lpstr>
      <vt:lpstr>https://www.youtube.com/watch?v=SFU_60zB4vs </vt:lpstr>
      <vt:lpstr>4. Leave the ordinary behind</vt:lpstr>
      <vt:lpstr>OCEAN ADVENTURES Journeys in search of wild places and wild nature  </vt:lpstr>
      <vt:lpstr>6. page 157,  EXCEPTIONAL SAFARIS – EXCEPTIONAL STANDARDS</vt:lpstr>
      <vt:lpstr>2. page 157, Listen to the conversations on the phone. In each case the enquirer is asking for more detailed conversation about one of the advertised holidays.</vt:lpstr>
      <vt:lpstr>2. page 157, In which of the holidays are these places and things mentioned?</vt:lpstr>
      <vt:lpstr>3. page 157, For each holiday, note down any information given about the following topics:</vt:lpstr>
      <vt:lpstr>vocabulary</vt:lpstr>
      <vt:lpstr>https://www.kaziranga-national-park.com/wild_grass_lodge.shtml </vt:lpstr>
      <vt:lpstr>vocabulary Part 2</vt:lpstr>
      <vt:lpstr>plunge /plʌndʒ/pool  to plunge = to soak, to immerse in water, to dive sauna /ˈsɔːnə/ sauna</vt:lpstr>
      <vt:lpstr>Vocabulary Part 3</vt:lpstr>
      <vt:lpstr>refugios, Spanish</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Holiday Advertisement</dc:title>
  <dc:creator>User</dc:creator>
  <cp:lastModifiedBy>User</cp:lastModifiedBy>
  <cp:revision>29</cp:revision>
  <dcterms:created xsi:type="dcterms:W3CDTF">2021-03-07T17:39:40Z</dcterms:created>
  <dcterms:modified xsi:type="dcterms:W3CDTF">2021-03-08T17:28:15Z</dcterms:modified>
</cp:coreProperties>
</file>