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E60C96-D216-441D-B534-9300DBFEAF38}"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E60C96-D216-441D-B534-9300DBFEAF38}"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E60C96-D216-441D-B534-9300DBFEAF38}"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E60C96-D216-441D-B534-9300DBFEAF38}" type="datetimeFigureOut">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E60C96-D216-441D-B534-9300DBFEAF38}" type="datetimeFigureOut">
              <a:rPr lang="en-US" smtClean="0"/>
              <a:t>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E60C96-D216-441D-B534-9300DBFEAF38}" type="datetimeFigureOut">
              <a:rPr lang="en-US" smtClean="0"/>
              <a:t>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E60C96-D216-441D-B534-9300DBFEAF38}" type="datetimeFigureOut">
              <a:rPr lang="en-US" smtClean="0"/>
              <a:t>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E60C96-D216-441D-B534-9300DBFEAF38}" type="datetimeFigureOut">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E60C96-D216-441D-B534-9300DBFEAF38}" type="datetimeFigureOut">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E60C96-D216-441D-B534-9300DBFEAF38}"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E60C96-D216-441D-B534-9300DBFEAF38}"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539078-CB0E-47EA-98AA-532C4F55C3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E60C96-D216-441D-B534-9300DBFEAF38}" type="datetimeFigureOut">
              <a:rPr lang="en-US" smtClean="0"/>
              <a:t>3/1/2021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39078-CB0E-47EA-98AA-532C4F55C3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3000"/>
            <a:lum/>
          </a:blip>
          <a:srcRect/>
          <a:stretch>
            <a:fillRect t="-26000" b="-2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130425"/>
            <a:ext cx="8062664" cy="794519"/>
          </a:xfrm>
        </p:spPr>
        <p:txBody>
          <a:bodyPr/>
          <a:lstStyle/>
          <a:p>
            <a:r>
              <a:rPr lang="sr-Latn-RS" dirty="0" smtClean="0">
                <a:latin typeface="Californian FB" pitchFamily="18" charset="0"/>
              </a:rPr>
              <a:t>PRACTICE: Positive Connotation</a:t>
            </a:r>
            <a:endParaRPr lang="en-US" dirty="0">
              <a:latin typeface="Californian FB" pitchFamily="18" charset="0"/>
            </a:endParaRPr>
          </a:p>
        </p:txBody>
      </p:sp>
      <p:sp>
        <p:nvSpPr>
          <p:cNvPr id="3" name="Subtitle 2"/>
          <p:cNvSpPr>
            <a:spLocks noGrp="1"/>
          </p:cNvSpPr>
          <p:nvPr>
            <p:ph type="subTitle" idx="1"/>
          </p:nvPr>
        </p:nvSpPr>
        <p:spPr>
          <a:xfrm>
            <a:off x="1371600" y="3573016"/>
            <a:ext cx="6400800" cy="576064"/>
          </a:xfrm>
        </p:spPr>
        <p:txBody>
          <a:bodyPr>
            <a:normAutofit lnSpcReduction="10000"/>
          </a:bodyPr>
          <a:lstStyle/>
          <a:p>
            <a:r>
              <a:rPr lang="sr-Latn-RS" dirty="0" smtClean="0">
                <a:latin typeface="Californian FB" pitchFamily="18" charset="0"/>
              </a:rPr>
              <a:t>Unit 11, pages 153-154</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80728"/>
          </a:xfrm>
        </p:spPr>
        <p:txBody>
          <a:bodyPr>
            <a:noAutofit/>
          </a:bodyPr>
          <a:lstStyle/>
          <a:p>
            <a:r>
              <a:rPr lang="sr-Latn-RS" sz="3200" dirty="0" smtClean="0">
                <a:latin typeface="Californian FB" pitchFamily="18" charset="0"/>
              </a:rPr>
              <a:t>4. </a:t>
            </a:r>
            <a:r>
              <a:rPr lang="sr-Latn-RS" sz="3200" b="1" dirty="0">
                <a:solidFill>
                  <a:srgbClr val="FF0000"/>
                </a:solidFill>
                <a:latin typeface="Californian FB" pitchFamily="18" charset="0"/>
              </a:rPr>
              <a:t>p</a:t>
            </a:r>
            <a:r>
              <a:rPr lang="sr-Latn-RS" sz="3200" b="1" dirty="0" smtClean="0">
                <a:solidFill>
                  <a:srgbClr val="FF0000"/>
                </a:solidFill>
                <a:latin typeface="Californian FB" pitchFamily="18" charset="0"/>
              </a:rPr>
              <a:t>age 153</a:t>
            </a:r>
            <a:r>
              <a:rPr lang="sr-Latn-RS" sz="3200" dirty="0" smtClean="0">
                <a:latin typeface="Californian FB" pitchFamily="18" charset="0"/>
              </a:rPr>
              <a:t>, What would you say in these situations. Discuss in a group and role play the situation.</a:t>
            </a:r>
            <a:endParaRPr lang="en-US" sz="3200" dirty="0">
              <a:latin typeface="Californian FB" pitchFamily="18" charset="0"/>
            </a:endParaRPr>
          </a:p>
        </p:txBody>
      </p:sp>
      <p:sp>
        <p:nvSpPr>
          <p:cNvPr id="3" name="Content Placeholder 2"/>
          <p:cNvSpPr>
            <a:spLocks noGrp="1"/>
          </p:cNvSpPr>
          <p:nvPr>
            <p:ph idx="1"/>
          </p:nvPr>
        </p:nvSpPr>
        <p:spPr>
          <a:xfrm>
            <a:off x="0" y="1268760"/>
            <a:ext cx="9144000" cy="5328592"/>
          </a:xfrm>
        </p:spPr>
        <p:txBody>
          <a:bodyPr>
            <a:normAutofit lnSpcReduction="10000"/>
          </a:bodyPr>
          <a:lstStyle/>
          <a:p>
            <a:pPr algn="just"/>
            <a:r>
              <a:rPr lang="sr-Latn-RS" sz="2800" dirty="0" smtClean="0">
                <a:latin typeface="Californian FB" pitchFamily="18" charset="0"/>
              </a:rPr>
              <a:t>a. A customer is looking at a winter sports brochure.</a:t>
            </a:r>
          </a:p>
          <a:p>
            <a:pPr algn="just"/>
            <a:r>
              <a:rPr lang="sr-Latn-RS" sz="2800" dirty="0">
                <a:latin typeface="Californian FB" pitchFamily="18" charset="0"/>
              </a:rPr>
              <a:t>b</a:t>
            </a:r>
            <a:r>
              <a:rPr lang="sr-Latn-RS" sz="2800" dirty="0" smtClean="0">
                <a:latin typeface="Californian FB" pitchFamily="18" charset="0"/>
              </a:rPr>
              <a:t>. A young couple is come in and start arguing about where to go.</a:t>
            </a:r>
          </a:p>
          <a:p>
            <a:pPr algn="just"/>
            <a:r>
              <a:rPr lang="sr-Latn-RS" sz="2800" dirty="0">
                <a:latin typeface="Californian FB" pitchFamily="18" charset="0"/>
              </a:rPr>
              <a:t>c</a:t>
            </a:r>
            <a:r>
              <a:rPr lang="sr-Latn-RS" sz="2800" dirty="0" smtClean="0">
                <a:latin typeface="Californian FB" pitchFamily="18" charset="0"/>
              </a:rPr>
              <a:t>. A young family tell you how much they would like to spend on a two-week holiday. The kind of holiday they want is twice as expensive but they do not know this yet.</a:t>
            </a:r>
          </a:p>
          <a:p>
            <a:pPr algn="just"/>
            <a:r>
              <a:rPr lang="sr-Latn-RS" sz="2800" dirty="0" smtClean="0">
                <a:latin typeface="Californian FB" pitchFamily="18" charset="0"/>
              </a:rPr>
              <a:t>d. </a:t>
            </a:r>
            <a:r>
              <a:rPr lang="en-US" sz="2800" dirty="0" smtClean="0">
                <a:latin typeface="Californian FB" pitchFamily="18" charset="0"/>
              </a:rPr>
              <a:t>Y</a:t>
            </a:r>
            <a:r>
              <a:rPr lang="sr-Latn-RS" sz="2800" dirty="0" smtClean="0">
                <a:latin typeface="Californian FB" pitchFamily="18" charset="0"/>
              </a:rPr>
              <a:t>ou are speaking on the phone to an important regular customer. Everyone else is busy. Suddenly someone comes in and starts complaining very loudly about the holiday they have just been on.</a:t>
            </a:r>
          </a:p>
          <a:p>
            <a:pPr algn="just"/>
            <a:r>
              <a:rPr lang="sr-Latn-RS" sz="2800" dirty="0" smtClean="0">
                <a:latin typeface="Californian FB" pitchFamily="18" charset="0"/>
              </a:rPr>
              <a:t>e. A customer asks you a detailed question about a particular resort which you are unable to answer.</a:t>
            </a:r>
          </a:p>
          <a:p>
            <a:endParaRPr lang="sr-Latn-R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Language FOCUS 1</a:t>
            </a:r>
            <a:endParaRPr lang="en-US" dirty="0">
              <a:latin typeface="Californian FB" pitchFamily="18" charset="0"/>
            </a:endParaRPr>
          </a:p>
        </p:txBody>
      </p:sp>
      <p:sp>
        <p:nvSpPr>
          <p:cNvPr id="3" name="Text Placeholder 2"/>
          <p:cNvSpPr>
            <a:spLocks noGrp="1"/>
          </p:cNvSpPr>
          <p:nvPr>
            <p:ph type="body" idx="1"/>
          </p:nvPr>
        </p:nvSpPr>
        <p:spPr/>
        <p:txBody>
          <a:bodyPr/>
          <a:lstStyle/>
          <a:p>
            <a:r>
              <a:rPr lang="sr-Latn-RS" dirty="0" smtClean="0">
                <a:latin typeface="Californian FB" pitchFamily="18" charset="0"/>
              </a:rPr>
              <a:t>Unit 11, page 153</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60848"/>
          </a:xfrm>
        </p:spPr>
        <p:txBody>
          <a:bodyPr>
            <a:normAutofit fontScale="90000"/>
          </a:bodyPr>
          <a:lstStyle/>
          <a:p>
            <a:r>
              <a:rPr lang="sr-Latn-RS" sz="3600" b="1" dirty="0" smtClean="0">
                <a:latin typeface="Californian FB" pitchFamily="18" charset="0"/>
              </a:rPr>
              <a:t>Describing Features</a:t>
            </a:r>
            <a:r>
              <a:rPr lang="sr-Latn-RS" sz="3600" dirty="0" smtClean="0">
                <a:latin typeface="Californian FB" pitchFamily="18" charset="0"/>
              </a:rPr>
              <a:t/>
            </a:r>
            <a:br>
              <a:rPr lang="sr-Latn-RS" sz="3600" dirty="0" smtClean="0">
                <a:latin typeface="Californian FB" pitchFamily="18" charset="0"/>
              </a:rPr>
            </a:br>
            <a:r>
              <a:rPr lang="sr-Latn-RS" sz="2900" dirty="0" smtClean="0">
                <a:latin typeface="Californian FB" pitchFamily="18" charset="0"/>
              </a:rPr>
              <a:t>1. </a:t>
            </a:r>
            <a:r>
              <a:rPr lang="sr-Latn-RS" sz="2900" b="1" dirty="0" smtClean="0">
                <a:solidFill>
                  <a:srgbClr val="FF0000"/>
                </a:solidFill>
                <a:latin typeface="Californian FB" pitchFamily="18" charset="0"/>
              </a:rPr>
              <a:t>page 153</a:t>
            </a:r>
            <a:r>
              <a:rPr lang="sr-Latn-RS" sz="2900" dirty="0" smtClean="0">
                <a:latin typeface="Californian FB" pitchFamily="18" charset="0"/>
              </a:rPr>
              <a:t>, In advertising and promotion it is important to use appropriate adjectives to describe features and facilities, so that they seem</a:t>
            </a:r>
            <a:r>
              <a:rPr lang="sr-Latn-RS" sz="2900" b="1" dirty="0" smtClean="0">
                <a:latin typeface="Californian FB" pitchFamily="18" charset="0"/>
              </a:rPr>
              <a:t> attractive</a:t>
            </a:r>
            <a:r>
              <a:rPr lang="sr-Latn-RS" sz="2900" dirty="0" smtClean="0">
                <a:latin typeface="Californian FB" pitchFamily="18" charset="0"/>
              </a:rPr>
              <a:t>. Here is a list of adjectives. Which nouns do they go with? Think of your own or choose from the list of nouns</a:t>
            </a:r>
            <a:r>
              <a:rPr lang="sr-Latn-RS" sz="3100" dirty="0" smtClean="0">
                <a:latin typeface="Californian FB" pitchFamily="18" charset="0"/>
              </a:rPr>
              <a:t>.</a:t>
            </a:r>
            <a:endParaRPr lang="en-US" sz="3100" dirty="0">
              <a:latin typeface="Californian FB" pitchFamily="18" charset="0"/>
            </a:endParaRPr>
          </a:p>
        </p:txBody>
      </p:sp>
      <p:sp>
        <p:nvSpPr>
          <p:cNvPr id="3" name="Content Placeholder 2"/>
          <p:cNvSpPr>
            <a:spLocks noGrp="1"/>
          </p:cNvSpPr>
          <p:nvPr>
            <p:ph idx="1"/>
          </p:nvPr>
        </p:nvSpPr>
        <p:spPr>
          <a:xfrm>
            <a:off x="251520" y="2060848"/>
            <a:ext cx="2808312" cy="4608512"/>
          </a:xfrm>
        </p:spPr>
        <p:txBody>
          <a:bodyPr>
            <a:normAutofit lnSpcReduction="10000"/>
          </a:bodyPr>
          <a:lstStyle/>
          <a:p>
            <a:r>
              <a:rPr lang="sr-Latn-RS" sz="2600" b="1" u="sng" dirty="0" smtClean="0">
                <a:latin typeface="Californian FB" pitchFamily="18" charset="0"/>
              </a:rPr>
              <a:t>ADJECTIVES</a:t>
            </a:r>
          </a:p>
          <a:p>
            <a:r>
              <a:rPr lang="sr-Latn-RS" sz="2600" dirty="0" smtClean="0">
                <a:latin typeface="Californian FB" pitchFamily="18" charset="0"/>
              </a:rPr>
              <a:t>lively</a:t>
            </a:r>
          </a:p>
          <a:p>
            <a:r>
              <a:rPr lang="sr-Latn-RS" sz="2600" dirty="0">
                <a:latin typeface="Californian FB" pitchFamily="18" charset="0"/>
              </a:rPr>
              <a:t>p</a:t>
            </a:r>
            <a:r>
              <a:rPr lang="sr-Latn-RS" sz="2600" dirty="0" smtClean="0">
                <a:latin typeface="Californian FB" pitchFamily="18" charset="0"/>
              </a:rPr>
              <a:t>anoramic</a:t>
            </a:r>
          </a:p>
          <a:p>
            <a:r>
              <a:rPr lang="sr-Latn-RS" sz="2600" dirty="0">
                <a:latin typeface="Californian FB" pitchFamily="18" charset="0"/>
              </a:rPr>
              <a:t>p</a:t>
            </a:r>
            <a:r>
              <a:rPr lang="sr-Latn-RS" sz="2600" dirty="0" smtClean="0">
                <a:latin typeface="Californian FB" pitchFamily="18" charset="0"/>
              </a:rPr>
              <a:t>eaceful</a:t>
            </a:r>
          </a:p>
          <a:p>
            <a:r>
              <a:rPr lang="sr-Latn-RS" sz="2600" dirty="0" smtClean="0">
                <a:latin typeface="Californian FB" pitchFamily="18" charset="0"/>
              </a:rPr>
              <a:t>well-equipped</a:t>
            </a:r>
          </a:p>
          <a:p>
            <a:r>
              <a:rPr lang="sr-Latn-RS" sz="2600" dirty="0">
                <a:latin typeface="Californian FB" pitchFamily="18" charset="0"/>
              </a:rPr>
              <a:t>f</a:t>
            </a:r>
            <a:r>
              <a:rPr lang="sr-Latn-RS" sz="2600" dirty="0" smtClean="0">
                <a:latin typeface="Californian FB" pitchFamily="18" charset="0"/>
              </a:rPr>
              <a:t>riendly</a:t>
            </a:r>
          </a:p>
          <a:p>
            <a:r>
              <a:rPr lang="sr-Latn-RS" sz="2600" dirty="0" smtClean="0">
                <a:latin typeface="Californian FB" pitchFamily="18" charset="0"/>
              </a:rPr>
              <a:t>delicious</a:t>
            </a:r>
          </a:p>
          <a:p>
            <a:r>
              <a:rPr lang="sr-Latn-RS" sz="2600" dirty="0">
                <a:latin typeface="Californian FB" pitchFamily="18" charset="0"/>
              </a:rPr>
              <a:t>t</a:t>
            </a:r>
            <a:r>
              <a:rPr lang="sr-Latn-RS" sz="2600" dirty="0" smtClean="0">
                <a:latin typeface="Californian FB" pitchFamily="18" charset="0"/>
              </a:rPr>
              <a:t>raditional</a:t>
            </a:r>
          </a:p>
          <a:p>
            <a:r>
              <a:rPr lang="sr-Latn-RS" sz="2600" dirty="0">
                <a:latin typeface="Californian FB" pitchFamily="18" charset="0"/>
              </a:rPr>
              <a:t>c</a:t>
            </a:r>
            <a:r>
              <a:rPr lang="sr-Latn-RS" sz="2600" dirty="0" smtClean="0">
                <a:latin typeface="Californian FB" pitchFamily="18" charset="0"/>
              </a:rPr>
              <a:t>entral</a:t>
            </a:r>
          </a:p>
          <a:p>
            <a:r>
              <a:rPr lang="sr-Latn-RS" sz="2600" dirty="0">
                <a:latin typeface="Californian FB" pitchFamily="18" charset="0"/>
              </a:rPr>
              <a:t>w</a:t>
            </a:r>
            <a:r>
              <a:rPr lang="sr-Latn-RS" sz="2600" dirty="0" smtClean="0">
                <a:latin typeface="Californian FB" pitchFamily="18" charset="0"/>
              </a:rPr>
              <a:t>ell-stocked</a:t>
            </a:r>
          </a:p>
          <a:p>
            <a:endParaRPr lang="sr-Latn-RS" sz="2800" dirty="0" smtClean="0">
              <a:latin typeface="Californian FB" pitchFamily="18" charset="0"/>
            </a:endParaRPr>
          </a:p>
          <a:p>
            <a:endParaRPr lang="en-US" dirty="0">
              <a:latin typeface="Californian FB" pitchFamily="18" charset="0"/>
            </a:endParaRPr>
          </a:p>
        </p:txBody>
      </p:sp>
      <p:sp>
        <p:nvSpPr>
          <p:cNvPr id="6" name="TextBox 5"/>
          <p:cNvSpPr txBox="1"/>
          <p:nvPr/>
        </p:nvSpPr>
        <p:spPr>
          <a:xfrm>
            <a:off x="2843808" y="2420888"/>
            <a:ext cx="2448272" cy="3293209"/>
          </a:xfrm>
          <a:prstGeom prst="rect">
            <a:avLst/>
          </a:prstGeom>
          <a:noFill/>
        </p:spPr>
        <p:txBody>
          <a:bodyPr wrap="square" rtlCol="0">
            <a:spAutoFit/>
          </a:bodyPr>
          <a:lstStyle/>
          <a:p>
            <a:pPr>
              <a:buFont typeface="Arial" pitchFamily="34" charset="0"/>
              <a:buChar char="•"/>
            </a:pPr>
            <a:r>
              <a:rPr lang="sr-Latn-RS" sz="2600" dirty="0">
                <a:latin typeface="Californian FB" pitchFamily="18" charset="0"/>
              </a:rPr>
              <a:t> </a:t>
            </a:r>
            <a:r>
              <a:rPr lang="sr-Latn-RS" sz="2600" dirty="0" smtClean="0">
                <a:latin typeface="Californian FB" pitchFamily="18" charset="0"/>
              </a:rPr>
              <a:t>unspoilt</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pretty</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interesting</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secluded</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hearty</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relaxing </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breathtaking</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historic</a:t>
            </a:r>
            <a:endParaRPr lang="en-US" sz="2600" dirty="0">
              <a:latin typeface="Californian FB" pitchFamily="18" charset="0"/>
            </a:endParaRPr>
          </a:p>
        </p:txBody>
      </p:sp>
      <p:sp>
        <p:nvSpPr>
          <p:cNvPr id="7" name="TextBox 6"/>
          <p:cNvSpPr txBox="1"/>
          <p:nvPr/>
        </p:nvSpPr>
        <p:spPr>
          <a:xfrm>
            <a:off x="5508104" y="2132856"/>
            <a:ext cx="1872208" cy="4524315"/>
          </a:xfrm>
          <a:prstGeom prst="rect">
            <a:avLst/>
          </a:prstGeom>
          <a:noFill/>
        </p:spPr>
        <p:txBody>
          <a:bodyPr wrap="square" rtlCol="0">
            <a:spAutoFit/>
          </a:bodyPr>
          <a:lstStyle/>
          <a:p>
            <a:pPr>
              <a:buFont typeface="Arial" pitchFamily="34" charset="0"/>
              <a:buChar char="•"/>
            </a:pPr>
            <a:r>
              <a:rPr lang="sr-Latn-RS" sz="2800" dirty="0" smtClean="0">
                <a:latin typeface="Californian FB" pitchFamily="18" charset="0"/>
              </a:rPr>
              <a:t> </a:t>
            </a:r>
            <a:r>
              <a:rPr lang="sr-Latn-RS" sz="2600" b="1" u="sng" dirty="0" smtClean="0">
                <a:latin typeface="Californian FB" pitchFamily="18" charset="0"/>
              </a:rPr>
              <a:t>NOUNS</a:t>
            </a:r>
          </a:p>
          <a:p>
            <a:pPr>
              <a:buFont typeface="Arial" pitchFamily="34" charset="0"/>
              <a:buChar char="•"/>
            </a:pPr>
            <a:r>
              <a:rPr lang="sr-Latn-RS" sz="2600" b="1" u="sng" dirty="0">
                <a:latin typeface="Californian FB" pitchFamily="18" charset="0"/>
              </a:rPr>
              <a:t> </a:t>
            </a:r>
            <a:r>
              <a:rPr lang="sr-Latn-RS" sz="2600" dirty="0" smtClean="0">
                <a:latin typeface="Californian FB" pitchFamily="18" charset="0"/>
              </a:rPr>
              <a:t>rooms</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service</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village</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museum</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disco</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lunch</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view</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staff</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facilities</a:t>
            </a:r>
          </a:p>
          <a:p>
            <a:pPr>
              <a:buFont typeface="Arial" pitchFamily="34" charset="0"/>
              <a:buChar char="•"/>
            </a:pPr>
            <a:endParaRPr lang="en-US" sz="2600" dirty="0">
              <a:latin typeface="Californian FB" pitchFamily="18" charset="0"/>
            </a:endParaRPr>
          </a:p>
        </p:txBody>
      </p:sp>
      <p:sp>
        <p:nvSpPr>
          <p:cNvPr id="8" name="TextBox 7"/>
          <p:cNvSpPr txBox="1"/>
          <p:nvPr/>
        </p:nvSpPr>
        <p:spPr>
          <a:xfrm>
            <a:off x="7380312" y="2492896"/>
            <a:ext cx="1763688" cy="3693319"/>
          </a:xfrm>
          <a:prstGeom prst="rect">
            <a:avLst/>
          </a:prstGeom>
          <a:noFill/>
        </p:spPr>
        <p:txBody>
          <a:bodyPr wrap="square" rtlCol="0">
            <a:spAutoFit/>
          </a:bodyPr>
          <a:lstStyle/>
          <a:p>
            <a:pPr>
              <a:buFont typeface="Arial" pitchFamily="34" charset="0"/>
              <a:buChar char="•"/>
            </a:pPr>
            <a:r>
              <a:rPr lang="sr-Latn-RS" sz="2600" dirty="0">
                <a:latin typeface="Californian FB" pitchFamily="18" charset="0"/>
              </a:rPr>
              <a:t>l</a:t>
            </a:r>
            <a:r>
              <a:rPr lang="sr-Latn-RS" sz="2600" dirty="0" smtClean="0">
                <a:latin typeface="Californian FB" pitchFamily="18" charset="0"/>
              </a:rPr>
              <a:t>ocation</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mini-bar</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holiday</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cathedral</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hotel</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setting</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restaurant</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beach</a:t>
            </a:r>
          </a:p>
          <a:p>
            <a:pPr>
              <a:buFont typeface="Arial" pitchFamily="34" charset="0"/>
              <a:buChar char="•"/>
            </a:pPr>
            <a:r>
              <a:rPr lang="sr-Latn-RS" sz="2600" dirty="0">
                <a:latin typeface="Californian FB" pitchFamily="18" charset="0"/>
              </a:rPr>
              <a:t> </a:t>
            </a:r>
            <a:r>
              <a:rPr lang="sr-Latn-RS" sz="2600" dirty="0" smtClean="0">
                <a:latin typeface="Californian FB" pitchFamily="18" charset="0"/>
              </a:rPr>
              <a:t>scenery</a:t>
            </a:r>
            <a:endParaRPr lang="en-US" sz="26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0" end="0"/>
                                            </p:txEl>
                                          </p:spTgt>
                                        </p:tgtEl>
                                        <p:attrNameLst>
                                          <p:attrName>style.visibility</p:attrName>
                                        </p:attrNameLst>
                                      </p:cBhvr>
                                      <p:to>
                                        <p:strVal val="visible"/>
                                      </p:to>
                                    </p:set>
                                    <p:animEffect transition="in" filter="fade">
                                      <p:cBhvr>
                                        <p:cTn id="62" dur="2000"/>
                                        <p:tgtEl>
                                          <p:spTgt spid="6">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xEl>
                                              <p:pRg st="1" end="1"/>
                                            </p:txEl>
                                          </p:spTgt>
                                        </p:tgtEl>
                                        <p:attrNameLst>
                                          <p:attrName>style.visibility</p:attrName>
                                        </p:attrNameLst>
                                      </p:cBhvr>
                                      <p:to>
                                        <p:strVal val="visible"/>
                                      </p:to>
                                    </p:set>
                                    <p:animEffect transition="in" filter="fade">
                                      <p:cBhvr>
                                        <p:cTn id="67" dur="2000"/>
                                        <p:tgtEl>
                                          <p:spTgt spid="6">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xEl>
                                              <p:pRg st="2" end="2"/>
                                            </p:txEl>
                                          </p:spTgt>
                                        </p:tgtEl>
                                        <p:attrNameLst>
                                          <p:attrName>style.visibility</p:attrName>
                                        </p:attrNameLst>
                                      </p:cBhvr>
                                      <p:to>
                                        <p:strVal val="visible"/>
                                      </p:to>
                                    </p:set>
                                    <p:animEffect transition="in" filter="fade">
                                      <p:cBhvr>
                                        <p:cTn id="72" dur="2000"/>
                                        <p:tgtEl>
                                          <p:spTgt spid="6">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
                                            <p:txEl>
                                              <p:pRg st="3" end="3"/>
                                            </p:txEl>
                                          </p:spTgt>
                                        </p:tgtEl>
                                        <p:attrNameLst>
                                          <p:attrName>style.visibility</p:attrName>
                                        </p:attrNameLst>
                                      </p:cBhvr>
                                      <p:to>
                                        <p:strVal val="visible"/>
                                      </p:to>
                                    </p:set>
                                    <p:animEffect transition="in" filter="fade">
                                      <p:cBhvr>
                                        <p:cTn id="77" dur="2000"/>
                                        <p:tgtEl>
                                          <p:spTgt spid="6">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
                                            <p:txEl>
                                              <p:pRg st="4" end="4"/>
                                            </p:txEl>
                                          </p:spTgt>
                                        </p:tgtEl>
                                        <p:attrNameLst>
                                          <p:attrName>style.visibility</p:attrName>
                                        </p:attrNameLst>
                                      </p:cBhvr>
                                      <p:to>
                                        <p:strVal val="visible"/>
                                      </p:to>
                                    </p:set>
                                    <p:animEffect transition="in" filter="fade">
                                      <p:cBhvr>
                                        <p:cTn id="82" dur="2000"/>
                                        <p:tgtEl>
                                          <p:spTgt spid="6">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
                                            <p:txEl>
                                              <p:pRg st="5" end="5"/>
                                            </p:txEl>
                                          </p:spTgt>
                                        </p:tgtEl>
                                        <p:attrNameLst>
                                          <p:attrName>style.visibility</p:attrName>
                                        </p:attrNameLst>
                                      </p:cBhvr>
                                      <p:to>
                                        <p:strVal val="visible"/>
                                      </p:to>
                                    </p:set>
                                    <p:animEffect transition="in" filter="fade">
                                      <p:cBhvr>
                                        <p:cTn id="87" dur="2000"/>
                                        <p:tgtEl>
                                          <p:spTgt spid="6">
                                            <p:txEl>
                                              <p:p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
                                            <p:txEl>
                                              <p:pRg st="6" end="6"/>
                                            </p:txEl>
                                          </p:spTgt>
                                        </p:tgtEl>
                                        <p:attrNameLst>
                                          <p:attrName>style.visibility</p:attrName>
                                        </p:attrNameLst>
                                      </p:cBhvr>
                                      <p:to>
                                        <p:strVal val="visible"/>
                                      </p:to>
                                    </p:set>
                                    <p:animEffect transition="in" filter="fade">
                                      <p:cBhvr>
                                        <p:cTn id="92" dur="2000"/>
                                        <p:tgtEl>
                                          <p:spTgt spid="6">
                                            <p:txEl>
                                              <p:p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6">
                                            <p:txEl>
                                              <p:pRg st="7" end="7"/>
                                            </p:txEl>
                                          </p:spTgt>
                                        </p:tgtEl>
                                        <p:attrNameLst>
                                          <p:attrName>style.visibility</p:attrName>
                                        </p:attrNameLst>
                                      </p:cBhvr>
                                      <p:to>
                                        <p:strVal val="visible"/>
                                      </p:to>
                                    </p:set>
                                    <p:animEffect transition="in" filter="fade">
                                      <p:cBhvr>
                                        <p:cTn id="97" dur="2000"/>
                                        <p:tgtEl>
                                          <p:spTgt spid="6">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7">
                                            <p:txEl>
                                              <p:pRg st="0" end="0"/>
                                            </p:txEl>
                                          </p:spTgt>
                                        </p:tgtEl>
                                        <p:attrNameLst>
                                          <p:attrName>style.visibility</p:attrName>
                                        </p:attrNameLst>
                                      </p:cBhvr>
                                      <p:to>
                                        <p:strVal val="visible"/>
                                      </p:to>
                                    </p:set>
                                    <p:animEffect transition="in" filter="fade">
                                      <p:cBhvr>
                                        <p:cTn id="102" dur="2000"/>
                                        <p:tgtEl>
                                          <p:spTgt spid="7">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7">
                                            <p:txEl>
                                              <p:pRg st="1" end="1"/>
                                            </p:txEl>
                                          </p:spTgt>
                                        </p:tgtEl>
                                        <p:attrNameLst>
                                          <p:attrName>style.visibility</p:attrName>
                                        </p:attrNameLst>
                                      </p:cBhvr>
                                      <p:to>
                                        <p:strVal val="visible"/>
                                      </p:to>
                                    </p:set>
                                    <p:animEffect transition="in" filter="fade">
                                      <p:cBhvr>
                                        <p:cTn id="107" dur="2000"/>
                                        <p:tgtEl>
                                          <p:spTgt spid="7">
                                            <p:txEl>
                                              <p:p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7">
                                            <p:txEl>
                                              <p:pRg st="2" end="2"/>
                                            </p:txEl>
                                          </p:spTgt>
                                        </p:tgtEl>
                                        <p:attrNameLst>
                                          <p:attrName>style.visibility</p:attrName>
                                        </p:attrNameLst>
                                      </p:cBhvr>
                                      <p:to>
                                        <p:strVal val="visible"/>
                                      </p:to>
                                    </p:set>
                                    <p:animEffect transition="in" filter="fade">
                                      <p:cBhvr>
                                        <p:cTn id="112" dur="2000"/>
                                        <p:tgtEl>
                                          <p:spTgt spid="7">
                                            <p:txEl>
                                              <p:pRg st="2" end="2"/>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7">
                                            <p:txEl>
                                              <p:pRg st="3" end="3"/>
                                            </p:txEl>
                                          </p:spTgt>
                                        </p:tgtEl>
                                        <p:attrNameLst>
                                          <p:attrName>style.visibility</p:attrName>
                                        </p:attrNameLst>
                                      </p:cBhvr>
                                      <p:to>
                                        <p:strVal val="visible"/>
                                      </p:to>
                                    </p:set>
                                    <p:animEffect transition="in" filter="fade">
                                      <p:cBhvr>
                                        <p:cTn id="117" dur="2000"/>
                                        <p:tgtEl>
                                          <p:spTgt spid="7">
                                            <p:txEl>
                                              <p:pRg st="3" end="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7">
                                            <p:txEl>
                                              <p:pRg st="4" end="4"/>
                                            </p:txEl>
                                          </p:spTgt>
                                        </p:tgtEl>
                                        <p:attrNameLst>
                                          <p:attrName>style.visibility</p:attrName>
                                        </p:attrNameLst>
                                      </p:cBhvr>
                                      <p:to>
                                        <p:strVal val="visible"/>
                                      </p:to>
                                    </p:set>
                                    <p:animEffect transition="in" filter="fade">
                                      <p:cBhvr>
                                        <p:cTn id="122" dur="2000"/>
                                        <p:tgtEl>
                                          <p:spTgt spid="7">
                                            <p:txEl>
                                              <p:p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7">
                                            <p:txEl>
                                              <p:pRg st="5" end="5"/>
                                            </p:txEl>
                                          </p:spTgt>
                                        </p:tgtEl>
                                        <p:attrNameLst>
                                          <p:attrName>style.visibility</p:attrName>
                                        </p:attrNameLst>
                                      </p:cBhvr>
                                      <p:to>
                                        <p:strVal val="visible"/>
                                      </p:to>
                                    </p:set>
                                    <p:animEffect transition="in" filter="fade">
                                      <p:cBhvr>
                                        <p:cTn id="127" dur="2000"/>
                                        <p:tgtEl>
                                          <p:spTgt spid="7">
                                            <p:txEl>
                                              <p:pRg st="5" end="5"/>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7">
                                            <p:txEl>
                                              <p:pRg st="6" end="6"/>
                                            </p:txEl>
                                          </p:spTgt>
                                        </p:tgtEl>
                                        <p:attrNameLst>
                                          <p:attrName>style.visibility</p:attrName>
                                        </p:attrNameLst>
                                      </p:cBhvr>
                                      <p:to>
                                        <p:strVal val="visible"/>
                                      </p:to>
                                    </p:set>
                                    <p:animEffect transition="in" filter="fade">
                                      <p:cBhvr>
                                        <p:cTn id="132" dur="2000"/>
                                        <p:tgtEl>
                                          <p:spTgt spid="7">
                                            <p:txEl>
                                              <p:pRg st="6" end="6"/>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7">
                                            <p:txEl>
                                              <p:pRg st="7" end="7"/>
                                            </p:txEl>
                                          </p:spTgt>
                                        </p:tgtEl>
                                        <p:attrNameLst>
                                          <p:attrName>style.visibility</p:attrName>
                                        </p:attrNameLst>
                                      </p:cBhvr>
                                      <p:to>
                                        <p:strVal val="visible"/>
                                      </p:to>
                                    </p:set>
                                    <p:animEffect transition="in" filter="fade">
                                      <p:cBhvr>
                                        <p:cTn id="137" dur="2000"/>
                                        <p:tgtEl>
                                          <p:spTgt spid="7">
                                            <p:txEl>
                                              <p:pRg st="7" end="7"/>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7">
                                            <p:txEl>
                                              <p:pRg st="8" end="8"/>
                                            </p:txEl>
                                          </p:spTgt>
                                        </p:tgtEl>
                                        <p:attrNameLst>
                                          <p:attrName>style.visibility</p:attrName>
                                        </p:attrNameLst>
                                      </p:cBhvr>
                                      <p:to>
                                        <p:strVal val="visible"/>
                                      </p:to>
                                    </p:set>
                                    <p:animEffect transition="in" filter="fade">
                                      <p:cBhvr>
                                        <p:cTn id="142" dur="2000"/>
                                        <p:tgtEl>
                                          <p:spTgt spid="7">
                                            <p:txEl>
                                              <p:pRg st="8" end="8"/>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7">
                                            <p:txEl>
                                              <p:pRg st="9" end="9"/>
                                            </p:txEl>
                                          </p:spTgt>
                                        </p:tgtEl>
                                        <p:attrNameLst>
                                          <p:attrName>style.visibility</p:attrName>
                                        </p:attrNameLst>
                                      </p:cBhvr>
                                      <p:to>
                                        <p:strVal val="visible"/>
                                      </p:to>
                                    </p:set>
                                    <p:animEffect transition="in" filter="fade">
                                      <p:cBhvr>
                                        <p:cTn id="147" dur="2000"/>
                                        <p:tgtEl>
                                          <p:spTgt spid="7">
                                            <p:txEl>
                                              <p:pRg st="9" end="9"/>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8">
                                            <p:txEl>
                                              <p:pRg st="0" end="0"/>
                                            </p:txEl>
                                          </p:spTgt>
                                        </p:tgtEl>
                                        <p:attrNameLst>
                                          <p:attrName>style.visibility</p:attrName>
                                        </p:attrNameLst>
                                      </p:cBhvr>
                                      <p:to>
                                        <p:strVal val="visible"/>
                                      </p:to>
                                    </p:set>
                                    <p:animEffect transition="in" filter="fade">
                                      <p:cBhvr>
                                        <p:cTn id="152" dur="2000"/>
                                        <p:tgtEl>
                                          <p:spTgt spid="8">
                                            <p:txEl>
                                              <p:pRg st="0" end="0"/>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8">
                                            <p:txEl>
                                              <p:pRg st="1" end="1"/>
                                            </p:txEl>
                                          </p:spTgt>
                                        </p:tgtEl>
                                        <p:attrNameLst>
                                          <p:attrName>style.visibility</p:attrName>
                                        </p:attrNameLst>
                                      </p:cBhvr>
                                      <p:to>
                                        <p:strVal val="visible"/>
                                      </p:to>
                                    </p:set>
                                    <p:animEffect transition="in" filter="fade">
                                      <p:cBhvr>
                                        <p:cTn id="157" dur="2000"/>
                                        <p:tgtEl>
                                          <p:spTgt spid="8">
                                            <p:txEl>
                                              <p:pRg st="1" end="1"/>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8">
                                            <p:txEl>
                                              <p:pRg st="2" end="2"/>
                                            </p:txEl>
                                          </p:spTgt>
                                        </p:tgtEl>
                                        <p:attrNameLst>
                                          <p:attrName>style.visibility</p:attrName>
                                        </p:attrNameLst>
                                      </p:cBhvr>
                                      <p:to>
                                        <p:strVal val="visible"/>
                                      </p:to>
                                    </p:set>
                                    <p:animEffect transition="in" filter="fade">
                                      <p:cBhvr>
                                        <p:cTn id="162" dur="2000"/>
                                        <p:tgtEl>
                                          <p:spTgt spid="8">
                                            <p:txEl>
                                              <p:pRg st="2" end="2"/>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8">
                                            <p:txEl>
                                              <p:pRg st="3" end="3"/>
                                            </p:txEl>
                                          </p:spTgt>
                                        </p:tgtEl>
                                        <p:attrNameLst>
                                          <p:attrName>style.visibility</p:attrName>
                                        </p:attrNameLst>
                                      </p:cBhvr>
                                      <p:to>
                                        <p:strVal val="visible"/>
                                      </p:to>
                                    </p:set>
                                    <p:animEffect transition="in" filter="fade">
                                      <p:cBhvr>
                                        <p:cTn id="167" dur="2000"/>
                                        <p:tgtEl>
                                          <p:spTgt spid="8">
                                            <p:txEl>
                                              <p:pRg st="3" end="3"/>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8">
                                            <p:txEl>
                                              <p:pRg st="4" end="4"/>
                                            </p:txEl>
                                          </p:spTgt>
                                        </p:tgtEl>
                                        <p:attrNameLst>
                                          <p:attrName>style.visibility</p:attrName>
                                        </p:attrNameLst>
                                      </p:cBhvr>
                                      <p:to>
                                        <p:strVal val="visible"/>
                                      </p:to>
                                    </p:set>
                                    <p:animEffect transition="in" filter="fade">
                                      <p:cBhvr>
                                        <p:cTn id="172" dur="2000"/>
                                        <p:tgtEl>
                                          <p:spTgt spid="8">
                                            <p:txEl>
                                              <p:pRg st="4" end="4"/>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8">
                                            <p:txEl>
                                              <p:pRg st="5" end="5"/>
                                            </p:txEl>
                                          </p:spTgt>
                                        </p:tgtEl>
                                        <p:attrNameLst>
                                          <p:attrName>style.visibility</p:attrName>
                                        </p:attrNameLst>
                                      </p:cBhvr>
                                      <p:to>
                                        <p:strVal val="visible"/>
                                      </p:to>
                                    </p:set>
                                    <p:animEffect transition="in" filter="fade">
                                      <p:cBhvr>
                                        <p:cTn id="177" dur="2000"/>
                                        <p:tgtEl>
                                          <p:spTgt spid="8">
                                            <p:txEl>
                                              <p:pRg st="5" end="5"/>
                                            </p:txEl>
                                          </p:spTgt>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8">
                                            <p:txEl>
                                              <p:pRg st="6" end="6"/>
                                            </p:txEl>
                                          </p:spTgt>
                                        </p:tgtEl>
                                        <p:attrNameLst>
                                          <p:attrName>style.visibility</p:attrName>
                                        </p:attrNameLst>
                                      </p:cBhvr>
                                      <p:to>
                                        <p:strVal val="visible"/>
                                      </p:to>
                                    </p:set>
                                    <p:animEffect transition="in" filter="fade">
                                      <p:cBhvr>
                                        <p:cTn id="182" dur="2000"/>
                                        <p:tgtEl>
                                          <p:spTgt spid="8">
                                            <p:txEl>
                                              <p:pRg st="6" end="6"/>
                                            </p:txEl>
                                          </p:spTgt>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8">
                                            <p:txEl>
                                              <p:pRg st="7" end="7"/>
                                            </p:txEl>
                                          </p:spTgt>
                                        </p:tgtEl>
                                        <p:attrNameLst>
                                          <p:attrName>style.visibility</p:attrName>
                                        </p:attrNameLst>
                                      </p:cBhvr>
                                      <p:to>
                                        <p:strVal val="visible"/>
                                      </p:to>
                                    </p:set>
                                    <p:animEffect transition="in" filter="fade">
                                      <p:cBhvr>
                                        <p:cTn id="187" dur="2000"/>
                                        <p:tgtEl>
                                          <p:spTgt spid="8">
                                            <p:txEl>
                                              <p:pRg st="7" end="7"/>
                                            </p:txEl>
                                          </p:spTgt>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8">
                                            <p:txEl>
                                              <p:pRg st="8" end="8"/>
                                            </p:txEl>
                                          </p:spTgt>
                                        </p:tgtEl>
                                        <p:attrNameLst>
                                          <p:attrName>style.visibility</p:attrName>
                                        </p:attrNameLst>
                                      </p:cBhvr>
                                      <p:to>
                                        <p:strVal val="visible"/>
                                      </p:to>
                                    </p:set>
                                    <p:animEffect transition="in" filter="fade">
                                      <p:cBhvr>
                                        <p:cTn id="192" dur="2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P spid="7" grpId="0" build="p"/>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3200" b="1" dirty="0" smtClean="0">
                <a:latin typeface="Californian FB" pitchFamily="18" charset="0"/>
              </a:rPr>
              <a:t>Describing Features</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2. </a:t>
            </a:r>
            <a:r>
              <a:rPr lang="sr-Latn-RS" sz="3200" b="1" dirty="0" smtClean="0">
                <a:solidFill>
                  <a:srgbClr val="FF0000"/>
                </a:solidFill>
                <a:latin typeface="Californian FB" pitchFamily="18" charset="0"/>
              </a:rPr>
              <a:t>page 153</a:t>
            </a:r>
            <a:r>
              <a:rPr lang="sr-Latn-RS" sz="3200" dirty="0" smtClean="0">
                <a:latin typeface="Californian FB" pitchFamily="18" charset="0"/>
              </a:rPr>
              <a:t>, Which of these phrases might appeal to the following people?</a:t>
            </a:r>
            <a:endParaRPr lang="en-US" sz="3200" dirty="0"/>
          </a:p>
        </p:txBody>
      </p:sp>
      <p:sp>
        <p:nvSpPr>
          <p:cNvPr id="3" name="Content Placeholder 2"/>
          <p:cNvSpPr>
            <a:spLocks noGrp="1"/>
          </p:cNvSpPr>
          <p:nvPr>
            <p:ph idx="1"/>
          </p:nvPr>
        </p:nvSpPr>
        <p:spPr>
          <a:xfrm>
            <a:off x="457200" y="1988840"/>
            <a:ext cx="8229600" cy="4137323"/>
          </a:xfrm>
        </p:spPr>
        <p:txBody>
          <a:bodyPr>
            <a:normAutofit/>
          </a:bodyPr>
          <a:lstStyle/>
          <a:p>
            <a:r>
              <a:rPr lang="sr-Latn-RS" sz="2800" dirty="0">
                <a:latin typeface="Californian FB" pitchFamily="18" charset="0"/>
              </a:rPr>
              <a:t>a</a:t>
            </a:r>
            <a:r>
              <a:rPr lang="sr-Latn-RS" sz="2800" dirty="0" smtClean="0">
                <a:latin typeface="Californian FB" pitchFamily="18" charset="0"/>
              </a:rPr>
              <a:t> honeymoon couple</a:t>
            </a:r>
          </a:p>
          <a:p>
            <a:r>
              <a:rPr lang="sr-Latn-RS" sz="2800" dirty="0">
                <a:latin typeface="Californian FB" pitchFamily="18" charset="0"/>
              </a:rPr>
              <a:t>a</a:t>
            </a:r>
            <a:r>
              <a:rPr lang="sr-Latn-RS" sz="2800" dirty="0" smtClean="0">
                <a:latin typeface="Californian FB" pitchFamily="18" charset="0"/>
              </a:rPr>
              <a:t> company looking for a location for a conference</a:t>
            </a:r>
          </a:p>
          <a:p>
            <a:r>
              <a:rPr lang="sr-Latn-RS" sz="2800" dirty="0">
                <a:latin typeface="Californian FB" pitchFamily="18" charset="0"/>
              </a:rPr>
              <a:t>a</a:t>
            </a:r>
            <a:r>
              <a:rPr lang="sr-Latn-RS" sz="2800" dirty="0" smtClean="0">
                <a:latin typeface="Californian FB" pitchFamily="18" charset="0"/>
              </a:rPr>
              <a:t> retired couple</a:t>
            </a:r>
          </a:p>
          <a:p>
            <a:r>
              <a:rPr lang="sr-Latn-RS" sz="2800" dirty="0">
                <a:latin typeface="Californian FB" pitchFamily="18" charset="0"/>
              </a:rPr>
              <a:t>y</a:t>
            </a:r>
            <a:r>
              <a:rPr lang="sr-Latn-RS" sz="2800" dirty="0" smtClean="0">
                <a:latin typeface="Californian FB" pitchFamily="18" charset="0"/>
              </a:rPr>
              <a:t>ou</a:t>
            </a:r>
          </a:p>
          <a:p>
            <a:r>
              <a:rPr lang="sr-Latn-RS" sz="2800" dirty="0">
                <a:latin typeface="Californian FB" pitchFamily="18" charset="0"/>
              </a:rPr>
              <a:t>y</a:t>
            </a:r>
            <a:r>
              <a:rPr lang="sr-Latn-RS" sz="2800" dirty="0" smtClean="0">
                <a:latin typeface="Californian FB" pitchFamily="18" charset="0"/>
              </a:rPr>
              <a:t>our partner</a:t>
            </a:r>
          </a:p>
          <a:p>
            <a:r>
              <a:rPr lang="sr-Latn-RS" sz="2800" dirty="0">
                <a:latin typeface="Californian FB" pitchFamily="18" charset="0"/>
              </a:rPr>
              <a:t>y</a:t>
            </a:r>
            <a:r>
              <a:rPr lang="sr-Latn-RS" sz="2800" dirty="0" smtClean="0">
                <a:latin typeface="Californian FB" pitchFamily="18" charset="0"/>
              </a:rPr>
              <a:t>our teacher</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284984"/>
          </a:xfrm>
        </p:spPr>
        <p:txBody>
          <a:bodyPr>
            <a:normAutofit fontScale="90000"/>
          </a:bodyPr>
          <a:lstStyle/>
          <a:p>
            <a:r>
              <a:rPr lang="sr-Latn-RS" sz="3600" b="1" dirty="0" smtClean="0">
                <a:latin typeface="Californian FB" pitchFamily="18" charset="0"/>
              </a:rPr>
              <a:t>Connotation</a:t>
            </a:r>
            <a:br>
              <a:rPr lang="sr-Latn-RS" sz="3600" b="1" dirty="0" smtClean="0">
                <a:latin typeface="Californian FB" pitchFamily="18" charset="0"/>
              </a:rPr>
            </a:br>
            <a:r>
              <a:rPr lang="sr-Latn-RS" sz="3100" dirty="0" smtClean="0">
                <a:latin typeface="Californian FB" pitchFamily="18" charset="0"/>
              </a:rPr>
              <a:t>In advertising and promotion it is also important to present everything in a positive way. However the same thing can be described in different ways – either with a positive or a negative connotation. For example, something which is described as “luxury” might be interpreted from a negative point of view as “expensive”.</a:t>
            </a:r>
            <a:endParaRPr lang="en-US" sz="3100" b="1" dirty="0">
              <a:latin typeface="Californian FB" pitchFamily="18" charset="0"/>
            </a:endParaRPr>
          </a:p>
        </p:txBody>
      </p:sp>
      <p:sp>
        <p:nvSpPr>
          <p:cNvPr id="3" name="Content Placeholder 2"/>
          <p:cNvSpPr>
            <a:spLocks noGrp="1"/>
          </p:cNvSpPr>
          <p:nvPr>
            <p:ph idx="1"/>
          </p:nvPr>
        </p:nvSpPr>
        <p:spPr>
          <a:xfrm>
            <a:off x="457200" y="3429000"/>
            <a:ext cx="8229600" cy="2697163"/>
          </a:xfrm>
        </p:spPr>
        <p:txBody>
          <a:bodyPr>
            <a:normAutofit/>
          </a:bodyPr>
          <a:lstStyle/>
          <a:p>
            <a:pPr algn="just"/>
            <a:r>
              <a:rPr lang="sr-Latn-RS" sz="2800" dirty="0" smtClean="0">
                <a:latin typeface="Californian FB" pitchFamily="18" charset="0"/>
              </a:rPr>
              <a:t>In the language of marketing and promotion of tourism products, the statements often range from </a:t>
            </a:r>
            <a:r>
              <a:rPr lang="sr-Latn-RS" sz="2800" b="1" dirty="0" smtClean="0">
                <a:latin typeface="Californian FB" pitchFamily="18" charset="0"/>
              </a:rPr>
              <a:t>hyperbole</a:t>
            </a:r>
            <a:r>
              <a:rPr lang="sr-Latn-RS" sz="2800" dirty="0" smtClean="0">
                <a:latin typeface="Californian FB" pitchFamily="18" charset="0"/>
              </a:rPr>
              <a:t> (e.g. </a:t>
            </a:r>
            <a:r>
              <a:rPr lang="sr-Latn-RS" sz="2800" i="1" dirty="0">
                <a:latin typeface="Californian FB" pitchFamily="18" charset="0"/>
              </a:rPr>
              <a:t>a</a:t>
            </a:r>
            <a:r>
              <a:rPr lang="sr-Latn-RS" sz="2800" i="1" dirty="0" smtClean="0">
                <a:latin typeface="Californian FB" pitchFamily="18" charset="0"/>
              </a:rPr>
              <a:t> breathtaking scenery</a:t>
            </a:r>
            <a:r>
              <a:rPr lang="sr-Latn-RS" sz="2800" dirty="0" smtClean="0">
                <a:latin typeface="Californian FB" pitchFamily="18" charset="0"/>
              </a:rPr>
              <a:t>) to </a:t>
            </a:r>
            <a:r>
              <a:rPr lang="sr-Latn-RS" sz="2800" b="1" dirty="0" smtClean="0">
                <a:latin typeface="Californian FB" pitchFamily="18" charset="0"/>
              </a:rPr>
              <a:t>understatement </a:t>
            </a:r>
            <a:r>
              <a:rPr lang="sr-Latn-RS" sz="2800" dirty="0" smtClean="0">
                <a:latin typeface="Californian FB" pitchFamily="18" charset="0"/>
              </a:rPr>
              <a:t>(e.g. </a:t>
            </a:r>
            <a:r>
              <a:rPr lang="sr-Latn-RS" sz="2800" i="1" dirty="0" smtClean="0">
                <a:latin typeface="Californian FB" pitchFamily="18" charset="0"/>
              </a:rPr>
              <a:t>good value for money accommodation</a:t>
            </a:r>
            <a:r>
              <a:rPr lang="sr-Latn-RS" sz="2800" dirty="0" smtClean="0">
                <a:latin typeface="Californian FB" pitchFamily="18" charset="0"/>
              </a:rPr>
              <a:t>)</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420888"/>
          </a:xfrm>
        </p:spPr>
        <p:txBody>
          <a:bodyPr>
            <a:noAutofit/>
          </a:bodyPr>
          <a:lstStyle/>
          <a:p>
            <a:r>
              <a:rPr lang="sr-Latn-RS" sz="3200" b="1" dirty="0" smtClean="0">
                <a:latin typeface="Californian FB" pitchFamily="18" charset="0"/>
              </a:rPr>
              <a:t>Connotation</a:t>
            </a:r>
            <a:r>
              <a:rPr lang="sr-Latn-RS" sz="3600" dirty="0" smtClean="0">
                <a:latin typeface="Californian FB" pitchFamily="18" charset="0"/>
              </a:rPr>
              <a:t/>
            </a:r>
            <a:br>
              <a:rPr lang="sr-Latn-RS" sz="3600" dirty="0" smtClean="0">
                <a:latin typeface="Californian FB" pitchFamily="18" charset="0"/>
              </a:rPr>
            </a:br>
            <a:r>
              <a:rPr lang="sr-Latn-RS" sz="3200" dirty="0" smtClean="0">
                <a:latin typeface="Californian FB" pitchFamily="18" charset="0"/>
              </a:rPr>
              <a:t>1. </a:t>
            </a:r>
            <a:r>
              <a:rPr lang="sr-Latn-RS" sz="3200" dirty="0">
                <a:solidFill>
                  <a:srgbClr val="FF0000"/>
                </a:solidFill>
                <a:latin typeface="Californian FB" pitchFamily="18" charset="0"/>
              </a:rPr>
              <a:t>p</a:t>
            </a:r>
            <a:r>
              <a:rPr lang="sr-Latn-RS" sz="3200" dirty="0" smtClean="0">
                <a:solidFill>
                  <a:srgbClr val="FF0000"/>
                </a:solidFill>
                <a:latin typeface="Californian FB" pitchFamily="18" charset="0"/>
              </a:rPr>
              <a:t>age 153</a:t>
            </a:r>
            <a:r>
              <a:rPr lang="sr-Latn-RS" sz="3200" dirty="0" smtClean="0">
                <a:latin typeface="Californian FB" pitchFamily="18" charset="0"/>
              </a:rPr>
              <a:t>, look at these adjectives, all of which have a positive connotation. Can you think of another way of describing things but from the negative point of view?</a:t>
            </a:r>
            <a:endParaRPr lang="en-US" sz="3200" dirty="0">
              <a:latin typeface="Californian FB" pitchFamily="18" charset="0"/>
            </a:endParaRPr>
          </a:p>
        </p:txBody>
      </p:sp>
      <p:sp>
        <p:nvSpPr>
          <p:cNvPr id="3" name="Content Placeholder 2"/>
          <p:cNvSpPr>
            <a:spLocks noGrp="1"/>
          </p:cNvSpPr>
          <p:nvPr>
            <p:ph idx="1"/>
          </p:nvPr>
        </p:nvSpPr>
        <p:spPr>
          <a:xfrm>
            <a:off x="457200" y="2276872"/>
            <a:ext cx="8229600" cy="4176464"/>
          </a:xfrm>
        </p:spPr>
        <p:txBody>
          <a:bodyPr/>
          <a:lstStyle/>
          <a:p>
            <a:r>
              <a:rPr lang="en-US" sz="2800" dirty="0" smtClean="0">
                <a:latin typeface="Californian FB" pitchFamily="18" charset="0"/>
              </a:rPr>
              <a:t>a</a:t>
            </a:r>
            <a:r>
              <a:rPr lang="sr-Latn-RS" sz="2800" dirty="0" smtClean="0">
                <a:latin typeface="Californian FB" pitchFamily="18" charset="0"/>
              </a:rPr>
              <a:t> luxury</a:t>
            </a:r>
          </a:p>
          <a:p>
            <a:r>
              <a:rPr lang="sr-Latn-RS" sz="2800" dirty="0" smtClean="0">
                <a:latin typeface="Californian FB" pitchFamily="18" charset="0"/>
              </a:rPr>
              <a:t>b popular</a:t>
            </a:r>
          </a:p>
          <a:p>
            <a:r>
              <a:rPr lang="en-US" sz="2800" dirty="0" smtClean="0">
                <a:latin typeface="Californian FB" pitchFamily="18" charset="0"/>
              </a:rPr>
              <a:t>c</a:t>
            </a:r>
            <a:r>
              <a:rPr lang="sr-Latn-RS" sz="2800" dirty="0" smtClean="0">
                <a:latin typeface="Californian FB" pitchFamily="18" charset="0"/>
              </a:rPr>
              <a:t> cosy</a:t>
            </a:r>
          </a:p>
          <a:p>
            <a:r>
              <a:rPr lang="en-US" sz="2800" dirty="0" smtClean="0">
                <a:latin typeface="Californian FB" pitchFamily="18" charset="0"/>
              </a:rPr>
              <a:t>d</a:t>
            </a:r>
            <a:r>
              <a:rPr lang="sr-Latn-RS" sz="2800" dirty="0" smtClean="0">
                <a:latin typeface="Californian FB" pitchFamily="18" charset="0"/>
              </a:rPr>
              <a:t> simple</a:t>
            </a:r>
          </a:p>
          <a:p>
            <a:r>
              <a:rPr lang="en-US" sz="2800" dirty="0" smtClean="0">
                <a:latin typeface="Californian FB" pitchFamily="18" charset="0"/>
              </a:rPr>
              <a:t>e</a:t>
            </a:r>
            <a:r>
              <a:rPr lang="sr-Latn-RS" sz="2800" dirty="0" smtClean="0">
                <a:latin typeface="Californian FB" pitchFamily="18" charset="0"/>
              </a:rPr>
              <a:t> relaxing</a:t>
            </a:r>
          </a:p>
          <a:p>
            <a:r>
              <a:rPr lang="en-US" sz="2800" dirty="0" smtClean="0">
                <a:latin typeface="Californian FB" pitchFamily="18" charset="0"/>
              </a:rPr>
              <a:t>f</a:t>
            </a:r>
            <a:r>
              <a:rPr lang="sr-Latn-RS" sz="2800" dirty="0" smtClean="0">
                <a:latin typeface="Californian FB" pitchFamily="18" charset="0"/>
              </a:rPr>
              <a:t> unspoilt</a:t>
            </a:r>
          </a:p>
          <a:p>
            <a:r>
              <a:rPr lang="en-US" sz="2800" dirty="0" smtClean="0">
                <a:latin typeface="Californian FB" pitchFamily="18" charset="0"/>
              </a:rPr>
              <a:t>g</a:t>
            </a:r>
            <a:r>
              <a:rPr lang="sr-Latn-RS" sz="2800" dirty="0" smtClean="0">
                <a:latin typeface="Californian FB" pitchFamily="18" charset="0"/>
              </a:rPr>
              <a:t> lively</a:t>
            </a:r>
          </a:p>
          <a:p>
            <a:r>
              <a:rPr lang="sr-Latn-RS" sz="2800" dirty="0">
                <a:latin typeface="Californian FB" pitchFamily="18" charset="0"/>
              </a:rPr>
              <a:t>h</a:t>
            </a:r>
            <a:r>
              <a:rPr lang="sr-Latn-RS" sz="2800" dirty="0" smtClean="0">
                <a:latin typeface="Californian FB" pitchFamily="18" charset="0"/>
              </a:rPr>
              <a:t> remote</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00808"/>
          </a:xfrm>
        </p:spPr>
        <p:txBody>
          <a:bodyPr>
            <a:normAutofit fontScale="90000"/>
          </a:bodyPr>
          <a:lstStyle/>
          <a:p>
            <a:r>
              <a:rPr lang="sr-Latn-RS" sz="3600" b="1" dirty="0" smtClean="0">
                <a:latin typeface="Californian FB" pitchFamily="18" charset="0"/>
              </a:rPr>
              <a:t>Connotation</a:t>
            </a:r>
            <a:r>
              <a:rPr lang="sr-Latn-RS" sz="3200" b="1" dirty="0" smtClean="0">
                <a:latin typeface="Californian FB" pitchFamily="18" charset="0"/>
              </a:rPr>
              <a:t/>
            </a:r>
            <a:br>
              <a:rPr lang="sr-Latn-RS" sz="3200" b="1" dirty="0" smtClean="0">
                <a:latin typeface="Californian FB" pitchFamily="18" charset="0"/>
              </a:rPr>
            </a:br>
            <a:r>
              <a:rPr lang="sr-Latn-RS" sz="3200" b="1" dirty="0" smtClean="0">
                <a:latin typeface="Californian FB" pitchFamily="18" charset="0"/>
              </a:rPr>
              <a:t>2. </a:t>
            </a:r>
            <a:r>
              <a:rPr lang="sr-Latn-RS" sz="3200" b="1" dirty="0" smtClean="0">
                <a:solidFill>
                  <a:srgbClr val="FF0000"/>
                </a:solidFill>
                <a:latin typeface="Californian FB" pitchFamily="18" charset="0"/>
              </a:rPr>
              <a:t>page 153</a:t>
            </a:r>
            <a:r>
              <a:rPr lang="sr-Latn-RS" sz="3200" b="1" dirty="0" smtClean="0">
                <a:latin typeface="Californian FB" pitchFamily="18" charset="0"/>
              </a:rPr>
              <a:t>, here are some words and phrases with possible negative connotation. Match them to the appropriate postive adjective from exercise 1. </a:t>
            </a:r>
            <a:endParaRPr lang="en-US" sz="3200" dirty="0"/>
          </a:p>
        </p:txBody>
      </p:sp>
      <p:sp>
        <p:nvSpPr>
          <p:cNvPr id="3" name="Content Placeholder 2"/>
          <p:cNvSpPr>
            <a:spLocks noGrp="1"/>
          </p:cNvSpPr>
          <p:nvPr>
            <p:ph idx="1"/>
          </p:nvPr>
        </p:nvSpPr>
        <p:spPr>
          <a:xfrm>
            <a:off x="457200" y="1916832"/>
            <a:ext cx="8229600" cy="4209331"/>
          </a:xfrm>
        </p:spPr>
        <p:txBody>
          <a:bodyPr>
            <a:normAutofit/>
          </a:bodyPr>
          <a:lstStyle/>
          <a:p>
            <a:r>
              <a:rPr lang="en-US" sz="2800" dirty="0" err="1" smtClean="0">
                <a:latin typeface="Californian FB" pitchFamily="18" charset="0"/>
              </a:rPr>
              <a:t>i</a:t>
            </a:r>
            <a:r>
              <a:rPr lang="sr-Latn-RS" sz="2800" dirty="0" smtClean="0">
                <a:latin typeface="Californian FB" pitchFamily="18" charset="0"/>
              </a:rPr>
              <a:t> small</a:t>
            </a:r>
          </a:p>
          <a:p>
            <a:r>
              <a:rPr lang="en-US" sz="2800" dirty="0" err="1" smtClean="0">
                <a:latin typeface="Californian FB" pitchFamily="18" charset="0"/>
              </a:rPr>
              <a:t>i</a:t>
            </a:r>
            <a:r>
              <a:rPr lang="sr-Latn-RS" sz="2800" dirty="0" smtClean="0">
                <a:latin typeface="Californian FB" pitchFamily="18" charset="0"/>
              </a:rPr>
              <a:t>i impossible to get to</a:t>
            </a:r>
          </a:p>
          <a:p>
            <a:r>
              <a:rPr lang="en-US" sz="2800" dirty="0" err="1" smtClean="0">
                <a:latin typeface="Californian FB" pitchFamily="18" charset="0"/>
              </a:rPr>
              <a:t>i</a:t>
            </a:r>
            <a:r>
              <a:rPr lang="sr-Latn-RS" sz="2800" dirty="0" smtClean="0">
                <a:latin typeface="Californian FB" pitchFamily="18" charset="0"/>
              </a:rPr>
              <a:t>ii expensive</a:t>
            </a:r>
          </a:p>
          <a:p>
            <a:r>
              <a:rPr lang="en-US" sz="2800" dirty="0" err="1" smtClean="0">
                <a:latin typeface="Californian FB" pitchFamily="18" charset="0"/>
              </a:rPr>
              <a:t>i</a:t>
            </a:r>
            <a:r>
              <a:rPr lang="sr-Latn-RS" sz="2800" dirty="0" smtClean="0">
                <a:latin typeface="Californian FB" pitchFamily="18" charset="0"/>
              </a:rPr>
              <a:t>v noisy</a:t>
            </a:r>
          </a:p>
          <a:p>
            <a:r>
              <a:rPr lang="en-US" sz="2800" dirty="0" smtClean="0">
                <a:latin typeface="Californian FB" pitchFamily="18" charset="0"/>
              </a:rPr>
              <a:t>v</a:t>
            </a:r>
            <a:r>
              <a:rPr lang="sr-Latn-RS" sz="2800" dirty="0" smtClean="0">
                <a:latin typeface="Californian FB" pitchFamily="18" charset="0"/>
              </a:rPr>
              <a:t> crowded</a:t>
            </a:r>
          </a:p>
          <a:p>
            <a:r>
              <a:rPr lang="en-US" sz="2800" dirty="0" smtClean="0">
                <a:latin typeface="Californian FB" pitchFamily="18" charset="0"/>
              </a:rPr>
              <a:t>v</a:t>
            </a:r>
            <a:r>
              <a:rPr lang="sr-Latn-RS" sz="2800" dirty="0" smtClean="0">
                <a:latin typeface="Californian FB" pitchFamily="18" charset="0"/>
              </a:rPr>
              <a:t>i no facilities</a:t>
            </a:r>
          </a:p>
          <a:p>
            <a:r>
              <a:rPr lang="en-US" sz="2800" dirty="0" smtClean="0">
                <a:latin typeface="Californian FB" pitchFamily="18" charset="0"/>
              </a:rPr>
              <a:t>v</a:t>
            </a:r>
            <a:r>
              <a:rPr lang="sr-Latn-RS" sz="2800" dirty="0" smtClean="0">
                <a:latin typeface="Californian FB" pitchFamily="18" charset="0"/>
              </a:rPr>
              <a:t>ii nothing to do</a:t>
            </a:r>
          </a:p>
          <a:p>
            <a:r>
              <a:rPr lang="en-US" sz="2800" dirty="0" smtClean="0">
                <a:latin typeface="Californian FB" pitchFamily="18" charset="0"/>
              </a:rPr>
              <a:t>v</a:t>
            </a:r>
            <a:r>
              <a:rPr lang="sr-Latn-RS" sz="2800" dirty="0" smtClean="0">
                <a:latin typeface="Californian FB" pitchFamily="18" charset="0"/>
              </a:rPr>
              <a:t>iii boring</a:t>
            </a:r>
            <a:endParaRPr lang="en-US" sz="2800" dirty="0">
              <a:latin typeface="Californian FB"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sr-Latn-RS" sz="2000" dirty="0" smtClean="0">
                <a:latin typeface="Californian FB" pitchFamily="18" charset="0"/>
              </a:rPr>
              <a:t>HW, page 154, </a:t>
            </a:r>
            <a:r>
              <a:rPr lang="sr-Latn-RS" sz="2000" i="1" dirty="0" smtClean="0">
                <a:latin typeface="Californian FB" pitchFamily="18" charset="0"/>
              </a:rPr>
              <a:t>Selling a Holiday</a:t>
            </a:r>
            <a:r>
              <a:rPr lang="sr-Latn-RS" sz="2000" dirty="0" smtClean="0">
                <a:latin typeface="Californian FB" pitchFamily="18" charset="0"/>
              </a:rPr>
              <a:t/>
            </a:r>
            <a:br>
              <a:rPr lang="sr-Latn-RS" sz="2000" dirty="0" smtClean="0">
                <a:latin typeface="Californian FB" pitchFamily="18" charset="0"/>
              </a:rPr>
            </a:br>
            <a:r>
              <a:rPr lang="sr-Latn-RS" sz="2000" dirty="0" smtClean="0">
                <a:latin typeface="Californian FB" pitchFamily="18" charset="0"/>
              </a:rPr>
              <a:t>Fill in the chart about the place</a:t>
            </a:r>
            <a:r>
              <a:rPr lang="sr-Latn-RS" sz="2000" dirty="0" smtClean="0">
                <a:latin typeface="Californian FB" pitchFamily="18" charset="0"/>
              </a:rPr>
              <a:t> you know well. </a:t>
            </a:r>
            <a:r>
              <a:rPr lang="sr-Latn-RS" sz="2000" dirty="0" smtClean="0">
                <a:latin typeface="Californian FB" pitchFamily="18" charset="0"/>
              </a:rPr>
              <a:t>It is better not to be perfect. Include both the positive and negative points.</a:t>
            </a:r>
            <a:endParaRPr lang="en-US" sz="2000" dirty="0">
              <a:latin typeface="Californian FB" pitchFamily="18" charset="0"/>
            </a:endParaRPr>
          </a:p>
        </p:txBody>
      </p:sp>
      <p:graphicFrame>
        <p:nvGraphicFramePr>
          <p:cNvPr id="4" name="Content Placeholder 3"/>
          <p:cNvGraphicFramePr>
            <a:graphicFrameLocks noGrp="1"/>
          </p:cNvGraphicFramePr>
          <p:nvPr>
            <p:ph idx="1"/>
          </p:nvPr>
        </p:nvGraphicFramePr>
        <p:xfrm>
          <a:off x="179512" y="1052736"/>
          <a:ext cx="8784976" cy="5430654"/>
        </p:xfrm>
        <a:graphic>
          <a:graphicData uri="http://schemas.openxmlformats.org/drawingml/2006/table">
            <a:tbl>
              <a:tblPr firstRow="1" bandRow="1">
                <a:tableStyleId>{3B4B98B0-60AC-42C2-AFA5-B58CD77FA1E5}</a:tableStyleId>
              </a:tblPr>
              <a:tblGrid>
                <a:gridCol w="3384376"/>
                <a:gridCol w="5400600"/>
              </a:tblGrid>
              <a:tr h="288032">
                <a:tc>
                  <a:txBody>
                    <a:bodyPr/>
                    <a:lstStyle/>
                    <a:p>
                      <a:r>
                        <a:rPr lang="sr-Latn-RS" sz="1200" dirty="0" smtClean="0">
                          <a:latin typeface="Aharoni" pitchFamily="2" charset="-79"/>
                          <a:cs typeface="Aharoni" pitchFamily="2" charset="-79"/>
                        </a:rPr>
                        <a:t>NAME OF PLACE</a:t>
                      </a:r>
                      <a:endParaRPr lang="en-US" sz="1200" dirty="0">
                        <a:latin typeface="Aharoni" pitchFamily="2" charset="-79"/>
                        <a:cs typeface="Aharoni" pitchFamily="2" charset="-79"/>
                      </a:endParaRPr>
                    </a:p>
                  </a:txBody>
                  <a:tcPr/>
                </a:tc>
                <a:tc>
                  <a:txBody>
                    <a:bodyPr/>
                    <a:lstStyle/>
                    <a:p>
                      <a:endParaRPr lang="en-US" sz="1200">
                        <a:latin typeface="Californian FB" pitchFamily="18" charset="0"/>
                      </a:endParaRPr>
                    </a:p>
                  </a:txBody>
                  <a:tcPr/>
                </a:tc>
              </a:tr>
              <a:tr h="295918">
                <a:tc>
                  <a:txBody>
                    <a:bodyPr/>
                    <a:lstStyle/>
                    <a:p>
                      <a:r>
                        <a:rPr lang="sr-Latn-RS" sz="1200" b="1" dirty="0" smtClean="0">
                          <a:latin typeface="Aharoni" pitchFamily="2" charset="-79"/>
                          <a:cs typeface="Aharoni" pitchFamily="2" charset="-79"/>
                        </a:rPr>
                        <a:t>TYPE OF RESORT</a:t>
                      </a:r>
                      <a:endParaRPr lang="en-US" sz="1200" b="1" dirty="0">
                        <a:latin typeface="Aharoni" pitchFamily="2" charset="-79"/>
                        <a:cs typeface="Aharoni" pitchFamily="2" charset="-79"/>
                      </a:endParaRPr>
                    </a:p>
                  </a:txBody>
                  <a:tcPr/>
                </a:tc>
                <a:tc>
                  <a:txBody>
                    <a:bodyPr/>
                    <a:lstStyle/>
                    <a:p>
                      <a:endParaRPr lang="en-US" sz="1200">
                        <a:latin typeface="Californian FB" pitchFamily="18" charset="0"/>
                      </a:endParaRPr>
                    </a:p>
                  </a:txBody>
                  <a:tcPr/>
                </a:tc>
              </a:tr>
              <a:tr h="295918">
                <a:tc>
                  <a:txBody>
                    <a:bodyPr/>
                    <a:lstStyle/>
                    <a:p>
                      <a:r>
                        <a:rPr lang="sr-Latn-RS" sz="1200" dirty="0" smtClean="0">
                          <a:latin typeface="Aharoni" pitchFamily="2" charset="-79"/>
                          <a:cs typeface="Aharoni" pitchFamily="2" charset="-79"/>
                        </a:rPr>
                        <a:t>TRAVEL TIME</a:t>
                      </a:r>
                      <a:r>
                        <a:rPr lang="sr-Latn-RS" sz="1200" baseline="0" dirty="0" smtClean="0">
                          <a:latin typeface="Aharoni" pitchFamily="2" charset="-79"/>
                          <a:cs typeface="Aharoni" pitchFamily="2" charset="-79"/>
                        </a:rPr>
                        <a:t> (FROM WHERE YOU ARE NOW)</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CLIMATE</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FAMOUS SIGHTS</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PLACES TO VISIT</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FOOD/WINE TO TRY</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ACCOMMODATION</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EXCURSIONS</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ENTERTAINMENT AND NIGHT-LIFE</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POSSIBLE INCONVENIENCES</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LANGUAGES SPOKEN</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NEED FOR A VISA</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COST OF LIVING</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CULTURAL AND RELIGOUS DIFFERENCES</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295918">
                <a:tc>
                  <a:txBody>
                    <a:bodyPr/>
                    <a:lstStyle/>
                    <a:p>
                      <a:r>
                        <a:rPr lang="sr-Latn-RS" sz="1200" dirty="0" smtClean="0">
                          <a:latin typeface="Aharoni" pitchFamily="2" charset="-79"/>
                          <a:cs typeface="Aharoni" pitchFamily="2" charset="-79"/>
                        </a:rPr>
                        <a:t>OTHER DIFFICULTIES</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351926">
                <a:tc>
                  <a:txBody>
                    <a:bodyPr/>
                    <a:lstStyle/>
                    <a:p>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r h="351926">
                <a:tc>
                  <a:txBody>
                    <a:bodyPr/>
                    <a:lstStyle/>
                    <a:p>
                      <a:r>
                        <a:rPr lang="sr-Latn-RS" sz="1200" dirty="0" smtClean="0">
                          <a:latin typeface="Aharoni" pitchFamily="2" charset="-79"/>
                          <a:cs typeface="Aharoni" pitchFamily="2" charset="-79"/>
                        </a:rPr>
                        <a:t>DISADVANTAGES/REASONS</a:t>
                      </a:r>
                      <a:r>
                        <a:rPr lang="sr-Latn-RS" sz="1200" baseline="0" dirty="0" smtClean="0">
                          <a:latin typeface="Aharoni" pitchFamily="2" charset="-79"/>
                          <a:cs typeface="Aharoni" pitchFamily="2" charset="-79"/>
                        </a:rPr>
                        <a:t> NOT TO VISIT</a:t>
                      </a:r>
                      <a:endParaRPr lang="en-US" sz="1200" dirty="0">
                        <a:latin typeface="Aharoni" pitchFamily="2" charset="-79"/>
                        <a:cs typeface="Aharoni" pitchFamily="2" charset="-79"/>
                      </a:endParaRPr>
                    </a:p>
                  </a:txBody>
                  <a:tcPr/>
                </a:tc>
                <a:tc>
                  <a:txBody>
                    <a:bodyPr/>
                    <a:lstStyle/>
                    <a:p>
                      <a:endParaRPr lang="en-US" sz="12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T</a:t>
            </a:r>
            <a:r>
              <a:rPr lang="sr-Latn-RS" dirty="0" smtClean="0">
                <a:latin typeface="Californian FB" pitchFamily="18" charset="0"/>
              </a:rPr>
              <a:t>hank you for your attention!</a:t>
            </a:r>
            <a:endParaRPr lang="en-US" dirty="0">
              <a:latin typeface="Californian FB" pitchFamily="18" charset="0"/>
            </a:endParaRPr>
          </a:p>
        </p:txBody>
      </p:sp>
      <p:pic>
        <p:nvPicPr>
          <p:cNvPr id="1026" name="Picture 2" descr="C:\Users\User\Desktop\health-beauty-hypoxia-oxygen_deprivation-oxygen_shortages-breath_taking-views-cden39_low.jpg"/>
          <p:cNvPicPr>
            <a:picLocks noGrp="1" noChangeAspect="1" noChangeArrowheads="1"/>
          </p:cNvPicPr>
          <p:nvPr>
            <p:ph idx="1"/>
          </p:nvPr>
        </p:nvPicPr>
        <p:blipFill>
          <a:blip r:embed="rId2" cstate="print"/>
          <a:srcRect/>
          <a:stretch>
            <a:fillRect/>
          </a:stretch>
        </p:blipFill>
        <p:spPr bwMode="auto">
          <a:xfrm>
            <a:off x="1130203" y="1600200"/>
            <a:ext cx="6883594" cy="4525963"/>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397</Words>
  <Application>Microsoft Office PowerPoint</Application>
  <PresentationFormat>On-screen Show (4:3)</PresentationFormat>
  <Paragraphs>94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PRACTICE: Positive Connotation</vt:lpstr>
      <vt:lpstr>4. page 153, What would you say in these situations. Discuss in a group and role play the situation.</vt:lpstr>
      <vt:lpstr>Language FOCUS 1</vt:lpstr>
      <vt:lpstr>Describing Features 1. page 153, In advertising and promotion it is important to use appropriate adjectives to describe features and facilities, so that they seem attractive. Here is a list of adjectives. Which nouns do they go with? Think of your own or choose from the list of nouns.</vt:lpstr>
      <vt:lpstr>Describing Features 2. page 153, Which of these phrases might appeal to the following people?</vt:lpstr>
      <vt:lpstr>Connotation In advertising and promotion it is also important to present everything in a positive way. However the same thing can be described in different ways – either with a positive or a negative connotation. For example, something which is described as “luxury” might be interpreted from a negative point of view as “expensive”.</vt:lpstr>
      <vt:lpstr>Connotation 1. page 153, look at these adjectives, all of which have a positive connotation. Can you think of another way of describing things but from the negative point of view?</vt:lpstr>
      <vt:lpstr>Connotation 2. page 153, here are some words and phrases with possible negative connotation. Match them to the appropriate postive adjective from exercise 1. </vt:lpstr>
      <vt:lpstr>HW, page 154, Selling a Holiday Fill in the chart about the place you know well. It is better not to be perfect. Include both the positive and negative points.</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Positive Connotation</dc:title>
  <dc:creator>User</dc:creator>
  <cp:lastModifiedBy>User</cp:lastModifiedBy>
  <cp:revision>11</cp:revision>
  <dcterms:created xsi:type="dcterms:W3CDTF">2021-03-01T21:23:32Z</dcterms:created>
  <dcterms:modified xsi:type="dcterms:W3CDTF">2021-03-01T23:07:12Z</dcterms:modified>
</cp:coreProperties>
</file>