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80" r:id="rId5"/>
    <p:sldId id="257" r:id="rId6"/>
    <p:sldId id="281" r:id="rId7"/>
    <p:sldId id="283" r:id="rId8"/>
    <p:sldId id="282" r:id="rId9"/>
    <p:sldId id="305" r:id="rId10"/>
    <p:sldId id="286" r:id="rId11"/>
    <p:sldId id="285" r:id="rId12"/>
    <p:sldId id="288" r:id="rId13"/>
    <p:sldId id="289" r:id="rId14"/>
    <p:sldId id="290" r:id="rId15"/>
    <p:sldId id="284" r:id="rId16"/>
    <p:sldId id="299" r:id="rId17"/>
    <p:sldId id="300" r:id="rId18"/>
    <p:sldId id="287" r:id="rId19"/>
    <p:sldId id="291" r:id="rId20"/>
    <p:sldId id="292" r:id="rId21"/>
    <p:sldId id="258" r:id="rId22"/>
    <p:sldId id="259" r:id="rId23"/>
    <p:sldId id="263" r:id="rId24"/>
    <p:sldId id="306" r:id="rId25"/>
    <p:sldId id="264" r:id="rId26"/>
    <p:sldId id="296" r:id="rId27"/>
    <p:sldId id="302" r:id="rId28"/>
    <p:sldId id="260" r:id="rId29"/>
    <p:sldId id="294" r:id="rId30"/>
    <p:sldId id="297" r:id="rId31"/>
    <p:sldId id="293" r:id="rId32"/>
    <p:sldId id="301" r:id="rId33"/>
    <p:sldId id="295" r:id="rId34"/>
    <p:sldId id="261" r:id="rId35"/>
    <p:sldId id="273" r:id="rId36"/>
    <p:sldId id="303" r:id="rId37"/>
    <p:sldId id="298" r:id="rId38"/>
    <p:sldId id="277" r:id="rId39"/>
    <p:sldId id="308" r:id="rId40"/>
    <p:sldId id="262" r:id="rId41"/>
    <p:sldId id="265" r:id="rId42"/>
    <p:sldId id="274" r:id="rId43"/>
    <p:sldId id="304" r:id="rId44"/>
    <p:sldId id="272" r:id="rId45"/>
    <p:sldId id="276" r:id="rId46"/>
    <p:sldId id="271" r:id="rId47"/>
    <p:sldId id="307" r:id="rId48"/>
    <p:sldId id="275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DA43-773A-4FF3-B984-8647885C4F59}" type="datetimeFigureOut">
              <a:rPr lang="en-US" smtClean="0"/>
              <a:pPr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B99F-E362-454B-9FB9-C33ACA97C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DA43-773A-4FF3-B984-8647885C4F59}" type="datetimeFigureOut">
              <a:rPr lang="en-US" smtClean="0"/>
              <a:pPr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B99F-E362-454B-9FB9-C33ACA97C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DA43-773A-4FF3-B984-8647885C4F59}" type="datetimeFigureOut">
              <a:rPr lang="en-US" smtClean="0"/>
              <a:pPr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B99F-E362-454B-9FB9-C33ACA97C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DA43-773A-4FF3-B984-8647885C4F59}" type="datetimeFigureOut">
              <a:rPr lang="en-US" smtClean="0"/>
              <a:pPr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B99F-E362-454B-9FB9-C33ACA97C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DA43-773A-4FF3-B984-8647885C4F59}" type="datetimeFigureOut">
              <a:rPr lang="en-US" smtClean="0"/>
              <a:pPr/>
              <a:t>3/1/2021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B99F-E362-454B-9FB9-C33ACA97C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DA43-773A-4FF3-B984-8647885C4F59}" type="datetimeFigureOut">
              <a:rPr lang="en-US" smtClean="0"/>
              <a:pPr/>
              <a:t>3/1/2021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B99F-E362-454B-9FB9-C33ACA97C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DA43-773A-4FF3-B984-8647885C4F59}" type="datetimeFigureOut">
              <a:rPr lang="en-US" smtClean="0"/>
              <a:pPr/>
              <a:t>3/1/2021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B99F-E362-454B-9FB9-C33ACA97C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DA43-773A-4FF3-B984-8647885C4F59}" type="datetimeFigureOut">
              <a:rPr lang="en-US" smtClean="0"/>
              <a:pPr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B99F-E362-454B-9FB9-C33ACA97C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DA43-773A-4FF3-B984-8647885C4F59}" type="datetimeFigureOut">
              <a:rPr lang="en-US" smtClean="0"/>
              <a:pPr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B99F-E362-454B-9FB9-C33ACA97C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DA43-773A-4FF3-B984-8647885C4F59}" type="datetimeFigureOut">
              <a:rPr lang="en-US" smtClean="0"/>
              <a:pPr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B99F-E362-454B-9FB9-C33ACA97C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DA43-773A-4FF3-B984-8647885C4F59}" type="datetimeFigureOut">
              <a:rPr lang="en-US" smtClean="0"/>
              <a:pPr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B99F-E362-454B-9FB9-C33ACA97C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5DA43-773A-4FF3-B984-8647885C4F59}" type="datetimeFigureOut">
              <a:rPr lang="en-US" smtClean="0"/>
              <a:pPr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AB99F-E362-454B-9FB9-C33ACA97C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fwuyUTvzuw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1AjHXM9JjdM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ationalgeographicexpeditions.eu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pinetrees.com.au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twith.com/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www.traveleyes-international.com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s://www.natgeotv.com/za/shows/natgeo/europe-from-above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user/AuthenticAdventurer" TargetMode="External"/><Relationship Id="rId2" Type="http://schemas.openxmlformats.org/officeDocument/2006/relationships/hyperlink" Target="https://www.youtube.com/watch?v=WfwuyUTvzuw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atwith.com/" TargetMode="External"/><Relationship Id="rId4" Type="http://schemas.openxmlformats.org/officeDocument/2006/relationships/hyperlink" Target="https://www.youtube.com/watch?v=1AjHXM9Jjd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772400" cy="864096"/>
          </a:xfrm>
        </p:spPr>
        <p:txBody>
          <a:bodyPr/>
          <a:lstStyle/>
          <a:p>
            <a:r>
              <a:rPr lang="sr-Latn-CS" dirty="0" smtClean="0">
                <a:latin typeface="Palatino Linotype" panose="02040502050505030304" pitchFamily="18" charset="0"/>
              </a:rPr>
              <a:t>Niche Tourism</a:t>
            </a:r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48880"/>
            <a:ext cx="6400800" cy="720080"/>
          </a:xfrm>
        </p:spPr>
        <p:txBody>
          <a:bodyPr>
            <a:normAutofit/>
          </a:bodyPr>
          <a:lstStyle/>
          <a:p>
            <a:r>
              <a:rPr lang="sr-Latn-CS" dirty="0" smtClean="0">
                <a:latin typeface="Palatino Linotype" panose="02040502050505030304" pitchFamily="18" charset="0"/>
              </a:rPr>
              <a:t>Special Interest Holidays</a:t>
            </a:r>
            <a:endParaRPr lang="en-US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571744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Palatino Linotype" pitchFamily="18" charset="0"/>
              </a:rPr>
              <a:t>market segment</a:t>
            </a:r>
            <a:r>
              <a:rPr lang="en-US" sz="3200" dirty="0" smtClean="0">
                <a:latin typeface="Palatino Linotype" pitchFamily="18" charset="0"/>
              </a:rPr>
              <a:t> = part of a market of </a:t>
            </a:r>
            <a:r>
              <a:rPr lang="sr-Latn-CS" sz="3200" dirty="0" smtClean="0">
                <a:latin typeface="Palatino Linotype" pitchFamily="18" charset="0"/>
              </a:rPr>
              <a:t>individuals/families/companies/organizations</a:t>
            </a:r>
            <a:r>
              <a:rPr lang="en-US" sz="3200" dirty="0" smtClean="0">
                <a:latin typeface="Palatino Linotype" pitchFamily="18" charset="0"/>
              </a:rPr>
              <a:t> </a:t>
            </a:r>
            <a:r>
              <a:rPr lang="sr-Latn-CS" sz="3200" dirty="0" smtClean="0">
                <a:solidFill>
                  <a:srgbClr val="FF0000"/>
                </a:solidFill>
                <a:latin typeface="Palatino Linotype" pitchFamily="18" charset="0"/>
              </a:rPr>
              <a:t>sharing</a:t>
            </a:r>
            <a:r>
              <a:rPr lang="en-US" sz="3200" dirty="0" smtClean="0">
                <a:solidFill>
                  <a:srgbClr val="FF0000"/>
                </a:solidFill>
                <a:latin typeface="Palatino Linotype" pitchFamily="18" charset="0"/>
              </a:rPr>
              <a:t> characteristic</a:t>
            </a:r>
            <a:r>
              <a:rPr lang="sr-Latn-CS" sz="3200" dirty="0" smtClean="0">
                <a:solidFill>
                  <a:srgbClr val="FF0000"/>
                </a:solidFill>
                <a:latin typeface="Palatino Linotype" pitchFamily="18" charset="0"/>
              </a:rPr>
              <a:t>(</a:t>
            </a:r>
            <a:r>
              <a:rPr lang="en-US" sz="3200" dirty="0" smtClean="0">
                <a:solidFill>
                  <a:srgbClr val="FF0000"/>
                </a:solidFill>
                <a:latin typeface="Palatino Linotype" pitchFamily="18" charset="0"/>
              </a:rPr>
              <a:t>s</a:t>
            </a:r>
            <a:r>
              <a:rPr lang="sr-Latn-CS" sz="3200" dirty="0" smtClean="0">
                <a:solidFill>
                  <a:srgbClr val="FF0000"/>
                </a:solidFill>
                <a:latin typeface="Palatino Linotype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</a:rPr>
              <a:t> that cause them to demand similar product</a:t>
            </a:r>
            <a:r>
              <a:rPr lang="sr-Latn-CS" sz="3200" dirty="0" smtClean="0">
                <a:latin typeface="Palatino Linotype" pitchFamily="18" charset="0"/>
              </a:rPr>
              <a:t>s</a:t>
            </a:r>
            <a:r>
              <a:rPr lang="en-US" sz="3200" dirty="0" smtClean="0">
                <a:latin typeface="Palatino Linotype" pitchFamily="18" charset="0"/>
              </a:rPr>
              <a:t> </a:t>
            </a:r>
            <a:r>
              <a:rPr lang="sr-Latn-CS" sz="3200" dirty="0" smtClean="0">
                <a:latin typeface="Palatino Linotype" pitchFamily="18" charset="0"/>
              </a:rPr>
              <a:t>or</a:t>
            </a:r>
            <a:r>
              <a:rPr lang="en-US" sz="3200" dirty="0" smtClean="0">
                <a:latin typeface="Palatino Linotype" pitchFamily="18" charset="0"/>
              </a:rPr>
              <a:t> services</a:t>
            </a:r>
            <a:r>
              <a:rPr lang="sr-Latn-CS" sz="3600" dirty="0" smtClean="0">
                <a:latin typeface="Palatino Linotype" pitchFamily="18" charset="0"/>
              </a:rPr>
              <a:t>.</a:t>
            </a:r>
            <a:r>
              <a:rPr lang="sr-Latn-CS" sz="4000" dirty="0" smtClean="0">
                <a:latin typeface="Palatino Linotype" pitchFamily="18" charset="0"/>
              </a:rPr>
              <a:t/>
            </a:r>
            <a:br>
              <a:rPr lang="sr-Latn-CS" sz="4000" dirty="0" smtClean="0">
                <a:latin typeface="Palatino Linotype" pitchFamily="18" charset="0"/>
              </a:rPr>
            </a:br>
            <a:r>
              <a:rPr lang="en-US" sz="3200" dirty="0" smtClean="0">
                <a:latin typeface="Palatino Linotype" pitchFamily="18" charset="0"/>
              </a:rPr>
              <a:t> </a:t>
            </a:r>
            <a:r>
              <a:rPr lang="sr-Latn-CS" sz="3200" dirty="0" smtClean="0">
                <a:latin typeface="Palatino Linotype" pitchFamily="18" charset="0"/>
              </a:rPr>
              <a:t>-</a:t>
            </a:r>
            <a:r>
              <a:rPr lang="en-US" sz="3200" dirty="0" smtClean="0">
                <a:latin typeface="Palatino Linotype" pitchFamily="18" charset="0"/>
              </a:rPr>
              <a:t>Market segments share same qualities: gender, age, interests, location, income</a:t>
            </a:r>
            <a:endParaRPr lang="en-US" sz="3200" dirty="0"/>
          </a:p>
        </p:txBody>
      </p:sp>
      <p:pic>
        <p:nvPicPr>
          <p:cNvPr id="4" name="Picture 2" descr="C:\Users\user\Desktop\Good-market-segmentation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714620"/>
            <a:ext cx="8286808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58280" cy="1500174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Palatino Linotype" pitchFamily="18" charset="0"/>
              </a:rPr>
              <a:t>target</a:t>
            </a:r>
            <a:r>
              <a:rPr lang="en-US" sz="3200" dirty="0" smtClean="0">
                <a:latin typeface="Palatino Linotype" pitchFamily="18" charset="0"/>
              </a:rPr>
              <a:t> </a:t>
            </a:r>
            <a:r>
              <a:rPr lang="sr-Latn-CS" sz="3200" b="1" dirty="0" smtClean="0">
                <a:latin typeface="Palatino Linotype" pitchFamily="18" charset="0"/>
              </a:rPr>
              <a:t>group or focus group</a:t>
            </a:r>
            <a:r>
              <a:rPr lang="en-US" sz="3200" dirty="0" smtClean="0">
                <a:latin typeface="Palatino Linotype" pitchFamily="18" charset="0"/>
              </a:rPr>
              <a:t> = a group of customers  at which a company has decided to aim its products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5429256" cy="5143536"/>
          </a:xfrm>
        </p:spPr>
        <p:txBody>
          <a:bodyPr>
            <a:noAutofit/>
          </a:bodyPr>
          <a:lstStyle/>
          <a:p>
            <a:r>
              <a:rPr lang="sr-Latn-CS" sz="2800" b="1" i="1" dirty="0" smtClean="0">
                <a:latin typeface="Palatino Linotype" pitchFamily="18" charset="0"/>
              </a:rPr>
              <a:t>Demographic </a:t>
            </a:r>
            <a:r>
              <a:rPr lang="sr-Latn-CS" sz="2800" dirty="0" smtClean="0">
                <a:latin typeface="Palatino Linotype" pitchFamily="18" charset="0"/>
              </a:rPr>
              <a:t>– gender, age</a:t>
            </a:r>
          </a:p>
          <a:p>
            <a:r>
              <a:rPr lang="sr-Latn-CS" sz="2800" b="1" i="1" dirty="0" smtClean="0">
                <a:latin typeface="Palatino Linotype" pitchFamily="18" charset="0"/>
              </a:rPr>
              <a:t>Socioeconomic</a:t>
            </a:r>
            <a:r>
              <a:rPr lang="sr-Latn-CS" sz="2800" dirty="0" smtClean="0">
                <a:latin typeface="Palatino Linotype" pitchFamily="18" charset="0"/>
              </a:rPr>
              <a:t> – income, profession, household size, education</a:t>
            </a:r>
          </a:p>
          <a:p>
            <a:r>
              <a:rPr lang="sr-Latn-CS" sz="2800" b="1" i="1" dirty="0" smtClean="0">
                <a:latin typeface="Palatino Linotype" pitchFamily="18" charset="0"/>
              </a:rPr>
              <a:t>Psychographic</a:t>
            </a:r>
            <a:r>
              <a:rPr lang="sr-Latn-CS" sz="2800" dirty="0" smtClean="0">
                <a:latin typeface="Palatino Linotype" pitchFamily="18" charset="0"/>
              </a:rPr>
              <a:t> – interests, attitudes, values, lifestyles</a:t>
            </a:r>
          </a:p>
          <a:p>
            <a:r>
              <a:rPr lang="sr-Latn-CS" sz="2800" b="1" i="1" dirty="0" smtClean="0">
                <a:latin typeface="Palatino Linotype" pitchFamily="18" charset="0"/>
              </a:rPr>
              <a:t>Behavioral </a:t>
            </a:r>
            <a:r>
              <a:rPr lang="sr-Latn-CS" sz="2800" dirty="0" smtClean="0">
                <a:latin typeface="Palatino Linotype" pitchFamily="18" charset="0"/>
              </a:rPr>
              <a:t>– occasion, degree of loyalty</a:t>
            </a:r>
          </a:p>
          <a:p>
            <a:r>
              <a:rPr lang="sr-Latn-CS" sz="2800" b="1" i="1" dirty="0" smtClean="0">
                <a:latin typeface="Palatino Linotype" pitchFamily="18" charset="0"/>
              </a:rPr>
              <a:t>Product- related </a:t>
            </a:r>
            <a:r>
              <a:rPr lang="sr-Latn-CS" sz="2800" dirty="0" smtClean="0">
                <a:latin typeface="Palatino Linotype" pitchFamily="18" charset="0"/>
              </a:rPr>
              <a:t>– relationship to a product</a:t>
            </a:r>
            <a:endParaRPr lang="en-US" sz="2800" dirty="0" smtClean="0">
              <a:latin typeface="Palatino Linotype" pitchFamily="18" charset="0"/>
            </a:endParaRPr>
          </a:p>
          <a:p>
            <a:endParaRPr lang="en-US" sz="2800" dirty="0"/>
          </a:p>
        </p:txBody>
      </p:sp>
      <p:pic>
        <p:nvPicPr>
          <p:cNvPr id="4" name="Picture 2" descr="C:\Users\user\Desktop\identifying-target-audience-cit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500174"/>
            <a:ext cx="3500462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85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86124"/>
            <a:ext cx="4286248" cy="2840039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latin typeface="Palatino Linotype" pitchFamily="18" charset="0"/>
              </a:rPr>
              <a:t>mass</a:t>
            </a:r>
            <a:r>
              <a:rPr lang="en-US" dirty="0" smtClean="0">
                <a:latin typeface="Palatino Linotype" pitchFamily="18" charset="0"/>
              </a:rPr>
              <a:t> </a:t>
            </a:r>
            <a:r>
              <a:rPr lang="en-US" b="1" dirty="0" smtClean="0">
                <a:latin typeface="Palatino Linotype" pitchFamily="18" charset="0"/>
              </a:rPr>
              <a:t>marketing</a:t>
            </a:r>
            <a:r>
              <a:rPr lang="en-US" dirty="0" smtClean="0">
                <a:latin typeface="Palatino Linotype" pitchFamily="18" charset="0"/>
              </a:rPr>
              <a:t>  = a firm decides to ignore market segment differences and go after the whole market with one offer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2" descr="C:\Users\user\Desktop\markets-300x2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8136904" cy="30003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00562" y="3214686"/>
            <a:ext cx="46434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Palatino Linotype" pitchFamily="18" charset="0"/>
              </a:rPr>
              <a:t>niche market =</a:t>
            </a:r>
            <a:r>
              <a:rPr lang="sr-Latn-CS" sz="3000" b="1" dirty="0" smtClean="0">
                <a:latin typeface="Palatino Linotype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</a:rPr>
              <a:t>aimed at satisfying specific market needs (prestige, practicability, adventure, planet environment conscience)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 Linotype" panose="02040502050505030304" pitchFamily="18" charset="0"/>
              </a:rPr>
              <a:t>Niche Tourism</a:t>
            </a:r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034" y="1571612"/>
            <a:ext cx="4040188" cy="639762"/>
          </a:xfrm>
        </p:spPr>
        <p:txBody>
          <a:bodyPr>
            <a:normAutofit/>
          </a:bodyPr>
          <a:lstStyle/>
          <a:p>
            <a:r>
              <a:rPr lang="sr-Latn-CS" sz="2800" dirty="0" smtClean="0">
                <a:latin typeface="Palatino Linotype" panose="02040502050505030304" pitchFamily="18" charset="0"/>
              </a:rPr>
              <a:t>Niche Tourism</a:t>
            </a:r>
            <a:endParaRPr lang="en-US" sz="2800" dirty="0">
              <a:latin typeface="Palatino Linotype" panose="0204050205050503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282" y="2500306"/>
            <a:ext cx="4325940" cy="3951288"/>
          </a:xfrm>
        </p:spPr>
        <p:txBody>
          <a:bodyPr>
            <a:normAutofit/>
          </a:bodyPr>
          <a:lstStyle/>
          <a:p>
            <a:r>
              <a:rPr lang="sr-Latn-CS" sz="2800" dirty="0" smtClean="0">
                <a:latin typeface="Palatino Linotype" panose="02040502050505030304" pitchFamily="18" charset="0"/>
              </a:rPr>
              <a:t>p</a:t>
            </a:r>
            <a:r>
              <a:rPr lang="sr-Latn-CS" sz="2800" dirty="0" smtClean="0">
                <a:latin typeface="Palatino Linotype" panose="02040502050505030304" pitchFamily="18" charset="0"/>
              </a:rPr>
              <a:t>otential </a:t>
            </a:r>
            <a:r>
              <a:rPr lang="sr-Latn-CS" sz="2800" dirty="0" smtClean="0">
                <a:latin typeface="Palatino Linotype" panose="02040502050505030304" pitchFamily="18" charset="0"/>
              </a:rPr>
              <a:t>high profit margins</a:t>
            </a:r>
            <a:r>
              <a:rPr lang="en-US" sz="2800" dirty="0" smtClean="0">
                <a:latin typeface="Palatino Linotype" panose="02040502050505030304" pitchFamily="18" charset="0"/>
              </a:rPr>
              <a:t> (high spenders)</a:t>
            </a:r>
            <a:endParaRPr lang="sr-Latn-CS" sz="2800" dirty="0" smtClean="0">
              <a:latin typeface="Palatino Linotype" panose="02040502050505030304" pitchFamily="18" charset="0"/>
            </a:endParaRPr>
          </a:p>
          <a:p>
            <a:r>
              <a:rPr lang="sr-Latn-CS" sz="2800" dirty="0" smtClean="0">
                <a:latin typeface="Palatino Linotype" panose="02040502050505030304" pitchFamily="18" charset="0"/>
              </a:rPr>
              <a:t>‘small is beautiful’, small independent businesses, caters only for a group of people</a:t>
            </a:r>
          </a:p>
          <a:p>
            <a:r>
              <a:rPr lang="sr-Latn-CS" sz="2800" dirty="0" smtClean="0">
                <a:latin typeface="Palatino Linotype" panose="02040502050505030304" pitchFamily="18" charset="0"/>
              </a:rPr>
              <a:t>s</a:t>
            </a:r>
            <a:r>
              <a:rPr lang="sr-Latn-CS" sz="2800" dirty="0" smtClean="0">
                <a:latin typeface="Palatino Linotype" panose="02040502050505030304" pitchFamily="18" charset="0"/>
              </a:rPr>
              <a:t>mall-scale </a:t>
            </a:r>
            <a:r>
              <a:rPr lang="sr-Latn-CS" sz="2800" dirty="0" smtClean="0">
                <a:latin typeface="Palatino Linotype" panose="02040502050505030304" pitchFamily="18" charset="0"/>
              </a:rPr>
              <a:t>operations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sr-Latn-CS" sz="2800" dirty="0" smtClean="0">
                <a:latin typeface="Palatino Linotype" panose="02040502050505030304" pitchFamily="18" charset="0"/>
              </a:rPr>
              <a:t>Mass Tourism</a:t>
            </a:r>
            <a:endParaRPr lang="en-US" sz="2800" dirty="0">
              <a:latin typeface="Palatino Linotype" panose="0204050205050503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9993" y="2174874"/>
            <a:ext cx="4464496" cy="4278462"/>
          </a:xfrm>
        </p:spPr>
        <p:txBody>
          <a:bodyPr>
            <a:normAutofit/>
          </a:bodyPr>
          <a:lstStyle/>
          <a:p>
            <a:r>
              <a:rPr lang="sr-Latn-CS" sz="2800" dirty="0" smtClean="0">
                <a:latin typeface="Palatino Linotype" panose="02040502050505030304" pitchFamily="18" charset="0"/>
              </a:rPr>
              <a:t>c</a:t>
            </a:r>
            <a:r>
              <a:rPr lang="sr-Latn-CS" sz="2800" dirty="0" smtClean="0">
                <a:latin typeface="Palatino Linotype" panose="02040502050505030304" pitchFamily="18" charset="0"/>
              </a:rPr>
              <a:t>heap </a:t>
            </a:r>
            <a:r>
              <a:rPr lang="sr-Latn-CS" sz="2800" dirty="0" smtClean="0">
                <a:latin typeface="Palatino Linotype" panose="02040502050505030304" pitchFamily="18" charset="0"/>
              </a:rPr>
              <a:t>package tours</a:t>
            </a:r>
          </a:p>
          <a:p>
            <a:r>
              <a:rPr lang="sr-Latn-CS" sz="2800" dirty="0" smtClean="0">
                <a:latin typeface="Palatino Linotype" panose="02040502050505030304" pitchFamily="18" charset="0"/>
              </a:rPr>
              <a:t>l</a:t>
            </a:r>
            <a:r>
              <a:rPr lang="sr-Latn-CS" sz="2800" dirty="0" smtClean="0">
                <a:latin typeface="Palatino Linotype" panose="02040502050505030304" pitchFamily="18" charset="0"/>
              </a:rPr>
              <a:t>arge </a:t>
            </a:r>
            <a:r>
              <a:rPr lang="sr-Latn-CS" sz="2800" dirty="0" smtClean="0">
                <a:latin typeface="Palatino Linotype" panose="02040502050505030304" pitchFamily="18" charset="0"/>
              </a:rPr>
              <a:t>tourist resorts</a:t>
            </a:r>
          </a:p>
          <a:p>
            <a:r>
              <a:rPr lang="sr-Latn-CS" sz="2800" dirty="0" smtClean="0">
                <a:latin typeface="Palatino Linotype" panose="02040502050505030304" pitchFamily="18" charset="0"/>
              </a:rPr>
              <a:t>i</a:t>
            </a:r>
            <a:r>
              <a:rPr lang="sr-Latn-CS" sz="2800" dirty="0" smtClean="0">
                <a:latin typeface="Palatino Linotype" panose="02040502050505030304" pitchFamily="18" charset="0"/>
              </a:rPr>
              <a:t>nternational </a:t>
            </a:r>
            <a:r>
              <a:rPr lang="sr-Latn-CS" sz="2800" dirty="0" smtClean="0">
                <a:latin typeface="Palatino Linotype" panose="02040502050505030304" pitchFamily="18" charset="0"/>
              </a:rPr>
              <a:t>hotel chains</a:t>
            </a:r>
          </a:p>
          <a:p>
            <a:r>
              <a:rPr lang="sr-Latn-CS" sz="2800" dirty="0" smtClean="0">
                <a:latin typeface="Palatino Linotype" panose="02040502050505030304" pitchFamily="18" charset="0"/>
              </a:rPr>
              <a:t>m</a:t>
            </a:r>
            <a:r>
              <a:rPr lang="sr-Latn-CS" sz="2800" dirty="0" smtClean="0">
                <a:latin typeface="Palatino Linotype" panose="02040502050505030304" pitchFamily="18" charset="0"/>
              </a:rPr>
              <a:t>an-made </a:t>
            </a:r>
            <a:r>
              <a:rPr lang="sr-Latn-CS" sz="2800" dirty="0" smtClean="0">
                <a:latin typeface="Palatino Linotype" panose="02040502050505030304" pitchFamily="18" charset="0"/>
              </a:rPr>
              <a:t>attractions such as Dysneyland</a:t>
            </a:r>
          </a:p>
          <a:p>
            <a:r>
              <a:rPr lang="sr-Latn-CS" sz="2800" dirty="0">
                <a:latin typeface="Palatino Linotype" panose="02040502050505030304" pitchFamily="18" charset="0"/>
              </a:rPr>
              <a:t>e</a:t>
            </a:r>
            <a:r>
              <a:rPr lang="sr-Latn-CS" sz="2800" dirty="0" smtClean="0">
                <a:latin typeface="Palatino Linotype" panose="02040502050505030304" pitchFamily="18" charset="0"/>
              </a:rPr>
              <a:t>conomy of </a:t>
            </a:r>
            <a:r>
              <a:rPr lang="sr-Latn-CS" sz="2800" dirty="0" smtClean="0">
                <a:latin typeface="Palatino Linotype" panose="02040502050505030304" pitchFamily="18" charset="0"/>
              </a:rPr>
              <a:t>scale (</a:t>
            </a:r>
            <a:r>
              <a:rPr lang="sr-Latn-CS" sz="2800" i="1" dirty="0" smtClean="0">
                <a:latin typeface="Palatino Linotype" panose="02040502050505030304" pitchFamily="18" charset="0"/>
              </a:rPr>
              <a:t>ekonomija obima</a:t>
            </a:r>
            <a:r>
              <a:rPr lang="sr-Latn-CS" sz="2800" dirty="0" smtClean="0">
                <a:latin typeface="Palatino Linotype" panose="02040502050505030304" pitchFamily="18" charset="0"/>
              </a:rPr>
              <a:t>)</a:t>
            </a:r>
            <a:endParaRPr lang="en-US" sz="2800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User\Desktop\journal-international-academy-Niche-Tourism-23-1-72-g00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8643998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648072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Palatino Linotype" pitchFamily="18" charset="0"/>
              </a:rPr>
              <a:t>Holiday </a:t>
            </a:r>
            <a:r>
              <a:rPr lang="sr-Latn-RS" sz="3600" dirty="0" smtClean="0">
                <a:latin typeface="Palatino Linotype" pitchFamily="18" charset="0"/>
              </a:rPr>
              <a:t>types (from the 1st year, Unit 3/Unit 7)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052736"/>
            <a:ext cx="4786346" cy="55195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dirty="0" smtClean="0">
                <a:latin typeface="Palatino Linotype" pitchFamily="18" charset="0"/>
              </a:rPr>
              <a:t>Safari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Cruise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Farmstay</a:t>
            </a:r>
            <a:endParaRPr lang="sr-Latn-RS" dirty="0" smtClean="0">
              <a:latin typeface="Palatino Linotype" pitchFamily="18" charset="0"/>
            </a:endParaRPr>
          </a:p>
          <a:p>
            <a:pPr algn="just"/>
            <a:r>
              <a:rPr lang="sr-Latn-RS" dirty="0" smtClean="0">
                <a:latin typeface="Palatino Linotype" pitchFamily="18" charset="0"/>
              </a:rPr>
              <a:t>Fly-drive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White-water rafting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Beach holiday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Self-catering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Adventure holiday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Trekking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Rambling </a:t>
            </a:r>
            <a:r>
              <a:rPr lang="sr-Latn-RS" dirty="0" smtClean="0">
                <a:latin typeface="Palatino Linotype" pitchFamily="18" charset="0"/>
              </a:rPr>
              <a:t>holiday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Weekend break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Camping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ce7c47c902c9ba049fb9a733de40281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412776"/>
            <a:ext cx="3816424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What could two holidaymakers do that is ‘different’?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4" name="Picture 2" descr="C:\Users\Smiljka Kesic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1214422"/>
            <a:ext cx="6143668" cy="47863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594928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  <a:hlinkClick r:id="rId3"/>
              </a:rPr>
              <a:t>WATCH!!! </a:t>
            </a:r>
            <a:r>
              <a:rPr lang="en-US" sz="2800" b="1" dirty="0" smtClean="0">
                <a:latin typeface="Californian FB" pitchFamily="18" charset="0"/>
                <a:hlinkClick r:id="rId3"/>
              </a:rPr>
              <a:t>https</a:t>
            </a:r>
            <a:r>
              <a:rPr lang="en-US" sz="2800" b="1" dirty="0" smtClean="0">
                <a:latin typeface="Californian FB" pitchFamily="18" charset="0"/>
                <a:hlinkClick r:id="rId3"/>
              </a:rPr>
              <a:t>://www.youtube.com/watch?v=WfwuyUTvzuw</a:t>
            </a:r>
            <a:endParaRPr lang="sr-Latn-RS" sz="2800" b="1" dirty="0" smtClean="0">
              <a:latin typeface="Californian FB" pitchFamily="18" charset="0"/>
            </a:endParaRPr>
          </a:p>
          <a:p>
            <a:pPr algn="ctr"/>
            <a:endParaRPr lang="en-US" sz="2800" b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400" i="1" dirty="0" smtClean="0">
                <a:latin typeface="Californian FB" pitchFamily="18" charset="0"/>
              </a:rPr>
              <a:t>Video: The niche – and sometimes fringe – travel industry that finds hidden treasures in unlikely places</a:t>
            </a:r>
            <a:endParaRPr lang="en-US" sz="3400" i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What have been “new attractions-destinations” or hidden treasures for Canadian holidaymakers recently? </a:t>
            </a:r>
          </a:p>
          <a:p>
            <a:r>
              <a:rPr lang="sr-Latn-RS" dirty="0" smtClean="0">
                <a:latin typeface="Californian FB" pitchFamily="18" charset="0"/>
              </a:rPr>
              <a:t>Who wants to go there and why?</a:t>
            </a:r>
          </a:p>
          <a:p>
            <a:r>
              <a:rPr lang="sr-Latn-RS" dirty="0" smtClean="0">
                <a:latin typeface="Californian FB" pitchFamily="18" charset="0"/>
              </a:rPr>
              <a:t>What is tourism experience?</a:t>
            </a:r>
          </a:p>
          <a:p>
            <a:r>
              <a:rPr lang="sr-Latn-RS" dirty="0" smtClean="0">
                <a:latin typeface="Californian FB" pitchFamily="18" charset="0"/>
              </a:rPr>
              <a:t>What has authenticity got to do with it?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Palatino Linotype" pitchFamily="18" charset="0"/>
              </a:rPr>
              <a:t>h</a:t>
            </a:r>
            <a:r>
              <a:rPr lang="en-US" sz="3600" dirty="0" err="1" smtClean="0">
                <a:latin typeface="Palatino Linotype" pitchFamily="18" charset="0"/>
              </a:rPr>
              <a:t>oliday</a:t>
            </a:r>
            <a:r>
              <a:rPr lang="en-US" sz="3600" dirty="0" smtClean="0">
                <a:latin typeface="Palatino Linotype" pitchFamily="18" charset="0"/>
              </a:rPr>
              <a:t> </a:t>
            </a:r>
            <a:r>
              <a:rPr lang="en-US" sz="3600" dirty="0" smtClean="0">
                <a:latin typeface="Palatino Linotype" pitchFamily="18" charset="0"/>
              </a:rPr>
              <a:t>with a difference</a:t>
            </a:r>
            <a:r>
              <a:rPr lang="sr-Latn-RS" sz="3600" dirty="0" smtClean="0">
                <a:latin typeface="Palatino Linotype" pitchFamily="18" charset="0"/>
              </a:rPr>
              <a:t/>
            </a:r>
            <a:br>
              <a:rPr lang="sr-Latn-RS" sz="3600" dirty="0" smtClean="0">
                <a:latin typeface="Palatino Linotype" pitchFamily="18" charset="0"/>
              </a:rPr>
            </a:br>
            <a:r>
              <a:rPr lang="sr-Latn-RS" sz="3600" b="1" i="1" dirty="0" smtClean="0">
                <a:latin typeface="Palatino Linotype" pitchFamily="18" charset="0"/>
              </a:rPr>
              <a:t>to go off the beaten track</a:t>
            </a:r>
            <a:endParaRPr lang="en-US" sz="3600" b="1" i="1" dirty="0">
              <a:latin typeface="Palatino Linotype" pitchFamily="18" charset="0"/>
            </a:endParaRPr>
          </a:p>
        </p:txBody>
      </p:sp>
      <p:pic>
        <p:nvPicPr>
          <p:cNvPr id="4" name="Picture 2" descr="C:\Users\Smiljka Kesic\Desktop\318305_10150333175002954_508097953_7823381_1438615774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571612"/>
            <a:ext cx="3507621" cy="452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Smiljka Kesic\Desktop\0505_cruise_wideweb__470x299,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0" y="1857364"/>
            <a:ext cx="4191000" cy="3797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Palatino Linotype" pitchFamily="18" charset="0"/>
              </a:rPr>
              <a:t>h</a:t>
            </a:r>
            <a:r>
              <a:rPr lang="en-US" sz="3600" dirty="0" err="1" smtClean="0">
                <a:latin typeface="Palatino Linotype" pitchFamily="18" charset="0"/>
              </a:rPr>
              <a:t>oliday</a:t>
            </a:r>
            <a:r>
              <a:rPr lang="en-US" sz="3600" dirty="0" smtClean="0">
                <a:latin typeface="Palatino Linotype" pitchFamily="18" charset="0"/>
              </a:rPr>
              <a:t> </a:t>
            </a:r>
            <a:r>
              <a:rPr lang="en-US" sz="3600" dirty="0" smtClean="0">
                <a:latin typeface="Palatino Linotype" pitchFamily="18" charset="0"/>
              </a:rPr>
              <a:t>with a difference</a:t>
            </a:r>
            <a:r>
              <a:rPr lang="sr-Latn-RS" sz="3600" dirty="0" smtClean="0">
                <a:latin typeface="Palatino Linotype" pitchFamily="18" charset="0"/>
              </a:rPr>
              <a:t/>
            </a:r>
            <a:br>
              <a:rPr lang="sr-Latn-RS" sz="3600" dirty="0" smtClean="0">
                <a:latin typeface="Palatino Linotype" pitchFamily="18" charset="0"/>
              </a:rPr>
            </a:br>
            <a:r>
              <a:rPr lang="sr-Latn-RS" sz="3600" dirty="0" smtClean="0">
                <a:latin typeface="Palatino Linotype" pitchFamily="18" charset="0"/>
              </a:rPr>
              <a:t>Medical </a:t>
            </a:r>
            <a:r>
              <a:rPr lang="sr-Latn-RS" sz="3600" dirty="0" smtClean="0">
                <a:latin typeface="Palatino Linotype" pitchFamily="18" charset="0"/>
              </a:rPr>
              <a:t>and </a:t>
            </a:r>
            <a:r>
              <a:rPr lang="sr-Latn-RS" sz="3600" dirty="0" smtClean="0">
                <a:latin typeface="Palatino Linotype" pitchFamily="18" charset="0"/>
              </a:rPr>
              <a:t>Wellness </a:t>
            </a:r>
            <a:r>
              <a:rPr lang="sr-Latn-RS" sz="3600" dirty="0" smtClean="0">
                <a:latin typeface="Palatino Linotype" pitchFamily="18" charset="0"/>
              </a:rPr>
              <a:t>T</a:t>
            </a:r>
            <a:r>
              <a:rPr lang="sr-Latn-RS" sz="3600" dirty="0" smtClean="0">
                <a:latin typeface="Palatino Linotype" pitchFamily="18" charset="0"/>
              </a:rPr>
              <a:t>ourism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4" name="Picture 2" descr="C:\Users\Smiljka Kesic\Desktop\beauty-therap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2143116"/>
            <a:ext cx="7215238" cy="40005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Autofit/>
          </a:bodyPr>
          <a:lstStyle/>
          <a:p>
            <a:r>
              <a:rPr lang="sr-Latn-RS" sz="3000" dirty="0" smtClean="0">
                <a:latin typeface="Palatino Linotype" pitchFamily="18" charset="0"/>
              </a:rPr>
              <a:t>Special Interest Tourism</a:t>
            </a:r>
            <a:br>
              <a:rPr lang="sr-Latn-RS" sz="3000" dirty="0" smtClean="0">
                <a:latin typeface="Palatino Linotype" pitchFamily="18" charset="0"/>
              </a:rPr>
            </a:br>
            <a:r>
              <a:rPr lang="sr-Latn-RS" sz="3000" dirty="0" smtClean="0">
                <a:latin typeface="Palatino Linotype" pitchFamily="18" charset="0"/>
              </a:rPr>
              <a:t>Jafari, J. </a:t>
            </a:r>
            <a:r>
              <a:rPr lang="sr-Latn-RS" sz="3000" dirty="0" smtClean="0">
                <a:latin typeface="Palatino Linotype" pitchFamily="18" charset="0"/>
              </a:rPr>
              <a:t>2000</a:t>
            </a:r>
            <a:r>
              <a:rPr lang="sr-Latn-RS" sz="3000" dirty="0" smtClean="0">
                <a:latin typeface="Palatino Linotype" pitchFamily="18" charset="0"/>
              </a:rPr>
              <a:t>,</a:t>
            </a:r>
            <a:r>
              <a:rPr lang="sr-Latn-RS" sz="3000" i="1" dirty="0" smtClean="0">
                <a:latin typeface="Palatino Linotype" pitchFamily="18" charset="0"/>
              </a:rPr>
              <a:t>Encyclopaedia </a:t>
            </a:r>
            <a:r>
              <a:rPr lang="sr-Latn-RS" sz="3000" i="1" dirty="0" smtClean="0">
                <a:latin typeface="Palatino Linotype" pitchFamily="18" charset="0"/>
              </a:rPr>
              <a:t>of Tourism</a:t>
            </a:r>
            <a:endParaRPr lang="en-US" sz="3000" i="1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</p:spPr>
        <p:txBody>
          <a:bodyPr>
            <a:noAutofit/>
          </a:bodyPr>
          <a:lstStyle/>
          <a:p>
            <a:pPr algn="just"/>
            <a:r>
              <a:rPr lang="en-US" sz="2700" b="1" i="1" dirty="0" smtClean="0">
                <a:latin typeface="Californian FB" pitchFamily="18" charset="0"/>
              </a:rPr>
              <a:t>Special interest tourism </a:t>
            </a:r>
            <a:r>
              <a:rPr lang="en-US" sz="2700" dirty="0" smtClean="0">
                <a:latin typeface="Californian FB" pitchFamily="18" charset="0"/>
              </a:rPr>
              <a:t>is a controversial label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which is often used mistakenly to describe a form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which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is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in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some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way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preferable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to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b="1" dirty="0" smtClean="0">
                <a:latin typeface="Californian FB" pitchFamily="18" charset="0"/>
              </a:rPr>
              <a:t>mass</a:t>
            </a:r>
            <a:r>
              <a:rPr lang="sr-Latn-RS" sz="2700" b="1" dirty="0" smtClean="0">
                <a:latin typeface="Californian FB" pitchFamily="18" charset="0"/>
              </a:rPr>
              <a:t> </a:t>
            </a:r>
            <a:r>
              <a:rPr lang="en-US" sz="2700" b="1" dirty="0" smtClean="0">
                <a:latin typeface="Californian FB" pitchFamily="18" charset="0"/>
              </a:rPr>
              <a:t>tourism</a:t>
            </a:r>
            <a:r>
              <a:rPr lang="en-US" sz="2700" dirty="0" smtClean="0">
                <a:latin typeface="Californian FB" pitchFamily="18" charset="0"/>
              </a:rPr>
              <a:t>. </a:t>
            </a:r>
            <a:endParaRPr lang="sr-Latn-RS" sz="2700" dirty="0" smtClean="0">
              <a:latin typeface="Californian FB" pitchFamily="18" charset="0"/>
            </a:endParaRPr>
          </a:p>
          <a:p>
            <a:pPr algn="just"/>
            <a:r>
              <a:rPr lang="en-US" sz="2700" dirty="0" smtClean="0">
                <a:latin typeface="Californian FB" pitchFamily="18" charset="0"/>
              </a:rPr>
              <a:t>However, it is not synonymous with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terms such as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i="1" dirty="0" smtClean="0">
                <a:latin typeface="Californian FB" pitchFamily="18" charset="0"/>
              </a:rPr>
              <a:t>alternative tourism,</a:t>
            </a:r>
            <a:r>
              <a:rPr lang="sr-Latn-RS" sz="2700" i="1" dirty="0" smtClean="0">
                <a:latin typeface="Californian FB" pitchFamily="18" charset="0"/>
              </a:rPr>
              <a:t> </a:t>
            </a:r>
            <a:r>
              <a:rPr lang="en-US" sz="2700" i="1" dirty="0" smtClean="0">
                <a:latin typeface="Californian FB" pitchFamily="18" charset="0"/>
              </a:rPr>
              <a:t>ethical</a:t>
            </a:r>
            <a:r>
              <a:rPr lang="sr-Latn-RS" sz="2700" i="1" dirty="0" smtClean="0">
                <a:latin typeface="Californian FB" pitchFamily="18" charset="0"/>
              </a:rPr>
              <a:t> </a:t>
            </a:r>
            <a:r>
              <a:rPr lang="en-US" sz="2700" i="1" dirty="0" smtClean="0">
                <a:latin typeface="Californian FB" pitchFamily="18" charset="0"/>
              </a:rPr>
              <a:t>travel,</a:t>
            </a:r>
            <a:r>
              <a:rPr lang="sr-Latn-RS" sz="2700" i="1" dirty="0" smtClean="0">
                <a:latin typeface="Californian FB" pitchFamily="18" charset="0"/>
              </a:rPr>
              <a:t> </a:t>
            </a:r>
            <a:r>
              <a:rPr lang="en-US" sz="2700" i="1" dirty="0" smtClean="0">
                <a:latin typeface="Californian FB" pitchFamily="18" charset="0"/>
              </a:rPr>
              <a:t>appropriate tourism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or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i="1" dirty="0" smtClean="0">
                <a:latin typeface="Californian FB" pitchFamily="18" charset="0"/>
              </a:rPr>
              <a:t>ecotourism</a:t>
            </a:r>
            <a:r>
              <a:rPr lang="en-US" sz="2700" dirty="0" smtClean="0">
                <a:latin typeface="Californian FB" pitchFamily="18" charset="0"/>
              </a:rPr>
              <a:t>,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since the special interest type is not necessarily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either responsible or sustainable;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ecologically sustainable tourism).</a:t>
            </a:r>
            <a:r>
              <a:rPr lang="sr-Latn-RS" sz="2700" dirty="0" smtClean="0">
                <a:latin typeface="Californian FB" pitchFamily="18" charset="0"/>
              </a:rPr>
              <a:t> </a:t>
            </a:r>
          </a:p>
          <a:p>
            <a:pPr algn="just"/>
            <a:r>
              <a:rPr lang="en-US" sz="2700" dirty="0" smtClean="0">
                <a:latin typeface="Californian FB" pitchFamily="18" charset="0"/>
              </a:rPr>
              <a:t>Special interest tourists are motivated not so much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by desire to be responsible tourists as </a:t>
            </a:r>
            <a:r>
              <a:rPr lang="en-US" sz="2700" u="sng" dirty="0" smtClean="0">
                <a:latin typeface="Californian FB" pitchFamily="18" charset="0"/>
              </a:rPr>
              <a:t>by the desire</a:t>
            </a:r>
            <a:r>
              <a:rPr lang="sr-Latn-RS" sz="2700" u="sng" dirty="0" smtClean="0">
                <a:latin typeface="Californian FB" pitchFamily="18" charset="0"/>
              </a:rPr>
              <a:t> </a:t>
            </a:r>
            <a:r>
              <a:rPr lang="en-US" sz="2700" u="sng" dirty="0" smtClean="0">
                <a:latin typeface="Californian FB" pitchFamily="18" charset="0"/>
              </a:rPr>
              <a:t>to pursue a particular interest, hobby or activity, </a:t>
            </a:r>
            <a:r>
              <a:rPr lang="en-US" sz="2700" dirty="0" smtClean="0">
                <a:latin typeface="Californian FB" pitchFamily="18" charset="0"/>
              </a:rPr>
              <a:t>be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it a sport such as scuba diving or golf, an outdoor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activity such as mountain climbing or bird-watching, a cultural or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heritage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interest such as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folk music or period architecture, or an educational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pursuit such as European history or archaeology.</a:t>
            </a:r>
            <a:endParaRPr lang="en-US" sz="27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Special Interest Tourism</a:t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Jafari, J. </a:t>
            </a:r>
            <a:r>
              <a:rPr lang="sr-Latn-RS" sz="3200" dirty="0" smtClean="0">
                <a:latin typeface="Palatino Linotype" pitchFamily="18" charset="0"/>
              </a:rPr>
              <a:t>2000</a:t>
            </a:r>
            <a:r>
              <a:rPr lang="sr-Latn-RS" sz="3200" dirty="0" smtClean="0">
                <a:latin typeface="Palatino Linotype" pitchFamily="18" charset="0"/>
              </a:rPr>
              <a:t>,</a:t>
            </a:r>
            <a:r>
              <a:rPr lang="sr-Latn-RS" sz="3200" i="1" dirty="0" smtClean="0">
                <a:latin typeface="Palatino Linotype" pitchFamily="18" charset="0"/>
              </a:rPr>
              <a:t>Encyclopaedia </a:t>
            </a:r>
            <a:r>
              <a:rPr lang="sr-Latn-RS" sz="3200" i="1" dirty="0" smtClean="0">
                <a:latin typeface="Palatino Linotype" pitchFamily="18" charset="0"/>
              </a:rPr>
              <a:t>of Tourism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643602"/>
          </a:xfrm>
        </p:spPr>
        <p:txBody>
          <a:bodyPr>
            <a:noAutofit/>
          </a:bodyPr>
          <a:lstStyle/>
          <a:p>
            <a:pPr algn="just"/>
            <a:r>
              <a:rPr lang="en-US" sz="2700" dirty="0" smtClean="0">
                <a:latin typeface="Californian FB" pitchFamily="18" charset="0"/>
              </a:rPr>
              <a:t>They choose a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destination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that somehow offers a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better or unique way of enjoying that special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interest, and/or they choose a tourism experience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that facilitates the enjoyment of something they are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passionate about.</a:t>
            </a:r>
            <a:endParaRPr lang="sr-Latn-RS" sz="2700" dirty="0" smtClean="0">
              <a:latin typeface="Californian FB" pitchFamily="18" charset="0"/>
            </a:endParaRPr>
          </a:p>
          <a:p>
            <a:pPr algn="just"/>
            <a:r>
              <a:rPr lang="en-US" sz="2700" dirty="0" smtClean="0">
                <a:latin typeface="Californian FB" pitchFamily="18" charset="0"/>
              </a:rPr>
              <a:t>While independent </a:t>
            </a:r>
            <a:r>
              <a:rPr lang="en-US" sz="2700" dirty="0" err="1" smtClean="0">
                <a:latin typeface="Californian FB" pitchFamily="18" charset="0"/>
              </a:rPr>
              <a:t>travellers</a:t>
            </a:r>
            <a:r>
              <a:rPr lang="en-US" sz="2700" dirty="0" smtClean="0">
                <a:latin typeface="Californian FB" pitchFamily="18" charset="0"/>
              </a:rPr>
              <a:t> can be special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interest tourists, </a:t>
            </a:r>
            <a:r>
              <a:rPr lang="en-US" sz="2700" dirty="0" err="1" smtClean="0">
                <a:latin typeface="Californian FB" pitchFamily="18" charset="0"/>
              </a:rPr>
              <a:t>organised</a:t>
            </a:r>
            <a:r>
              <a:rPr lang="en-US" sz="2700" dirty="0" smtClean="0">
                <a:latin typeface="Californian FB" pitchFamily="18" charset="0"/>
              </a:rPr>
              <a:t> special interest groups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are both more visible and more relevant to the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industry. </a:t>
            </a:r>
            <a:endParaRPr lang="sr-Latn-RS" sz="2700" dirty="0" smtClean="0">
              <a:latin typeface="Californian FB" pitchFamily="18" charset="0"/>
            </a:endParaRPr>
          </a:p>
          <a:p>
            <a:pPr algn="just"/>
            <a:r>
              <a:rPr lang="en-US" sz="2700" dirty="0" smtClean="0">
                <a:latin typeface="Californian FB" pitchFamily="18" charset="0"/>
              </a:rPr>
              <a:t>Indeed, there are travel agents and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tour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operators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who cater exclusively for special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interest groups, </a:t>
            </a:r>
            <a:r>
              <a:rPr lang="en-US" sz="2700" b="1" dirty="0" smtClean="0">
                <a:latin typeface="Californian FB" pitchFamily="18" charset="0"/>
              </a:rPr>
              <a:t>often designing and marketing</a:t>
            </a:r>
            <a:r>
              <a:rPr lang="sr-Latn-RS" sz="2700" b="1" dirty="0" smtClean="0">
                <a:latin typeface="Californian FB" pitchFamily="18" charset="0"/>
              </a:rPr>
              <a:t> </a:t>
            </a:r>
            <a:r>
              <a:rPr lang="en-US" sz="2700" b="1" dirty="0" smtClean="0">
                <a:latin typeface="Californian FB" pitchFamily="18" charset="0"/>
              </a:rPr>
              <a:t>their products in ways that appeal to a narrow</a:t>
            </a:r>
            <a:r>
              <a:rPr lang="sr-Latn-RS" sz="2700" b="1" dirty="0" smtClean="0">
                <a:latin typeface="Californian FB" pitchFamily="18" charset="0"/>
              </a:rPr>
              <a:t> </a:t>
            </a:r>
            <a:r>
              <a:rPr lang="en-US" sz="2700" b="1" dirty="0" smtClean="0">
                <a:latin typeface="Californian FB" pitchFamily="18" charset="0"/>
              </a:rPr>
              <a:t>segment or segments of the travelling public</a:t>
            </a:r>
            <a:r>
              <a:rPr lang="en-US" sz="2700" dirty="0" smtClean="0">
                <a:latin typeface="Californian FB" pitchFamily="18" charset="0"/>
              </a:rPr>
              <a:t>.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Others respond to requests from </a:t>
            </a:r>
            <a:r>
              <a:rPr lang="en-US" sz="2700" dirty="0" err="1" smtClean="0">
                <a:latin typeface="Californian FB" pitchFamily="18" charset="0"/>
              </a:rPr>
              <a:t>organised</a:t>
            </a:r>
            <a:r>
              <a:rPr lang="en-US" sz="2700" dirty="0" smtClean="0">
                <a:latin typeface="Californian FB" pitchFamily="18" charset="0"/>
              </a:rPr>
              <a:t> groups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on a one-off or recurring basis.</a:t>
            </a:r>
            <a:endParaRPr lang="en-US" sz="27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929718" cy="1071546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Special Interest Tourism</a:t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Jafari, J. </a:t>
            </a:r>
            <a:r>
              <a:rPr lang="sr-Latn-RS" sz="3200" dirty="0" smtClean="0">
                <a:latin typeface="Palatino Linotype" pitchFamily="18" charset="0"/>
              </a:rPr>
              <a:t>2000</a:t>
            </a:r>
            <a:r>
              <a:rPr lang="sr-Latn-RS" sz="3200" dirty="0" smtClean="0">
                <a:latin typeface="Palatino Linotype" pitchFamily="18" charset="0"/>
              </a:rPr>
              <a:t>,</a:t>
            </a:r>
            <a:r>
              <a:rPr lang="sr-Latn-RS" sz="3200" i="1" dirty="0" smtClean="0">
                <a:latin typeface="Palatino Linotype" pitchFamily="18" charset="0"/>
              </a:rPr>
              <a:t>Encyclopaedia </a:t>
            </a:r>
            <a:r>
              <a:rPr lang="sr-Latn-RS" sz="3200" i="1" dirty="0" smtClean="0">
                <a:latin typeface="Palatino Linotype" pitchFamily="18" charset="0"/>
              </a:rPr>
              <a:t>of Tourism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The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characteristics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of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special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interest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tour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groups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and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their members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have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been casually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observed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but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seldom investigated in any systematic way. 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Despite the lack of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research, the growth of special interest tourism is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presumed to be more rapid than other forms,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attributed mainly to the increased sophistication of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the public and the resulting demand for more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focused and high-quality tourism experiences.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i="1" dirty="0" smtClean="0">
                <a:latin typeface="Californian FB" pitchFamily="18" charset="0"/>
              </a:rPr>
              <a:t>See also</a:t>
            </a:r>
            <a:r>
              <a:rPr lang="en-US" dirty="0" smtClean="0">
                <a:latin typeface="Californian FB" pitchFamily="18" charset="0"/>
              </a:rPr>
              <a:t>: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i="1" dirty="0" smtClean="0">
                <a:latin typeface="Californian FB" pitchFamily="18" charset="0"/>
              </a:rPr>
              <a:t>adventure tourism; cultural tourism</a:t>
            </a:r>
            <a:r>
              <a:rPr lang="en-US" i="1" dirty="0" smtClean="0">
                <a:latin typeface="Californian FB" pitchFamily="18" charset="0"/>
              </a:rPr>
              <a:t>;</a:t>
            </a:r>
            <a:r>
              <a:rPr lang="sr-Latn-RS" i="1" dirty="0" smtClean="0">
                <a:latin typeface="Californian FB" pitchFamily="18" charset="0"/>
              </a:rPr>
              <a:t> </a:t>
            </a:r>
            <a:r>
              <a:rPr lang="en-US" i="1" dirty="0" smtClean="0">
                <a:latin typeface="Californian FB" pitchFamily="18" charset="0"/>
              </a:rPr>
              <a:t>ethnic </a:t>
            </a:r>
            <a:r>
              <a:rPr lang="en-US" i="1" dirty="0" smtClean="0">
                <a:latin typeface="Californian FB" pitchFamily="18" charset="0"/>
              </a:rPr>
              <a:t>tourism; historical tourism; nature </a:t>
            </a:r>
            <a:r>
              <a:rPr lang="en-US" i="1" dirty="0" smtClean="0">
                <a:latin typeface="Californian FB" pitchFamily="18" charset="0"/>
              </a:rPr>
              <a:t>tourism</a:t>
            </a:r>
            <a:r>
              <a:rPr lang="sr-Latn-RS" i="1" dirty="0" smtClean="0">
                <a:latin typeface="Californian FB" pitchFamily="18" charset="0"/>
              </a:rPr>
              <a:t>.</a:t>
            </a:r>
            <a:r>
              <a:rPr lang="en-GB" dirty="0" smtClean="0">
                <a:latin typeface="Californian FB" pitchFamily="18" charset="0"/>
              </a:rPr>
              <a:t> </a:t>
            </a:r>
            <a:endParaRPr lang="en-US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858280" cy="151128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latin typeface="Palatino Linotype" pitchFamily="18" charset="0"/>
              </a:rPr>
              <a:t>Holiday with a difference</a:t>
            </a:r>
            <a:r>
              <a:rPr lang="sr-Latn-RS" sz="3600" i="1" dirty="0" smtClean="0">
                <a:latin typeface="Palatino Linotype" pitchFamily="18" charset="0"/>
              </a:rPr>
              <a:t>:</a:t>
            </a:r>
            <a:br>
              <a:rPr lang="sr-Latn-RS" sz="3600" i="1" dirty="0" smtClean="0">
                <a:latin typeface="Palatino Linotype" pitchFamily="18" charset="0"/>
              </a:rPr>
            </a:br>
            <a:r>
              <a:rPr lang="sr-Latn-RS" sz="3600" dirty="0" smtClean="0">
                <a:latin typeface="Palatino Linotype" pitchFamily="18" charset="0"/>
              </a:rPr>
              <a:t>adventure tourism, white-water rafting. Think about the potential target groups.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4" name="Picture 2" descr="C:\Users\Smiljka Kesic\Desktop\DSCN60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66" y="2143116"/>
            <a:ext cx="5852160" cy="4389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User\Desktop\food-tourism-chart-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6386"/>
            <a:ext cx="9144000" cy="6264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User\Desktop\customer-journey-of-travel-bookers-7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5828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Palatino Linotype" pitchFamily="18" charset="0"/>
              </a:rPr>
              <a:t>At the trade fair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latin typeface="Palatino Linotype" pitchFamily="18" charset="0"/>
              </a:rPr>
              <a:t>Adventure and action</a:t>
            </a:r>
          </a:p>
          <a:p>
            <a:r>
              <a:rPr lang="en-US" i="1" dirty="0" smtClean="0">
                <a:latin typeface="Palatino Linotype" pitchFamily="18" charset="0"/>
              </a:rPr>
              <a:t>Ecotourism and nature</a:t>
            </a:r>
          </a:p>
          <a:p>
            <a:r>
              <a:rPr lang="en-US" i="1" dirty="0" smtClean="0">
                <a:latin typeface="Palatino Linotype" pitchFamily="18" charset="0"/>
              </a:rPr>
              <a:t>Escape and enlightenment</a:t>
            </a:r>
          </a:p>
          <a:p>
            <a:r>
              <a:rPr lang="en-US" i="1" dirty="0" smtClean="0">
                <a:latin typeface="Palatino Linotype" pitchFamily="18" charset="0"/>
              </a:rPr>
              <a:t>Culture and heritage</a:t>
            </a:r>
          </a:p>
          <a:p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43116"/>
          </a:xfrm>
        </p:spPr>
        <p:txBody>
          <a:bodyPr>
            <a:noAutofit/>
          </a:bodyPr>
          <a:lstStyle/>
          <a:p>
            <a:r>
              <a:rPr lang="en-US" sz="3200" i="1" dirty="0" smtClean="0">
                <a:latin typeface="Palatino Linotype" pitchFamily="18" charset="0"/>
              </a:rPr>
              <a:t>Escape and enlightenment</a:t>
            </a:r>
            <a:br>
              <a:rPr lang="en-US" sz="3200" i="1" dirty="0" smtClean="0">
                <a:latin typeface="Palatino Linotype" pitchFamily="18" charset="0"/>
              </a:rPr>
            </a:br>
            <a:r>
              <a:rPr lang="en-US" sz="3200" i="1" dirty="0" smtClean="0">
                <a:latin typeface="Palatino Linotype" pitchFamily="18" charset="0"/>
              </a:rPr>
              <a:t>Adventure and action</a:t>
            </a:r>
            <a:br>
              <a:rPr lang="en-US" sz="3200" i="1" dirty="0" smtClean="0">
                <a:latin typeface="Palatino Linotype" pitchFamily="18" charset="0"/>
              </a:rPr>
            </a:br>
            <a:r>
              <a:rPr lang="en-US" sz="3200" i="1" dirty="0" smtClean="0">
                <a:latin typeface="Palatino Linotype" pitchFamily="18" charset="0"/>
              </a:rPr>
              <a:t>Ecotourism and nature</a:t>
            </a:r>
            <a:br>
              <a:rPr lang="en-US" sz="3200" i="1" dirty="0" smtClean="0">
                <a:latin typeface="Palatino Linotype" pitchFamily="18" charset="0"/>
              </a:rPr>
            </a:br>
            <a:r>
              <a:rPr lang="en-US" sz="3200" i="1" dirty="0" smtClean="0">
                <a:latin typeface="Palatino Linotype" pitchFamily="18" charset="0"/>
              </a:rPr>
              <a:t>Culture and heritage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14554"/>
            <a:ext cx="9144000" cy="4429156"/>
          </a:xfrm>
        </p:spPr>
        <p:txBody>
          <a:bodyPr>
            <a:no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a l</a:t>
            </a:r>
            <a:r>
              <a:rPr lang="en-US" sz="2800" dirty="0" err="1" smtClean="0">
                <a:latin typeface="Californian FB" pitchFamily="18" charset="0"/>
              </a:rPr>
              <a:t>ong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weekend in London to visit museums and art galleries</a:t>
            </a:r>
          </a:p>
          <a:p>
            <a:r>
              <a:rPr lang="sr-Latn-RS" sz="2800" dirty="0" smtClean="0">
                <a:latin typeface="Californian FB" pitchFamily="18" charset="0"/>
              </a:rPr>
              <a:t>l</a:t>
            </a:r>
            <a:r>
              <a:rPr lang="en-US" sz="2800" dirty="0" smtClean="0">
                <a:latin typeface="Californian FB" pitchFamily="18" charset="0"/>
              </a:rPr>
              <a:t>earning </a:t>
            </a:r>
            <a:r>
              <a:rPr lang="en-US" sz="2800" dirty="0" smtClean="0">
                <a:latin typeface="Californian FB" pitchFamily="18" charset="0"/>
              </a:rPr>
              <a:t>survival skills in the jungles of Borneo</a:t>
            </a:r>
          </a:p>
          <a:p>
            <a:r>
              <a:rPr lang="sr-Latn-RS" sz="2800" dirty="0" smtClean="0">
                <a:latin typeface="Californian FB" pitchFamily="18" charset="0"/>
              </a:rPr>
              <a:t>pi</a:t>
            </a:r>
            <a:r>
              <a:rPr lang="en-US" sz="2800" dirty="0" err="1" smtClean="0">
                <a:latin typeface="Californian FB" pitchFamily="18" charset="0"/>
              </a:rPr>
              <a:t>lgrimage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to Mecca</a:t>
            </a:r>
          </a:p>
          <a:p>
            <a:r>
              <a:rPr lang="sr-Latn-RS" sz="2800" dirty="0" smtClean="0">
                <a:latin typeface="Californian FB" pitchFamily="18" charset="0"/>
              </a:rPr>
              <a:t>a w</a:t>
            </a:r>
            <a:r>
              <a:rPr lang="en-US" sz="2800" dirty="0" err="1" smtClean="0">
                <a:latin typeface="Californian FB" pitchFamily="18" charset="0"/>
              </a:rPr>
              <a:t>eekend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of beauty treatments and relaxation in a country hotel</a:t>
            </a:r>
          </a:p>
          <a:p>
            <a:r>
              <a:rPr lang="sr-Latn-RS" sz="2800" dirty="0" smtClean="0">
                <a:latin typeface="Californian FB" pitchFamily="18" charset="0"/>
              </a:rPr>
              <a:t>o</a:t>
            </a:r>
            <a:r>
              <a:rPr lang="en-US" sz="2800" dirty="0" smtClean="0">
                <a:latin typeface="Californian FB" pitchFamily="18" charset="0"/>
              </a:rPr>
              <a:t>ff-</a:t>
            </a:r>
            <a:r>
              <a:rPr lang="en-US" sz="2800" dirty="0" err="1" smtClean="0">
                <a:latin typeface="Californian FB" pitchFamily="18" charset="0"/>
              </a:rPr>
              <a:t>piste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mountain skiing</a:t>
            </a:r>
          </a:p>
          <a:p>
            <a:r>
              <a:rPr lang="en-US" sz="2800" dirty="0" smtClean="0">
                <a:latin typeface="Californian FB" pitchFamily="18" charset="0"/>
              </a:rPr>
              <a:t>weekend-break at the Prague Music Festival</a:t>
            </a:r>
          </a:p>
          <a:p>
            <a:r>
              <a:rPr lang="sr-Latn-RS" sz="2800" dirty="0" smtClean="0">
                <a:latin typeface="Californian FB" pitchFamily="18" charset="0"/>
              </a:rPr>
              <a:t>a r</a:t>
            </a:r>
            <a:r>
              <a:rPr lang="en-US" sz="2800" dirty="0" err="1" smtClean="0">
                <a:latin typeface="Californian FB" pitchFamily="18" charset="0"/>
              </a:rPr>
              <a:t>esearch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trip to collect data on ape behaviour in Malaysia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72816"/>
          </a:xfrm>
        </p:spPr>
        <p:txBody>
          <a:bodyPr>
            <a:noAutofit/>
          </a:bodyPr>
          <a:lstStyle/>
          <a:p>
            <a:r>
              <a:rPr lang="en-US" sz="3200" i="1" dirty="0" smtClean="0">
                <a:latin typeface="Palatino Linotype" pitchFamily="18" charset="0"/>
              </a:rPr>
              <a:t>Escape and enlightenment</a:t>
            </a:r>
            <a:br>
              <a:rPr lang="en-US" sz="3200" i="1" dirty="0" smtClean="0">
                <a:latin typeface="Palatino Linotype" pitchFamily="18" charset="0"/>
              </a:rPr>
            </a:br>
            <a:r>
              <a:rPr lang="en-US" sz="3200" i="1" dirty="0" smtClean="0">
                <a:latin typeface="Palatino Linotype" pitchFamily="18" charset="0"/>
              </a:rPr>
              <a:t>Adventure and action</a:t>
            </a:r>
            <a:br>
              <a:rPr lang="en-US" sz="3200" i="1" dirty="0" smtClean="0">
                <a:latin typeface="Palatino Linotype" pitchFamily="18" charset="0"/>
              </a:rPr>
            </a:br>
            <a:r>
              <a:rPr lang="en-US" sz="3200" i="1" dirty="0" smtClean="0">
                <a:latin typeface="Palatino Linotype" pitchFamily="18" charset="0"/>
              </a:rPr>
              <a:t>Ecotourism and nature</a:t>
            </a:r>
            <a:br>
              <a:rPr lang="en-US" sz="3200" i="1" dirty="0" smtClean="0">
                <a:latin typeface="Palatino Linotype" pitchFamily="18" charset="0"/>
              </a:rPr>
            </a:br>
            <a:r>
              <a:rPr lang="en-US" sz="3200" i="1" dirty="0" smtClean="0">
                <a:latin typeface="Palatino Linotype" pitchFamily="18" charset="0"/>
              </a:rPr>
              <a:t>Culture and heritage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43116"/>
            <a:ext cx="9144000" cy="471488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a t</a:t>
            </a:r>
            <a:r>
              <a:rPr lang="en-US" dirty="0" smtClean="0">
                <a:latin typeface="Californian FB" pitchFamily="18" charset="0"/>
              </a:rPr>
              <a:t>our </a:t>
            </a:r>
            <a:r>
              <a:rPr lang="en-US" dirty="0" smtClean="0">
                <a:latin typeface="Californian FB" pitchFamily="18" charset="0"/>
              </a:rPr>
              <a:t>of Scotland visiting historic castles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m</a:t>
            </a:r>
            <a:r>
              <a:rPr lang="en-US" dirty="0" err="1" smtClean="0">
                <a:latin typeface="Californian FB" pitchFamily="18" charset="0"/>
              </a:rPr>
              <a:t>ountain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c</a:t>
            </a:r>
            <a:r>
              <a:rPr lang="en-US" dirty="0" err="1" smtClean="0">
                <a:latin typeface="Californian FB" pitchFamily="18" charset="0"/>
              </a:rPr>
              <a:t>limbing</a:t>
            </a:r>
            <a:endParaRPr lang="en-U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c</a:t>
            </a:r>
            <a:r>
              <a:rPr lang="en-US" dirty="0" err="1" smtClean="0">
                <a:latin typeface="Californian FB" pitchFamily="18" charset="0"/>
              </a:rPr>
              <a:t>onservation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work helping to repair coastal damage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w</a:t>
            </a:r>
            <a:r>
              <a:rPr lang="en-US" dirty="0" err="1" smtClean="0">
                <a:latin typeface="Californian FB" pitchFamily="18" charset="0"/>
              </a:rPr>
              <a:t>indsurfing</a:t>
            </a:r>
            <a:endParaRPr lang="en-U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c</a:t>
            </a:r>
            <a:r>
              <a:rPr lang="en-US" dirty="0" err="1" smtClean="0">
                <a:latin typeface="Californian FB" pitchFamily="18" charset="0"/>
              </a:rPr>
              <a:t>ycling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in the mountains and deserts of Mongolia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a </a:t>
            </a:r>
            <a:r>
              <a:rPr lang="en-US" dirty="0" smtClean="0">
                <a:latin typeface="Californian FB" pitchFamily="18" charset="0"/>
              </a:rPr>
              <a:t>four-week </a:t>
            </a:r>
            <a:r>
              <a:rPr lang="en-US" dirty="0" smtClean="0">
                <a:latin typeface="Californian FB" pitchFamily="18" charset="0"/>
              </a:rPr>
              <a:t>trip to Canada to learn English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a t</a:t>
            </a:r>
            <a:r>
              <a:rPr lang="en-US" dirty="0" smtClean="0">
                <a:latin typeface="Californian FB" pitchFamily="18" charset="0"/>
              </a:rPr>
              <a:t>rip </a:t>
            </a:r>
            <a:r>
              <a:rPr lang="en-US" dirty="0" smtClean="0">
                <a:latin typeface="Californian FB" pitchFamily="18" charset="0"/>
              </a:rPr>
              <a:t>to Rio for 2016 Olympics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a w</a:t>
            </a:r>
            <a:r>
              <a:rPr lang="en-US" dirty="0" smtClean="0">
                <a:latin typeface="Californian FB" pitchFamily="18" charset="0"/>
              </a:rPr>
              <a:t>hale-watching </a:t>
            </a:r>
            <a:r>
              <a:rPr lang="en-US" dirty="0" smtClean="0">
                <a:latin typeface="Californian FB" pitchFamily="18" charset="0"/>
              </a:rPr>
              <a:t>off the west coast of the USA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a w</a:t>
            </a:r>
            <a:r>
              <a:rPr lang="en-US" dirty="0" smtClean="0">
                <a:latin typeface="Californian FB" pitchFamily="18" charset="0"/>
              </a:rPr>
              <a:t>eek </a:t>
            </a:r>
            <a:r>
              <a:rPr lang="en-US" dirty="0" smtClean="0">
                <a:latin typeface="Californian FB" pitchFamily="18" charset="0"/>
              </a:rPr>
              <a:t>at the health farm to relax and ‘de-stress’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slov 1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Five Types of Niche Tourism</a:t>
            </a:r>
            <a:endParaRPr lang="en-US" sz="3600" dirty="0">
              <a:latin typeface="Palatino Linotype" panose="02040502050505030304" pitchFamily="18" charset="0"/>
            </a:endParaRPr>
          </a:p>
        </p:txBody>
      </p:sp>
      <p:sp>
        <p:nvSpPr>
          <p:cNvPr id="13" name="Čuvar mesta za sadržaj 1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78539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latin typeface="Palatino Linotype" panose="02040502050505030304" pitchFamily="18" charset="0"/>
              </a:rPr>
              <a:t>1. _________ tourism such as pilgrimages and visits to ________ sites</a:t>
            </a:r>
          </a:p>
          <a:p>
            <a:pPr marL="0" indent="0">
              <a:buNone/>
            </a:pPr>
            <a:r>
              <a:rPr lang="en-US" sz="2800" dirty="0" smtClean="0">
                <a:latin typeface="Palatino Linotype" panose="02040502050505030304" pitchFamily="18" charset="0"/>
              </a:rPr>
              <a:t>2.Travel to __________________ festivals</a:t>
            </a:r>
          </a:p>
          <a:p>
            <a:pPr marL="0" indent="0">
              <a:buNone/>
            </a:pPr>
            <a:r>
              <a:rPr lang="en-US" sz="2800" dirty="0" smtClean="0">
                <a:latin typeface="Palatino Linotype" panose="02040502050505030304" pitchFamily="18" charset="0"/>
              </a:rPr>
              <a:t>3. Visits to ____________fields.</a:t>
            </a:r>
          </a:p>
          <a:p>
            <a:pPr marL="0" indent="0">
              <a:buNone/>
            </a:pPr>
            <a:r>
              <a:rPr lang="en-US" sz="2800" dirty="0" smtClean="0">
                <a:latin typeface="Palatino Linotype" panose="02040502050505030304" pitchFamily="18" charset="0"/>
              </a:rPr>
              <a:t>4. _____________ tourism, where people travel abroad for health reasons</a:t>
            </a:r>
          </a:p>
          <a:p>
            <a:pPr marL="0" indent="0">
              <a:buNone/>
            </a:pPr>
            <a:r>
              <a:rPr lang="en-US" sz="2800" dirty="0" smtClean="0">
                <a:latin typeface="Palatino Linotype" panose="02040502050505030304" pitchFamily="18" charset="0"/>
              </a:rPr>
              <a:t>5. Courses aimed at people who want to learn a ________ </a:t>
            </a:r>
            <a:endParaRPr lang="en-US" sz="28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06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slov 1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Five Types of Niche Tourism</a:t>
            </a:r>
            <a:endParaRPr lang="en-US" sz="3600" dirty="0">
              <a:latin typeface="Palatino Linotype" panose="02040502050505030304" pitchFamily="18" charset="0"/>
            </a:endParaRPr>
          </a:p>
        </p:txBody>
      </p:sp>
      <p:sp>
        <p:nvSpPr>
          <p:cNvPr id="13" name="Čuvar mesta za sadržaj 1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785395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>
                <a:latin typeface="Palatino Linotype" panose="02040502050505030304" pitchFamily="18" charset="0"/>
              </a:rPr>
              <a:t>1. 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Religious</a:t>
            </a:r>
            <a:r>
              <a:rPr lang="en-US" dirty="0" smtClean="0">
                <a:latin typeface="Palatino Linotype" panose="02040502050505030304" pitchFamily="18" charset="0"/>
              </a:rPr>
              <a:t> tourism such as pilgrimages and visits </a:t>
            </a:r>
            <a:r>
              <a:rPr lang="en-US" dirty="0" smtClean="0">
                <a:latin typeface="Palatino Linotype" panose="02040502050505030304" pitchFamily="18" charset="0"/>
              </a:rPr>
              <a:t>to 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sacred</a:t>
            </a:r>
            <a:r>
              <a:rPr lang="en-US" dirty="0" smtClean="0">
                <a:latin typeface="Palatino Linotype" panose="02040502050505030304" pitchFamily="18" charset="0"/>
              </a:rPr>
              <a:t> sites</a:t>
            </a:r>
          </a:p>
          <a:p>
            <a:pPr marL="0" indent="0" algn="just">
              <a:buNone/>
            </a:pPr>
            <a:r>
              <a:rPr lang="en-US" dirty="0" smtClean="0">
                <a:latin typeface="Palatino Linotype" panose="02040502050505030304" pitchFamily="18" charset="0"/>
              </a:rPr>
              <a:t>2.Travel to 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music</a:t>
            </a:r>
            <a:r>
              <a:rPr lang="en-US" dirty="0" smtClean="0">
                <a:latin typeface="Palatino Linotype" panose="02040502050505030304" pitchFamily="18" charset="0"/>
              </a:rPr>
              <a:t> festivals</a:t>
            </a:r>
          </a:p>
          <a:p>
            <a:pPr marL="0" indent="0" algn="just">
              <a:buNone/>
            </a:pPr>
            <a:r>
              <a:rPr lang="en-US" dirty="0" smtClean="0">
                <a:latin typeface="Palatino Linotype" panose="02040502050505030304" pitchFamily="18" charset="0"/>
              </a:rPr>
              <a:t>3. Visits to 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battle</a:t>
            </a:r>
            <a:r>
              <a:rPr lang="en-US" dirty="0" smtClean="0">
                <a:latin typeface="Palatino Linotype" panose="02040502050505030304" pitchFamily="18" charset="0"/>
              </a:rPr>
              <a:t> fields.</a:t>
            </a:r>
          </a:p>
          <a:p>
            <a:pPr marL="0" indent="0" algn="just">
              <a:buNone/>
            </a:pPr>
            <a:r>
              <a:rPr lang="en-US" dirty="0" smtClean="0">
                <a:latin typeface="Palatino Linotype" panose="02040502050505030304" pitchFamily="18" charset="0"/>
              </a:rPr>
              <a:t>4. 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Medical</a:t>
            </a:r>
            <a:r>
              <a:rPr lang="en-US" dirty="0" smtClean="0">
                <a:latin typeface="Palatino Linotype" panose="02040502050505030304" pitchFamily="18" charset="0"/>
              </a:rPr>
              <a:t> tourism, where people travel abroad for health reasons</a:t>
            </a:r>
          </a:p>
          <a:p>
            <a:pPr marL="0" indent="0" algn="just">
              <a:buNone/>
            </a:pPr>
            <a:r>
              <a:rPr lang="en-US" dirty="0" smtClean="0">
                <a:latin typeface="Palatino Linotype" panose="02040502050505030304" pitchFamily="18" charset="0"/>
              </a:rPr>
              <a:t>5. Courses aimed at people who want to learn a 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foreign language </a:t>
            </a:r>
            <a:endParaRPr lang="en-US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6143644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lifornian FB" pitchFamily="18" charset="0"/>
                <a:hlinkClick r:id="rId2"/>
              </a:rPr>
              <a:t>https://www.youtube.com/watch?v=1AjHXM9JjdM</a:t>
            </a:r>
            <a:endParaRPr lang="sr-Latn-RS" sz="2800" b="1" dirty="0" smtClean="0">
              <a:latin typeface="Californian FB" pitchFamily="18" charset="0"/>
            </a:endParaRPr>
          </a:p>
          <a:p>
            <a:pPr algn="ctr"/>
            <a:endParaRPr lang="en-US" sz="2800" b="1" dirty="0">
              <a:latin typeface="Californian FB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72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Palatino Linotype" panose="02040502050505030304" pitchFamily="18" charset="0"/>
              </a:rPr>
              <a:t>Safari&amp;</a:t>
            </a:r>
            <a:r>
              <a:rPr lang="en-US" sz="3600" dirty="0" smtClean="0">
                <a:latin typeface="Palatino Linotype" panose="02040502050505030304" pitchFamily="18" charset="0"/>
              </a:rPr>
              <a:t>Wildlife</a:t>
            </a:r>
            <a:endParaRPr lang="en-US" sz="3600" dirty="0">
              <a:latin typeface="Palatino Linotype" panose="02040502050505030304" pitchFamily="18" charset="0"/>
            </a:endParaRPr>
          </a:p>
        </p:txBody>
      </p:sp>
      <p:pic>
        <p:nvPicPr>
          <p:cNvPr id="4098" name="Picture 2" descr="C:\Users\Smiljka Kesic\Desktop\orang-utan-animal-conservation-wildlife-tourism-gap-year-volunteerin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1" y="1916832"/>
            <a:ext cx="3888432" cy="3600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kvir za tekst 3"/>
          <p:cNvSpPr txBox="1"/>
          <p:nvPr/>
        </p:nvSpPr>
        <p:spPr>
          <a:xfrm>
            <a:off x="4143372" y="1714488"/>
            <a:ext cx="50006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Palatino Linotype" pitchFamily="18" charset="0"/>
              </a:rPr>
              <a:t>Climb into the canopy</a:t>
            </a:r>
          </a:p>
          <a:p>
            <a:r>
              <a:rPr lang="en-US" sz="2800" dirty="0" smtClean="0">
                <a:latin typeface="Palatino Linotype" pitchFamily="18" charset="0"/>
              </a:rPr>
              <a:t>Observe </a:t>
            </a:r>
            <a:r>
              <a:rPr lang="en-US" sz="2800" dirty="0" smtClean="0">
                <a:latin typeface="Palatino Linotype" pitchFamily="18" charset="0"/>
              </a:rPr>
              <a:t>orangutans </a:t>
            </a:r>
            <a:r>
              <a:rPr lang="en-US" sz="2800" dirty="0" smtClean="0">
                <a:latin typeface="Palatino Linotype" pitchFamily="18" charset="0"/>
              </a:rPr>
              <a:t>in their natural environment</a:t>
            </a:r>
          </a:p>
          <a:p>
            <a:endParaRPr lang="en-US" sz="2800" dirty="0">
              <a:latin typeface="Palatino Linotype" pitchFamily="18" charset="0"/>
            </a:endParaRPr>
          </a:p>
          <a:p>
            <a:r>
              <a:rPr lang="en-US" sz="2800" dirty="0" smtClean="0">
                <a:latin typeface="Palatino Linotype" pitchFamily="18" charset="0"/>
              </a:rPr>
              <a:t>Hiking in the forest</a:t>
            </a:r>
          </a:p>
          <a:p>
            <a:endParaRPr lang="en-US" sz="2800" dirty="0">
              <a:latin typeface="Palatino Linotype" pitchFamily="18" charset="0"/>
            </a:endParaRPr>
          </a:p>
          <a:p>
            <a:r>
              <a:rPr lang="en-US" sz="2800" dirty="0" smtClean="0">
                <a:latin typeface="Palatino Linotype" pitchFamily="18" charset="0"/>
              </a:rPr>
              <a:t>Travelling by a canoe from lodge to lodge.</a:t>
            </a:r>
            <a:endParaRPr lang="en-US" sz="28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265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Photographic Tourism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photographic-safar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4176464" cy="4824536"/>
          </a:xfrm>
          <a:prstGeom prst="rect">
            <a:avLst/>
          </a:prstGeom>
          <a:noFill/>
        </p:spPr>
      </p:pic>
      <p:pic>
        <p:nvPicPr>
          <p:cNvPr id="2051" name="Picture 3" descr="C:\Users\User\Desktop\ganderats-000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980728"/>
            <a:ext cx="4572000" cy="4572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5949280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Californian FB" pitchFamily="18" charset="0"/>
                <a:hlinkClick r:id="rId4"/>
              </a:rPr>
              <a:t>https://www.nationalgeographicexpeditions.eu</a:t>
            </a:r>
            <a:r>
              <a:rPr lang="en-US" sz="2800" dirty="0" smtClean="0">
                <a:latin typeface="Californian FB" pitchFamily="18" charset="0"/>
                <a:hlinkClick r:id="rId4"/>
              </a:rPr>
              <a:t>/</a:t>
            </a:r>
            <a:endParaRPr lang="sr-Latn-RS" sz="2800" dirty="0" smtClean="0">
              <a:latin typeface="Californian FB" pitchFamily="18" charset="0"/>
            </a:endParaRPr>
          </a:p>
          <a:p>
            <a:pPr algn="ctr"/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Extreme Tourism in </a:t>
            </a:r>
            <a:r>
              <a:rPr lang="en-US" sz="3600" dirty="0" err="1" smtClean="0">
                <a:latin typeface="Palatino Linotype" panose="02040502050505030304" pitchFamily="18" charset="0"/>
              </a:rPr>
              <a:t>Antartica</a:t>
            </a:r>
            <a:endParaRPr lang="en-US" sz="3600" dirty="0">
              <a:latin typeface="Palatino Linotype" panose="02040502050505030304" pitchFamily="18" charset="0"/>
            </a:endParaRPr>
          </a:p>
        </p:txBody>
      </p:sp>
      <p:pic>
        <p:nvPicPr>
          <p:cNvPr id="5122" name="Picture 2" descr="C:\Users\Smiljka Kesic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5595118" cy="37444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kvir za tekst 3"/>
          <p:cNvSpPr txBox="1"/>
          <p:nvPr/>
        </p:nvSpPr>
        <p:spPr>
          <a:xfrm>
            <a:off x="5796136" y="2492896"/>
            <a:ext cx="35017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latin typeface="Palatino Linotype" pitchFamily="18" charset="0"/>
              </a:rPr>
              <a:t> d</a:t>
            </a:r>
            <a:r>
              <a:rPr lang="en-US" sz="2800" dirty="0" err="1" smtClean="0">
                <a:latin typeface="Palatino Linotype" pitchFamily="18" charset="0"/>
              </a:rPr>
              <a:t>iving</a:t>
            </a:r>
            <a:r>
              <a:rPr lang="en-US" sz="2800" dirty="0" smtClean="0">
                <a:latin typeface="Palatino Linotype" pitchFamily="18" charset="0"/>
              </a:rPr>
              <a:t> </a:t>
            </a:r>
            <a:r>
              <a:rPr lang="en-US" sz="2800" dirty="0" smtClean="0">
                <a:latin typeface="Palatino Linotype" pitchFamily="18" charset="0"/>
              </a:rPr>
              <a:t>under ice</a:t>
            </a:r>
          </a:p>
          <a:p>
            <a:pPr algn="just"/>
            <a:endParaRPr lang="en-US" sz="28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546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Snowboarding Holiday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Snowboarding_and_Skiing,_Featured_Im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Heli Skiing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8194" name="Picture 2" descr="C:\Users\User\Desktop\header-heliskiing87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603" y="1600200"/>
            <a:ext cx="7758794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0" y="260648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en-US" sz="3600" dirty="0" err="1" smtClean="0">
                <a:latin typeface="Palatino Linotype" panose="02040502050505030304" pitchFamily="18" charset="0"/>
              </a:rPr>
              <a:t>Avi</a:t>
            </a:r>
            <a:r>
              <a:rPr lang="en-US" sz="3600" dirty="0" smtClean="0">
                <a:latin typeface="Palatino Linotype" panose="02040502050505030304" pitchFamily="18" charset="0"/>
              </a:rPr>
              <a:t>-tourism</a:t>
            </a:r>
            <a:r>
              <a:rPr lang="sr-Latn-RS" sz="3600" dirty="0" smtClean="0">
                <a:latin typeface="Palatino Linotype" panose="02040502050505030304" pitchFamily="18" charset="0"/>
              </a:rPr>
              <a:t/>
            </a:r>
            <a:br>
              <a:rPr lang="sr-Latn-RS" sz="3600" dirty="0" smtClean="0">
                <a:latin typeface="Palatino Linotype" panose="02040502050505030304" pitchFamily="18" charset="0"/>
              </a:rPr>
            </a:br>
            <a:r>
              <a:rPr lang="sr-Latn-RS" sz="3600" dirty="0" smtClean="0">
                <a:latin typeface="Palatino Linotype" panose="02040502050505030304" pitchFamily="18" charset="0"/>
              </a:rPr>
              <a:t>Bird-watching</a:t>
            </a:r>
            <a:endParaRPr lang="en-US" sz="3600" dirty="0">
              <a:latin typeface="Palatino Linotype" panose="02040502050505030304" pitchFamily="18" charset="0"/>
            </a:endParaRPr>
          </a:p>
        </p:txBody>
      </p:sp>
      <p:pic>
        <p:nvPicPr>
          <p:cNvPr id="1026" name="Picture 2" descr="C:\Users\Smiljka Kesic\Desktop\getImageCA38KT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4427984" cy="38164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kvir za tekst 3"/>
          <p:cNvSpPr txBox="1"/>
          <p:nvPr/>
        </p:nvSpPr>
        <p:spPr>
          <a:xfrm>
            <a:off x="4499992" y="1772816"/>
            <a:ext cx="446449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Californian FB" pitchFamily="18" charset="0"/>
              </a:rPr>
              <a:t>Travel outside your natural environment to view birds in their natural habitat</a:t>
            </a:r>
          </a:p>
          <a:p>
            <a:pPr algn="just"/>
            <a:endParaRPr lang="en-US" dirty="0">
              <a:latin typeface="Californian FB" pitchFamily="18" charset="0"/>
            </a:endParaRPr>
          </a:p>
          <a:p>
            <a:pPr algn="just"/>
            <a:r>
              <a:rPr lang="en-US" sz="2400" dirty="0" smtClean="0">
                <a:latin typeface="Californian FB" pitchFamily="18" charset="0"/>
              </a:rPr>
              <a:t>Fast growing sector of nature tourism</a:t>
            </a:r>
            <a:endParaRPr lang="en-US" sz="2400" dirty="0">
              <a:latin typeface="Californian FB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931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Whale-watching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screen-shot-2015-09-26-at-11-02-04-am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8429684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White-water Rafting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lSeEXQcM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4216" y="1600200"/>
            <a:ext cx="681556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Trekking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  <a:hlinkClick r:id="rId2"/>
              </a:rPr>
              <a:t>https://</a:t>
            </a:r>
            <a:r>
              <a:rPr lang="en-US" sz="3600" dirty="0" smtClean="0">
                <a:latin typeface="Californian FB" pitchFamily="18" charset="0"/>
                <a:hlinkClick r:id="rId2"/>
              </a:rPr>
              <a:t>pinetrees.com.au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714488"/>
            <a:ext cx="7715304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Rambling Holiday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7170" name="Picture 2" descr="C:\Users\User\Desktop\Anglesey-Coast-Path-Self-Guided-Walking-Holidays-2000x9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229600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Pilgrimage and Religious Tours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christian-pilgrimage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643050"/>
            <a:ext cx="7500990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Culinary</a:t>
            </a:r>
            <a:r>
              <a:rPr lang="sr-Latn-RS" sz="3600" dirty="0" smtClean="0">
                <a:latin typeface="Palatino Linotype" panose="02040502050505030304" pitchFamily="18" charset="0"/>
              </a:rPr>
              <a:t> Tourism</a:t>
            </a:r>
            <a:br>
              <a:rPr lang="sr-Latn-RS" sz="3600" dirty="0" smtClean="0">
                <a:latin typeface="Palatino Linotype" panose="02040502050505030304" pitchFamily="18" charset="0"/>
              </a:rPr>
            </a:br>
            <a:r>
              <a:rPr lang="sr-Latn-RS" sz="3600" dirty="0" smtClean="0">
                <a:latin typeface="Palatino Linotype" panose="02040502050505030304" pitchFamily="18" charset="0"/>
              </a:rPr>
              <a:t>Gastronomy Tours</a:t>
            </a:r>
            <a:endParaRPr lang="en-US" sz="3600" dirty="0">
              <a:latin typeface="Palatino Linotype" panose="02040502050505030304" pitchFamily="18" charset="0"/>
            </a:endParaRPr>
          </a:p>
        </p:txBody>
      </p:sp>
      <p:pic>
        <p:nvPicPr>
          <p:cNvPr id="2050" name="Picture 2" descr="C:\Users\Smiljka Kesic\Desktop\Regional-food-and-culimnary-touris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8" y="1340768"/>
            <a:ext cx="4618789" cy="38787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kvir za tekst 3"/>
          <p:cNvSpPr txBox="1"/>
          <p:nvPr/>
        </p:nvSpPr>
        <p:spPr>
          <a:xfrm>
            <a:off x="4716016" y="1700808"/>
            <a:ext cx="4320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Palatino Linotype" pitchFamily="18" charset="0"/>
              </a:rPr>
              <a:t>Do you like experimenting with new recipes?</a:t>
            </a:r>
          </a:p>
          <a:p>
            <a:pPr algn="just"/>
            <a:endParaRPr lang="en-US" sz="2400" dirty="0">
              <a:latin typeface="Palatino Linotype" pitchFamily="18" charset="0"/>
            </a:endParaRPr>
          </a:p>
          <a:p>
            <a:pPr algn="just"/>
            <a:r>
              <a:rPr lang="en-US" sz="2400" dirty="0" smtClean="0">
                <a:latin typeface="Palatino Linotype" pitchFamily="18" charset="0"/>
              </a:rPr>
              <a:t>A chef will show you how to combine ingredients, prepare and cook them.</a:t>
            </a:r>
            <a:endParaRPr lang="en-US" sz="2400" dirty="0">
              <a:latin typeface="Palatino Linotyp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5733256"/>
            <a:ext cx="54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fornian FB" pitchFamily="18" charset="0"/>
                <a:hlinkClick r:id="rId3"/>
              </a:rPr>
              <a:t>https://www.eatwith.com</a:t>
            </a:r>
            <a:r>
              <a:rPr lang="en-US" sz="3200" dirty="0" smtClean="0">
                <a:latin typeface="Californian FB" pitchFamily="18" charset="0"/>
                <a:hlinkClick r:id="rId3"/>
              </a:rPr>
              <a:t>/</a:t>
            </a:r>
            <a:endParaRPr lang="sr-Latn-RS" sz="3200" dirty="0" smtClean="0">
              <a:latin typeface="Californian FB" pitchFamily="18" charset="0"/>
            </a:endParaRPr>
          </a:p>
          <a:p>
            <a:pPr algn="ctr"/>
            <a:r>
              <a:rPr lang="sr-Latn-RS" sz="3200" dirty="0" smtClean="0">
                <a:latin typeface="Californian FB" pitchFamily="18" charset="0"/>
              </a:rPr>
              <a:t>(vizeat)</a:t>
            </a:r>
            <a:endParaRPr lang="sr-Latn-RS" sz="3200" dirty="0" smtClean="0">
              <a:latin typeface="Californian FB" pitchFamily="18" charset="0"/>
            </a:endParaRPr>
          </a:p>
          <a:p>
            <a:pPr algn="ctr"/>
            <a:endParaRPr lang="en-US" sz="3200" dirty="0">
              <a:latin typeface="Californian FB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897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Wine or Winery Tours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alsace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6034617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72198" y="1928802"/>
            <a:ext cx="33219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>
                <a:latin typeface="Palatino Linotype" pitchFamily="18" charset="0"/>
              </a:rPr>
              <a:t>Bordeaux</a:t>
            </a:r>
          </a:p>
          <a:p>
            <a:r>
              <a:rPr lang="sr-Latn-CS" sz="2400" dirty="0" smtClean="0">
                <a:latin typeface="Palatino Linotype" pitchFamily="18" charset="0"/>
              </a:rPr>
              <a:t>Burgundy</a:t>
            </a:r>
          </a:p>
          <a:p>
            <a:r>
              <a:rPr lang="sr-Latn-CS" sz="2400" dirty="0" smtClean="0">
                <a:latin typeface="Palatino Linotype" pitchFamily="18" charset="0"/>
              </a:rPr>
              <a:t>California</a:t>
            </a:r>
          </a:p>
          <a:p>
            <a:r>
              <a:rPr lang="sr-Latn-CS" sz="2400" dirty="0" smtClean="0">
                <a:latin typeface="Palatino Linotype" pitchFamily="18" charset="0"/>
              </a:rPr>
              <a:t>Chile</a:t>
            </a:r>
          </a:p>
          <a:p>
            <a:r>
              <a:rPr lang="sr-Latn-CS" sz="2400" dirty="0" smtClean="0">
                <a:latin typeface="Palatino Linotype" pitchFamily="18" charset="0"/>
              </a:rPr>
              <a:t>Tuscany</a:t>
            </a:r>
          </a:p>
          <a:p>
            <a:r>
              <a:rPr lang="sr-Latn-CS" sz="2400" dirty="0" smtClean="0">
                <a:latin typeface="Palatino Linotype" pitchFamily="18" charset="0"/>
              </a:rPr>
              <a:t>Mendoza, </a:t>
            </a:r>
            <a:r>
              <a:rPr lang="sr-Latn-CS" sz="2400" dirty="0" smtClean="0">
                <a:latin typeface="Palatino Linotype" pitchFamily="18" charset="0"/>
              </a:rPr>
              <a:t>Argentina</a:t>
            </a:r>
          </a:p>
          <a:p>
            <a:r>
              <a:rPr lang="sr-Latn-CS" sz="2400" dirty="0" smtClean="0">
                <a:latin typeface="Palatino Linotype" pitchFamily="18" charset="0"/>
              </a:rPr>
              <a:t>Tikveška regija, MK</a:t>
            </a:r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dirty="0" smtClean="0">
                <a:latin typeface="Palatino Linotype" pitchFamily="18" charset="0"/>
              </a:rPr>
              <a:t>Sremski Karlovci – Fruška Gora</a:t>
            </a:r>
          </a:p>
          <a:p>
            <a:r>
              <a:rPr lang="sr-Latn-CS" sz="2400" dirty="0" smtClean="0">
                <a:latin typeface="Palatino Linotype" pitchFamily="18" charset="0"/>
              </a:rPr>
              <a:t>Negotin</a:t>
            </a:r>
            <a:endParaRPr lang="en-US" sz="24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Agritourism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Rural Tourism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Farmstay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9218" name="Picture 2" descr="C:\Users\User\Desktop\agr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72816"/>
            <a:ext cx="7858180" cy="47863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Educational Tours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User\Desktop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8286808" cy="46434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Smiljka Kesic.User-PC\Desktop\USE-THIS-ONE-ALICJA-GEEEEEEEZ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7704856" cy="64087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1730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728192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000" dirty="0" smtClean="0">
                <a:latin typeface="Californian FB" pitchFamily="18" charset="0"/>
              </a:rPr>
              <a:t>(</a:t>
            </a:r>
            <a:r>
              <a:rPr lang="sr-Latn-RS" sz="3000" b="1" dirty="0" smtClean="0">
                <a:latin typeface="Californian FB" pitchFamily="18" charset="0"/>
              </a:rPr>
              <a:t>Special Requirements Holidays/Accessible Tourism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e.g. </a:t>
            </a:r>
            <a:r>
              <a:rPr lang="sr-Latn-RS" sz="3600" dirty="0" smtClean="0">
                <a:latin typeface="Californian FB" pitchFamily="18" charset="0"/>
              </a:rPr>
              <a:t>f</a:t>
            </a:r>
            <a:r>
              <a:rPr lang="sr-Latn-RS" sz="3600" dirty="0" smtClean="0">
                <a:latin typeface="Californian FB" pitchFamily="18" charset="0"/>
              </a:rPr>
              <a:t>or disabled persons)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  <a:hlinkClick r:id="rId2"/>
              </a:rPr>
              <a:t>https://</a:t>
            </a:r>
            <a:r>
              <a:rPr lang="en-US" sz="3600" dirty="0" smtClean="0">
                <a:latin typeface="Californian FB" pitchFamily="18" charset="0"/>
                <a:hlinkClick r:id="rId2"/>
              </a:rPr>
              <a:t>www.traveleyes-international.com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420888"/>
            <a:ext cx="5256584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Genealogy</a:t>
            </a:r>
            <a:r>
              <a:rPr lang="sr-Latn-RS" sz="3600" dirty="0" smtClean="0">
                <a:latin typeface="Palatino Linotype" panose="02040502050505030304" pitchFamily="18" charset="0"/>
              </a:rPr>
              <a:t> </a:t>
            </a:r>
            <a:r>
              <a:rPr lang="sr-Latn-RS" sz="3600" dirty="0" smtClean="0">
                <a:latin typeface="Palatino Linotype" panose="02040502050505030304" pitchFamily="18" charset="0"/>
              </a:rPr>
              <a:t>Tours</a:t>
            </a:r>
            <a:endParaRPr lang="en-US" sz="3600" dirty="0">
              <a:latin typeface="Palatino Linotype" panose="02040502050505030304" pitchFamily="18" charset="0"/>
            </a:endParaRPr>
          </a:p>
        </p:txBody>
      </p:sp>
      <p:pic>
        <p:nvPicPr>
          <p:cNvPr id="3074" name="Picture 2" descr="C:\Users\Smiljka Kesic\Desktop\genealogy-im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500306"/>
            <a:ext cx="2667000" cy="228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miljka Kesic\Desktop\8f90d05698720e63d7a0ce859e77b4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96" y="2924944"/>
            <a:ext cx="3883872" cy="33123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kvir za tekst 3"/>
          <p:cNvSpPr txBox="1"/>
          <p:nvPr/>
        </p:nvSpPr>
        <p:spPr>
          <a:xfrm>
            <a:off x="1691680" y="1844824"/>
            <a:ext cx="6120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Palatino Linotype" panose="02040502050505030304" pitchFamily="18" charset="0"/>
              </a:rPr>
              <a:t>Travel to ancestral homelands</a:t>
            </a:r>
            <a:endParaRPr lang="en-US" sz="24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081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Slum Tourism</a:t>
            </a:r>
            <a:endParaRPr lang="en-US" sz="3600" dirty="0">
              <a:latin typeface="Palatino Linotype" panose="02040502050505030304" pitchFamily="18" charset="0"/>
            </a:endParaRPr>
          </a:p>
        </p:txBody>
      </p:sp>
      <p:pic>
        <p:nvPicPr>
          <p:cNvPr id="6146" name="Picture 2" descr="C:\Users\Smiljka Kesic\Desktop\tourists.storyim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08720"/>
            <a:ext cx="4608512" cy="3629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kvir za tekst 3"/>
          <p:cNvSpPr txBox="1"/>
          <p:nvPr/>
        </p:nvSpPr>
        <p:spPr>
          <a:xfrm>
            <a:off x="971600" y="4653136"/>
            <a:ext cx="6768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Palatino Linotype" pitchFamily="18" charset="0"/>
              </a:rPr>
              <a:t>Real </a:t>
            </a:r>
            <a:r>
              <a:rPr lang="en-US" sz="2800" dirty="0" smtClean="0">
                <a:latin typeface="Palatino Linotype" pitchFamily="18" charset="0"/>
              </a:rPr>
              <a:t>India</a:t>
            </a:r>
            <a:endParaRPr lang="en-US" sz="2800" dirty="0">
              <a:latin typeface="Palatino Linotype" pitchFamily="18" charset="0"/>
            </a:endParaRPr>
          </a:p>
          <a:p>
            <a:pPr algn="ctr"/>
            <a:r>
              <a:rPr lang="en-US" sz="2800" dirty="0" smtClean="0">
                <a:latin typeface="Palatino Linotype" pitchFamily="18" charset="0"/>
              </a:rPr>
              <a:t>Recycling </a:t>
            </a:r>
            <a:r>
              <a:rPr lang="en-US" sz="2800" dirty="0" smtClean="0">
                <a:latin typeface="Palatino Linotype" pitchFamily="18" charset="0"/>
              </a:rPr>
              <a:t>area</a:t>
            </a:r>
            <a:endParaRPr lang="en-US" sz="2800" dirty="0">
              <a:latin typeface="Palatino Linotype" pitchFamily="18" charset="0"/>
            </a:endParaRPr>
          </a:p>
          <a:p>
            <a:pPr algn="ctr"/>
            <a:r>
              <a:rPr lang="en-US" sz="2800" dirty="0" smtClean="0">
                <a:latin typeface="Palatino Linotype" pitchFamily="18" charset="0"/>
              </a:rPr>
              <a:t>Contribute to local </a:t>
            </a:r>
            <a:r>
              <a:rPr lang="en-US" sz="2800" dirty="0" smtClean="0">
                <a:latin typeface="Palatino Linotype" pitchFamily="18" charset="0"/>
              </a:rPr>
              <a:t>economy</a:t>
            </a:r>
            <a:endParaRPr lang="sr-Latn-RS" sz="2800" dirty="0" smtClean="0">
              <a:latin typeface="Palatino Linotype" pitchFamily="18" charset="0"/>
            </a:endParaRPr>
          </a:p>
          <a:p>
            <a:pPr algn="ctr"/>
            <a:r>
              <a:rPr lang="sr-Latn-RS" sz="2800" dirty="0" smtClean="0">
                <a:latin typeface="Palatino Linotype" pitchFamily="18" charset="0"/>
              </a:rPr>
              <a:t>Ethical issues</a:t>
            </a:r>
            <a:endParaRPr lang="en-US" sz="28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459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Thana or Dark Tourism</a:t>
            </a:r>
            <a:br>
              <a:rPr lang="sr-Latn-CS" sz="4000" dirty="0" smtClean="0">
                <a:latin typeface="Palatino Linotype" pitchFamily="18" charset="0"/>
              </a:rPr>
            </a:br>
            <a:r>
              <a:rPr lang="sr-Latn-CS" sz="4000" i="1" dirty="0" smtClean="0">
                <a:latin typeface="Palatino Linotype" pitchFamily="18" charset="0"/>
              </a:rPr>
              <a:t>thanatos</a:t>
            </a:r>
            <a:endParaRPr lang="en-US" sz="4000" i="1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643050"/>
            <a:ext cx="535781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Fiction-induced Tourism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0242" name="Picture 2" descr="C:\Users\User\Desktop\dracula-tours-generic-image-fodor-bun-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" y="1744821"/>
            <a:ext cx="7802880" cy="4236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57232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Cultural Tourism</a:t>
            </a:r>
            <a:endParaRPr lang="en-US" sz="3600" dirty="0">
              <a:latin typeface="Palatino Linotype" panose="02040502050505030304" pitchFamily="18" charset="0"/>
            </a:endParaRPr>
          </a:p>
        </p:txBody>
      </p:sp>
      <p:pic>
        <p:nvPicPr>
          <p:cNvPr id="10242" name="Picture 2" descr="C:\Users\Smiljka Kesic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4392488" cy="54726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kvir za tekst 3"/>
          <p:cNvSpPr txBox="1"/>
          <p:nvPr/>
        </p:nvSpPr>
        <p:spPr>
          <a:xfrm>
            <a:off x="4429124" y="908720"/>
            <a:ext cx="4714876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p</a:t>
            </a:r>
            <a:r>
              <a:rPr lang="en-US" sz="2800" dirty="0" err="1" smtClean="0">
                <a:latin typeface="Californian FB" pitchFamily="18" charset="0"/>
              </a:rPr>
              <a:t>urposeful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tourist</a:t>
            </a:r>
          </a:p>
          <a:p>
            <a:pPr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s</a:t>
            </a:r>
            <a:r>
              <a:rPr lang="en-US" sz="2800" dirty="0" err="1" smtClean="0">
                <a:latin typeface="Californian FB" pitchFamily="18" charset="0"/>
              </a:rPr>
              <a:t>ightseeing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cultural tourist</a:t>
            </a:r>
          </a:p>
          <a:p>
            <a:pPr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sr-Latn-RS" sz="2500" dirty="0" smtClean="0">
                <a:latin typeface="Californian FB" pitchFamily="18" charset="0"/>
              </a:rPr>
              <a:t>c</a:t>
            </a:r>
            <a:r>
              <a:rPr lang="en-US" sz="2500" dirty="0" err="1" smtClean="0">
                <a:latin typeface="Californian FB" pitchFamily="18" charset="0"/>
              </a:rPr>
              <a:t>hance</a:t>
            </a:r>
            <a:r>
              <a:rPr lang="en-US" sz="2500" dirty="0" smtClean="0">
                <a:latin typeface="Californian FB" pitchFamily="18" charset="0"/>
              </a:rPr>
              <a:t> discovery cultural tourist</a:t>
            </a:r>
          </a:p>
          <a:p>
            <a:pPr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c</a:t>
            </a:r>
            <a:r>
              <a:rPr lang="en-US" sz="2800" dirty="0" err="1" smtClean="0">
                <a:latin typeface="Californian FB" pitchFamily="18" charset="0"/>
              </a:rPr>
              <a:t>asual</a:t>
            </a:r>
            <a:r>
              <a:rPr lang="en-US" sz="2800" dirty="0" smtClean="0">
                <a:latin typeface="Californian FB" pitchFamily="18" charset="0"/>
              </a:rPr>
              <a:t> cultural tourist</a:t>
            </a:r>
          </a:p>
          <a:p>
            <a:pPr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i</a:t>
            </a:r>
            <a:r>
              <a:rPr lang="en-US" sz="2800" dirty="0" err="1" smtClean="0">
                <a:latin typeface="Californian FB" pitchFamily="18" charset="0"/>
              </a:rPr>
              <a:t>ncidental</a:t>
            </a:r>
            <a:r>
              <a:rPr lang="en-US" sz="2800" dirty="0" smtClean="0">
                <a:latin typeface="Californian FB" pitchFamily="18" charset="0"/>
              </a:rPr>
              <a:t> cultural tourist</a:t>
            </a:r>
          </a:p>
          <a:p>
            <a:pPr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g</a:t>
            </a:r>
            <a:r>
              <a:rPr lang="en-US" sz="2800" dirty="0" err="1" smtClean="0">
                <a:latin typeface="Californian FB" pitchFamily="18" charset="0"/>
              </a:rPr>
              <a:t>rowth</a:t>
            </a:r>
            <a:r>
              <a:rPr lang="en-US" sz="2800" dirty="0" smtClean="0">
                <a:latin typeface="Californian FB" pitchFamily="18" charset="0"/>
              </a:rPr>
              <a:t> </a:t>
            </a:r>
            <a:endParaRPr lang="en-US" sz="2800" dirty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b</a:t>
            </a:r>
            <a:r>
              <a:rPr lang="en-US" sz="2800" dirty="0" err="1" smtClean="0">
                <a:latin typeface="Californian FB" pitchFamily="18" charset="0"/>
              </a:rPr>
              <a:t>etter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positioned those who combine</a:t>
            </a:r>
          </a:p>
          <a:p>
            <a:pPr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t</a:t>
            </a:r>
            <a:r>
              <a:rPr lang="en-US" sz="2800" dirty="0" err="1" smtClean="0">
                <a:latin typeface="Californian FB" pitchFamily="18" charset="0"/>
              </a:rPr>
              <a:t>raditional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sights with media, </a:t>
            </a:r>
            <a:r>
              <a:rPr lang="en-US" sz="2800" dirty="0" smtClean="0">
                <a:latin typeface="Californian FB" pitchFamily="18" charset="0"/>
              </a:rPr>
              <a:t>pop-culture</a:t>
            </a:r>
            <a:endParaRPr lang="en-US" sz="28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2700" dirty="0" smtClean="0">
                <a:latin typeface="Californian FB" pitchFamily="18" charset="0"/>
              </a:rPr>
              <a:t>f</a:t>
            </a:r>
            <a:r>
              <a:rPr lang="en-US" sz="2700" dirty="0" err="1" smtClean="0">
                <a:latin typeface="Californian FB" pitchFamily="18" charset="0"/>
              </a:rPr>
              <a:t>ashion</a:t>
            </a:r>
            <a:r>
              <a:rPr lang="en-US" sz="2700" dirty="0" smtClean="0">
                <a:latin typeface="Californian FB" pitchFamily="18" charset="0"/>
              </a:rPr>
              <a:t>, design,</a:t>
            </a:r>
            <a:r>
              <a:rPr lang="sr-Latn-RS" sz="2700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</a:rPr>
              <a:t>entertainment. </a:t>
            </a:r>
            <a:endParaRPr lang="en-US" sz="2700" dirty="0">
              <a:latin typeface="Californian FB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014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Fringe Phenomena</a:t>
            </a:r>
            <a:endParaRPr lang="en-US" sz="3600" dirty="0">
              <a:latin typeface="Palatino Linotype" panose="02040502050505030304" pitchFamily="18" charset="0"/>
            </a:endParaRPr>
          </a:p>
        </p:txBody>
      </p:sp>
      <p:pic>
        <p:nvPicPr>
          <p:cNvPr id="1026" name="Picture 2" descr="C:\Users\Smiljka Kesic.User-PC\Desktop\DJI_0062bb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00808"/>
            <a:ext cx="7620000" cy="45365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0952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301006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Niche Tourism Opportunities in Your Area</a:t>
            </a:r>
            <a:endParaRPr lang="en-US" sz="3600" dirty="0">
              <a:latin typeface="Palatino Linotype" panose="02040502050505030304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/>
          <a:lstStyle/>
          <a:p>
            <a:pPr algn="just"/>
            <a:r>
              <a:rPr lang="en-US" dirty="0" smtClean="0">
                <a:latin typeface="Palatino Linotype" panose="02040502050505030304" pitchFamily="18" charset="0"/>
              </a:rPr>
              <a:t>What potential is there for niche tourism in your local area? Make some suggestions for unexploited possibilities.</a:t>
            </a:r>
            <a:endParaRPr lang="sr-Latn-RS" dirty="0" smtClean="0">
              <a:latin typeface="Palatino Linotype" panose="02040502050505030304" pitchFamily="18" charset="0"/>
            </a:endParaRPr>
          </a:p>
          <a:p>
            <a:pPr algn="just"/>
            <a:r>
              <a:rPr lang="sr-Latn-RS" dirty="0" smtClean="0">
                <a:latin typeface="Palatino Linotype" panose="02040502050505030304" pitchFamily="18" charset="0"/>
              </a:rPr>
              <a:t>How would you attract different target groups for different types of niche tourism?</a:t>
            </a:r>
          </a:p>
          <a:p>
            <a:pPr algn="just"/>
            <a:r>
              <a:rPr lang="sr-Latn-RS" dirty="0" smtClean="0">
                <a:latin typeface="Palatino Linotype" panose="02040502050505030304" pitchFamily="18" charset="0"/>
              </a:rPr>
              <a:t>What could be your best marketing strategy?</a:t>
            </a:r>
            <a:endParaRPr lang="en-US" dirty="0" smtClean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352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930226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Thank you for your Attention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sz="2700" dirty="0" smtClean="0">
                <a:latin typeface="Californian FB" pitchFamily="18" charset="0"/>
                <a:hlinkClick r:id="rId2"/>
              </a:rPr>
              <a:t>https://</a:t>
            </a:r>
            <a:r>
              <a:rPr lang="en-US" sz="2700" dirty="0" smtClean="0">
                <a:latin typeface="Californian FB" pitchFamily="18" charset="0"/>
                <a:hlinkClick r:id="rId2"/>
              </a:rPr>
              <a:t>www.natgeotv.com/za/shows/natgeo/europe-from-above</a:t>
            </a:r>
            <a:r>
              <a:rPr lang="sr-Latn-RS" sz="2700" dirty="0" smtClean="0">
                <a:latin typeface="Californian FB" pitchFamily="18" charset="0"/>
              </a:rPr>
              <a:t/>
            </a:r>
            <a:br>
              <a:rPr lang="sr-Latn-RS" sz="2700" dirty="0" smtClean="0">
                <a:latin typeface="Californian FB" pitchFamily="18" charset="0"/>
              </a:rPr>
            </a:br>
            <a:endParaRPr lang="en-US" sz="2700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200623155318757908_f0_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332037"/>
            <a:ext cx="321027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sr-Latn-RS" u="sng" dirty="0" smtClean="0">
                <a:latin typeface="Californian FB" pitchFamily="18" charset="0"/>
              </a:rPr>
              <a:t>References</a:t>
            </a:r>
            <a:endParaRPr lang="en-US" u="sng" dirty="0">
              <a:latin typeface="Californian FB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001419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  <a:hlinkClick r:id="rId2"/>
              </a:rPr>
              <a:t>Jafari, J. 2000. Encyclopaedia of Tourism</a:t>
            </a:r>
          </a:p>
          <a:p>
            <a:r>
              <a:rPr lang="sr-Latn-RS" dirty="0" smtClean="0">
                <a:latin typeface="Californian FB" pitchFamily="18" charset="0"/>
                <a:hlinkClick r:id="rId2"/>
              </a:rPr>
              <a:t>Novelli, M. 2007. Niche Tourism.</a:t>
            </a:r>
          </a:p>
          <a:p>
            <a:r>
              <a:rPr lang="en-US" dirty="0" err="1" smtClean="0">
                <a:latin typeface="Californian FB" pitchFamily="18" charset="0"/>
                <a:hlinkClick r:id="rId2"/>
              </a:rPr>
              <a:t>https</a:t>
            </a:r>
            <a:r>
              <a:rPr lang="en-US" dirty="0" err="1">
                <a:latin typeface="Californian FB" pitchFamily="18" charset="0"/>
                <a:hlinkClick r:id="rId2"/>
              </a:rPr>
              <a:t>://</a:t>
            </a:r>
            <a:r>
              <a:rPr lang="en-US" dirty="0" err="1" smtClean="0">
                <a:latin typeface="Californian FB" pitchFamily="18" charset="0"/>
                <a:hlinkClick r:id="rId2"/>
              </a:rPr>
              <a:t>www.youtube.com/watch?v=WfwuyUTvzuw</a:t>
            </a:r>
            <a:endParaRPr lang="en-US" dirty="0" smtClean="0">
              <a:latin typeface="Californian FB" pitchFamily="18" charset="0"/>
            </a:endParaRPr>
          </a:p>
          <a:p>
            <a:r>
              <a:rPr lang="en-US" dirty="0" err="1" smtClean="0">
                <a:latin typeface="Californian FB" pitchFamily="18" charset="0"/>
                <a:hlinkClick r:id="rId3"/>
              </a:rPr>
              <a:t>https://www.youtube.com/user/AuthenticAdventurer</a:t>
            </a:r>
            <a:endParaRPr lang="en-US" dirty="0">
              <a:latin typeface="Californian FB" pitchFamily="18" charset="0"/>
            </a:endParaRPr>
          </a:p>
          <a:p>
            <a:r>
              <a:rPr lang="en-US" dirty="0" err="1">
                <a:latin typeface="Californian FB" pitchFamily="18" charset="0"/>
                <a:hlinkClick r:id="rId4"/>
              </a:rPr>
              <a:t>https://</a:t>
            </a:r>
            <a:r>
              <a:rPr lang="en-US" dirty="0" err="1" smtClean="0">
                <a:latin typeface="Californian FB" pitchFamily="18" charset="0"/>
                <a:hlinkClick r:id="rId4"/>
              </a:rPr>
              <a:t>www.youtube.com/watch?v=1AjHXM9JjdM</a:t>
            </a:r>
            <a:endParaRPr lang="en-US" dirty="0" smtClean="0">
              <a:latin typeface="Californian FB" pitchFamily="18" charset="0"/>
            </a:endParaRPr>
          </a:p>
          <a:p>
            <a:r>
              <a:rPr lang="en-US" dirty="0" smtClean="0">
                <a:latin typeface="Californian FB" pitchFamily="18" charset="0"/>
                <a:hlinkClick r:id="rId5"/>
              </a:rPr>
              <a:t>https://www.eatwith.com</a:t>
            </a:r>
            <a:r>
              <a:rPr lang="en-US" dirty="0" smtClean="0">
                <a:latin typeface="Californian FB" pitchFamily="18" charset="0"/>
                <a:hlinkClick r:id="rId5"/>
              </a:rPr>
              <a:t>/</a:t>
            </a:r>
            <a:endParaRPr lang="sr-Latn-RS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864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1180</Words>
  <Application>Microsoft Office PowerPoint</Application>
  <PresentationFormat>On-screen Show (4:3)</PresentationFormat>
  <Paragraphs>165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Niche Tourism</vt:lpstr>
      <vt:lpstr>market segment = part of a market of individuals/families/companies/organizations sharing characteristic(s) that cause them to demand similar products or services.  -Market segments share same qualities: gender, age, interests, location, income</vt:lpstr>
      <vt:lpstr>target group or focus group = a group of customers  at which a company has decided to aim its products</vt:lpstr>
      <vt:lpstr>Slide 4</vt:lpstr>
      <vt:lpstr>Niche Tourism</vt:lpstr>
      <vt:lpstr>Slide 6</vt:lpstr>
      <vt:lpstr>Holiday types (from the 1st year, Unit 3/Unit 7)</vt:lpstr>
      <vt:lpstr>What could two holidaymakers do that is ‘different’?</vt:lpstr>
      <vt:lpstr>Video: The niche – and sometimes fringe – travel industry that finds hidden treasures in unlikely places</vt:lpstr>
      <vt:lpstr>holiday with a difference to go off the beaten track</vt:lpstr>
      <vt:lpstr>holiday with a difference Medical and Wellness Tourism</vt:lpstr>
      <vt:lpstr>Special Interest Tourism Jafari, J. 2000,Encyclopaedia of Tourism</vt:lpstr>
      <vt:lpstr>Special Interest Tourism Jafari, J. 2000,Encyclopaedia of Tourism</vt:lpstr>
      <vt:lpstr>Special Interest Tourism Jafari, J. 2000,Encyclopaedia of Tourism</vt:lpstr>
      <vt:lpstr>Holiday with a difference: adventure tourism, white-water rafting. Think about the potential target groups.</vt:lpstr>
      <vt:lpstr>Slide 16</vt:lpstr>
      <vt:lpstr>Slide 17</vt:lpstr>
      <vt:lpstr>At the trade fair</vt:lpstr>
      <vt:lpstr>Escape and enlightenment Adventure and action Ecotourism and nature Culture and heritage</vt:lpstr>
      <vt:lpstr>Escape and enlightenment Adventure and action Ecotourism and nature Culture and heritage</vt:lpstr>
      <vt:lpstr>Five Types of Niche Tourism</vt:lpstr>
      <vt:lpstr>Five Types of Niche Tourism</vt:lpstr>
      <vt:lpstr>Safari&amp;Wildlife</vt:lpstr>
      <vt:lpstr>Photographic Tourism</vt:lpstr>
      <vt:lpstr>Extreme Tourism in Antartica</vt:lpstr>
      <vt:lpstr>Snowboarding Holiday</vt:lpstr>
      <vt:lpstr>Heli Skiing</vt:lpstr>
      <vt:lpstr>Avi-tourism Bird-watching</vt:lpstr>
      <vt:lpstr>Whale-watching</vt:lpstr>
      <vt:lpstr>White-water Rafting</vt:lpstr>
      <vt:lpstr>  Trekking https://pinetrees.com.au  </vt:lpstr>
      <vt:lpstr>Rambling Holiday</vt:lpstr>
      <vt:lpstr>Pilgrimage and Religious Tours</vt:lpstr>
      <vt:lpstr>Culinary Tourism Gastronomy Tours</vt:lpstr>
      <vt:lpstr>Wine or Winery Tours</vt:lpstr>
      <vt:lpstr>Agritourism Rural Tourism Farmstay</vt:lpstr>
      <vt:lpstr>Educational Tours</vt:lpstr>
      <vt:lpstr>Slide 38</vt:lpstr>
      <vt:lpstr>  (Special Requirements Holidays/Accessible Tourism e.g. for disabled persons) https://www.traveleyes-international.com  </vt:lpstr>
      <vt:lpstr>Genealogy Tours</vt:lpstr>
      <vt:lpstr>Slum Tourism</vt:lpstr>
      <vt:lpstr>Thana or Dark Tourism thanatos</vt:lpstr>
      <vt:lpstr>Fiction-induced Tourism</vt:lpstr>
      <vt:lpstr>Cultural Tourism</vt:lpstr>
      <vt:lpstr>Fringe Phenomena</vt:lpstr>
      <vt:lpstr>Niche Tourism Opportunities in Your Area</vt:lpstr>
      <vt:lpstr> Thank you for your Attention https://www.natgeotv.com/za/shows/natgeo/europe-from-above 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Niche Tourism</dc:title>
  <dc:creator>user</dc:creator>
  <cp:lastModifiedBy>User</cp:lastModifiedBy>
  <cp:revision>56</cp:revision>
  <dcterms:created xsi:type="dcterms:W3CDTF">2015-02-27T15:29:03Z</dcterms:created>
  <dcterms:modified xsi:type="dcterms:W3CDTF">2021-03-01T21:23:10Z</dcterms:modified>
</cp:coreProperties>
</file>