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5" r:id="rId4"/>
    <p:sldId id="257" r:id="rId5"/>
    <p:sldId id="259" r:id="rId6"/>
    <p:sldId id="266" r:id="rId7"/>
    <p:sldId id="263" r:id="rId8"/>
    <p:sldId id="264" r:id="rId9"/>
    <p:sldId id="260" r:id="rId10"/>
    <p:sldId id="261" r:id="rId11"/>
    <p:sldId id="262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FF9900"/>
    <a:srgbClr val="C844A2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252FA-1BAA-4AF9-85CF-DE8DA7A305BC}" type="datetimeFigureOut">
              <a:rPr lang="en-US" smtClean="0"/>
              <a:pPr/>
              <a:t>2/21/2021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A88BF-D34C-422A-A200-CAF2EB8A39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252FA-1BAA-4AF9-85CF-DE8DA7A305BC}" type="datetimeFigureOut">
              <a:rPr lang="en-US" smtClean="0"/>
              <a:pPr/>
              <a:t>2/21/2021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A88BF-D34C-422A-A200-CAF2EB8A39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252FA-1BAA-4AF9-85CF-DE8DA7A305BC}" type="datetimeFigureOut">
              <a:rPr lang="en-US" smtClean="0"/>
              <a:pPr/>
              <a:t>2/21/2021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A88BF-D34C-422A-A200-CAF2EB8A39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252FA-1BAA-4AF9-85CF-DE8DA7A305BC}" type="datetimeFigureOut">
              <a:rPr lang="en-US" smtClean="0"/>
              <a:pPr/>
              <a:t>2/21/2021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A88BF-D34C-422A-A200-CAF2EB8A39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252FA-1BAA-4AF9-85CF-DE8DA7A305BC}" type="datetimeFigureOut">
              <a:rPr lang="en-US" smtClean="0"/>
              <a:pPr/>
              <a:t>2/21/2021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A88BF-D34C-422A-A200-CAF2EB8A39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252FA-1BAA-4AF9-85CF-DE8DA7A305BC}" type="datetimeFigureOut">
              <a:rPr lang="en-US" smtClean="0"/>
              <a:pPr/>
              <a:t>2/21/2021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A88BF-D34C-422A-A200-CAF2EB8A39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252FA-1BAA-4AF9-85CF-DE8DA7A305BC}" type="datetimeFigureOut">
              <a:rPr lang="en-US" smtClean="0"/>
              <a:pPr/>
              <a:t>2/21/2021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A88BF-D34C-422A-A200-CAF2EB8A39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252FA-1BAA-4AF9-85CF-DE8DA7A305BC}" type="datetimeFigureOut">
              <a:rPr lang="en-US" smtClean="0"/>
              <a:pPr/>
              <a:t>2/21/2021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A88BF-D34C-422A-A200-CAF2EB8A39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252FA-1BAA-4AF9-85CF-DE8DA7A305BC}" type="datetimeFigureOut">
              <a:rPr lang="en-US" smtClean="0"/>
              <a:pPr/>
              <a:t>2/21/2021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A88BF-D34C-422A-A200-CAF2EB8A39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252FA-1BAA-4AF9-85CF-DE8DA7A305BC}" type="datetimeFigureOut">
              <a:rPr lang="en-US" smtClean="0"/>
              <a:pPr/>
              <a:t>2/21/2021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A88BF-D34C-422A-A200-CAF2EB8A39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252FA-1BAA-4AF9-85CF-DE8DA7A305BC}" type="datetimeFigureOut">
              <a:rPr lang="en-US" smtClean="0"/>
              <a:pPr/>
              <a:t>2/21/2021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A88BF-D34C-422A-A200-CAF2EB8A39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0252FA-1BAA-4AF9-85CF-DE8DA7A305BC}" type="datetimeFigureOut">
              <a:rPr lang="en-US" smtClean="0"/>
              <a:pPr/>
              <a:t>2/21/2021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0A88BF-D34C-422A-A200-CAF2EB8A396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4000"/>
            <a:lum/>
          </a:blip>
          <a:srcRect/>
          <a:stretch>
            <a:fillRect t="-30000"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RS" b="1" dirty="0" smtClean="0">
                <a:latin typeface="Californian FB" pitchFamily="18" charset="0"/>
              </a:rPr>
              <a:t>SELLING A HOLIDAY</a:t>
            </a:r>
            <a:endParaRPr lang="en-US" b="1" dirty="0">
              <a:latin typeface="Californian FB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7158" y="3886200"/>
            <a:ext cx="8001056" cy="1752600"/>
          </a:xfrm>
        </p:spPr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Promotion&amp;Marketing in Tourism</a:t>
            </a:r>
            <a:endParaRPr lang="en-US" sz="3600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t="-30000"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4406900"/>
            <a:ext cx="8715436" cy="2093934"/>
          </a:xfrm>
        </p:spPr>
        <p:txBody>
          <a:bodyPr>
            <a:normAutofit/>
          </a:bodyPr>
          <a:lstStyle/>
          <a:p>
            <a:pPr algn="ctr"/>
            <a:r>
              <a:rPr lang="sr-Latn-RS" sz="3200" dirty="0" smtClean="0">
                <a:latin typeface="Californian FB" pitchFamily="18" charset="0"/>
              </a:rPr>
              <a:t>Types of Advertising&amp;Promotion</a:t>
            </a: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sr-Latn-RS" sz="3200" b="1" dirty="0" smtClean="0">
                <a:solidFill>
                  <a:srgbClr val="7030A0"/>
                </a:solidFill>
                <a:latin typeface="Californian FB" pitchFamily="18" charset="0"/>
              </a:rPr>
              <a:t>SECTION 1: Reading&amp;Speaking</a:t>
            </a:r>
            <a:endParaRPr lang="en-US" sz="3200" b="1" dirty="0">
              <a:solidFill>
                <a:srgbClr val="7030A0"/>
              </a:solidFill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85794"/>
          </a:xfrm>
        </p:spPr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Intro</a:t>
            </a:r>
            <a:endParaRPr lang="en-US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28671"/>
            <a:ext cx="8229600" cy="135732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sr-Latn-RS" dirty="0" smtClean="0">
                <a:latin typeface="Californian FB" pitchFamily="18" charset="0"/>
                <a:cs typeface="Calibri" pitchFamily="34" charset="0"/>
              </a:rPr>
              <a:t>Are you familiar with any memorable and witty slogans used in tourism marketing campaigns/destination branding? </a:t>
            </a:r>
            <a:endParaRPr lang="en-US" dirty="0">
              <a:latin typeface="Californian FB" pitchFamily="18" charset="0"/>
              <a:cs typeface="Calibri" pitchFamily="34" charset="0"/>
            </a:endParaRPr>
          </a:p>
        </p:txBody>
      </p:sp>
      <p:pic>
        <p:nvPicPr>
          <p:cNvPr id="1026" name="Picture 2" descr="C:\Users\User\Desktop\a615395b785ff28883918045213cf6e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285992"/>
            <a:ext cx="8786842" cy="43577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85860"/>
          </a:xfrm>
        </p:spPr>
        <p:txBody>
          <a:bodyPr>
            <a:normAutofit fontScale="90000"/>
          </a:bodyPr>
          <a:lstStyle/>
          <a:p>
            <a:r>
              <a:rPr lang="sr-Latn-RS" sz="3200" dirty="0" smtClean="0">
                <a:latin typeface="Californian FB" pitchFamily="18" charset="0"/>
              </a:rPr>
              <a:t>1. </a:t>
            </a:r>
            <a:r>
              <a:rPr lang="sr-Latn-RS" sz="3200" b="1" dirty="0" smtClean="0">
                <a:solidFill>
                  <a:srgbClr val="FF0000"/>
                </a:solidFill>
                <a:latin typeface="Californian FB" pitchFamily="18" charset="0"/>
              </a:rPr>
              <a:t>page 150</a:t>
            </a:r>
            <a:r>
              <a:rPr lang="sr-Latn-RS" sz="3200" dirty="0" smtClean="0">
                <a:latin typeface="Californian FB" pitchFamily="18" charset="0"/>
              </a:rPr>
              <a:t>, Look at these slogans and extracts from advertisements connected with tourism (1-11). Match them with the destination and services </a:t>
            </a:r>
            <a:endParaRPr lang="en-US" sz="3200" dirty="0">
              <a:latin typeface="Californian FB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500174"/>
          <a:ext cx="4071934" cy="7858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1934"/>
              </a:tblGrid>
              <a:tr h="785818">
                <a:tc>
                  <a:txBody>
                    <a:bodyPr/>
                    <a:lstStyle/>
                    <a:p>
                      <a:r>
                        <a:rPr lang="sr-Latn-RS" dirty="0" smtClean="0">
                          <a:solidFill>
                            <a:srgbClr val="0070C0"/>
                          </a:solidFill>
                          <a:latin typeface="Aharoni" pitchFamily="2" charset="-79"/>
                          <a:cs typeface="Aharoni" pitchFamily="2" charset="-79"/>
                        </a:rPr>
                        <a:t>1. WHERE THE </a:t>
                      </a:r>
                      <a:r>
                        <a:rPr lang="sr-Latn-RS" dirty="0" smtClean="0">
                          <a:solidFill>
                            <a:srgbClr val="FFFF00"/>
                          </a:solidFill>
                          <a:latin typeface="Aharoni" pitchFamily="2" charset="-79"/>
                          <a:cs typeface="Aharoni" pitchFamily="2" charset="-79"/>
                        </a:rPr>
                        <a:t>SUNSHINE</a:t>
                      </a:r>
                      <a:r>
                        <a:rPr lang="sr-Latn-RS" dirty="0" smtClean="0">
                          <a:solidFill>
                            <a:srgbClr val="0070C0"/>
                          </a:solidFill>
                          <a:latin typeface="Aharoni" pitchFamily="2" charset="-79"/>
                          <a:cs typeface="Aharoni" pitchFamily="2" charset="-79"/>
                        </a:rPr>
                        <a:t> NEVER GOES ON HOLIDAY</a:t>
                      </a:r>
                      <a:endParaRPr lang="en-US" dirty="0">
                        <a:solidFill>
                          <a:srgbClr val="0070C0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C844A2">
                            <a:tint val="66000"/>
                            <a:satMod val="160000"/>
                          </a:srgbClr>
                        </a:gs>
                        <a:gs pos="50000">
                          <a:srgbClr val="C844A2">
                            <a:tint val="44500"/>
                            <a:satMod val="160000"/>
                          </a:srgbClr>
                        </a:gs>
                        <a:gs pos="100000">
                          <a:srgbClr val="C844A2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0" y="2643182"/>
          <a:ext cx="3857620" cy="10715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57620"/>
              </a:tblGrid>
              <a:tr h="1071570">
                <a:tc>
                  <a:txBody>
                    <a:bodyPr/>
                    <a:lstStyle/>
                    <a:p>
                      <a:endParaRPr lang="sr-Latn-RS" dirty="0" smtClean="0">
                        <a:solidFill>
                          <a:srgbClr val="00B050"/>
                        </a:solidFill>
                      </a:endParaRPr>
                    </a:p>
                    <a:p>
                      <a:endParaRPr lang="sr-Latn-RS" dirty="0" smtClean="0">
                        <a:solidFill>
                          <a:srgbClr val="00B050"/>
                        </a:solidFill>
                      </a:endParaRPr>
                    </a:p>
                    <a:p>
                      <a:r>
                        <a:rPr lang="sr-Latn-RS" dirty="0" smtClean="0">
                          <a:solidFill>
                            <a:srgbClr val="00B050"/>
                          </a:solidFill>
                          <a:latin typeface="Aharoni" pitchFamily="2" charset="-79"/>
                          <a:cs typeface="Aharoni" pitchFamily="2" charset="-79"/>
                        </a:rPr>
                        <a:t>2. ANSWER THE CALL OF THE</a:t>
                      </a:r>
                      <a:r>
                        <a:rPr lang="sr-Latn-RS" baseline="0" dirty="0" smtClean="0">
                          <a:solidFill>
                            <a:srgbClr val="00B050"/>
                          </a:solidFill>
                          <a:latin typeface="Aharoni" pitchFamily="2" charset="-79"/>
                          <a:cs typeface="Aharoni" pitchFamily="2" charset="-79"/>
                        </a:rPr>
                        <a:t> </a:t>
                      </a:r>
                      <a:r>
                        <a:rPr lang="sr-Latn-RS" dirty="0" smtClean="0">
                          <a:solidFill>
                            <a:srgbClr val="00B050"/>
                          </a:solidFill>
                          <a:latin typeface="Aharoni" pitchFamily="2" charset="-79"/>
                          <a:cs typeface="Aharoni" pitchFamily="2" charset="-79"/>
                        </a:rPr>
                        <a:t>WILD</a:t>
                      </a:r>
                      <a:endParaRPr lang="en-US" dirty="0">
                        <a:solidFill>
                          <a:srgbClr val="00B050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57158" y="2563174"/>
          <a:ext cx="3643338" cy="365760"/>
        </p:xfrm>
        <a:graphic>
          <a:graphicData uri="http://schemas.openxmlformats.org/drawingml/2006/table">
            <a:tbl>
              <a:tblPr/>
              <a:tblGrid>
                <a:gridCol w="3643338"/>
              </a:tblGrid>
              <a:tr h="29432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0" y="3777620"/>
          <a:ext cx="3857620" cy="7943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57620"/>
              </a:tblGrid>
              <a:tr h="794388"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Aharoni" pitchFamily="2" charset="-79"/>
                          <a:cs typeface="Aharoni" pitchFamily="2" charset="-79"/>
                        </a:rPr>
                        <a:t>3</a:t>
                      </a:r>
                      <a:r>
                        <a:rPr lang="sr-Latn-RS" sz="2000" dirty="0" smtClean="0">
                          <a:latin typeface="Aharoni" pitchFamily="2" charset="-79"/>
                          <a:cs typeface="Aharoni" pitchFamily="2" charset="-79"/>
                        </a:rPr>
                        <a:t>. </a:t>
                      </a:r>
                      <a:r>
                        <a:rPr lang="sr-Latn-RS" sz="2000" dirty="0" smtClean="0">
                          <a:solidFill>
                            <a:srgbClr val="002060"/>
                          </a:solidFill>
                          <a:latin typeface="Aharoni" pitchFamily="2" charset="-79"/>
                          <a:cs typeface="Aharoni" pitchFamily="2" charset="-79"/>
                        </a:rPr>
                        <a:t>The surroundings may be </a:t>
                      </a:r>
                    </a:p>
                    <a:p>
                      <a:pPr algn="ctr"/>
                      <a:r>
                        <a:rPr lang="sr-Latn-RS" sz="2000" dirty="0" smtClean="0">
                          <a:solidFill>
                            <a:srgbClr val="002060"/>
                          </a:solidFill>
                          <a:latin typeface="Aharoni" pitchFamily="2" charset="-79"/>
                          <a:cs typeface="Aharoni" pitchFamily="2" charset="-79"/>
                        </a:rPr>
                        <a:t>    your greatest handicap</a:t>
                      </a:r>
                      <a:endParaRPr lang="en-US" sz="2000" dirty="0">
                        <a:solidFill>
                          <a:srgbClr val="002060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0" y="4563438"/>
          <a:ext cx="4143372" cy="5086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3372"/>
              </a:tblGrid>
              <a:tr h="508636"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Aharoni" pitchFamily="2" charset="-79"/>
                          <a:cs typeface="Aharoni" pitchFamily="2" charset="-79"/>
                        </a:rPr>
                        <a:t>4</a:t>
                      </a:r>
                      <a:r>
                        <a:rPr lang="sr-Latn-RS" sz="2400" i="1" dirty="0" smtClean="0">
                          <a:latin typeface="Book Antiqua" pitchFamily="18" charset="0"/>
                          <a:cs typeface="Aharoni" pitchFamily="2" charset="-79"/>
                        </a:rPr>
                        <a:t>.  Come fly the friendly skies</a:t>
                      </a:r>
                      <a:endParaRPr lang="en-US" sz="2400" i="1" dirty="0">
                        <a:latin typeface="Book Antiqua" pitchFamily="18" charset="0"/>
                        <a:cs typeface="Aharoni" pitchFamily="2" charset="-79"/>
                      </a:endParaRPr>
                    </a:p>
                  </a:txBody>
                  <a:tcPr>
                    <a:solidFill>
                      <a:srgbClr val="C00000">
                        <a:alpha val="62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0" y="5143512"/>
          <a:ext cx="4357686" cy="50006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57686"/>
              </a:tblGrid>
              <a:tr h="500066">
                <a:tc>
                  <a:txBody>
                    <a:bodyPr/>
                    <a:lstStyle/>
                    <a:p>
                      <a:r>
                        <a:rPr lang="sr-Latn-RS" dirty="0" smtClean="0">
                          <a:latin typeface="Aharoni" pitchFamily="2" charset="-79"/>
                          <a:cs typeface="Aharoni" pitchFamily="2" charset="-79"/>
                        </a:rPr>
                        <a:t>5. IT ONLY TAKES A TICK TO GET THERE</a:t>
                      </a:r>
                      <a:endParaRPr lang="en-US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0" y="5715016"/>
          <a:ext cx="4714876" cy="5715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14876"/>
              </a:tblGrid>
              <a:tr h="571504">
                <a:tc>
                  <a:txBody>
                    <a:bodyPr/>
                    <a:lstStyle/>
                    <a:p>
                      <a:pPr algn="l"/>
                      <a:r>
                        <a:rPr lang="sr-Latn-RS" sz="2000" b="1" dirty="0" smtClean="0">
                          <a:solidFill>
                            <a:srgbClr val="0070C0"/>
                          </a:solidFill>
                          <a:latin typeface="Lucida Handwriting" pitchFamily="66" charset="0"/>
                        </a:rPr>
                        <a:t>6.You drive – we’ll take the car!</a:t>
                      </a:r>
                      <a:endParaRPr lang="en-US" sz="2000" b="1" dirty="0">
                        <a:solidFill>
                          <a:srgbClr val="0070C0"/>
                        </a:solidFill>
                        <a:latin typeface="Lucida Handwriting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4357686" y="1285860"/>
          <a:ext cx="4357718" cy="57912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4357718"/>
              </a:tblGrid>
              <a:tr h="571504">
                <a:tc>
                  <a:txBody>
                    <a:bodyPr/>
                    <a:lstStyle/>
                    <a:p>
                      <a:pPr algn="ctr"/>
                      <a:r>
                        <a:rPr lang="sr-Latn-RS" sz="3200" b="0" i="1" dirty="0" smtClean="0">
                          <a:latin typeface="Book Antiqua" pitchFamily="18" charset="0"/>
                        </a:rPr>
                        <a:t>7.For</a:t>
                      </a:r>
                      <a:r>
                        <a:rPr lang="sr-Latn-RS" sz="3200" b="0" i="1" baseline="0" dirty="0" smtClean="0">
                          <a:latin typeface="Book Antiqua" pitchFamily="18" charset="0"/>
                        </a:rPr>
                        <a:t> the time of your life</a:t>
                      </a:r>
                      <a:endParaRPr lang="en-US" sz="3200" b="0" i="1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4143372" y="1928802"/>
          <a:ext cx="4643470" cy="857256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4643470"/>
              </a:tblGrid>
              <a:tr h="857256"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8.  </a:t>
                      </a:r>
                      <a:r>
                        <a:rPr lang="sr-Latn-RS" sz="2400" b="0" dirty="0" smtClean="0">
                          <a:solidFill>
                            <a:srgbClr val="FFC000"/>
                          </a:solidFill>
                          <a:effectLst/>
                          <a:latin typeface="Broadway" pitchFamily="82" charset="0"/>
                        </a:rPr>
                        <a:t>The sun is smiling on you down under</a:t>
                      </a:r>
                      <a:endParaRPr lang="en-US" sz="2400" b="0" dirty="0">
                        <a:solidFill>
                          <a:srgbClr val="FFC000"/>
                        </a:solidFill>
                        <a:effectLst/>
                        <a:latin typeface="Broadway" pitchFamily="8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3857620" y="2857496"/>
          <a:ext cx="5286380" cy="118872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5286380"/>
              </a:tblGrid>
              <a:tr h="1143008">
                <a:tc>
                  <a:txBody>
                    <a:bodyPr/>
                    <a:lstStyle/>
                    <a:p>
                      <a:pPr algn="ctr"/>
                      <a:r>
                        <a:rPr lang="sr-Latn-RS" sz="2400" i="1" dirty="0" smtClean="0">
                          <a:latin typeface="Palatino Linotype" pitchFamily="18" charset="0"/>
                        </a:rPr>
                        <a:t>9. It couldn’t be easier. Step on in the heart of one capital city,</a:t>
                      </a:r>
                      <a:r>
                        <a:rPr lang="sr-Latn-RS" sz="2400" i="1" baseline="0" dirty="0" smtClean="0">
                          <a:latin typeface="Palatino Linotype" pitchFamily="18" charset="0"/>
                        </a:rPr>
                        <a:t> three hours later step off in the heart of another.</a:t>
                      </a:r>
                      <a:r>
                        <a:rPr lang="sr-Latn-RS" sz="2400" i="1" dirty="0" smtClean="0">
                          <a:latin typeface="Palatino Linotype" pitchFamily="18" charset="0"/>
                        </a:rPr>
                        <a:t> </a:t>
                      </a:r>
                      <a:endParaRPr lang="en-US" sz="2400" i="1" dirty="0">
                        <a:latin typeface="Palatino Linotype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4214810" y="4071942"/>
          <a:ext cx="4929190" cy="1230632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4929190"/>
              </a:tblGrid>
              <a:tr h="1230632">
                <a:tc>
                  <a:txBody>
                    <a:bodyPr/>
                    <a:lstStyle/>
                    <a:p>
                      <a:pPr marL="514350" indent="-514350" algn="ctr">
                        <a:buNone/>
                      </a:pPr>
                      <a:r>
                        <a:rPr lang="sr-Latn-RS" sz="2800" dirty="0" smtClean="0">
                          <a:solidFill>
                            <a:schemeClr val="tx1"/>
                          </a:solidFill>
                          <a:latin typeface="Palatino Linotype" pitchFamily="18" charset="0"/>
                        </a:rPr>
                        <a:t>10.</a:t>
                      </a:r>
                      <a:r>
                        <a:rPr lang="sr-Latn-RS" sz="2800" dirty="0" smtClean="0">
                          <a:solidFill>
                            <a:srgbClr val="FF9900"/>
                          </a:solidFill>
                        </a:rPr>
                        <a:t> </a:t>
                      </a:r>
                      <a:r>
                        <a:rPr lang="sr-Latn-RS" sz="2800" dirty="0" smtClean="0">
                          <a:solidFill>
                            <a:srgbClr val="FF9900"/>
                          </a:solidFill>
                          <a:latin typeface="Palatino Linotype" pitchFamily="18" charset="0"/>
                        </a:rPr>
                        <a:t>LEADING THE WAY </a:t>
                      </a:r>
                    </a:p>
                    <a:p>
                      <a:pPr marL="514350" indent="-514350" algn="ctr">
                        <a:buNone/>
                      </a:pPr>
                      <a:r>
                        <a:rPr lang="sr-Latn-RS" sz="2800" dirty="0" smtClean="0">
                          <a:solidFill>
                            <a:srgbClr val="FF9900"/>
                          </a:solidFill>
                          <a:latin typeface="Palatino Linotype" pitchFamily="18" charset="0"/>
                        </a:rPr>
                        <a:t>TO LATIN AMERICA</a:t>
                      </a:r>
                      <a:endParaRPr lang="en-US" sz="2800" dirty="0">
                        <a:solidFill>
                          <a:srgbClr val="FF9900"/>
                        </a:solidFill>
                        <a:latin typeface="Palatino Linotype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4714876" y="5000636"/>
          <a:ext cx="4429124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9124"/>
              </a:tblGrid>
              <a:tr h="1903100"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solidFill>
                            <a:schemeClr val="tx1"/>
                          </a:solidFill>
                        </a:rPr>
                        <a:t>11. </a:t>
                      </a:r>
                      <a:r>
                        <a:rPr lang="sr-Latn-RS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sr-Latn-RS" sz="2000" baseline="0" dirty="0" smtClean="0">
                          <a:solidFill>
                            <a:schemeClr val="tx1"/>
                          </a:solidFill>
                        </a:rPr>
                        <a:t>It’s your last run of the day</a:t>
                      </a:r>
                    </a:p>
                    <a:p>
                      <a:pPr algn="ctr"/>
                      <a:r>
                        <a:rPr lang="sr-Latn-RS" sz="2000" baseline="0" dirty="0" smtClean="0">
                          <a:solidFill>
                            <a:schemeClr val="tx1"/>
                          </a:solidFill>
                        </a:rPr>
                        <a:t>Your legs are burning ...</a:t>
                      </a:r>
                    </a:p>
                    <a:p>
                      <a:pPr algn="ctr"/>
                      <a:r>
                        <a:rPr lang="sr-Latn-RS" sz="2000" baseline="0" dirty="0" smtClean="0">
                          <a:solidFill>
                            <a:schemeClr val="tx1"/>
                          </a:solidFill>
                        </a:rPr>
                        <a:t>Your back is killing you...</a:t>
                      </a:r>
                    </a:p>
                    <a:p>
                      <a:pPr algn="ctr"/>
                      <a:r>
                        <a:rPr lang="sr-Latn-RS" sz="2000" baseline="0" dirty="0" smtClean="0">
                          <a:solidFill>
                            <a:schemeClr val="tx1"/>
                          </a:solidFill>
                        </a:rPr>
                        <a:t>What’s the first you do when </a:t>
                      </a:r>
                    </a:p>
                    <a:p>
                      <a:pPr algn="ctr"/>
                      <a:r>
                        <a:rPr lang="en-US" sz="2000" baseline="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r>
                        <a:rPr lang="sr-Latn-RS" sz="2000" baseline="0" dirty="0" smtClean="0">
                          <a:solidFill>
                            <a:schemeClr val="tx1"/>
                          </a:solidFill>
                        </a:rPr>
                        <a:t>ou reach the bottom?</a:t>
                      </a:r>
                    </a:p>
                    <a:p>
                      <a:pPr algn="ctr"/>
                      <a:r>
                        <a:rPr lang="sr-Latn-RS" sz="2000" baseline="0" dirty="0" smtClean="0">
                          <a:solidFill>
                            <a:schemeClr val="tx1"/>
                          </a:solidFill>
                        </a:rPr>
                        <a:t>Head straight for the lift!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14356"/>
          </a:xfrm>
        </p:spPr>
        <p:txBody>
          <a:bodyPr>
            <a:normAutofit fontScale="90000"/>
          </a:bodyPr>
          <a:lstStyle/>
          <a:p>
            <a:r>
              <a:rPr lang="sr-Latn-RS" sz="2800" dirty="0" smtClean="0">
                <a:latin typeface="Californian FB" pitchFamily="18" charset="0"/>
              </a:rPr>
              <a:t>1. </a:t>
            </a:r>
            <a:r>
              <a:rPr lang="sr-Latn-RS" sz="2800" b="1" dirty="0" smtClean="0">
                <a:solidFill>
                  <a:srgbClr val="FF0000"/>
                </a:solidFill>
                <a:latin typeface="Californian FB" pitchFamily="18" charset="0"/>
              </a:rPr>
              <a:t>page 150-151</a:t>
            </a:r>
            <a:r>
              <a:rPr lang="sr-Latn-RS" sz="2800" dirty="0" smtClean="0">
                <a:latin typeface="Californian FB" pitchFamily="18" charset="0"/>
              </a:rPr>
              <a:t>, Match slogans with the destination and services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714356"/>
            <a:ext cx="4071934" cy="6143644"/>
          </a:xfrm>
        </p:spPr>
        <p:txBody>
          <a:bodyPr>
            <a:normAutofit fontScale="92500" lnSpcReduction="20000"/>
          </a:bodyPr>
          <a:lstStyle/>
          <a:p>
            <a:r>
              <a:rPr lang="sr-Latn-RS" sz="2400" dirty="0" smtClean="0">
                <a:latin typeface="Californian FB" pitchFamily="18" charset="0"/>
              </a:rPr>
              <a:t>1. Where the sunshine never goes on holiday.</a:t>
            </a:r>
          </a:p>
          <a:p>
            <a:r>
              <a:rPr lang="sr-Latn-RS" sz="2400" dirty="0" smtClean="0">
                <a:latin typeface="Californian FB" pitchFamily="18" charset="0"/>
              </a:rPr>
              <a:t>2. Answer the call of the wild. </a:t>
            </a:r>
          </a:p>
          <a:p>
            <a:r>
              <a:rPr lang="sr-Latn-RS" sz="2400" dirty="0" smtClean="0">
                <a:latin typeface="Californian FB" pitchFamily="18" charset="0"/>
              </a:rPr>
              <a:t>3. The surroundings may be your greatest handicap</a:t>
            </a:r>
          </a:p>
          <a:p>
            <a:r>
              <a:rPr lang="sr-Latn-RS" sz="2400" dirty="0" smtClean="0">
                <a:latin typeface="Californian FB" pitchFamily="18" charset="0"/>
              </a:rPr>
              <a:t>4. Come fly the friendly skies.</a:t>
            </a:r>
          </a:p>
          <a:p>
            <a:r>
              <a:rPr lang="sr-Latn-RS" sz="2400" dirty="0" smtClean="0">
                <a:latin typeface="Californian FB" pitchFamily="18" charset="0"/>
              </a:rPr>
              <a:t>5. It only takes a tick to get there.</a:t>
            </a:r>
          </a:p>
          <a:p>
            <a:r>
              <a:rPr lang="sr-Latn-RS" sz="2400" dirty="0" smtClean="0">
                <a:latin typeface="Californian FB" pitchFamily="18" charset="0"/>
              </a:rPr>
              <a:t>6.  You drive – we’ll take the car.</a:t>
            </a:r>
          </a:p>
          <a:p>
            <a:r>
              <a:rPr lang="sr-Latn-RS" sz="2400" dirty="0" smtClean="0">
                <a:latin typeface="Californian FB" pitchFamily="18" charset="0"/>
              </a:rPr>
              <a:t>7. For the time of your life.</a:t>
            </a:r>
          </a:p>
          <a:p>
            <a:r>
              <a:rPr lang="sr-Latn-RS" sz="2400" dirty="0" smtClean="0">
                <a:latin typeface="Californian FB" pitchFamily="18" charset="0"/>
              </a:rPr>
              <a:t>8. The sun is smiling on you down under.</a:t>
            </a:r>
          </a:p>
          <a:p>
            <a:r>
              <a:rPr lang="sr-Latn-RS" sz="2400" dirty="0" smtClean="0">
                <a:latin typeface="Californian FB" pitchFamily="18" charset="0"/>
              </a:rPr>
              <a:t>9. It couldn’t be easier. Step on in the heart of one capital city, three hours later step off in the heart of another. </a:t>
            </a:r>
          </a:p>
          <a:p>
            <a:r>
              <a:rPr lang="sr-Latn-RS" sz="2400" dirty="0" smtClean="0">
                <a:latin typeface="Californian FB" pitchFamily="18" charset="0"/>
              </a:rPr>
              <a:t>10. Leading the way to Latin America.</a:t>
            </a:r>
          </a:p>
          <a:p>
            <a:r>
              <a:rPr lang="sr-Latn-RS" sz="2400" dirty="0" smtClean="0">
                <a:latin typeface="Californian FB" pitchFamily="18" charset="0"/>
              </a:rPr>
              <a:t>11.  It’s your last run of the day..</a:t>
            </a:r>
            <a:endParaRPr lang="en-US" sz="2400" dirty="0">
              <a:latin typeface="Californian FB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43372" y="714356"/>
            <a:ext cx="5000628" cy="6143644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a) Eurostar train London to Paris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b) holidays for people aged over 50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c) Portugal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d) brochure supply service for Australia and New Zealand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e) Iberia group airline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f) an American airline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g) skiing in the Canadian Rockies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h) Australia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i) golf holidays in the US mountains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j) African safaris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k) car ferry company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0"/>
            <a:ext cx="8401080" cy="714356"/>
          </a:xfrm>
        </p:spPr>
        <p:txBody>
          <a:bodyPr>
            <a:normAutofit/>
          </a:bodyPr>
          <a:lstStyle/>
          <a:p>
            <a:r>
              <a:rPr lang="sr-Latn-RS" sz="2800" dirty="0" smtClean="0">
                <a:latin typeface="Californian FB" pitchFamily="18" charset="0"/>
              </a:rPr>
              <a:t>Match slogans with the destination and services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714356"/>
            <a:ext cx="4071934" cy="6143644"/>
          </a:xfrm>
        </p:spPr>
        <p:txBody>
          <a:bodyPr>
            <a:normAutofit fontScale="92500" lnSpcReduction="20000"/>
          </a:bodyPr>
          <a:lstStyle/>
          <a:p>
            <a:r>
              <a:rPr lang="sr-Latn-RS" sz="2400" dirty="0" smtClean="0">
                <a:latin typeface="Californian FB" pitchFamily="18" charset="0"/>
              </a:rPr>
              <a:t>1. Where the sunshine never goes on holiday.</a:t>
            </a:r>
          </a:p>
          <a:p>
            <a:r>
              <a:rPr lang="sr-Latn-RS" sz="2400" dirty="0" smtClean="0">
                <a:latin typeface="Californian FB" pitchFamily="18" charset="0"/>
              </a:rPr>
              <a:t>2. Answer the call of the wild. </a:t>
            </a:r>
          </a:p>
          <a:p>
            <a:r>
              <a:rPr lang="sr-Latn-RS" sz="2400" dirty="0" smtClean="0">
                <a:latin typeface="Californian FB" pitchFamily="18" charset="0"/>
              </a:rPr>
              <a:t>3. The surroundings may be your greatest handicap</a:t>
            </a:r>
          </a:p>
          <a:p>
            <a:r>
              <a:rPr lang="sr-Latn-RS" sz="2400" dirty="0" smtClean="0">
                <a:latin typeface="Californian FB" pitchFamily="18" charset="0"/>
              </a:rPr>
              <a:t>4. Come fly the friendly skies.</a:t>
            </a:r>
          </a:p>
          <a:p>
            <a:r>
              <a:rPr lang="sr-Latn-RS" sz="2400" dirty="0" smtClean="0">
                <a:latin typeface="Californian FB" pitchFamily="18" charset="0"/>
              </a:rPr>
              <a:t>5. It only takes a tick to get there.</a:t>
            </a:r>
          </a:p>
          <a:p>
            <a:r>
              <a:rPr lang="sr-Latn-RS" sz="2400" dirty="0" smtClean="0">
                <a:latin typeface="Californian FB" pitchFamily="18" charset="0"/>
              </a:rPr>
              <a:t>6.  You drive – we’ll take the car.</a:t>
            </a:r>
          </a:p>
          <a:p>
            <a:r>
              <a:rPr lang="sr-Latn-RS" sz="2400" dirty="0" smtClean="0">
                <a:latin typeface="Californian FB" pitchFamily="18" charset="0"/>
              </a:rPr>
              <a:t>7. For the time of your life.</a:t>
            </a:r>
          </a:p>
          <a:p>
            <a:r>
              <a:rPr lang="sr-Latn-RS" sz="2400" dirty="0" smtClean="0">
                <a:latin typeface="Californian FB" pitchFamily="18" charset="0"/>
              </a:rPr>
              <a:t>8. The sun is smiling on you down under.</a:t>
            </a:r>
          </a:p>
          <a:p>
            <a:r>
              <a:rPr lang="sr-Latn-RS" sz="2400" dirty="0" smtClean="0">
                <a:latin typeface="Californian FB" pitchFamily="18" charset="0"/>
              </a:rPr>
              <a:t>9. It couldn’t be easier. Step on in the heart of one capital city, three hours later step off in the heart of another. </a:t>
            </a:r>
          </a:p>
          <a:p>
            <a:r>
              <a:rPr lang="sr-Latn-RS" sz="2400" dirty="0" smtClean="0">
                <a:latin typeface="Californian FB" pitchFamily="18" charset="0"/>
              </a:rPr>
              <a:t>10. Leading the way to Latin America.</a:t>
            </a:r>
          </a:p>
          <a:p>
            <a:r>
              <a:rPr lang="sr-Latn-RS" sz="2400" dirty="0" smtClean="0">
                <a:latin typeface="Californian FB" pitchFamily="18" charset="0"/>
              </a:rPr>
              <a:t>11.  It’s your last run of the day..</a:t>
            </a:r>
            <a:endParaRPr lang="en-US" sz="2400" dirty="0">
              <a:latin typeface="Californian FB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43372" y="714356"/>
            <a:ext cx="5000628" cy="6143644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a) Eurostar train London to Paris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b) holidays for people aged over 50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c) Portugal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d) brochure supply service for Australia and New Zealand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e) Iberia group airline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f) an American airline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g) skiing in the Canadian Rockies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h) Australia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i) golf holidays in the US mountains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j) African safaris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k) car ferry company</a:t>
            </a:r>
            <a:endParaRPr lang="en-US" dirty="0">
              <a:latin typeface="Californian FB" pitchFamily="18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3500430" y="928670"/>
            <a:ext cx="1357322" cy="1143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16200000" flipH="1">
            <a:off x="2035951" y="3250405"/>
            <a:ext cx="4429156" cy="10715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2786050" y="4500570"/>
            <a:ext cx="2214578" cy="142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 flipH="1" flipV="1">
            <a:off x="1714480" y="2571744"/>
            <a:ext cx="4643470" cy="12144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 flipH="1" flipV="1">
            <a:off x="2857488" y="1785926"/>
            <a:ext cx="2643206" cy="17859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16200000" flipH="1">
            <a:off x="1928794" y="3429000"/>
            <a:ext cx="3000396" cy="28575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5400000" flipH="1" flipV="1">
            <a:off x="2786050" y="4643446"/>
            <a:ext cx="2857520" cy="1143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2071670" y="2643182"/>
            <a:ext cx="3500462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3428992" y="2428868"/>
            <a:ext cx="2214578" cy="1143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5400000" flipH="1" flipV="1">
            <a:off x="2285984" y="3714752"/>
            <a:ext cx="3000396" cy="18573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rot="16200000" flipH="1">
            <a:off x="2357422" y="2714620"/>
            <a:ext cx="3643338" cy="192882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User\Desktop\Witty Marketing 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0"/>
            <a:ext cx="8643998" cy="6572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User\Desktop\Witty Marketing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28"/>
            <a:ext cx="8286808" cy="61436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725602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Palatino Linotype" pitchFamily="18" charset="0"/>
              </a:rPr>
              <a:t>2. </a:t>
            </a:r>
            <a:r>
              <a:rPr lang="sr-Latn-RS" sz="3600" dirty="0" smtClean="0">
                <a:solidFill>
                  <a:srgbClr val="FF0000"/>
                </a:solidFill>
                <a:latin typeface="Palatino Linotype" pitchFamily="18" charset="0"/>
              </a:rPr>
              <a:t>page 151</a:t>
            </a:r>
            <a:r>
              <a:rPr lang="sr-Latn-RS" sz="3600" dirty="0" smtClean="0">
                <a:latin typeface="Palatino Linotype" pitchFamily="18" charset="0"/>
              </a:rPr>
              <a:t>, What other forms of advertising and promotional activity can you think of? Make a list</a:t>
            </a:r>
            <a:r>
              <a:rPr lang="en-US" sz="3600" dirty="0" smtClean="0">
                <a:latin typeface="Palatino Linotype" pitchFamily="18" charset="0"/>
              </a:rPr>
              <a:t/>
            </a:r>
            <a:br>
              <a:rPr lang="en-US" sz="3600" dirty="0" smtClean="0">
                <a:latin typeface="Palatino Linotype" pitchFamily="18" charset="0"/>
              </a:rPr>
            </a:br>
            <a:endParaRPr lang="en-US" sz="36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57430"/>
            <a:ext cx="8229600" cy="3768733"/>
          </a:xfrm>
        </p:spPr>
        <p:txBody>
          <a:bodyPr/>
          <a:lstStyle/>
          <a:p>
            <a:r>
              <a:rPr lang="sr-Latn-RS" i="1" dirty="0" smtClean="0">
                <a:latin typeface="Californian FB" pitchFamily="18" charset="0"/>
              </a:rPr>
              <a:t>1. PR</a:t>
            </a:r>
          </a:p>
          <a:p>
            <a:r>
              <a:rPr lang="sr-Latn-RS" i="1" dirty="0" smtClean="0">
                <a:latin typeface="Californian FB" pitchFamily="18" charset="0"/>
              </a:rPr>
              <a:t>2. online banner</a:t>
            </a:r>
          </a:p>
          <a:p>
            <a:r>
              <a:rPr lang="sr-Latn-RS" i="1" dirty="0" smtClean="0">
                <a:latin typeface="Californian FB" pitchFamily="18" charset="0"/>
              </a:rPr>
              <a:t>3. SEO</a:t>
            </a:r>
          </a:p>
          <a:p>
            <a:r>
              <a:rPr lang="sr-Latn-RS" i="1" dirty="0" smtClean="0">
                <a:latin typeface="Californian FB" pitchFamily="18" charset="0"/>
              </a:rPr>
              <a:t>4. promo video</a:t>
            </a:r>
          </a:p>
          <a:p>
            <a:r>
              <a:rPr lang="sr-Latn-RS" i="1" dirty="0" smtClean="0">
                <a:latin typeface="Californian FB" pitchFamily="18" charset="0"/>
              </a:rPr>
              <a:t>5.  social media campaign</a:t>
            </a:r>
          </a:p>
          <a:p>
            <a:r>
              <a:rPr lang="sr-Latn-RS" i="1" dirty="0" smtClean="0">
                <a:latin typeface="Californian FB" pitchFamily="18" charset="0"/>
              </a:rPr>
              <a:t>6. blog or posted article</a:t>
            </a:r>
            <a:endParaRPr lang="en-US" i="1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4422"/>
          </a:xfrm>
        </p:spPr>
        <p:txBody>
          <a:bodyPr>
            <a:normAutofit/>
          </a:bodyPr>
          <a:lstStyle/>
          <a:p>
            <a:r>
              <a:rPr lang="sr-Latn-RS" sz="2400" dirty="0" smtClean="0">
                <a:latin typeface="Californian FB" pitchFamily="18" charset="0"/>
              </a:rPr>
              <a:t>3. </a:t>
            </a:r>
            <a:r>
              <a:rPr lang="sr-Latn-RS" sz="2400" b="1" dirty="0" smtClean="0">
                <a:solidFill>
                  <a:srgbClr val="FF0000"/>
                </a:solidFill>
                <a:latin typeface="Californian FB" pitchFamily="18" charset="0"/>
              </a:rPr>
              <a:t>page 151</a:t>
            </a:r>
            <a:r>
              <a:rPr lang="sr-Latn-RS" sz="2400" dirty="0" smtClean="0">
                <a:latin typeface="Californian FB" pitchFamily="18" charset="0"/>
              </a:rPr>
              <a:t>, Here are some different ways of promoting a tourism product or service. What are advantages and disadvantages of each? Are any of them particularly suitable for certain products and services?</a:t>
            </a:r>
            <a:endParaRPr lang="en-US" sz="24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4422"/>
            <a:ext cx="4786314" cy="5643578"/>
          </a:xfrm>
        </p:spPr>
        <p:txBody>
          <a:bodyPr>
            <a:normAutofit/>
          </a:bodyPr>
          <a:lstStyle/>
          <a:p>
            <a:pPr algn="just"/>
            <a:r>
              <a:rPr lang="sr-Latn-RS" sz="2400" dirty="0" smtClean="0">
                <a:latin typeface="Californian FB" pitchFamily="18" charset="0"/>
              </a:rPr>
              <a:t>a) advertisement in magazine or newspaper.</a:t>
            </a:r>
          </a:p>
          <a:p>
            <a:pPr algn="just"/>
            <a:r>
              <a:rPr lang="sr-Latn-RS" sz="2400" dirty="0" smtClean="0">
                <a:latin typeface="Californian FB" pitchFamily="18" charset="0"/>
              </a:rPr>
              <a:t>b) leaflet given out in the street</a:t>
            </a:r>
          </a:p>
          <a:p>
            <a:pPr algn="just"/>
            <a:r>
              <a:rPr lang="sr-Latn-RS" sz="2400" dirty="0" smtClean="0">
                <a:latin typeface="Californian FB" pitchFamily="18" charset="0"/>
              </a:rPr>
              <a:t>c) leaflet available in travel shops</a:t>
            </a:r>
          </a:p>
          <a:p>
            <a:pPr algn="just"/>
            <a:r>
              <a:rPr lang="sr-Latn-RS" sz="2400" dirty="0" smtClean="0">
                <a:latin typeface="Californian FB" pitchFamily="18" charset="0"/>
              </a:rPr>
              <a:t>d) advertisement in theatre programme</a:t>
            </a:r>
          </a:p>
          <a:p>
            <a:pPr algn="just"/>
            <a:r>
              <a:rPr lang="sr-Latn-RS" sz="2400" dirty="0" smtClean="0">
                <a:latin typeface="Californian FB" pitchFamily="18" charset="0"/>
              </a:rPr>
              <a:t>e) neon sign in city centre</a:t>
            </a:r>
          </a:p>
          <a:p>
            <a:pPr algn="just"/>
            <a:r>
              <a:rPr lang="sr-Latn-RS" sz="2400" dirty="0" smtClean="0">
                <a:latin typeface="Californian FB" pitchFamily="18" charset="0"/>
              </a:rPr>
              <a:t>f) advertisement on bilbord by roadside</a:t>
            </a:r>
          </a:p>
          <a:p>
            <a:pPr algn="just"/>
            <a:r>
              <a:rPr lang="sr-Latn-RS" sz="2400" dirty="0" smtClean="0">
                <a:latin typeface="Californian FB" pitchFamily="18" charset="0"/>
              </a:rPr>
              <a:t>g) poster at railway station or airport</a:t>
            </a:r>
          </a:p>
          <a:p>
            <a:pPr algn="just"/>
            <a:r>
              <a:rPr lang="sr-Latn-RS" sz="2400" dirty="0" smtClean="0">
                <a:latin typeface="Californian FB" pitchFamily="18" charset="0"/>
              </a:rPr>
              <a:t>h) television advertisement</a:t>
            </a:r>
          </a:p>
          <a:p>
            <a:pPr algn="just"/>
            <a:r>
              <a:rPr lang="sr-Latn-RS" sz="2400" dirty="0" smtClean="0">
                <a:latin typeface="Californian FB" pitchFamily="18" charset="0"/>
              </a:rPr>
              <a:t>i) cinema advertisement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57752" y="1428736"/>
            <a:ext cx="407196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j</a:t>
            </a:r>
            <a:r>
              <a:rPr lang="sr-Latn-RS" sz="2400" dirty="0" smtClean="0">
                <a:latin typeface="Californian FB" pitchFamily="18" charset="0"/>
              </a:rPr>
              <a:t>) press release</a:t>
            </a:r>
          </a:p>
          <a:p>
            <a:pPr algn="just"/>
            <a:r>
              <a:rPr lang="sr-Latn-RS" sz="2400" dirty="0" smtClean="0">
                <a:latin typeface="Californian FB" pitchFamily="18" charset="0"/>
              </a:rPr>
              <a:t>k) sponsorship of a sporting event </a:t>
            </a:r>
          </a:p>
          <a:p>
            <a:pPr algn="just"/>
            <a:r>
              <a:rPr lang="sr-Latn-RS" sz="2400" dirty="0" smtClean="0">
                <a:latin typeface="Californian FB" pitchFamily="18" charset="0"/>
              </a:rPr>
              <a:t>l) sales promotion, e.g. early booking discount </a:t>
            </a:r>
          </a:p>
          <a:p>
            <a:pPr algn="just"/>
            <a:r>
              <a:rPr lang="sr-Latn-RS" sz="2400" dirty="0" smtClean="0">
                <a:latin typeface="Californian FB" pitchFamily="18" charset="0"/>
              </a:rPr>
              <a:t>m) personal selling, face-to-face or tele-sales</a:t>
            </a:r>
          </a:p>
          <a:p>
            <a:pPr algn="just"/>
            <a:r>
              <a:rPr lang="sr-Latn-RS" sz="2400" dirty="0" smtClean="0">
                <a:latin typeface="Californian FB" pitchFamily="18" charset="0"/>
              </a:rPr>
              <a:t>n) direct mailing/mailshot</a:t>
            </a:r>
          </a:p>
          <a:p>
            <a:pPr algn="just"/>
            <a:r>
              <a:rPr lang="sr-Latn-RS" sz="2400" dirty="0" smtClean="0">
                <a:latin typeface="Californian FB" pitchFamily="18" charset="0"/>
              </a:rPr>
              <a:t>o) web-site on the Internet</a:t>
            </a:r>
          </a:p>
          <a:p>
            <a:pPr algn="just"/>
            <a:r>
              <a:rPr lang="sr-Latn-RS" sz="2400" dirty="0" smtClean="0">
                <a:latin typeface="Californian FB" pitchFamily="18" charset="0"/>
              </a:rPr>
              <a:t>p) point-of-sale (leaflet, poster)</a:t>
            </a:r>
          </a:p>
          <a:p>
            <a:pPr algn="just"/>
            <a:r>
              <a:rPr lang="sr-Latn-RS" sz="2400" dirty="0" smtClean="0">
                <a:latin typeface="Californian FB" pitchFamily="18" charset="0"/>
              </a:rPr>
              <a:t>q) commission to selling agent</a:t>
            </a:r>
            <a:endParaRPr lang="en-US" sz="2400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582726"/>
          </a:xfrm>
        </p:spPr>
        <p:txBody>
          <a:bodyPr>
            <a:noAutofit/>
          </a:bodyPr>
          <a:lstStyle/>
          <a:p>
            <a:r>
              <a:rPr lang="sr-Latn-RS" sz="3500" dirty="0" smtClean="0">
                <a:latin typeface="Californian FB" pitchFamily="18" charset="0"/>
              </a:rPr>
              <a:t>4. </a:t>
            </a:r>
            <a:r>
              <a:rPr lang="sr-Latn-RS" sz="3500" b="1" dirty="0" smtClean="0">
                <a:solidFill>
                  <a:srgbClr val="FF0000"/>
                </a:solidFill>
                <a:latin typeface="Californian FB" pitchFamily="18" charset="0"/>
              </a:rPr>
              <a:t>page 151</a:t>
            </a:r>
            <a:r>
              <a:rPr lang="sr-Latn-RS" sz="3500" dirty="0" smtClean="0">
                <a:latin typeface="Californian FB" pitchFamily="18" charset="0"/>
              </a:rPr>
              <a:t>, Which type of promotional activity do you think would be the best for the following?  </a:t>
            </a:r>
            <a:endParaRPr lang="en-US" sz="35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00240"/>
            <a:ext cx="9144000" cy="4125923"/>
          </a:xfrm>
        </p:spPr>
        <p:txBody>
          <a:bodyPr/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- cheap last-minute flights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- new caravan and camping site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- inclusive packages to see the next Olympic Games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- travel insurance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- new cut-price transatlantic air service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- trekking holidays in Nepal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- new children’s theme park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Thank you for your Attention!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1026" name="Picture 2" descr="C:\Users\User\Desktop\1080x36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2491581"/>
            <a:ext cx="8229600" cy="274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</TotalTime>
  <Words>856</Words>
  <Application>Microsoft Office PowerPoint</Application>
  <PresentationFormat>On-screen Show (4:3)</PresentationFormat>
  <Paragraphs>107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SELLING A HOLIDAY</vt:lpstr>
      <vt:lpstr>Types of Advertising&amp;Promotion</vt:lpstr>
      <vt:lpstr>Intro</vt:lpstr>
      <vt:lpstr>1. page 150, Look at these slogans and extracts from advertisements connected with tourism (1-11). Match them with the destination and services </vt:lpstr>
      <vt:lpstr>1. page 150-151, Match slogans with the destination and services</vt:lpstr>
      <vt:lpstr>Match slogans with the destination and services</vt:lpstr>
      <vt:lpstr>Slide 7</vt:lpstr>
      <vt:lpstr>Slide 8</vt:lpstr>
      <vt:lpstr>2. page 151, What other forms of advertising and promotional activity can you think of? Make a list </vt:lpstr>
      <vt:lpstr>3. page 151, Here are some different ways of promoting a tourism product or service. What are advantages and disadvantages of each? Are any of them particularly suitable for certain products and services?</vt:lpstr>
      <vt:lpstr>4. page 151, Which type of promotional activity do you think would be the best for the following?  </vt:lpstr>
      <vt:lpstr>Thank you for your Attention!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SELLING A HOLIDAY</dc:title>
  <dc:creator>User</dc:creator>
  <cp:lastModifiedBy>User</cp:lastModifiedBy>
  <cp:revision>38</cp:revision>
  <dcterms:created xsi:type="dcterms:W3CDTF">2021-02-16T23:45:45Z</dcterms:created>
  <dcterms:modified xsi:type="dcterms:W3CDTF">2021-02-21T19:27:31Z</dcterms:modified>
</cp:coreProperties>
</file>