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72" r:id="rId5"/>
    <p:sldId id="274" r:id="rId6"/>
    <p:sldId id="273" r:id="rId7"/>
    <p:sldId id="275" r:id="rId8"/>
    <p:sldId id="258" r:id="rId9"/>
    <p:sldId id="259" r:id="rId10"/>
    <p:sldId id="276" r:id="rId11"/>
    <p:sldId id="261" r:id="rId12"/>
    <p:sldId id="278" r:id="rId13"/>
    <p:sldId id="279" r:id="rId14"/>
    <p:sldId id="262" r:id="rId15"/>
    <p:sldId id="263" r:id="rId16"/>
    <p:sldId id="280" r:id="rId17"/>
    <p:sldId id="281" r:id="rId18"/>
    <p:sldId id="264" r:id="rId19"/>
    <p:sldId id="265" r:id="rId20"/>
    <p:sldId id="266" r:id="rId21"/>
    <p:sldId id="282" r:id="rId22"/>
    <p:sldId id="267" r:id="rId23"/>
    <p:sldId id="269" r:id="rId24"/>
    <p:sldId id="283" r:id="rId25"/>
    <p:sldId id="268" r:id="rId26"/>
    <p:sldId id="270" r:id="rId27"/>
    <p:sldId id="285" r:id="rId28"/>
    <p:sldId id="271" r:id="rId29"/>
    <p:sldId id="277" r:id="rId30"/>
    <p:sldId id="286" r:id="rId31"/>
    <p:sldId id="28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C93060-B912-427F-814B-2756E24C5A86}" type="datetimeFigureOut">
              <a:rPr lang="en-US" smtClean="0"/>
              <a:pPr/>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C93060-B912-427F-814B-2756E24C5A86}" type="datetimeFigureOut">
              <a:rPr lang="en-US" smtClean="0"/>
              <a:pPr/>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C93060-B912-427F-814B-2756E24C5A86}" type="datetimeFigureOut">
              <a:rPr lang="en-US" smtClean="0"/>
              <a:pPr/>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C93060-B912-427F-814B-2756E24C5A86}" type="datetimeFigureOut">
              <a:rPr lang="en-US" smtClean="0"/>
              <a:pPr/>
              <a:t>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C93060-B912-427F-814B-2756E24C5A86}" type="datetimeFigureOut">
              <a:rPr lang="en-US" smtClean="0"/>
              <a:pPr/>
              <a:t>2/21/2021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C93060-B912-427F-814B-2756E24C5A86}" type="datetimeFigureOut">
              <a:rPr lang="en-US" smtClean="0"/>
              <a:pPr/>
              <a:t>2/21/2021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C93060-B912-427F-814B-2756E24C5A86}" type="datetimeFigureOut">
              <a:rPr lang="en-US" smtClean="0"/>
              <a:pPr/>
              <a:t>2/21/2021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C93060-B912-427F-814B-2756E24C5A86}" type="datetimeFigureOut">
              <a:rPr lang="en-US" smtClean="0"/>
              <a:pPr/>
              <a:t>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C93060-B912-427F-814B-2756E24C5A86}" type="datetimeFigureOut">
              <a:rPr lang="en-US" smtClean="0"/>
              <a:pPr/>
              <a:t>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C93060-B912-427F-814B-2756E24C5A86}" type="datetimeFigureOut">
              <a:rPr lang="en-US" smtClean="0"/>
              <a:pPr/>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C93060-B912-427F-814B-2756E24C5A86}" type="datetimeFigureOut">
              <a:rPr lang="en-US" smtClean="0"/>
              <a:pPr/>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8AAED-A34D-41A5-878E-9236133519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C93060-B912-427F-814B-2756E24C5A86}" type="datetimeFigureOut">
              <a:rPr lang="en-US" smtClean="0"/>
              <a:pPr/>
              <a:t>2/21/2021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8AAED-A34D-41A5-878E-9236133519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8605"/>
            <a:ext cx="7772400" cy="1571636"/>
          </a:xfrm>
        </p:spPr>
        <p:txBody>
          <a:bodyPr/>
          <a:lstStyle/>
          <a:p>
            <a:r>
              <a:rPr lang="sr-Latn-RS" dirty="0" smtClean="0">
                <a:latin typeface="Californian FB" pitchFamily="18" charset="0"/>
              </a:rPr>
              <a:t>How to Sell a Product</a:t>
            </a:r>
            <a:br>
              <a:rPr lang="sr-Latn-RS" dirty="0" smtClean="0">
                <a:latin typeface="Californian FB" pitchFamily="18" charset="0"/>
              </a:rPr>
            </a:br>
            <a:r>
              <a:rPr lang="sr-Latn-RS" dirty="0" smtClean="0">
                <a:solidFill>
                  <a:schemeClr val="tx1">
                    <a:lumMod val="50000"/>
                    <a:lumOff val="50000"/>
                  </a:schemeClr>
                </a:solidFill>
                <a:latin typeface="Californian FB" pitchFamily="18" charset="0"/>
              </a:rPr>
              <a:t>Unit 11, page 152</a:t>
            </a:r>
            <a:endParaRPr lang="en-US" dirty="0">
              <a:solidFill>
                <a:schemeClr val="tx1">
                  <a:lumMod val="50000"/>
                  <a:lumOff val="50000"/>
                </a:schemeClr>
              </a:solidFill>
              <a:latin typeface="Californian FB" pitchFamily="18" charset="0"/>
            </a:endParaRPr>
          </a:p>
        </p:txBody>
      </p:sp>
      <p:sp>
        <p:nvSpPr>
          <p:cNvPr id="3" name="Subtitle 2"/>
          <p:cNvSpPr>
            <a:spLocks noGrp="1"/>
          </p:cNvSpPr>
          <p:nvPr>
            <p:ph type="subTitle" idx="1"/>
          </p:nvPr>
        </p:nvSpPr>
        <p:spPr>
          <a:xfrm>
            <a:off x="1371600" y="2214554"/>
            <a:ext cx="6400800" cy="3424246"/>
          </a:xfrm>
        </p:spPr>
        <p:txBody>
          <a:bodyPr/>
          <a:lstStyle/>
          <a:p>
            <a:endParaRPr lang="en-US" dirty="0">
              <a:latin typeface="Californian FB" pitchFamily="18" charset="0"/>
            </a:endParaRPr>
          </a:p>
        </p:txBody>
      </p:sp>
      <p:pic>
        <p:nvPicPr>
          <p:cNvPr id="1026" name="Picture 2" descr="C:\Users\User\Desktop\business-press_secretary-ad-advert-advertisement-public_relations-07638667_low.jpg"/>
          <p:cNvPicPr>
            <a:picLocks noChangeAspect="1" noChangeArrowheads="1"/>
          </p:cNvPicPr>
          <p:nvPr/>
        </p:nvPicPr>
        <p:blipFill>
          <a:blip r:embed="rId2"/>
          <a:srcRect/>
          <a:stretch>
            <a:fillRect/>
          </a:stretch>
        </p:blipFill>
        <p:spPr bwMode="auto">
          <a:xfrm>
            <a:off x="1357290" y="2214554"/>
            <a:ext cx="6500858" cy="34290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428628"/>
          </a:xfrm>
        </p:spPr>
        <p:txBody>
          <a:bodyPr>
            <a:normAutofit fontScale="90000"/>
          </a:bodyPr>
          <a:lstStyle/>
          <a:p>
            <a:r>
              <a:rPr lang="sr-Latn-RS" sz="3600" dirty="0" smtClean="0">
                <a:latin typeface="Californian FB" pitchFamily="18" charset="0"/>
              </a:rPr>
              <a:t>Questions/Food for Thought</a:t>
            </a:r>
            <a:endParaRPr lang="en-US" sz="3600" dirty="0">
              <a:latin typeface="Californian FB" pitchFamily="18" charset="0"/>
            </a:endParaRPr>
          </a:p>
        </p:txBody>
      </p:sp>
      <p:sp>
        <p:nvSpPr>
          <p:cNvPr id="3" name="Content Placeholder 2"/>
          <p:cNvSpPr>
            <a:spLocks noGrp="1"/>
          </p:cNvSpPr>
          <p:nvPr>
            <p:ph idx="1"/>
          </p:nvPr>
        </p:nvSpPr>
        <p:spPr>
          <a:xfrm>
            <a:off x="0" y="714356"/>
            <a:ext cx="8929718" cy="6143644"/>
          </a:xfrm>
        </p:spPr>
        <p:txBody>
          <a:bodyPr>
            <a:normAutofit lnSpcReduction="10000"/>
          </a:bodyPr>
          <a:lstStyle/>
          <a:p>
            <a:pPr algn="just"/>
            <a:r>
              <a:rPr lang="sr-Latn-RS" dirty="0" smtClean="0">
                <a:latin typeface="Californian FB" pitchFamily="18" charset="0"/>
              </a:rPr>
              <a:t>What is </a:t>
            </a:r>
            <a:r>
              <a:rPr lang="sr-Latn-RS" i="1" smtClean="0">
                <a:latin typeface="Californian FB" pitchFamily="18" charset="0"/>
              </a:rPr>
              <a:t>product placement/launch</a:t>
            </a:r>
            <a:r>
              <a:rPr lang="sr-Latn-RS" smtClean="0">
                <a:latin typeface="Californian FB" pitchFamily="18" charset="0"/>
              </a:rPr>
              <a:t>?</a:t>
            </a:r>
            <a:endParaRPr lang="sr-Latn-RS" dirty="0" smtClean="0">
              <a:latin typeface="Californian FB" pitchFamily="18" charset="0"/>
            </a:endParaRPr>
          </a:p>
          <a:p>
            <a:pPr algn="just"/>
            <a:r>
              <a:rPr lang="sr-Latn-RS" dirty="0" smtClean="0">
                <a:latin typeface="Californian FB" pitchFamily="18" charset="0"/>
              </a:rPr>
              <a:t>What are the ways to sell your product?</a:t>
            </a:r>
          </a:p>
          <a:p>
            <a:pPr algn="just"/>
            <a:r>
              <a:rPr lang="sr-Latn-RS" dirty="0" smtClean="0">
                <a:latin typeface="Californian FB" pitchFamily="18" charset="0"/>
              </a:rPr>
              <a:t>What is </a:t>
            </a:r>
            <a:r>
              <a:rPr lang="sr-Latn-RS" i="1" dirty="0" smtClean="0">
                <a:latin typeface="Californian FB" pitchFamily="18" charset="0"/>
              </a:rPr>
              <a:t>customer satisfaction </a:t>
            </a:r>
            <a:r>
              <a:rPr lang="sr-Latn-RS" dirty="0" smtClean="0">
                <a:latin typeface="Californian FB" pitchFamily="18" charset="0"/>
              </a:rPr>
              <a:t>and </a:t>
            </a:r>
            <a:r>
              <a:rPr lang="sr-Latn-RS" i="1" dirty="0" smtClean="0">
                <a:latin typeface="Californian FB" pitchFamily="18" charset="0"/>
              </a:rPr>
              <a:t>customer loyalty</a:t>
            </a:r>
            <a:r>
              <a:rPr lang="sr-Latn-RS" dirty="0" smtClean="0">
                <a:latin typeface="Californian FB" pitchFamily="18" charset="0"/>
              </a:rPr>
              <a:t>? </a:t>
            </a:r>
          </a:p>
          <a:p>
            <a:pPr algn="just"/>
            <a:r>
              <a:rPr lang="sr-Latn-RS" dirty="0" smtClean="0">
                <a:latin typeface="Californian FB" pitchFamily="18" charset="0"/>
              </a:rPr>
              <a:t>What are traditional and novel ways of selling the product? </a:t>
            </a:r>
          </a:p>
          <a:p>
            <a:pPr algn="just"/>
            <a:r>
              <a:rPr lang="sr-Latn-RS" dirty="0" smtClean="0">
                <a:latin typeface="Californian FB" pitchFamily="18" charset="0"/>
              </a:rPr>
              <a:t>What changes in travel business operations and marketing have been introduced in recent years?</a:t>
            </a:r>
          </a:p>
          <a:p>
            <a:pPr algn="just"/>
            <a:r>
              <a:rPr lang="sr-Latn-RS" dirty="0" smtClean="0">
                <a:latin typeface="Californian FB" pitchFamily="18" charset="0"/>
              </a:rPr>
              <a:t>Is travel agency business becoming more and more obsolete?</a:t>
            </a:r>
          </a:p>
          <a:p>
            <a:pPr algn="just"/>
            <a:r>
              <a:rPr lang="sr-Latn-RS" dirty="0" smtClean="0">
                <a:latin typeface="Californian FB" pitchFamily="18" charset="0"/>
              </a:rPr>
              <a:t> Do you think that the (post)-covid situation would bring about different ways of organizing tourist industry?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face-to-face promotion</a:t>
            </a:r>
            <a:endParaRPr lang="en-US" sz="3600" dirty="0">
              <a:latin typeface="Californian FB" pitchFamily="18" charset="0"/>
            </a:endParaRPr>
          </a:p>
        </p:txBody>
      </p:sp>
      <p:pic>
        <p:nvPicPr>
          <p:cNvPr id="1026" name="Picture 2" descr="C:\Users\User\Desktop\img2775.jpg"/>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User\Desktop\SMALL-Depositphotos_36715757_l.png"/>
          <p:cNvPicPr>
            <a:picLocks noGrp="1" noChangeAspect="1" noChangeArrowheads="1"/>
          </p:cNvPicPr>
          <p:nvPr>
            <p:ph idx="1"/>
          </p:nvPr>
        </p:nvPicPr>
        <p:blipFill>
          <a:blip r:embed="rId2"/>
          <a:srcRect/>
          <a:stretch>
            <a:fillRect/>
          </a:stretch>
        </p:blipFill>
        <p:spPr bwMode="auto">
          <a:xfrm>
            <a:off x="214282" y="0"/>
            <a:ext cx="8929718"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14290"/>
            <a:ext cx="8229600" cy="1143000"/>
          </a:xfrm>
        </p:spPr>
        <p:txBody>
          <a:bodyPr/>
          <a:lstStyle/>
          <a:p>
            <a:endParaRPr lang="en-US"/>
          </a:p>
        </p:txBody>
      </p:sp>
      <p:pic>
        <p:nvPicPr>
          <p:cNvPr id="4098" name="Picture 2" descr="C:\Users\User\Desktop\Traditional-Marketing-Training-to-get-success-in-your-business.jpg"/>
          <p:cNvPicPr>
            <a:picLocks noGrp="1" noChangeAspect="1" noChangeArrowheads="1"/>
          </p:cNvPicPr>
          <p:nvPr>
            <p:ph idx="1"/>
          </p:nvPr>
        </p:nvPicPr>
        <p:blipFill>
          <a:blip r:embed="rId2"/>
          <a:srcRect/>
          <a:stretch>
            <a:fillRect/>
          </a:stretch>
        </p:blipFill>
        <p:spPr bwMode="auto">
          <a:xfrm>
            <a:off x="428596" y="214290"/>
            <a:ext cx="8429684" cy="587774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User\Desktop\digital-marketing-mock-test-2019-500x500.jpg"/>
          <p:cNvPicPr>
            <a:picLocks noGrp="1" noChangeAspect="1" noChangeArrowheads="1"/>
          </p:cNvPicPr>
          <p:nvPr>
            <p:ph idx="1"/>
          </p:nvPr>
        </p:nvPicPr>
        <p:blipFill>
          <a:blip r:embed="rId2"/>
          <a:srcRect/>
          <a:stretch>
            <a:fillRect/>
          </a:stretch>
        </p:blipFill>
        <p:spPr bwMode="auto">
          <a:xfrm>
            <a:off x="214282" y="214290"/>
            <a:ext cx="8929718" cy="64294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User\Desktop\Picture1_132.jpg"/>
          <p:cNvPicPr>
            <a:picLocks noGrp="1" noChangeAspect="1" noChangeArrowheads="1"/>
          </p:cNvPicPr>
          <p:nvPr>
            <p:ph idx="1"/>
          </p:nvPr>
        </p:nvPicPr>
        <p:blipFill>
          <a:blip r:embed="rId2"/>
          <a:srcRect/>
          <a:stretch>
            <a:fillRect/>
          </a:stretch>
        </p:blipFill>
        <p:spPr bwMode="auto">
          <a:xfrm>
            <a:off x="0" y="285728"/>
            <a:ext cx="8929718" cy="62865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0"/>
            <a:ext cx="8715436" cy="1928802"/>
          </a:xfrm>
        </p:spPr>
        <p:txBody>
          <a:bodyPr>
            <a:normAutofit/>
          </a:bodyPr>
          <a:lstStyle/>
          <a:p>
            <a:r>
              <a:rPr lang="sr-Latn-RS" sz="3200" dirty="0" smtClean="0">
                <a:latin typeface="Californian FB" pitchFamily="18" charset="0"/>
              </a:rPr>
              <a:t>1. </a:t>
            </a:r>
            <a:r>
              <a:rPr lang="sr-Latn-RS" sz="3200" b="1" dirty="0" smtClean="0">
                <a:solidFill>
                  <a:srgbClr val="FF0000"/>
                </a:solidFill>
                <a:latin typeface="Californian FB" pitchFamily="18" charset="0"/>
              </a:rPr>
              <a:t>page 152</a:t>
            </a:r>
            <a:r>
              <a:rPr lang="sr-Latn-RS" sz="3200" dirty="0" smtClean="0">
                <a:latin typeface="Californian FB" pitchFamily="18" charset="0"/>
              </a:rPr>
              <a:t>, Before you read the text about how to sell your product, what order do you think these five stages of selling would be in?</a:t>
            </a:r>
            <a:endParaRPr lang="en-US" sz="3200" dirty="0">
              <a:latin typeface="Californian FB" pitchFamily="18" charset="0"/>
            </a:endParaRPr>
          </a:p>
        </p:txBody>
      </p:sp>
      <p:sp>
        <p:nvSpPr>
          <p:cNvPr id="3" name="Content Placeholder 2"/>
          <p:cNvSpPr>
            <a:spLocks noGrp="1"/>
          </p:cNvSpPr>
          <p:nvPr>
            <p:ph idx="1"/>
          </p:nvPr>
        </p:nvSpPr>
        <p:spPr>
          <a:xfrm>
            <a:off x="457200" y="2357430"/>
            <a:ext cx="8229600" cy="3768733"/>
          </a:xfrm>
        </p:spPr>
        <p:txBody>
          <a:bodyPr/>
          <a:lstStyle/>
          <a:p>
            <a:pPr algn="just"/>
            <a:r>
              <a:rPr lang="sr-Latn-RS" dirty="0" smtClean="0">
                <a:latin typeface="Californian FB" pitchFamily="18" charset="0"/>
              </a:rPr>
              <a:t>a. find out what customer wants</a:t>
            </a:r>
          </a:p>
          <a:p>
            <a:pPr algn="just"/>
            <a:r>
              <a:rPr lang="sr-Latn-RS" dirty="0" smtClean="0">
                <a:latin typeface="Californian FB" pitchFamily="18" charset="0"/>
              </a:rPr>
              <a:t>b. post-sales contact</a:t>
            </a:r>
          </a:p>
          <a:p>
            <a:pPr algn="just"/>
            <a:r>
              <a:rPr lang="sr-Latn-RS" dirty="0" smtClean="0">
                <a:latin typeface="Californian FB" pitchFamily="18" charset="0"/>
              </a:rPr>
              <a:t>c. show product knowledge and expertise</a:t>
            </a:r>
          </a:p>
          <a:p>
            <a:pPr algn="just"/>
            <a:r>
              <a:rPr lang="sr-Latn-RS" dirty="0" smtClean="0">
                <a:latin typeface="Californian FB" pitchFamily="18" charset="0"/>
              </a:rPr>
              <a:t>d. help customer relax</a:t>
            </a:r>
          </a:p>
          <a:p>
            <a:pPr algn="just"/>
            <a:r>
              <a:rPr lang="sr-Latn-RS" dirty="0" smtClean="0">
                <a:latin typeface="Californian FB" pitchFamily="18" charset="0"/>
              </a:rPr>
              <a:t>e. close the sale</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97040"/>
          </a:xfrm>
        </p:spPr>
        <p:txBody>
          <a:bodyPr>
            <a:normAutofit/>
          </a:bodyPr>
          <a:lstStyle/>
          <a:p>
            <a:r>
              <a:rPr lang="sr-Latn-RS" sz="3200" dirty="0" smtClean="0">
                <a:latin typeface="Californian FB" pitchFamily="18" charset="0"/>
              </a:rPr>
              <a:t>2. </a:t>
            </a:r>
            <a:r>
              <a:rPr lang="sr-Latn-RS" sz="3200" b="1" dirty="0" smtClean="0">
                <a:solidFill>
                  <a:srgbClr val="FF0000"/>
                </a:solidFill>
                <a:latin typeface="Californian FB" pitchFamily="18" charset="0"/>
              </a:rPr>
              <a:t>page 152</a:t>
            </a:r>
            <a:r>
              <a:rPr lang="sr-Latn-RS" sz="3200" dirty="0" smtClean="0">
                <a:latin typeface="Californian FB" pitchFamily="18" charset="0"/>
              </a:rPr>
              <a:t>, Read the article, find the correct order &amp; provide five missing </a:t>
            </a:r>
            <a:r>
              <a:rPr lang="sr-Latn-RS" sz="3200" b="1" dirty="0" smtClean="0">
                <a:solidFill>
                  <a:srgbClr val="7030A0"/>
                </a:solidFill>
                <a:latin typeface="Californian FB" pitchFamily="18" charset="0"/>
              </a:rPr>
              <a:t>sub-headings</a:t>
            </a:r>
            <a:r>
              <a:rPr lang="sr-Latn-RS" sz="3200" dirty="0" smtClean="0">
                <a:latin typeface="Californian FB" pitchFamily="18" charset="0"/>
              </a:rPr>
              <a:t/>
            </a:r>
            <a:br>
              <a:rPr lang="sr-Latn-RS" sz="3200" dirty="0" smtClean="0">
                <a:latin typeface="Californian FB" pitchFamily="18" charset="0"/>
              </a:rPr>
            </a:br>
            <a:r>
              <a:rPr lang="sr-Latn-RS" sz="3200" dirty="0" smtClean="0">
                <a:latin typeface="Californian FB" pitchFamily="18" charset="0"/>
              </a:rPr>
              <a:t>HOW TO SELL YOUR PRODUCT</a:t>
            </a:r>
            <a:endParaRPr lang="en-US" sz="3200" dirty="0">
              <a:latin typeface="Californian FB" pitchFamily="18" charset="0"/>
            </a:endParaRPr>
          </a:p>
        </p:txBody>
      </p:sp>
      <p:sp>
        <p:nvSpPr>
          <p:cNvPr id="3" name="Content Placeholder 2"/>
          <p:cNvSpPr>
            <a:spLocks noGrp="1"/>
          </p:cNvSpPr>
          <p:nvPr>
            <p:ph idx="1"/>
          </p:nvPr>
        </p:nvSpPr>
        <p:spPr>
          <a:xfrm>
            <a:off x="457200" y="2214554"/>
            <a:ext cx="8229600" cy="3911609"/>
          </a:xfrm>
        </p:spPr>
        <p:txBody>
          <a:bodyPr/>
          <a:lstStyle/>
          <a:p>
            <a:pPr algn="just"/>
            <a:r>
              <a:rPr lang="sr-Latn-RS" b="1" dirty="0" smtClean="0">
                <a:latin typeface="Californian FB" pitchFamily="18" charset="0"/>
              </a:rPr>
              <a:t>Competition</a:t>
            </a:r>
            <a:r>
              <a:rPr lang="sr-Latn-RS" dirty="0" smtClean="0">
                <a:latin typeface="Californian FB" pitchFamily="18" charset="0"/>
              </a:rPr>
              <a:t> in travel agency business is </a:t>
            </a:r>
            <a:r>
              <a:rPr lang="sr-Latn-RS" b="1" dirty="0" smtClean="0">
                <a:latin typeface="Californian FB" pitchFamily="18" charset="0"/>
              </a:rPr>
              <a:t>tough</a:t>
            </a:r>
            <a:r>
              <a:rPr lang="sr-Latn-RS" dirty="0" smtClean="0">
                <a:latin typeface="Californian FB" pitchFamily="18" charset="0"/>
              </a:rPr>
              <a:t>. </a:t>
            </a:r>
            <a:r>
              <a:rPr lang="sr-Latn-RS" b="1" dirty="0" smtClean="0">
                <a:solidFill>
                  <a:srgbClr val="7030A0"/>
                </a:solidFill>
                <a:latin typeface="Californian FB" pitchFamily="18" charset="0"/>
              </a:rPr>
              <a:t>Businesses</a:t>
            </a:r>
            <a:r>
              <a:rPr lang="sr-Latn-RS" dirty="0" smtClean="0">
                <a:latin typeface="Californian FB" pitchFamily="18" charset="0"/>
              </a:rPr>
              <a:t> that want to survive must know how to </a:t>
            </a:r>
            <a:r>
              <a:rPr lang="sr-Latn-RS" b="1" dirty="0" smtClean="0">
                <a:latin typeface="Californian FB" pitchFamily="18" charset="0"/>
              </a:rPr>
              <a:t>gain</a:t>
            </a:r>
            <a:r>
              <a:rPr lang="sr-Latn-RS" dirty="0" smtClean="0">
                <a:latin typeface="Californian FB" pitchFamily="18" charset="0"/>
              </a:rPr>
              <a:t> customer </a:t>
            </a:r>
            <a:r>
              <a:rPr lang="sr-Latn-RS" b="1" dirty="0" smtClean="0">
                <a:latin typeface="Californian FB" pitchFamily="18" charset="0"/>
              </a:rPr>
              <a:t>confidence</a:t>
            </a:r>
            <a:r>
              <a:rPr lang="sr-Latn-RS" dirty="0" smtClean="0">
                <a:latin typeface="Californian FB" pitchFamily="18" charset="0"/>
              </a:rPr>
              <a:t>, present their products, and </a:t>
            </a:r>
            <a:r>
              <a:rPr lang="sr-Latn-RS" b="1" dirty="0" smtClean="0">
                <a:solidFill>
                  <a:srgbClr val="7030A0"/>
                </a:solidFill>
                <a:latin typeface="Californian FB" pitchFamily="18" charset="0"/>
              </a:rPr>
              <a:t>ultimately</a:t>
            </a:r>
            <a:r>
              <a:rPr lang="sr-Latn-RS" dirty="0" smtClean="0">
                <a:latin typeface="Californian FB" pitchFamily="18" charset="0"/>
              </a:rPr>
              <a:t> </a:t>
            </a:r>
            <a:r>
              <a:rPr lang="sr-Latn-RS" b="1" dirty="0" smtClean="0">
                <a:latin typeface="Californian FB" pitchFamily="18" charset="0"/>
              </a:rPr>
              <a:t>close the sale.</a:t>
            </a:r>
            <a:r>
              <a:rPr lang="sr-Latn-RS" dirty="0" smtClean="0">
                <a:latin typeface="Californian FB" pitchFamily="18" charset="0"/>
              </a:rPr>
              <a:t> Many books have been written on the art of successful selling, so here are some of </a:t>
            </a:r>
            <a:r>
              <a:rPr lang="sr-Latn-RS" b="1" dirty="0" smtClean="0">
                <a:latin typeface="Californian FB" pitchFamily="18" charset="0"/>
              </a:rPr>
              <a:t>the choicest tips </a:t>
            </a:r>
            <a:r>
              <a:rPr lang="sr-Latn-RS" dirty="0" smtClean="0">
                <a:latin typeface="Californian FB" pitchFamily="18" charset="0"/>
              </a:rPr>
              <a:t>in five simple stages.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54230"/>
          </a:xfrm>
        </p:spPr>
        <p:txBody>
          <a:bodyPr/>
          <a:lstStyle/>
          <a:p>
            <a:endParaRPr lang="en-US" dirty="0"/>
          </a:p>
        </p:txBody>
      </p:sp>
      <p:sp>
        <p:nvSpPr>
          <p:cNvPr id="3" name="Content Placeholder 2"/>
          <p:cNvSpPr>
            <a:spLocks noGrp="1"/>
          </p:cNvSpPr>
          <p:nvPr>
            <p:ph idx="1"/>
          </p:nvPr>
        </p:nvSpPr>
        <p:spPr>
          <a:xfrm>
            <a:off x="0" y="2357430"/>
            <a:ext cx="4214810" cy="4500570"/>
          </a:xfrm>
        </p:spPr>
        <p:txBody>
          <a:bodyPr>
            <a:normAutofit fontScale="92500" lnSpcReduction="10000"/>
          </a:bodyPr>
          <a:lstStyle/>
          <a:p>
            <a:r>
              <a:rPr lang="sr-Latn-RS" sz="2800" dirty="0" smtClean="0">
                <a:latin typeface="Californian FB" pitchFamily="18" charset="0"/>
              </a:rPr>
              <a:t>tough </a:t>
            </a:r>
            <a:r>
              <a:rPr lang="sr-Latn-RS" sz="2800" b="1" dirty="0" smtClean="0">
                <a:latin typeface="Californian FB" pitchFamily="18" charset="0"/>
              </a:rPr>
              <a:t>competition</a:t>
            </a:r>
          </a:p>
          <a:p>
            <a:r>
              <a:rPr lang="sr-Latn-RS" sz="2800" dirty="0" smtClean="0">
                <a:latin typeface="Californian FB" pitchFamily="18" charset="0"/>
              </a:rPr>
              <a:t>fierce competition</a:t>
            </a:r>
          </a:p>
          <a:p>
            <a:r>
              <a:rPr lang="sr-Latn-RS" sz="2800" dirty="0" smtClean="0">
                <a:latin typeface="Californian FB" pitchFamily="18" charset="0"/>
              </a:rPr>
              <a:t>strong competition</a:t>
            </a:r>
          </a:p>
          <a:p>
            <a:endParaRPr lang="sr-Latn-RS" sz="2800" dirty="0" smtClean="0">
              <a:latin typeface="Californian FB" pitchFamily="18" charset="0"/>
            </a:endParaRPr>
          </a:p>
          <a:p>
            <a:r>
              <a:rPr lang="sr-Latn-RS" sz="2800" dirty="0" smtClean="0">
                <a:latin typeface="Californian FB" pitchFamily="18" charset="0"/>
              </a:rPr>
              <a:t>to gain </a:t>
            </a:r>
            <a:r>
              <a:rPr lang="sr-Latn-RS" sz="2800" b="1" dirty="0" smtClean="0">
                <a:latin typeface="Californian FB" pitchFamily="18" charset="0"/>
              </a:rPr>
              <a:t>confidence</a:t>
            </a:r>
          </a:p>
          <a:p>
            <a:r>
              <a:rPr lang="sr-Latn-RS" sz="2800" dirty="0" smtClean="0">
                <a:latin typeface="Californian FB" pitchFamily="18" charset="0"/>
              </a:rPr>
              <a:t>to develop confidence</a:t>
            </a:r>
          </a:p>
          <a:p>
            <a:r>
              <a:rPr lang="sr-Latn-RS" sz="2800" dirty="0" smtClean="0">
                <a:latin typeface="Californian FB" pitchFamily="18" charset="0"/>
              </a:rPr>
              <a:t>to encourage confidence</a:t>
            </a:r>
          </a:p>
          <a:p>
            <a:endParaRPr lang="sr-Latn-RS" sz="2800" dirty="0" smtClean="0">
              <a:latin typeface="Californian FB" pitchFamily="18" charset="0"/>
            </a:endParaRPr>
          </a:p>
          <a:p>
            <a:r>
              <a:rPr lang="sr-Latn-RS" sz="2800" dirty="0" smtClean="0">
                <a:latin typeface="Californian FB" pitchFamily="18" charset="0"/>
              </a:rPr>
              <a:t>ultimately – in the end, eventually, finally</a:t>
            </a:r>
          </a:p>
          <a:p>
            <a:endParaRPr lang="sr-Latn-RS" sz="2800" dirty="0" smtClean="0">
              <a:latin typeface="Californian FB" pitchFamily="18" charset="0"/>
            </a:endParaRPr>
          </a:p>
          <a:p>
            <a:endParaRPr lang="en-US" dirty="0">
              <a:latin typeface="Californian FB" pitchFamily="18" charset="0"/>
            </a:endParaRPr>
          </a:p>
        </p:txBody>
      </p:sp>
      <p:pic>
        <p:nvPicPr>
          <p:cNvPr id="6146" name="Picture 2" descr="C:\Users\User\Desktop\quc3a9-es-el-benchmarking-compressor.jpg"/>
          <p:cNvPicPr>
            <a:picLocks noChangeAspect="1" noChangeArrowheads="1"/>
          </p:cNvPicPr>
          <p:nvPr/>
        </p:nvPicPr>
        <p:blipFill>
          <a:blip r:embed="rId2"/>
          <a:srcRect/>
          <a:stretch>
            <a:fillRect/>
          </a:stretch>
        </p:blipFill>
        <p:spPr bwMode="auto">
          <a:xfrm>
            <a:off x="0" y="0"/>
            <a:ext cx="9144000" cy="2500306"/>
          </a:xfrm>
          <a:prstGeom prst="rect">
            <a:avLst/>
          </a:prstGeom>
          <a:noFill/>
        </p:spPr>
      </p:pic>
      <p:sp>
        <p:nvSpPr>
          <p:cNvPr id="5" name="TextBox 4"/>
          <p:cNvSpPr txBox="1"/>
          <p:nvPr/>
        </p:nvSpPr>
        <p:spPr>
          <a:xfrm>
            <a:off x="4214810" y="2428868"/>
            <a:ext cx="4929190" cy="4955203"/>
          </a:xfrm>
          <a:prstGeom prst="rect">
            <a:avLst/>
          </a:prstGeom>
          <a:noFill/>
        </p:spPr>
        <p:txBody>
          <a:bodyPr wrap="square" rtlCol="0">
            <a:spAutoFit/>
          </a:bodyPr>
          <a:lstStyle/>
          <a:p>
            <a:pPr>
              <a:buFont typeface="Arial" pitchFamily="34" charset="0"/>
              <a:buChar char="•"/>
            </a:pPr>
            <a:r>
              <a:rPr lang="sr-Latn-RS" sz="3600" dirty="0" smtClean="0">
                <a:latin typeface="Californian FB" pitchFamily="18" charset="0"/>
              </a:rPr>
              <a:t> </a:t>
            </a:r>
            <a:r>
              <a:rPr lang="sr-Latn-RS" sz="2800" dirty="0" smtClean="0">
                <a:latin typeface="Californian FB" pitchFamily="18" charset="0"/>
              </a:rPr>
              <a:t>business [C] = firm, company, enterprise</a:t>
            </a:r>
          </a:p>
          <a:p>
            <a:pPr>
              <a:buFont typeface="Arial" pitchFamily="34" charset="0"/>
              <a:buChar char="•"/>
            </a:pPr>
            <a:endParaRPr lang="sr-Latn-RS" sz="2800" dirty="0" smtClean="0">
              <a:latin typeface="Californian FB" pitchFamily="18" charset="0"/>
            </a:endParaRPr>
          </a:p>
          <a:p>
            <a:pPr>
              <a:buFont typeface="Arial" pitchFamily="34" charset="0"/>
              <a:buChar char="•"/>
            </a:pPr>
            <a:r>
              <a:rPr lang="sr-Latn-RS" sz="2800" dirty="0" smtClean="0">
                <a:latin typeface="Californian FB" pitchFamily="18" charset="0"/>
              </a:rPr>
              <a:t> close, make the sale = </a:t>
            </a:r>
          </a:p>
          <a:p>
            <a:r>
              <a:rPr lang="sr-Latn-RS" sz="2800" dirty="0" smtClean="0">
                <a:latin typeface="Californian FB" pitchFamily="18" charset="0"/>
              </a:rPr>
              <a:t>   complete a sales transaction</a:t>
            </a:r>
          </a:p>
          <a:p>
            <a:pPr>
              <a:buFont typeface="Arial" pitchFamily="34" charset="0"/>
              <a:buChar char="•"/>
            </a:pPr>
            <a:r>
              <a:rPr lang="sr-Latn-RS" sz="2800" dirty="0" smtClean="0">
                <a:latin typeface="Californian FB" pitchFamily="18" charset="0"/>
              </a:rPr>
              <a:t>  close the deal</a:t>
            </a:r>
          </a:p>
          <a:p>
            <a:pPr>
              <a:buFont typeface="Arial" pitchFamily="34" charset="0"/>
              <a:buChar char="•"/>
            </a:pPr>
            <a:endParaRPr lang="sr-Latn-RS" sz="2800" dirty="0" smtClean="0">
              <a:latin typeface="Californian FB" pitchFamily="18" charset="0"/>
            </a:endParaRPr>
          </a:p>
          <a:p>
            <a:pPr>
              <a:buFont typeface="Arial" pitchFamily="34" charset="0"/>
              <a:buChar char="•"/>
            </a:pPr>
            <a:r>
              <a:rPr lang="sr-Latn-RS" sz="2800" dirty="0" smtClean="0">
                <a:latin typeface="Californian FB" pitchFamily="18" charset="0"/>
              </a:rPr>
              <a:t> </a:t>
            </a:r>
            <a:r>
              <a:rPr lang="sr-Latn-RS" sz="2800" b="1" dirty="0" smtClean="0">
                <a:latin typeface="Californian FB" pitchFamily="18" charset="0"/>
              </a:rPr>
              <a:t>choice (adj.) = </a:t>
            </a:r>
            <a:r>
              <a:rPr lang="sr-Latn-RS" sz="2800" dirty="0" smtClean="0">
                <a:latin typeface="Californian FB" pitchFamily="18" charset="0"/>
              </a:rPr>
              <a:t> first-class, best</a:t>
            </a:r>
          </a:p>
          <a:p>
            <a:pPr>
              <a:buFont typeface="Arial" pitchFamily="34" charset="0"/>
              <a:buChar char="•"/>
            </a:pPr>
            <a:r>
              <a:rPr lang="sr-Latn-RS" sz="2800" dirty="0" smtClean="0">
                <a:latin typeface="Californian FB" pitchFamily="18" charset="0"/>
              </a:rPr>
              <a:t> </a:t>
            </a:r>
            <a:r>
              <a:rPr lang="sr-Latn-RS" sz="2800" b="1" dirty="0" smtClean="0">
                <a:latin typeface="Californian FB" pitchFamily="18" charset="0"/>
              </a:rPr>
              <a:t>the choices tips </a:t>
            </a:r>
            <a:r>
              <a:rPr lang="sr-Latn-RS" sz="2800" dirty="0" smtClean="0">
                <a:latin typeface="Californian FB" pitchFamily="18" charset="0"/>
              </a:rPr>
              <a:t>= best advice</a:t>
            </a:r>
          </a:p>
          <a:p>
            <a:pPr>
              <a:buFont typeface="Arial" pitchFamily="34" charset="0"/>
              <a:buChar char="•"/>
            </a:pPr>
            <a:endParaRPr lang="sr-Latn-RS" sz="2800" dirty="0" smtClean="0">
              <a:latin typeface="Californian FB" pitchFamily="18" charset="0"/>
            </a:endParaRPr>
          </a:p>
          <a:p>
            <a:pPr>
              <a:buFont typeface="Arial" pitchFamily="34" charset="0"/>
              <a:buChar char="•"/>
            </a:pP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Effect transition="in" filter="fade">
                                      <p:cBhvr>
                                        <p:cTn id="47" dur="2000"/>
                                        <p:tgtEl>
                                          <p:spTgt spid="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2" end="2"/>
                                            </p:txEl>
                                          </p:spTgt>
                                        </p:tgtEl>
                                        <p:attrNameLst>
                                          <p:attrName>style.visibility</p:attrName>
                                        </p:attrNameLst>
                                      </p:cBhvr>
                                      <p:to>
                                        <p:strVal val="visible"/>
                                      </p:to>
                                    </p:set>
                                    <p:animEffect transition="in" filter="fade">
                                      <p:cBhvr>
                                        <p:cTn id="52" dur="2000"/>
                                        <p:tgtEl>
                                          <p:spTgt spid="5">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3" end="3"/>
                                            </p:txEl>
                                          </p:spTgt>
                                        </p:tgtEl>
                                        <p:attrNameLst>
                                          <p:attrName>style.visibility</p:attrName>
                                        </p:attrNameLst>
                                      </p:cBhvr>
                                      <p:to>
                                        <p:strVal val="visible"/>
                                      </p:to>
                                    </p:set>
                                    <p:animEffect transition="in" filter="fade">
                                      <p:cBhvr>
                                        <p:cTn id="57" dur="2000"/>
                                        <p:tgtEl>
                                          <p:spTgt spid="5">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xEl>
                                              <p:pRg st="4" end="4"/>
                                            </p:txEl>
                                          </p:spTgt>
                                        </p:tgtEl>
                                        <p:attrNameLst>
                                          <p:attrName>style.visibility</p:attrName>
                                        </p:attrNameLst>
                                      </p:cBhvr>
                                      <p:to>
                                        <p:strVal val="visible"/>
                                      </p:to>
                                    </p:set>
                                    <p:animEffect transition="in" filter="fade">
                                      <p:cBhvr>
                                        <p:cTn id="62" dur="2000"/>
                                        <p:tgtEl>
                                          <p:spTgt spid="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animEffect transition="in" filter="fade">
                                      <p:cBhvr>
                                        <p:cTn id="67" dur="2000"/>
                                        <p:tgtEl>
                                          <p:spTgt spid="5">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5">
                                            <p:txEl>
                                              <p:pRg st="7" end="7"/>
                                            </p:txEl>
                                          </p:spTgt>
                                        </p:tgtEl>
                                        <p:attrNameLst>
                                          <p:attrName>style.visibility</p:attrName>
                                        </p:attrNameLst>
                                      </p:cBhvr>
                                      <p:to>
                                        <p:strVal val="visible"/>
                                      </p:to>
                                    </p:set>
                                    <p:animEffect transition="in" filter="fade">
                                      <p:cBhvr>
                                        <p:cTn id="72" dur="2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sr-Latn-RS" sz="3600" dirty="0" smtClean="0">
                <a:latin typeface="Californian FB" pitchFamily="18" charset="0"/>
              </a:rPr>
              <a:t>1. ____________________</a:t>
            </a:r>
            <a:endParaRPr lang="en-US" sz="3600" dirty="0">
              <a:latin typeface="Californian FB" pitchFamily="18" charset="0"/>
            </a:endParaRPr>
          </a:p>
        </p:txBody>
      </p:sp>
      <p:sp>
        <p:nvSpPr>
          <p:cNvPr id="3" name="Content Placeholder 2"/>
          <p:cNvSpPr>
            <a:spLocks noGrp="1"/>
          </p:cNvSpPr>
          <p:nvPr>
            <p:ph idx="1"/>
          </p:nvPr>
        </p:nvSpPr>
        <p:spPr>
          <a:xfrm>
            <a:off x="0" y="1142984"/>
            <a:ext cx="9144000" cy="5500726"/>
          </a:xfrm>
        </p:spPr>
        <p:txBody>
          <a:bodyPr>
            <a:normAutofit/>
          </a:bodyPr>
          <a:lstStyle/>
          <a:p>
            <a:pPr algn="just"/>
            <a:r>
              <a:rPr lang="sr-Latn-RS" dirty="0" smtClean="0">
                <a:latin typeface="Californian FB" pitchFamily="18" charset="0"/>
              </a:rPr>
              <a:t>First impressions count. As </a:t>
            </a:r>
            <a:r>
              <a:rPr lang="sr-Latn-RS" b="1" dirty="0" smtClean="0">
                <a:solidFill>
                  <a:srgbClr val="7030A0"/>
                </a:solidFill>
                <a:latin typeface="Californian FB" pitchFamily="18" charset="0"/>
              </a:rPr>
              <a:t>Oscar Wilde </a:t>
            </a:r>
            <a:r>
              <a:rPr lang="sr-Latn-RS" dirty="0" smtClean="0">
                <a:latin typeface="Californian FB" pitchFamily="18" charset="0"/>
              </a:rPr>
              <a:t>said “Only </a:t>
            </a:r>
            <a:r>
              <a:rPr lang="sr-Latn-RS" b="1" dirty="0" smtClean="0">
                <a:solidFill>
                  <a:srgbClr val="7030A0"/>
                </a:solidFill>
                <a:latin typeface="Californian FB" pitchFamily="18" charset="0"/>
              </a:rPr>
              <a:t>the superficial </a:t>
            </a:r>
            <a:r>
              <a:rPr lang="sr-Latn-RS" dirty="0" smtClean="0">
                <a:latin typeface="Californian FB" pitchFamily="18" charset="0"/>
              </a:rPr>
              <a:t>cannot </a:t>
            </a:r>
            <a:r>
              <a:rPr lang="sr-Latn-RS" b="1" dirty="0" smtClean="0">
                <a:solidFill>
                  <a:srgbClr val="7030A0"/>
                </a:solidFill>
                <a:latin typeface="Californian FB" pitchFamily="18" charset="0"/>
              </a:rPr>
              <a:t>judge by appearance</a:t>
            </a:r>
            <a:r>
              <a:rPr lang="sr-Latn-RS" dirty="0" smtClean="0">
                <a:latin typeface="Californian FB" pitchFamily="18" charset="0"/>
              </a:rPr>
              <a:t>”. Whether or not you agree with him, there is no denying the fact that most people hope a visit to a travel agent will be a </a:t>
            </a:r>
            <a:r>
              <a:rPr lang="sr-Latn-RS" b="1" dirty="0" smtClean="0">
                <a:solidFill>
                  <a:srgbClr val="7030A0"/>
                </a:solidFill>
                <a:latin typeface="Californian FB" pitchFamily="18" charset="0"/>
              </a:rPr>
              <a:t>prelude to</a:t>
            </a:r>
            <a:r>
              <a:rPr lang="sr-Latn-RS" dirty="0" smtClean="0">
                <a:latin typeface="Californian FB" pitchFamily="18" charset="0"/>
              </a:rPr>
              <a:t>, if not the </a:t>
            </a:r>
            <a:r>
              <a:rPr lang="sr-Latn-RS" b="1" dirty="0" smtClean="0">
                <a:latin typeface="Californian FB" pitchFamily="18" charset="0"/>
              </a:rPr>
              <a:t>memory of a lifetime</a:t>
            </a:r>
            <a:r>
              <a:rPr lang="sr-Latn-RS" dirty="0" smtClean="0">
                <a:latin typeface="Californian FB" pitchFamily="18" charset="0"/>
              </a:rPr>
              <a:t>, then at least the high point of the year. A warm smile, a pleasant appearance, and good eye contact will help the </a:t>
            </a:r>
            <a:r>
              <a:rPr lang="sr-Latn-RS" b="1" dirty="0" smtClean="0">
                <a:solidFill>
                  <a:srgbClr val="7030A0"/>
                </a:solidFill>
                <a:latin typeface="Californian FB" pitchFamily="18" charset="0"/>
              </a:rPr>
              <a:t>would-be</a:t>
            </a:r>
            <a:r>
              <a:rPr lang="sr-Latn-RS" b="1" dirty="0" smtClean="0">
                <a:latin typeface="Californian FB" pitchFamily="18" charset="0"/>
              </a:rPr>
              <a:t> </a:t>
            </a:r>
            <a:r>
              <a:rPr lang="sr-Latn-RS" dirty="0" smtClean="0">
                <a:latin typeface="Californian FB" pitchFamily="18" charset="0"/>
              </a:rPr>
              <a:t>traveller to relax, safe in the knowledge that he or she is in the hands of a professional.</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274638"/>
            <a:ext cx="6786610" cy="2511420"/>
          </a:xfrm>
        </p:spPr>
        <p:txBody>
          <a:bodyPr/>
          <a:lstStyle/>
          <a:p>
            <a:endParaRPr lang="en-US" dirty="0"/>
          </a:p>
        </p:txBody>
      </p:sp>
      <p:sp>
        <p:nvSpPr>
          <p:cNvPr id="3" name="Content Placeholder 2"/>
          <p:cNvSpPr>
            <a:spLocks noGrp="1"/>
          </p:cNvSpPr>
          <p:nvPr>
            <p:ph idx="1"/>
          </p:nvPr>
        </p:nvSpPr>
        <p:spPr>
          <a:xfrm>
            <a:off x="0" y="3786190"/>
            <a:ext cx="9144000" cy="2339973"/>
          </a:xfrm>
        </p:spPr>
        <p:txBody>
          <a:bodyPr>
            <a:normAutofit/>
          </a:bodyPr>
          <a:lstStyle/>
          <a:p>
            <a:r>
              <a:rPr lang="sr-Latn-RS" i="1" dirty="0" smtClean="0">
                <a:latin typeface="Californian FB" pitchFamily="18" charset="0"/>
              </a:rPr>
              <a:t>The Picture of Dorian Grey, Slika Dorijana Greja</a:t>
            </a:r>
          </a:p>
          <a:p>
            <a:r>
              <a:rPr lang="sr-Latn-RS" i="1" dirty="0" smtClean="0">
                <a:latin typeface="Californian FB" pitchFamily="18" charset="0"/>
              </a:rPr>
              <a:t>The Importance of Being Earnest, Važno je zvati se Ernest</a:t>
            </a:r>
          </a:p>
          <a:p>
            <a:r>
              <a:rPr lang="sr-Latn-RS" i="1" dirty="0" smtClean="0">
                <a:latin typeface="Californian FB" pitchFamily="18" charset="0"/>
              </a:rPr>
              <a:t>The Happy Prince and Other Tales</a:t>
            </a:r>
          </a:p>
          <a:p>
            <a:r>
              <a:rPr lang="sr-Latn-RS" i="1" dirty="0" smtClean="0">
                <a:latin typeface="Californian FB" pitchFamily="18" charset="0"/>
              </a:rPr>
              <a:t>Poems</a:t>
            </a:r>
            <a:endParaRPr lang="en-US" i="1" dirty="0">
              <a:latin typeface="Californian FB" pitchFamily="18" charset="0"/>
            </a:endParaRPr>
          </a:p>
        </p:txBody>
      </p:sp>
      <p:pic>
        <p:nvPicPr>
          <p:cNvPr id="7170" name="Picture 2" descr="C:\Users\User\Desktop\Oscar_Wilde_Getty.jpg"/>
          <p:cNvPicPr>
            <a:picLocks noChangeAspect="1" noChangeArrowheads="1"/>
          </p:cNvPicPr>
          <p:nvPr/>
        </p:nvPicPr>
        <p:blipFill>
          <a:blip r:embed="rId2"/>
          <a:srcRect/>
          <a:stretch>
            <a:fillRect/>
          </a:stretch>
        </p:blipFill>
        <p:spPr bwMode="auto">
          <a:xfrm>
            <a:off x="1071538" y="0"/>
            <a:ext cx="7358147" cy="37147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25668"/>
          </a:xfrm>
        </p:spPr>
        <p:txBody>
          <a:bodyPr/>
          <a:lstStyle/>
          <a:p>
            <a:endParaRPr lang="en-US" dirty="0"/>
          </a:p>
        </p:txBody>
      </p:sp>
      <p:sp>
        <p:nvSpPr>
          <p:cNvPr id="3" name="Content Placeholder 2"/>
          <p:cNvSpPr>
            <a:spLocks noGrp="1"/>
          </p:cNvSpPr>
          <p:nvPr>
            <p:ph idx="1"/>
          </p:nvPr>
        </p:nvSpPr>
        <p:spPr>
          <a:xfrm>
            <a:off x="457200" y="2714620"/>
            <a:ext cx="8229600" cy="3411543"/>
          </a:xfrm>
        </p:spPr>
        <p:txBody>
          <a:bodyPr/>
          <a:lstStyle/>
          <a:p>
            <a:pPr algn="just"/>
            <a:r>
              <a:rPr lang="sr-Latn-RS" dirty="0" smtClean="0">
                <a:latin typeface="Californian FB" pitchFamily="18" charset="0"/>
              </a:rPr>
              <a:t>supercial = flippant, frivolous, shallow</a:t>
            </a:r>
          </a:p>
          <a:p>
            <a:pPr algn="just"/>
            <a:r>
              <a:rPr lang="sr-Latn-RS" dirty="0" smtClean="0">
                <a:latin typeface="Californian FB" pitchFamily="18" charset="0"/>
              </a:rPr>
              <a:t>don’t judge by appearances = judge the book by its covers (</a:t>
            </a:r>
            <a:r>
              <a:rPr lang="sr-Latn-RS" i="1" dirty="0" smtClean="0">
                <a:latin typeface="Californian FB" pitchFamily="18" charset="0"/>
              </a:rPr>
              <a:t>odelo ne čini čoveka</a:t>
            </a:r>
            <a:r>
              <a:rPr lang="sr-Latn-RS" dirty="0" smtClean="0">
                <a:latin typeface="Californian FB" pitchFamily="18" charset="0"/>
              </a:rPr>
              <a:t>)</a:t>
            </a:r>
          </a:p>
          <a:p>
            <a:pPr algn="just"/>
            <a:r>
              <a:rPr lang="sr-Latn-RS" dirty="0" smtClean="0">
                <a:latin typeface="Californian FB" pitchFamily="18" charset="0"/>
              </a:rPr>
              <a:t>prelude to = introduction, overture</a:t>
            </a:r>
          </a:p>
          <a:p>
            <a:pPr algn="just"/>
            <a:r>
              <a:rPr lang="sr-Latn-RS" dirty="0" smtClean="0">
                <a:latin typeface="Californian FB" pitchFamily="18" charset="0"/>
              </a:rPr>
              <a:t>once in a life time = second to none</a:t>
            </a:r>
          </a:p>
          <a:p>
            <a:pPr algn="just"/>
            <a:r>
              <a:rPr lang="sr-Latn-RS" dirty="0" smtClean="0">
                <a:latin typeface="Californian FB" pitchFamily="18" charset="0"/>
              </a:rPr>
              <a:t>would-be = potential, prospective</a:t>
            </a:r>
          </a:p>
          <a:p>
            <a:endParaRPr lang="sr-Latn-RS" dirty="0" smtClean="0"/>
          </a:p>
          <a:p>
            <a:endParaRPr lang="en-US" dirty="0"/>
          </a:p>
        </p:txBody>
      </p:sp>
      <p:pic>
        <p:nvPicPr>
          <p:cNvPr id="8194" name="Picture 2" descr="C:\Users\User\Desktop\Honeymoon Couple - Santorini Greece-rev.jpg"/>
          <p:cNvPicPr>
            <a:picLocks noChangeAspect="1" noChangeArrowheads="1"/>
          </p:cNvPicPr>
          <p:nvPr/>
        </p:nvPicPr>
        <p:blipFill>
          <a:blip r:embed="rId2"/>
          <a:srcRect/>
          <a:stretch>
            <a:fillRect/>
          </a:stretch>
        </p:blipFill>
        <p:spPr bwMode="auto">
          <a:xfrm>
            <a:off x="428596" y="0"/>
            <a:ext cx="8358246" cy="27146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sr-Latn-RS" sz="3600" dirty="0" smtClean="0">
                <a:latin typeface="Californian FB" pitchFamily="18" charset="0"/>
              </a:rPr>
              <a:t>1. </a:t>
            </a:r>
            <a:r>
              <a:rPr lang="sr-Latn-RS" sz="3600" b="1" dirty="0" smtClean="0">
                <a:solidFill>
                  <a:srgbClr val="FF0000"/>
                </a:solidFill>
                <a:latin typeface="Californian FB" pitchFamily="18" charset="0"/>
              </a:rPr>
              <a:t>Help Customer Relax (d)</a:t>
            </a:r>
            <a:endParaRPr lang="en-US" sz="3600" b="1" dirty="0">
              <a:solidFill>
                <a:srgbClr val="FF0000"/>
              </a:solidFill>
              <a:latin typeface="Californian FB" pitchFamily="18" charset="0"/>
            </a:endParaRPr>
          </a:p>
        </p:txBody>
      </p:sp>
      <p:sp>
        <p:nvSpPr>
          <p:cNvPr id="3" name="Content Placeholder 2"/>
          <p:cNvSpPr>
            <a:spLocks noGrp="1"/>
          </p:cNvSpPr>
          <p:nvPr>
            <p:ph idx="1"/>
          </p:nvPr>
        </p:nvSpPr>
        <p:spPr>
          <a:xfrm>
            <a:off x="0" y="1142984"/>
            <a:ext cx="9144000" cy="5500726"/>
          </a:xfrm>
        </p:spPr>
        <p:txBody>
          <a:bodyPr>
            <a:normAutofit/>
          </a:bodyPr>
          <a:lstStyle/>
          <a:p>
            <a:pPr algn="just"/>
            <a:r>
              <a:rPr lang="sr-Latn-RS" dirty="0" smtClean="0">
                <a:latin typeface="Californian FB" pitchFamily="18" charset="0"/>
              </a:rPr>
              <a:t>First impressions count. As </a:t>
            </a:r>
            <a:r>
              <a:rPr lang="sr-Latn-RS" b="1" dirty="0" smtClean="0">
                <a:solidFill>
                  <a:srgbClr val="7030A0"/>
                </a:solidFill>
                <a:latin typeface="Californian FB" pitchFamily="18" charset="0"/>
              </a:rPr>
              <a:t>Oscar Wilde </a:t>
            </a:r>
            <a:r>
              <a:rPr lang="sr-Latn-RS" dirty="0" smtClean="0">
                <a:latin typeface="Californian FB" pitchFamily="18" charset="0"/>
              </a:rPr>
              <a:t>said “Only the superficial cannot judge by appearance”. Whether or not you agree with him, there is no denying the fact that most people hope a visit to a travel agent will be a </a:t>
            </a:r>
            <a:r>
              <a:rPr lang="sr-Latn-RS" b="1" dirty="0" smtClean="0">
                <a:latin typeface="Californian FB" pitchFamily="18" charset="0"/>
              </a:rPr>
              <a:t>prelude to</a:t>
            </a:r>
            <a:r>
              <a:rPr lang="sr-Latn-RS" dirty="0" smtClean="0">
                <a:latin typeface="Californian FB" pitchFamily="18" charset="0"/>
              </a:rPr>
              <a:t>, if not the </a:t>
            </a:r>
            <a:r>
              <a:rPr lang="sr-Latn-RS" b="1" dirty="0" smtClean="0">
                <a:latin typeface="Californian FB" pitchFamily="18" charset="0"/>
              </a:rPr>
              <a:t>memory of a lifetime</a:t>
            </a:r>
            <a:r>
              <a:rPr lang="sr-Latn-RS" dirty="0" smtClean="0">
                <a:latin typeface="Californian FB" pitchFamily="18" charset="0"/>
              </a:rPr>
              <a:t>, then at least the high point of the year. A warm smile, a pleasant appearance, and good eye contact will help the </a:t>
            </a:r>
            <a:r>
              <a:rPr lang="sr-Latn-RS" b="1" dirty="0" smtClean="0">
                <a:latin typeface="Californian FB" pitchFamily="18" charset="0"/>
              </a:rPr>
              <a:t>would-be </a:t>
            </a:r>
            <a:r>
              <a:rPr lang="sr-Latn-RS" dirty="0" smtClean="0">
                <a:latin typeface="Californian FB" pitchFamily="18" charset="0"/>
              </a:rPr>
              <a:t>traveller to relax, safe in the knowledge that he or she is in the hands of a professional.</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85818"/>
          </a:xfrm>
        </p:spPr>
        <p:txBody>
          <a:bodyPr>
            <a:normAutofit/>
          </a:bodyPr>
          <a:lstStyle/>
          <a:p>
            <a:r>
              <a:rPr lang="sr-Latn-RS" sz="3600" dirty="0" smtClean="0">
                <a:latin typeface="Californian FB" pitchFamily="18" charset="0"/>
              </a:rPr>
              <a:t>2. ___________________</a:t>
            </a:r>
            <a:endParaRPr lang="en-US" sz="3600" dirty="0">
              <a:latin typeface="Californian FB" pitchFamily="18" charset="0"/>
            </a:endParaRPr>
          </a:p>
        </p:txBody>
      </p:sp>
      <p:sp>
        <p:nvSpPr>
          <p:cNvPr id="3" name="Content Placeholder 2"/>
          <p:cNvSpPr>
            <a:spLocks noGrp="1"/>
          </p:cNvSpPr>
          <p:nvPr>
            <p:ph idx="1"/>
          </p:nvPr>
        </p:nvSpPr>
        <p:spPr>
          <a:xfrm>
            <a:off x="214282" y="1142984"/>
            <a:ext cx="8643998" cy="5500726"/>
          </a:xfrm>
        </p:spPr>
        <p:txBody>
          <a:bodyPr>
            <a:normAutofit lnSpcReduction="10000"/>
          </a:bodyPr>
          <a:lstStyle/>
          <a:p>
            <a:pPr algn="just"/>
            <a:r>
              <a:rPr lang="sr-Latn-RS" dirty="0" smtClean="0">
                <a:latin typeface="Californian FB" pitchFamily="18" charset="0"/>
              </a:rPr>
              <a:t>The next stage is to identify the needs of the </a:t>
            </a:r>
            <a:r>
              <a:rPr lang="sr-Latn-RS" b="1" dirty="0" smtClean="0">
                <a:solidFill>
                  <a:srgbClr val="7030A0"/>
                </a:solidFill>
                <a:latin typeface="Californian FB" pitchFamily="18" charset="0"/>
              </a:rPr>
              <a:t>prospective</a:t>
            </a:r>
            <a:r>
              <a:rPr lang="sr-Latn-RS" dirty="0" smtClean="0">
                <a:latin typeface="Californian FB" pitchFamily="18" charset="0"/>
              </a:rPr>
              <a:t> client. This is done by asking questions about the composition of the group, the destination and duration of their trip, their preferred mode of travel, and their </a:t>
            </a:r>
            <a:r>
              <a:rPr lang="sr-Latn-RS" b="1" dirty="0" smtClean="0">
                <a:solidFill>
                  <a:srgbClr val="7030A0"/>
                </a:solidFill>
                <a:latin typeface="Californian FB" pitchFamily="18" charset="0"/>
              </a:rPr>
              <a:t>anticipated expenditure</a:t>
            </a:r>
            <a:r>
              <a:rPr lang="sr-Latn-RS" dirty="0" smtClean="0">
                <a:latin typeface="Californian FB" pitchFamily="18" charset="0"/>
              </a:rPr>
              <a:t>.</a:t>
            </a:r>
          </a:p>
          <a:p>
            <a:pPr algn="just"/>
            <a:r>
              <a:rPr lang="sr-Latn-RS" dirty="0" smtClean="0">
                <a:latin typeface="Californian FB" pitchFamily="18" charset="0"/>
              </a:rPr>
              <a:t>The problems </a:t>
            </a:r>
            <a:r>
              <a:rPr lang="sr-Latn-RS" b="1" dirty="0" smtClean="0">
                <a:solidFill>
                  <a:srgbClr val="7030A0"/>
                </a:solidFill>
                <a:latin typeface="Californian FB" pitchFamily="18" charset="0"/>
              </a:rPr>
              <a:t>encountered</a:t>
            </a:r>
            <a:r>
              <a:rPr lang="sr-Latn-RS" dirty="0" smtClean="0">
                <a:latin typeface="Californian FB" pitchFamily="18" charset="0"/>
              </a:rPr>
              <a:t> at this stage range from the client not having a very clear idea of what they want, to their being unrealistic about what is going to cost. As soon as the salesperson has </a:t>
            </a:r>
            <a:r>
              <a:rPr lang="sr-Latn-RS" b="1" dirty="0" smtClean="0">
                <a:solidFill>
                  <a:srgbClr val="7030A0"/>
                </a:solidFill>
                <a:latin typeface="Californian FB" pitchFamily="18" charset="0"/>
              </a:rPr>
              <a:t>established</a:t>
            </a:r>
            <a:r>
              <a:rPr lang="sr-Latn-RS" dirty="0" smtClean="0">
                <a:latin typeface="Californian FB" pitchFamily="18" charset="0"/>
              </a:rPr>
              <a:t> the customer’s requirements, he or she moves on to the next stage.</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97106"/>
          </a:xfrm>
        </p:spPr>
        <p:txBody>
          <a:bodyPr/>
          <a:lstStyle/>
          <a:p>
            <a:endParaRPr lang="en-US" dirty="0"/>
          </a:p>
        </p:txBody>
      </p:sp>
      <p:sp>
        <p:nvSpPr>
          <p:cNvPr id="3" name="Content Placeholder 2"/>
          <p:cNvSpPr>
            <a:spLocks noGrp="1"/>
          </p:cNvSpPr>
          <p:nvPr>
            <p:ph idx="1"/>
          </p:nvPr>
        </p:nvSpPr>
        <p:spPr>
          <a:xfrm>
            <a:off x="0" y="3857628"/>
            <a:ext cx="9144000" cy="3000372"/>
          </a:xfrm>
        </p:spPr>
        <p:txBody>
          <a:bodyPr>
            <a:normAutofit/>
          </a:bodyPr>
          <a:lstStyle/>
          <a:p>
            <a:pPr algn="just"/>
            <a:r>
              <a:rPr lang="sr-Latn-RS" dirty="0" smtClean="0">
                <a:latin typeface="Californian FB" pitchFamily="18" charset="0"/>
              </a:rPr>
              <a:t>anticipated = expected, estimated</a:t>
            </a:r>
          </a:p>
          <a:p>
            <a:pPr algn="just"/>
            <a:r>
              <a:rPr lang="sr-Latn-RS" dirty="0" smtClean="0">
                <a:latin typeface="Californian FB" pitchFamily="18" charset="0"/>
              </a:rPr>
              <a:t>expenditure </a:t>
            </a:r>
            <a:r>
              <a:rPr lang="en-US" dirty="0" smtClean="0">
                <a:latin typeface="Californian FB" pitchFamily="18" charset="0"/>
              </a:rPr>
              <a:t>/</a:t>
            </a:r>
            <a:r>
              <a:rPr lang="en-US" dirty="0" err="1" smtClean="0">
                <a:latin typeface="Californian FB" pitchFamily="18" charset="0"/>
              </a:rPr>
              <a:t>ɪkˈspen.dɪ.tʃər</a:t>
            </a:r>
            <a:r>
              <a:rPr lang="en-US" dirty="0" smtClean="0">
                <a:latin typeface="Californian FB" pitchFamily="18" charset="0"/>
              </a:rPr>
              <a:t>/</a:t>
            </a:r>
            <a:r>
              <a:rPr lang="sr-Latn-RS" dirty="0" smtClean="0">
                <a:latin typeface="Californian FB" pitchFamily="18" charset="0"/>
              </a:rPr>
              <a:t> = costs, expenses</a:t>
            </a:r>
          </a:p>
          <a:p>
            <a:pPr algn="just"/>
            <a:r>
              <a:rPr lang="sr-Latn-RS" dirty="0" smtClean="0">
                <a:latin typeface="Californian FB" pitchFamily="18" charset="0"/>
              </a:rPr>
              <a:t>to encounter = meet, face with, run into, come across</a:t>
            </a:r>
          </a:p>
          <a:p>
            <a:pPr algn="just"/>
            <a:r>
              <a:rPr lang="sr-Latn-RS" dirty="0" smtClean="0">
                <a:latin typeface="Californian FB" pitchFamily="18" charset="0"/>
              </a:rPr>
              <a:t>to range from = to very from </a:t>
            </a:r>
            <a:r>
              <a:rPr lang="sr-Latn-RS" i="1" dirty="0" smtClean="0">
                <a:latin typeface="Californian FB" pitchFamily="18" charset="0"/>
              </a:rPr>
              <a:t>... to ... (u rasponu od ...do)</a:t>
            </a:r>
          </a:p>
          <a:p>
            <a:pPr algn="just"/>
            <a:r>
              <a:rPr lang="sr-Latn-RS" dirty="0" smtClean="0">
                <a:latin typeface="Californian FB" pitchFamily="18" charset="0"/>
              </a:rPr>
              <a:t>to establish = detect, discover</a:t>
            </a:r>
            <a:endParaRPr lang="en-US" dirty="0">
              <a:latin typeface="Californian FB" pitchFamily="18" charset="0"/>
            </a:endParaRPr>
          </a:p>
        </p:txBody>
      </p:sp>
      <p:pic>
        <p:nvPicPr>
          <p:cNvPr id="9218" name="Picture 2" descr="C:\Users\User\Desktop\food-tourism-chart-2.png"/>
          <p:cNvPicPr>
            <a:picLocks noChangeAspect="1" noChangeArrowheads="1"/>
          </p:cNvPicPr>
          <p:nvPr/>
        </p:nvPicPr>
        <p:blipFill>
          <a:blip r:embed="rId2"/>
          <a:srcRect/>
          <a:stretch>
            <a:fillRect/>
          </a:stretch>
        </p:blipFill>
        <p:spPr bwMode="auto">
          <a:xfrm>
            <a:off x="0" y="0"/>
            <a:ext cx="9144000" cy="35718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C:\Users\User\Desktop\customer-journey-of-travel-bookers-7-638.jpg"/>
          <p:cNvPicPr>
            <a:picLocks noGrp="1" noChangeAspect="1" noChangeArrowheads="1"/>
          </p:cNvPicPr>
          <p:nvPr>
            <p:ph idx="1"/>
          </p:nvPr>
        </p:nvPicPr>
        <p:blipFill>
          <a:blip r:embed="rId2"/>
          <a:srcRect/>
          <a:stretch>
            <a:fillRect/>
          </a:stretch>
        </p:blipFill>
        <p:spPr bwMode="auto">
          <a:xfrm>
            <a:off x="428596" y="285728"/>
            <a:ext cx="8358246" cy="65722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85818"/>
          </a:xfrm>
        </p:spPr>
        <p:txBody>
          <a:bodyPr>
            <a:normAutofit/>
          </a:bodyPr>
          <a:lstStyle/>
          <a:p>
            <a:r>
              <a:rPr lang="sr-Latn-RS" sz="3600" dirty="0" smtClean="0">
                <a:latin typeface="Californian FB" pitchFamily="18" charset="0"/>
              </a:rPr>
              <a:t>2. </a:t>
            </a:r>
            <a:r>
              <a:rPr lang="sr-Latn-RS" sz="3600" b="1" dirty="0" smtClean="0">
                <a:solidFill>
                  <a:srgbClr val="FF0000"/>
                </a:solidFill>
                <a:latin typeface="Californian FB" pitchFamily="18" charset="0"/>
              </a:rPr>
              <a:t>Find Out What Customer Wants (a)</a:t>
            </a:r>
            <a:endParaRPr lang="en-US" sz="3600" b="1" dirty="0">
              <a:solidFill>
                <a:srgbClr val="FF0000"/>
              </a:solidFill>
              <a:latin typeface="Californian FB" pitchFamily="18" charset="0"/>
            </a:endParaRPr>
          </a:p>
        </p:txBody>
      </p:sp>
      <p:sp>
        <p:nvSpPr>
          <p:cNvPr id="3" name="Content Placeholder 2"/>
          <p:cNvSpPr>
            <a:spLocks noGrp="1"/>
          </p:cNvSpPr>
          <p:nvPr>
            <p:ph idx="1"/>
          </p:nvPr>
        </p:nvSpPr>
        <p:spPr>
          <a:xfrm>
            <a:off x="214282" y="1142984"/>
            <a:ext cx="8643998" cy="5500726"/>
          </a:xfrm>
        </p:spPr>
        <p:txBody>
          <a:bodyPr>
            <a:normAutofit lnSpcReduction="10000"/>
          </a:bodyPr>
          <a:lstStyle/>
          <a:p>
            <a:pPr algn="just"/>
            <a:r>
              <a:rPr lang="sr-Latn-RS" dirty="0" smtClean="0">
                <a:latin typeface="Californian FB" pitchFamily="18" charset="0"/>
              </a:rPr>
              <a:t>The next stage is to identify the needs of the </a:t>
            </a:r>
            <a:r>
              <a:rPr lang="sr-Latn-RS" b="1" dirty="0" smtClean="0">
                <a:solidFill>
                  <a:srgbClr val="7030A0"/>
                </a:solidFill>
                <a:latin typeface="Californian FB" pitchFamily="18" charset="0"/>
              </a:rPr>
              <a:t>prospective</a:t>
            </a:r>
            <a:r>
              <a:rPr lang="sr-Latn-RS" dirty="0" smtClean="0">
                <a:latin typeface="Californian FB" pitchFamily="18" charset="0"/>
              </a:rPr>
              <a:t> client. This is done by asking questions about the composition of the group, the destination and duration of their trip, their preferred mode of travel, and their </a:t>
            </a:r>
            <a:r>
              <a:rPr lang="sr-Latn-RS" b="1" dirty="0" smtClean="0">
                <a:solidFill>
                  <a:srgbClr val="7030A0"/>
                </a:solidFill>
                <a:latin typeface="Californian FB" pitchFamily="18" charset="0"/>
              </a:rPr>
              <a:t>anticipated expenditure</a:t>
            </a:r>
            <a:r>
              <a:rPr lang="sr-Latn-RS" dirty="0" smtClean="0">
                <a:latin typeface="Californian FB" pitchFamily="18" charset="0"/>
              </a:rPr>
              <a:t>.</a:t>
            </a:r>
          </a:p>
          <a:p>
            <a:pPr algn="just"/>
            <a:r>
              <a:rPr lang="sr-Latn-RS" dirty="0" smtClean="0">
                <a:latin typeface="Californian FB" pitchFamily="18" charset="0"/>
              </a:rPr>
              <a:t>The problems </a:t>
            </a:r>
            <a:r>
              <a:rPr lang="sr-Latn-RS" b="1" dirty="0" smtClean="0">
                <a:solidFill>
                  <a:srgbClr val="7030A0"/>
                </a:solidFill>
                <a:latin typeface="Californian FB" pitchFamily="18" charset="0"/>
              </a:rPr>
              <a:t>encountered</a:t>
            </a:r>
            <a:r>
              <a:rPr lang="sr-Latn-RS" dirty="0" smtClean="0">
                <a:latin typeface="Californian FB" pitchFamily="18" charset="0"/>
              </a:rPr>
              <a:t> at this stage range from the client not having a very clear idea of what they want, to their being unrealistic about what is going to cost. As soon as the salesperson has </a:t>
            </a:r>
            <a:r>
              <a:rPr lang="sr-Latn-RS" b="1" dirty="0" smtClean="0">
                <a:solidFill>
                  <a:srgbClr val="7030A0"/>
                </a:solidFill>
                <a:latin typeface="Californian FB" pitchFamily="18" charset="0"/>
              </a:rPr>
              <a:t>established</a:t>
            </a:r>
            <a:r>
              <a:rPr lang="sr-Latn-RS" dirty="0" smtClean="0">
                <a:latin typeface="Californian FB" pitchFamily="18" charset="0"/>
              </a:rPr>
              <a:t> the customer’s requirements, he or she moves on to the next stage.</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71480"/>
          </a:xfrm>
        </p:spPr>
        <p:txBody>
          <a:bodyPr>
            <a:normAutofit fontScale="90000"/>
          </a:bodyPr>
          <a:lstStyle/>
          <a:p>
            <a:r>
              <a:rPr lang="sr-Latn-RS" sz="3600" dirty="0" smtClean="0">
                <a:latin typeface="Californian FB" pitchFamily="18" charset="0"/>
              </a:rPr>
              <a:t>3. _______________________</a:t>
            </a:r>
            <a:endParaRPr lang="en-US" sz="3600" dirty="0">
              <a:latin typeface="Californian FB" pitchFamily="18" charset="0"/>
            </a:endParaRPr>
          </a:p>
        </p:txBody>
      </p:sp>
      <p:sp>
        <p:nvSpPr>
          <p:cNvPr id="3" name="Content Placeholder 2"/>
          <p:cNvSpPr>
            <a:spLocks noGrp="1"/>
          </p:cNvSpPr>
          <p:nvPr>
            <p:ph idx="1"/>
          </p:nvPr>
        </p:nvSpPr>
        <p:spPr>
          <a:xfrm>
            <a:off x="0" y="571480"/>
            <a:ext cx="9144000" cy="6286520"/>
          </a:xfrm>
        </p:spPr>
        <p:txBody>
          <a:bodyPr>
            <a:normAutofit/>
          </a:bodyPr>
          <a:lstStyle/>
          <a:p>
            <a:pPr algn="just"/>
            <a:r>
              <a:rPr lang="sr-Latn-RS" dirty="0" smtClean="0">
                <a:latin typeface="Californian FB" pitchFamily="18" charset="0"/>
              </a:rPr>
              <a:t>Effective sales staff will </a:t>
            </a:r>
            <a:r>
              <a:rPr lang="sr-Latn-RS" b="1" dirty="0" smtClean="0">
                <a:latin typeface="Californian FB" pitchFamily="18" charset="0"/>
              </a:rPr>
              <a:t>demonstrate</a:t>
            </a:r>
            <a:r>
              <a:rPr lang="sr-Latn-RS" dirty="0" smtClean="0">
                <a:latin typeface="Californian FB" pitchFamily="18" charset="0"/>
              </a:rPr>
              <a:t> good </a:t>
            </a:r>
            <a:r>
              <a:rPr lang="sr-Latn-RS" b="1" dirty="0" smtClean="0">
                <a:solidFill>
                  <a:srgbClr val="7030A0"/>
                </a:solidFill>
                <a:latin typeface="Californian FB" pitchFamily="18" charset="0"/>
              </a:rPr>
              <a:t>product</a:t>
            </a:r>
            <a:r>
              <a:rPr lang="sr-Latn-RS" dirty="0" smtClean="0">
                <a:latin typeface="Californian FB" pitchFamily="18" charset="0"/>
              </a:rPr>
              <a:t> </a:t>
            </a:r>
            <a:r>
              <a:rPr lang="sr-Latn-RS" b="1" dirty="0" smtClean="0">
                <a:latin typeface="Californian FB" pitchFamily="18" charset="0"/>
              </a:rPr>
              <a:t>knowledge</a:t>
            </a:r>
            <a:r>
              <a:rPr lang="sr-Latn-RS" dirty="0" smtClean="0">
                <a:latin typeface="Californian FB" pitchFamily="18" charset="0"/>
              </a:rPr>
              <a:t> by </a:t>
            </a:r>
            <a:r>
              <a:rPr lang="sr-Latn-RS" b="1" dirty="0" smtClean="0">
                <a:solidFill>
                  <a:srgbClr val="7030A0"/>
                </a:solidFill>
                <a:latin typeface="Californian FB" pitchFamily="18" charset="0"/>
              </a:rPr>
              <a:t>pointing out </a:t>
            </a:r>
            <a:r>
              <a:rPr lang="sr-Latn-RS" dirty="0" smtClean="0">
                <a:latin typeface="Californian FB" pitchFamily="18" charset="0"/>
              </a:rPr>
              <a:t>not only the relevant features of a </a:t>
            </a:r>
            <a:r>
              <a:rPr lang="sr-Latn-RS" b="1" dirty="0" smtClean="0">
                <a:solidFill>
                  <a:srgbClr val="7030A0"/>
                </a:solidFill>
                <a:latin typeface="Californian FB" pitchFamily="18" charset="0"/>
              </a:rPr>
              <a:t>variety</a:t>
            </a:r>
            <a:r>
              <a:rPr lang="sr-Latn-RS" dirty="0" smtClean="0">
                <a:latin typeface="Californian FB" pitchFamily="18" charset="0"/>
              </a:rPr>
              <a:t> of travel packages, but also their advantages. Evidence show that the agent who demonstrates </a:t>
            </a:r>
            <a:r>
              <a:rPr lang="sr-Latn-RS" b="1" dirty="0" smtClean="0">
                <a:solidFill>
                  <a:srgbClr val="7030A0"/>
                </a:solidFill>
                <a:latin typeface="Californian FB" pitchFamily="18" charset="0"/>
              </a:rPr>
              <a:t>intimate</a:t>
            </a:r>
            <a:r>
              <a:rPr lang="sr-Latn-RS" dirty="0" smtClean="0">
                <a:latin typeface="Californian FB" pitchFamily="18" charset="0"/>
              </a:rPr>
              <a:t> knowledge of the product that they are recommending is more likely to achieve a successful sale. However, it is impossible </a:t>
            </a:r>
            <a:r>
              <a:rPr lang="sr-Latn-RS" b="1" dirty="0" smtClean="0">
                <a:solidFill>
                  <a:srgbClr val="7030A0"/>
                </a:solidFill>
                <a:latin typeface="Californian FB" pitchFamily="18" charset="0"/>
              </a:rPr>
              <a:t>to be familiar</a:t>
            </a:r>
            <a:r>
              <a:rPr lang="sr-Latn-RS" dirty="0" smtClean="0">
                <a:latin typeface="Californian FB" pitchFamily="18" charset="0"/>
              </a:rPr>
              <a:t> </a:t>
            </a:r>
            <a:r>
              <a:rPr lang="sr-Latn-RS" b="1" dirty="0" smtClean="0">
                <a:solidFill>
                  <a:srgbClr val="7030A0"/>
                </a:solidFill>
                <a:latin typeface="Californian FB" pitchFamily="18" charset="0"/>
              </a:rPr>
              <a:t>with</a:t>
            </a:r>
            <a:r>
              <a:rPr lang="sr-Latn-RS" dirty="0" smtClean="0">
                <a:latin typeface="Californian FB" pitchFamily="18" charset="0"/>
              </a:rPr>
              <a:t> all </a:t>
            </a:r>
            <a:r>
              <a:rPr lang="sr-Latn-RS" b="1" dirty="0" smtClean="0">
                <a:solidFill>
                  <a:srgbClr val="7030A0"/>
                </a:solidFill>
                <a:latin typeface="Californian FB" pitchFamily="18" charset="0"/>
              </a:rPr>
              <a:t>aspects</a:t>
            </a:r>
            <a:r>
              <a:rPr lang="sr-Latn-RS" dirty="0" smtClean="0">
                <a:latin typeface="Californian FB" pitchFamily="18" charset="0"/>
              </a:rPr>
              <a:t> of each company’s services. Therefore it is </a:t>
            </a:r>
            <a:r>
              <a:rPr lang="sr-Latn-RS" b="1" dirty="0" smtClean="0">
                <a:solidFill>
                  <a:srgbClr val="7030A0"/>
                </a:solidFill>
                <a:latin typeface="Californian FB" pitchFamily="18" charset="0"/>
              </a:rPr>
              <a:t>vitally</a:t>
            </a:r>
            <a:r>
              <a:rPr lang="sr-Latn-RS" dirty="0" smtClean="0">
                <a:latin typeface="Californian FB" pitchFamily="18" charset="0"/>
              </a:rPr>
              <a:t> important that the salesperson is able </a:t>
            </a:r>
            <a:r>
              <a:rPr lang="sr-Latn-RS" b="1" dirty="0" smtClean="0">
                <a:solidFill>
                  <a:srgbClr val="7030A0"/>
                </a:solidFill>
                <a:latin typeface="Californian FB" pitchFamily="18" charset="0"/>
              </a:rPr>
              <a:t>to</a:t>
            </a:r>
            <a:r>
              <a:rPr lang="sr-Latn-RS" dirty="0" smtClean="0">
                <a:latin typeface="Californian FB" pitchFamily="18" charset="0"/>
              </a:rPr>
              <a:t> </a:t>
            </a:r>
            <a:r>
              <a:rPr lang="sr-Latn-RS" b="1" dirty="0" smtClean="0">
                <a:solidFill>
                  <a:srgbClr val="7030A0"/>
                </a:solidFill>
                <a:latin typeface="Californian FB" pitchFamily="18" charset="0"/>
              </a:rPr>
              <a:t>access</a:t>
            </a:r>
            <a:r>
              <a:rPr lang="sr-Latn-RS" dirty="0" smtClean="0">
                <a:latin typeface="Californian FB" pitchFamily="18" charset="0"/>
              </a:rPr>
              <a:t> information quickly through the use of the computer or the brochures provided by tour operators. </a:t>
            </a:r>
          </a:p>
          <a:p>
            <a:pPr algn="just">
              <a:buNone/>
            </a:pP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3. ______________</a:t>
            </a:r>
            <a:endParaRPr lang="en-US" sz="36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Let’s assume that the first package you </a:t>
            </a:r>
            <a:r>
              <a:rPr lang="sr-Latn-RS" b="1" dirty="0" smtClean="0">
                <a:latin typeface="Californian FB" pitchFamily="18" charset="0"/>
              </a:rPr>
              <a:t>draw </a:t>
            </a:r>
            <a:r>
              <a:rPr lang="sr-Latn-RS" dirty="0" smtClean="0">
                <a:latin typeface="Californian FB" pitchFamily="18" charset="0"/>
              </a:rPr>
              <a:t>to your customer’s </a:t>
            </a:r>
            <a:r>
              <a:rPr lang="sr-Latn-RS" b="1" dirty="0" smtClean="0">
                <a:latin typeface="Californian FB" pitchFamily="18" charset="0"/>
              </a:rPr>
              <a:t>attention </a:t>
            </a:r>
            <a:r>
              <a:rPr lang="sr-Latn-RS" dirty="0" smtClean="0">
                <a:latin typeface="Californian FB" pitchFamily="18" charset="0"/>
              </a:rPr>
              <a:t>seems to </a:t>
            </a:r>
            <a:r>
              <a:rPr lang="sr-Latn-RS" b="1" dirty="0" smtClean="0">
                <a:latin typeface="Californian FB" pitchFamily="18" charset="0"/>
              </a:rPr>
              <a:t>meet </a:t>
            </a:r>
            <a:r>
              <a:rPr lang="sr-Latn-RS" dirty="0" smtClean="0">
                <a:latin typeface="Californian FB" pitchFamily="18" charset="0"/>
              </a:rPr>
              <a:t>with their </a:t>
            </a:r>
            <a:r>
              <a:rPr lang="sr-Latn-RS" b="1" dirty="0" smtClean="0">
                <a:latin typeface="Californian FB" pitchFamily="18" charset="0"/>
              </a:rPr>
              <a:t>approval</a:t>
            </a:r>
            <a:r>
              <a:rPr lang="sr-Latn-RS" dirty="0" smtClean="0">
                <a:latin typeface="Californian FB" pitchFamily="18" charset="0"/>
              </a:rPr>
              <a:t>. The sale does not stop here. It is now a good idea to show something else, if only to point out the comparative advantages of the first choice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7884" y="1142984"/>
            <a:ext cx="2828916" cy="785818"/>
          </a:xfrm>
        </p:spPr>
        <p:txBody>
          <a:bodyPr>
            <a:normAutofit/>
          </a:bodyPr>
          <a:lstStyle/>
          <a:p>
            <a:endParaRPr lang="en-US" sz="3600" dirty="0"/>
          </a:p>
        </p:txBody>
      </p:sp>
      <p:sp>
        <p:nvSpPr>
          <p:cNvPr id="3" name="Content Placeholder 2"/>
          <p:cNvSpPr>
            <a:spLocks noGrp="1"/>
          </p:cNvSpPr>
          <p:nvPr>
            <p:ph idx="1"/>
          </p:nvPr>
        </p:nvSpPr>
        <p:spPr>
          <a:xfrm>
            <a:off x="0" y="214290"/>
            <a:ext cx="4929190" cy="6643710"/>
          </a:xfrm>
        </p:spPr>
        <p:txBody>
          <a:bodyPr>
            <a:normAutofit fontScale="85000" lnSpcReduction="10000"/>
          </a:bodyPr>
          <a:lstStyle/>
          <a:p>
            <a:r>
              <a:rPr lang="sr-Latn-RS" dirty="0" smtClean="0">
                <a:latin typeface="Californian FB" pitchFamily="18" charset="0"/>
              </a:rPr>
              <a:t>demonstrate = show, present</a:t>
            </a:r>
          </a:p>
          <a:p>
            <a:r>
              <a:rPr lang="sr-Latn-RS" dirty="0" smtClean="0">
                <a:latin typeface="Californian FB" pitchFamily="18" charset="0"/>
              </a:rPr>
              <a:t>good knowledge = sound, profound, intimate</a:t>
            </a:r>
          </a:p>
          <a:p>
            <a:r>
              <a:rPr lang="sr-Latn-RS" dirty="0" smtClean="0">
                <a:latin typeface="Californian FB" pitchFamily="18" charset="0"/>
              </a:rPr>
              <a:t>point out = emphasize, underline, accentuate</a:t>
            </a:r>
          </a:p>
          <a:p>
            <a:r>
              <a:rPr lang="sr-Latn-RS" dirty="0" smtClean="0">
                <a:latin typeface="Californian FB" pitchFamily="18" charset="0"/>
              </a:rPr>
              <a:t>variety = a wide range of </a:t>
            </a:r>
          </a:p>
          <a:p>
            <a:r>
              <a:rPr lang="sr-Latn-RS" dirty="0" smtClean="0">
                <a:latin typeface="Californian FB" pitchFamily="18" charset="0"/>
              </a:rPr>
              <a:t>to be familiar with = to know, to recognize</a:t>
            </a:r>
          </a:p>
          <a:p>
            <a:r>
              <a:rPr lang="sr-Latn-RS" dirty="0" smtClean="0">
                <a:latin typeface="Californian FB" pitchFamily="18" charset="0"/>
              </a:rPr>
              <a:t>aspect = angle, viewpoint, perspective</a:t>
            </a:r>
          </a:p>
          <a:p>
            <a:r>
              <a:rPr lang="sr-Latn-RS" dirty="0" smtClean="0">
                <a:latin typeface="Californian FB" pitchFamily="18" charset="0"/>
              </a:rPr>
              <a:t>vitally = really, esentially, truly</a:t>
            </a:r>
          </a:p>
          <a:p>
            <a:r>
              <a:rPr lang="sr-Latn-RS" dirty="0" smtClean="0">
                <a:latin typeface="Californian FB" pitchFamily="18" charset="0"/>
              </a:rPr>
              <a:t>to access = to obtain, retrieve, come to</a:t>
            </a:r>
          </a:p>
          <a:p>
            <a:r>
              <a:rPr lang="sr-Latn-RS" dirty="0" smtClean="0">
                <a:latin typeface="Californian FB" pitchFamily="18" charset="0"/>
              </a:rPr>
              <a:t>draw sb.’s attention = capture, call, grab</a:t>
            </a:r>
          </a:p>
          <a:p>
            <a:endParaRPr lang="sr-Latn-RS" dirty="0" smtClean="0">
              <a:latin typeface="Californian FB" pitchFamily="18" charset="0"/>
            </a:endParaRPr>
          </a:p>
          <a:p>
            <a:endParaRPr lang="sr-Latn-RS" dirty="0" smtClean="0">
              <a:latin typeface="Californian FB" pitchFamily="18" charset="0"/>
            </a:endParaRPr>
          </a:p>
          <a:p>
            <a:endParaRPr lang="en-US" dirty="0"/>
          </a:p>
        </p:txBody>
      </p:sp>
      <p:pic>
        <p:nvPicPr>
          <p:cNvPr id="2050" name="Picture 2" descr="C:\Users\User\Desktop\ea035573614aa1f49eeb1ac2f4779395.jpg"/>
          <p:cNvPicPr>
            <a:picLocks noChangeAspect="1" noChangeArrowheads="1"/>
          </p:cNvPicPr>
          <p:nvPr/>
        </p:nvPicPr>
        <p:blipFill>
          <a:blip r:embed="rId2" cstate="print"/>
          <a:srcRect/>
          <a:stretch>
            <a:fillRect/>
          </a:stretch>
        </p:blipFill>
        <p:spPr bwMode="auto">
          <a:xfrm>
            <a:off x="4714876" y="214290"/>
            <a:ext cx="4429124" cy="64293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r>
              <a:rPr lang="sr-Latn-RS" sz="3500" dirty="0" smtClean="0">
                <a:latin typeface="Californian FB" pitchFamily="18" charset="0"/>
              </a:rPr>
              <a:t>3. </a:t>
            </a:r>
            <a:r>
              <a:rPr lang="sr-Latn-RS" sz="3500" b="1" dirty="0" smtClean="0">
                <a:solidFill>
                  <a:srgbClr val="FF0000"/>
                </a:solidFill>
                <a:latin typeface="Californian FB" pitchFamily="18" charset="0"/>
              </a:rPr>
              <a:t>Show Product Knowledge and Expertise (c)</a:t>
            </a:r>
            <a:endParaRPr lang="en-US" sz="3500" b="1" dirty="0">
              <a:solidFill>
                <a:srgbClr val="FF0000"/>
              </a:solidFill>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Let’s assume that the first package you draw to your customer’s attention seems to meet with their approval. The sale does not stop here. It is now a good idea to show something else, if only to point out the comparative advantages of the first choice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4. _______________________</a:t>
            </a:r>
            <a:endParaRPr lang="en-US" sz="3600" dirty="0">
              <a:latin typeface="Californian FB" pitchFamily="18" charset="0"/>
            </a:endParaRPr>
          </a:p>
        </p:txBody>
      </p:sp>
      <p:sp>
        <p:nvSpPr>
          <p:cNvPr id="3" name="Content Placeholder 2"/>
          <p:cNvSpPr>
            <a:spLocks noGrp="1"/>
          </p:cNvSpPr>
          <p:nvPr>
            <p:ph idx="1"/>
          </p:nvPr>
        </p:nvSpPr>
        <p:spPr>
          <a:xfrm>
            <a:off x="0" y="1285860"/>
            <a:ext cx="9144000" cy="5572140"/>
          </a:xfrm>
        </p:spPr>
        <p:txBody>
          <a:bodyPr>
            <a:normAutofit/>
          </a:bodyPr>
          <a:lstStyle/>
          <a:p>
            <a:pPr algn="just"/>
            <a:r>
              <a:rPr lang="sr-Latn-RS" b="1" dirty="0" smtClean="0">
                <a:solidFill>
                  <a:srgbClr val="7030A0"/>
                </a:solidFill>
                <a:latin typeface="Californian FB" pitchFamily="18" charset="0"/>
              </a:rPr>
              <a:t>That way</a:t>
            </a:r>
            <a:r>
              <a:rPr lang="sr-Latn-RS" dirty="0" smtClean="0">
                <a:latin typeface="Californian FB" pitchFamily="18" charset="0"/>
              </a:rPr>
              <a:t>, with luck, the salesperson may </a:t>
            </a:r>
            <a:r>
              <a:rPr lang="sr-Latn-RS" b="1" dirty="0" smtClean="0">
                <a:solidFill>
                  <a:srgbClr val="7030A0"/>
                </a:solidFill>
                <a:latin typeface="Californian FB" pitchFamily="18" charset="0"/>
              </a:rPr>
              <a:t>proceed with</a:t>
            </a:r>
            <a:r>
              <a:rPr lang="sr-Latn-RS" dirty="0" smtClean="0">
                <a:latin typeface="Californian FB" pitchFamily="18" charset="0"/>
              </a:rPr>
              <a:t> the closing sale – in other words the client </a:t>
            </a:r>
            <a:r>
              <a:rPr lang="sr-Latn-RS" b="1" dirty="0" smtClean="0">
                <a:latin typeface="Californian FB" pitchFamily="18" charset="0"/>
              </a:rPr>
              <a:t>makes a commitment </a:t>
            </a:r>
            <a:r>
              <a:rPr lang="sr-Latn-RS" dirty="0" smtClean="0">
                <a:latin typeface="Californian FB" pitchFamily="18" charset="0"/>
              </a:rPr>
              <a:t>of some kind. The ideal </a:t>
            </a:r>
            <a:r>
              <a:rPr lang="sr-Latn-RS" b="1" dirty="0" smtClean="0">
                <a:solidFill>
                  <a:srgbClr val="7030A0"/>
                </a:solidFill>
                <a:latin typeface="Californian FB" pitchFamily="18" charset="0"/>
              </a:rPr>
              <a:t>outcome</a:t>
            </a:r>
            <a:r>
              <a:rPr lang="sr-Latn-RS" dirty="0" smtClean="0">
                <a:latin typeface="Californian FB" pitchFamily="18" charset="0"/>
              </a:rPr>
              <a:t> is that the client </a:t>
            </a:r>
            <a:r>
              <a:rPr lang="sr-Latn-RS" b="1" dirty="0" smtClean="0">
                <a:latin typeface="Californian FB" pitchFamily="18" charset="0"/>
              </a:rPr>
              <a:t>makes a firm booking </a:t>
            </a:r>
            <a:r>
              <a:rPr lang="sr-Latn-RS" dirty="0" smtClean="0">
                <a:latin typeface="Californian FB" pitchFamily="18" charset="0"/>
              </a:rPr>
              <a:t>by paying a </a:t>
            </a:r>
            <a:r>
              <a:rPr lang="sr-Latn-RS" b="1" dirty="0" smtClean="0">
                <a:solidFill>
                  <a:srgbClr val="7030A0"/>
                </a:solidFill>
                <a:latin typeface="Californian FB" pitchFamily="18" charset="0"/>
              </a:rPr>
              <a:t>deposit</a:t>
            </a:r>
            <a:r>
              <a:rPr lang="sr-Latn-RS" dirty="0" smtClean="0">
                <a:latin typeface="Californian FB" pitchFamily="18" charset="0"/>
              </a:rPr>
              <a:t>. Yet the salesperson must make sure clients do not </a:t>
            </a:r>
            <a:r>
              <a:rPr lang="sr-Latn-RS" b="1" dirty="0" smtClean="0">
                <a:solidFill>
                  <a:srgbClr val="7030A0"/>
                </a:solidFill>
                <a:latin typeface="Californian FB" pitchFamily="18" charset="0"/>
              </a:rPr>
              <a:t>feel pressurized into</a:t>
            </a:r>
            <a:r>
              <a:rPr lang="sr-Latn-RS" dirty="0" smtClean="0">
                <a:latin typeface="Californian FB" pitchFamily="18" charset="0"/>
              </a:rPr>
              <a:t> deciding one way or another. </a:t>
            </a:r>
            <a:r>
              <a:rPr lang="sr-Latn-RS" b="1" dirty="0" smtClean="0">
                <a:solidFill>
                  <a:srgbClr val="7030A0"/>
                </a:solidFill>
                <a:latin typeface="Californian FB" pitchFamily="18" charset="0"/>
              </a:rPr>
              <a:t>If need be</a:t>
            </a:r>
            <a:r>
              <a:rPr lang="sr-Latn-RS" dirty="0" smtClean="0">
                <a:latin typeface="Californian FB" pitchFamily="18" charset="0"/>
              </a:rPr>
              <a:t>, the salesperson should offer to call them later or invite them back in.</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5074" y="1000108"/>
            <a:ext cx="2471726" cy="4357718"/>
          </a:xfrm>
        </p:spPr>
        <p:txBody>
          <a:bodyPr>
            <a:normAutofit/>
          </a:bodyPr>
          <a:lstStyle/>
          <a:p>
            <a:endParaRPr lang="en-US" dirty="0"/>
          </a:p>
        </p:txBody>
      </p:sp>
      <p:sp>
        <p:nvSpPr>
          <p:cNvPr id="3" name="Content Placeholder 2"/>
          <p:cNvSpPr>
            <a:spLocks noGrp="1"/>
          </p:cNvSpPr>
          <p:nvPr>
            <p:ph idx="1"/>
          </p:nvPr>
        </p:nvSpPr>
        <p:spPr>
          <a:xfrm>
            <a:off x="0" y="0"/>
            <a:ext cx="5500694" cy="6643710"/>
          </a:xfrm>
        </p:spPr>
        <p:txBody>
          <a:bodyPr>
            <a:normAutofit fontScale="92500" lnSpcReduction="10000"/>
          </a:bodyPr>
          <a:lstStyle/>
          <a:p>
            <a:pPr algn="just"/>
            <a:r>
              <a:rPr lang="sr-Latn-RS" dirty="0" smtClean="0">
                <a:latin typeface="Californian FB" pitchFamily="18" charset="0"/>
              </a:rPr>
              <a:t>that way = thus, so,</a:t>
            </a:r>
          </a:p>
          <a:p>
            <a:pPr algn="just"/>
            <a:r>
              <a:rPr lang="sr-Latn-RS" dirty="0" smtClean="0">
                <a:latin typeface="Californian FB" pitchFamily="18" charset="0"/>
              </a:rPr>
              <a:t>to proceed with = to continue with, pursue</a:t>
            </a:r>
          </a:p>
          <a:p>
            <a:pPr algn="just"/>
            <a:r>
              <a:rPr lang="sr-Latn-RS" dirty="0" smtClean="0">
                <a:latin typeface="Californian FB" pitchFamily="18" charset="0"/>
              </a:rPr>
              <a:t>to make (show, give) a commitment</a:t>
            </a:r>
          </a:p>
          <a:p>
            <a:pPr algn="just"/>
            <a:r>
              <a:rPr lang="sr-Latn-RS" dirty="0" smtClean="0">
                <a:latin typeface="Californian FB" pitchFamily="18" charset="0"/>
              </a:rPr>
              <a:t>outcome = result, conclusions</a:t>
            </a:r>
          </a:p>
          <a:p>
            <a:pPr algn="just"/>
            <a:r>
              <a:rPr lang="sr-Latn-RS" dirty="0" smtClean="0">
                <a:latin typeface="Californian FB" pitchFamily="18" charset="0"/>
              </a:rPr>
              <a:t>to make a firm (early, late, priority) booking</a:t>
            </a:r>
          </a:p>
          <a:p>
            <a:pPr algn="just"/>
            <a:r>
              <a:rPr lang="sr-Latn-RS" dirty="0" smtClean="0">
                <a:latin typeface="Californian FB" pitchFamily="18" charset="0"/>
              </a:rPr>
              <a:t>deposit = initial payment, first instalment, stake</a:t>
            </a:r>
          </a:p>
          <a:p>
            <a:pPr algn="just"/>
            <a:r>
              <a:rPr lang="sr-Latn-RS" dirty="0" smtClean="0">
                <a:latin typeface="Californian FB" pitchFamily="18" charset="0"/>
              </a:rPr>
              <a:t>feel pressurized into doing sthg = to be forced to do sthg.</a:t>
            </a:r>
          </a:p>
          <a:p>
            <a:pPr algn="just"/>
            <a:r>
              <a:rPr lang="sr-Latn-RS" dirty="0" smtClean="0">
                <a:latin typeface="Californian FB" pitchFamily="18" charset="0"/>
              </a:rPr>
              <a:t>if need be = provided it is necessary</a:t>
            </a:r>
          </a:p>
          <a:p>
            <a:endParaRPr lang="sr-Latn-RS" dirty="0" smtClean="0"/>
          </a:p>
          <a:p>
            <a:endParaRPr lang="en-US" dirty="0"/>
          </a:p>
        </p:txBody>
      </p:sp>
      <p:pic>
        <p:nvPicPr>
          <p:cNvPr id="3074" name="Picture 2" descr="C:\Users\User\Desktop\363c3c7a07899a907d817a2d083d8d47.gif"/>
          <p:cNvPicPr>
            <a:picLocks noChangeAspect="1" noChangeArrowheads="1"/>
          </p:cNvPicPr>
          <p:nvPr/>
        </p:nvPicPr>
        <p:blipFill>
          <a:blip r:embed="rId2"/>
          <a:srcRect/>
          <a:stretch>
            <a:fillRect/>
          </a:stretch>
        </p:blipFill>
        <p:spPr bwMode="auto">
          <a:xfrm>
            <a:off x="5715008" y="0"/>
            <a:ext cx="3133732" cy="664371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4. </a:t>
            </a:r>
            <a:r>
              <a:rPr lang="sr-Latn-RS" sz="3600" b="1" dirty="0" smtClean="0">
                <a:solidFill>
                  <a:srgbClr val="FF0000"/>
                </a:solidFill>
                <a:latin typeface="Californian FB" pitchFamily="18" charset="0"/>
              </a:rPr>
              <a:t>Close the Sale (e)</a:t>
            </a:r>
            <a:endParaRPr lang="en-US" sz="3600" b="1" dirty="0">
              <a:solidFill>
                <a:srgbClr val="FF0000"/>
              </a:solidFill>
              <a:latin typeface="Californian FB" pitchFamily="18" charset="0"/>
            </a:endParaRPr>
          </a:p>
        </p:txBody>
      </p:sp>
      <p:sp>
        <p:nvSpPr>
          <p:cNvPr id="3" name="Content Placeholder 2"/>
          <p:cNvSpPr>
            <a:spLocks noGrp="1"/>
          </p:cNvSpPr>
          <p:nvPr>
            <p:ph idx="1"/>
          </p:nvPr>
        </p:nvSpPr>
        <p:spPr>
          <a:xfrm>
            <a:off x="0" y="1285860"/>
            <a:ext cx="8929718" cy="5572140"/>
          </a:xfrm>
        </p:spPr>
        <p:txBody>
          <a:bodyPr>
            <a:normAutofit/>
          </a:bodyPr>
          <a:lstStyle/>
          <a:p>
            <a:pPr algn="just"/>
            <a:r>
              <a:rPr lang="sr-Latn-RS" dirty="0" smtClean="0">
                <a:latin typeface="Californian FB" pitchFamily="18" charset="0"/>
              </a:rPr>
              <a:t>That way, with luck, the salesperson may proceed with the closing sale – in other words the client makes a commitment of some kind. The ideal outcome is that the client makes a firm booking by paying a deposit. Yet the salesperson must make sure clients do not feel pressurizedinto deciding one way or another. If need be, the salesperson must make sure clients do not feel pressurized into deciding one way or another. If need be, the salesperson should offer to call them later or invite them back in.</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85818"/>
          </a:xfrm>
        </p:spPr>
        <p:txBody>
          <a:bodyPr>
            <a:normAutofit/>
          </a:bodyPr>
          <a:lstStyle/>
          <a:p>
            <a:r>
              <a:rPr lang="sr-Latn-RS" sz="3600" dirty="0" smtClean="0">
                <a:latin typeface="Californian FB" pitchFamily="18" charset="0"/>
              </a:rPr>
              <a:t>5. ___________________</a:t>
            </a:r>
            <a:endParaRPr lang="en-US" sz="3600" dirty="0">
              <a:latin typeface="Californian FB" pitchFamily="18" charset="0"/>
            </a:endParaRPr>
          </a:p>
        </p:txBody>
      </p:sp>
      <p:sp>
        <p:nvSpPr>
          <p:cNvPr id="3" name="Content Placeholder 2"/>
          <p:cNvSpPr>
            <a:spLocks noGrp="1"/>
          </p:cNvSpPr>
          <p:nvPr>
            <p:ph idx="1"/>
          </p:nvPr>
        </p:nvSpPr>
        <p:spPr>
          <a:xfrm>
            <a:off x="0" y="1285860"/>
            <a:ext cx="9144000" cy="5286412"/>
          </a:xfrm>
        </p:spPr>
        <p:txBody>
          <a:bodyPr>
            <a:normAutofit lnSpcReduction="10000"/>
          </a:bodyPr>
          <a:lstStyle/>
          <a:p>
            <a:pPr algn="just"/>
            <a:r>
              <a:rPr lang="sr-Latn-RS" dirty="0" smtClean="0">
                <a:latin typeface="Californian FB" pitchFamily="18" charset="0"/>
              </a:rPr>
              <a:t>A good sales technique does not stop with a successful sale. Interest and care must still be shown </a:t>
            </a:r>
            <a:r>
              <a:rPr lang="sr-Latn-RS" b="1" dirty="0" smtClean="0">
                <a:solidFill>
                  <a:srgbClr val="7030A0"/>
                </a:solidFill>
                <a:latin typeface="Californian FB" pitchFamily="18" charset="0"/>
              </a:rPr>
              <a:t>to ensure </a:t>
            </a:r>
            <a:r>
              <a:rPr lang="sr-Latn-RS" b="1" dirty="0" smtClean="0">
                <a:latin typeface="Californian FB" pitchFamily="18" charset="0"/>
              </a:rPr>
              <a:t>customer satisfaction</a:t>
            </a:r>
            <a:r>
              <a:rPr lang="sr-Latn-RS" dirty="0" smtClean="0">
                <a:latin typeface="Californian FB" pitchFamily="18" charset="0"/>
              </a:rPr>
              <a:t>. It has become </a:t>
            </a:r>
            <a:r>
              <a:rPr lang="sr-Latn-RS" b="1" dirty="0" smtClean="0">
                <a:solidFill>
                  <a:srgbClr val="7030A0"/>
                </a:solidFill>
                <a:latin typeface="Californian FB" pitchFamily="18" charset="0"/>
              </a:rPr>
              <a:t>common</a:t>
            </a:r>
            <a:r>
              <a:rPr lang="sr-Latn-RS" dirty="0" smtClean="0">
                <a:latin typeface="Californian FB" pitchFamily="18" charset="0"/>
              </a:rPr>
              <a:t> practice in many travel agencies </a:t>
            </a:r>
            <a:r>
              <a:rPr lang="sr-Latn-RS" b="1" dirty="0" smtClean="0">
                <a:solidFill>
                  <a:srgbClr val="7030A0"/>
                </a:solidFill>
                <a:latin typeface="Californian FB" pitchFamily="18" charset="0"/>
              </a:rPr>
              <a:t>to maintain </a:t>
            </a:r>
            <a:r>
              <a:rPr lang="sr-Latn-RS" dirty="0" smtClean="0">
                <a:latin typeface="Californian FB" pitchFamily="18" charset="0"/>
              </a:rPr>
              <a:t>some form of post-sales contact through the use of a ‘welcome home’ card, both </a:t>
            </a:r>
            <a:r>
              <a:rPr lang="sr-Latn-RS" b="1" dirty="0" smtClean="0">
                <a:solidFill>
                  <a:srgbClr val="7030A0"/>
                </a:solidFill>
                <a:latin typeface="Californian FB" pitchFamily="18" charset="0"/>
              </a:rPr>
              <a:t>to instil </a:t>
            </a:r>
            <a:r>
              <a:rPr lang="sr-Latn-RS" b="1" dirty="0" smtClean="0">
                <a:latin typeface="Californian FB" pitchFamily="18" charset="0"/>
              </a:rPr>
              <a:t>customer loyalty </a:t>
            </a:r>
            <a:r>
              <a:rPr lang="sr-Latn-RS" dirty="0" smtClean="0">
                <a:latin typeface="Californian FB" pitchFamily="18" charset="0"/>
              </a:rPr>
              <a:t>and </a:t>
            </a:r>
            <a:r>
              <a:rPr lang="sr-Latn-RS" b="1" dirty="0" smtClean="0">
                <a:solidFill>
                  <a:srgbClr val="7030A0"/>
                </a:solidFill>
                <a:latin typeface="Californian FB" pitchFamily="18" charset="0"/>
              </a:rPr>
              <a:t>to encourage </a:t>
            </a:r>
            <a:r>
              <a:rPr lang="sr-Latn-RS" dirty="0" smtClean="0">
                <a:latin typeface="Californian FB" pitchFamily="18" charset="0"/>
              </a:rPr>
              <a:t>a high level of </a:t>
            </a:r>
            <a:r>
              <a:rPr lang="sr-Latn-RS" b="1" dirty="0" smtClean="0">
                <a:latin typeface="Californian FB" pitchFamily="18" charset="0"/>
              </a:rPr>
              <a:t>repeat business</a:t>
            </a:r>
            <a:r>
              <a:rPr lang="sr-Latn-RS" dirty="0" smtClean="0">
                <a:latin typeface="Californian FB" pitchFamily="18" charset="0"/>
              </a:rPr>
              <a:t>. The skill of selling successfully to growing customer base requires human interest, </a:t>
            </a:r>
            <a:r>
              <a:rPr lang="sr-Latn-RS" b="1" dirty="0" smtClean="0">
                <a:solidFill>
                  <a:srgbClr val="7030A0"/>
                </a:solidFill>
                <a:latin typeface="Californian FB" pitchFamily="18" charset="0"/>
              </a:rPr>
              <a:t>dedication</a:t>
            </a:r>
            <a:r>
              <a:rPr lang="sr-Latn-RS" dirty="0" smtClean="0">
                <a:latin typeface="Californian FB" pitchFamily="18" charset="0"/>
              </a:rPr>
              <a:t> and above all, hard work.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28" y="274638"/>
            <a:ext cx="3686172" cy="5154626"/>
          </a:xfrm>
        </p:spPr>
        <p:txBody>
          <a:bodyPr/>
          <a:lstStyle/>
          <a:p>
            <a:endParaRPr lang="en-US" dirty="0"/>
          </a:p>
        </p:txBody>
      </p:sp>
      <p:sp>
        <p:nvSpPr>
          <p:cNvPr id="3" name="Content Placeholder 2"/>
          <p:cNvSpPr>
            <a:spLocks noGrp="1"/>
          </p:cNvSpPr>
          <p:nvPr>
            <p:ph idx="1"/>
          </p:nvPr>
        </p:nvSpPr>
        <p:spPr>
          <a:xfrm>
            <a:off x="0" y="0"/>
            <a:ext cx="4643438" cy="6858000"/>
          </a:xfrm>
        </p:spPr>
        <p:txBody>
          <a:bodyPr>
            <a:normAutofit lnSpcReduction="10000"/>
          </a:bodyPr>
          <a:lstStyle/>
          <a:p>
            <a:r>
              <a:rPr lang="sr-Latn-RS" sz="3000" dirty="0" smtClean="0">
                <a:latin typeface="Californian FB" pitchFamily="18" charset="0"/>
              </a:rPr>
              <a:t>to ensure = to secure,</a:t>
            </a:r>
          </a:p>
          <a:p>
            <a:r>
              <a:rPr lang="sr-Latn-RS" sz="3000" dirty="0" smtClean="0">
                <a:latin typeface="Californian FB" pitchFamily="18" charset="0"/>
              </a:rPr>
              <a:t>common = usual</a:t>
            </a:r>
          </a:p>
          <a:p>
            <a:r>
              <a:rPr lang="sr-Latn-RS" sz="3000" dirty="0" smtClean="0">
                <a:latin typeface="Californian FB" pitchFamily="18" charset="0"/>
              </a:rPr>
              <a:t>to maintain = keep</a:t>
            </a:r>
          </a:p>
          <a:p>
            <a:r>
              <a:rPr lang="sr-Latn-RS" sz="3000" dirty="0" smtClean="0">
                <a:latin typeface="Californian FB" pitchFamily="18" charset="0"/>
              </a:rPr>
              <a:t>to instil – to encourage, boost, incite, spur</a:t>
            </a:r>
          </a:p>
          <a:p>
            <a:r>
              <a:rPr lang="sr-Latn-RS" sz="3000" dirty="0" smtClean="0">
                <a:latin typeface="Californian FB" pitchFamily="18" charset="0"/>
              </a:rPr>
              <a:t>dedication = commitment, enthusiasm</a:t>
            </a:r>
          </a:p>
          <a:p>
            <a:r>
              <a:rPr lang="sr-Latn-RS" sz="3000" b="1" dirty="0" smtClean="0">
                <a:latin typeface="Californian FB" pitchFamily="18" charset="0"/>
              </a:rPr>
              <a:t>customer loyalty</a:t>
            </a:r>
          </a:p>
          <a:p>
            <a:r>
              <a:rPr lang="sr-Latn-RS" sz="3000" b="1" dirty="0" smtClean="0">
                <a:latin typeface="Californian FB" pitchFamily="18" charset="0"/>
              </a:rPr>
              <a:t>customer satisfaction</a:t>
            </a:r>
          </a:p>
          <a:p>
            <a:r>
              <a:rPr lang="sr-Latn-RS" sz="3000" b="1" dirty="0" smtClean="0">
                <a:latin typeface="Californian FB" pitchFamily="18" charset="0"/>
              </a:rPr>
              <a:t>repeat business </a:t>
            </a:r>
            <a:r>
              <a:rPr lang="sr-Latn-RS" sz="3000" dirty="0" smtClean="0">
                <a:latin typeface="Californian FB" pitchFamily="18" charset="0"/>
              </a:rPr>
              <a:t>= customer returns to buy more products and services from the same company</a:t>
            </a:r>
          </a:p>
          <a:p>
            <a:endParaRPr lang="sr-Latn-RS" dirty="0" smtClean="0"/>
          </a:p>
          <a:p>
            <a:endParaRPr lang="sr-Latn-RS" dirty="0" smtClean="0"/>
          </a:p>
          <a:p>
            <a:endParaRPr lang="en-US" dirty="0"/>
          </a:p>
        </p:txBody>
      </p:sp>
      <p:pic>
        <p:nvPicPr>
          <p:cNvPr id="4098" name="Picture 2" descr="C:\Users\User\Desktop\Customer-Loyalty-Promo.jpg"/>
          <p:cNvPicPr>
            <a:picLocks noChangeAspect="1" noChangeArrowheads="1"/>
          </p:cNvPicPr>
          <p:nvPr/>
        </p:nvPicPr>
        <p:blipFill>
          <a:blip r:embed="rId2"/>
          <a:srcRect/>
          <a:stretch>
            <a:fillRect/>
          </a:stretch>
        </p:blipFill>
        <p:spPr bwMode="auto">
          <a:xfrm>
            <a:off x="4572000" y="285728"/>
            <a:ext cx="4351666" cy="62150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85818"/>
          </a:xfrm>
        </p:spPr>
        <p:txBody>
          <a:bodyPr>
            <a:normAutofit/>
          </a:bodyPr>
          <a:lstStyle/>
          <a:p>
            <a:r>
              <a:rPr lang="sr-Latn-RS" sz="3600" dirty="0" smtClean="0">
                <a:latin typeface="Californian FB" pitchFamily="18" charset="0"/>
              </a:rPr>
              <a:t>5. </a:t>
            </a:r>
            <a:r>
              <a:rPr lang="sr-Latn-RS" sz="3600" b="1" dirty="0" smtClean="0">
                <a:solidFill>
                  <a:srgbClr val="FF0000"/>
                </a:solidFill>
                <a:latin typeface="Californian FB" pitchFamily="18" charset="0"/>
              </a:rPr>
              <a:t>Post-sales Contact (b)</a:t>
            </a:r>
            <a:endParaRPr lang="en-US" sz="3600" b="1" dirty="0">
              <a:solidFill>
                <a:srgbClr val="FF0000"/>
              </a:solidFill>
              <a:latin typeface="Californian FB" pitchFamily="18" charset="0"/>
            </a:endParaRPr>
          </a:p>
        </p:txBody>
      </p:sp>
      <p:sp>
        <p:nvSpPr>
          <p:cNvPr id="3" name="Content Placeholder 2"/>
          <p:cNvSpPr>
            <a:spLocks noGrp="1"/>
          </p:cNvSpPr>
          <p:nvPr>
            <p:ph idx="1"/>
          </p:nvPr>
        </p:nvSpPr>
        <p:spPr>
          <a:xfrm>
            <a:off x="457200" y="1285860"/>
            <a:ext cx="8229600" cy="5286412"/>
          </a:xfrm>
        </p:spPr>
        <p:txBody>
          <a:bodyPr>
            <a:normAutofit lnSpcReduction="10000"/>
          </a:bodyPr>
          <a:lstStyle/>
          <a:p>
            <a:pPr algn="just"/>
            <a:r>
              <a:rPr lang="sr-Latn-RS" dirty="0" smtClean="0">
                <a:latin typeface="Californian FB" pitchFamily="18" charset="0"/>
              </a:rPr>
              <a:t>A good sales technique does not stop with a successful sale. Interest and care must still be shown to ensure customer satisfaction. It has become common practice in many travel agencies to maintain some form of post-sales contact through the use of a ‘welcome home’ card, both to instil customer loyalty and to encourage a high level of repeat business. The skill of selling successfully to growing customer base requires human interest, dedication and above all, hard work.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5 stages</a:t>
            </a:r>
            <a:endParaRPr lang="en-US" dirty="0">
              <a:latin typeface="Californian FB" pitchFamily="18" charset="0"/>
            </a:endParaRPr>
          </a:p>
        </p:txBody>
      </p:sp>
      <p:sp>
        <p:nvSpPr>
          <p:cNvPr id="3" name="Content Placeholder 2"/>
          <p:cNvSpPr>
            <a:spLocks noGrp="1"/>
          </p:cNvSpPr>
          <p:nvPr>
            <p:ph idx="1"/>
          </p:nvPr>
        </p:nvSpPr>
        <p:spPr>
          <a:xfrm>
            <a:off x="428596" y="1643050"/>
            <a:ext cx="8229600" cy="4525963"/>
          </a:xfrm>
        </p:spPr>
        <p:txBody>
          <a:bodyPr/>
          <a:lstStyle/>
          <a:p>
            <a:r>
              <a:rPr lang="sr-Latn-RS" dirty="0" smtClean="0">
                <a:latin typeface="Californian FB" pitchFamily="18" charset="0"/>
              </a:rPr>
              <a:t>1.</a:t>
            </a:r>
            <a:r>
              <a:rPr lang="sr-Latn-RS" b="1" dirty="0" smtClean="0">
                <a:latin typeface="Californian FB" pitchFamily="18" charset="0"/>
              </a:rPr>
              <a:t> Help Customer Relax</a:t>
            </a:r>
          </a:p>
          <a:p>
            <a:r>
              <a:rPr lang="sr-Latn-RS" b="1" dirty="0" smtClean="0">
                <a:latin typeface="Californian FB" pitchFamily="18" charset="0"/>
              </a:rPr>
              <a:t>2. Find Out What Customer Wants</a:t>
            </a:r>
          </a:p>
          <a:p>
            <a:r>
              <a:rPr lang="sr-Latn-RS" b="1" dirty="0" smtClean="0">
                <a:latin typeface="Californian FB" pitchFamily="18" charset="0"/>
              </a:rPr>
              <a:t>3. Show Product Knowledge and Expertise</a:t>
            </a:r>
          </a:p>
          <a:p>
            <a:r>
              <a:rPr lang="sr-Latn-RS" b="1" dirty="0" smtClean="0">
                <a:latin typeface="Californian FB" pitchFamily="18" charset="0"/>
              </a:rPr>
              <a:t>4. Close the Sale</a:t>
            </a:r>
          </a:p>
          <a:p>
            <a:r>
              <a:rPr lang="sr-Latn-RS" b="1" dirty="0" smtClean="0">
                <a:latin typeface="Californian FB" pitchFamily="18" charset="0"/>
              </a:rPr>
              <a:t>5. Post-sales Contact</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3. </a:t>
            </a:r>
            <a:r>
              <a:rPr lang="sr-Latn-RS" sz="3600" b="1" dirty="0" smtClean="0">
                <a:solidFill>
                  <a:srgbClr val="FF0000"/>
                </a:solidFill>
                <a:latin typeface="Californian FB" pitchFamily="18" charset="0"/>
              </a:rPr>
              <a:t>page 152-153</a:t>
            </a:r>
            <a:r>
              <a:rPr lang="sr-Latn-RS" sz="3600" dirty="0" smtClean="0">
                <a:latin typeface="Californian FB" pitchFamily="18" charset="0"/>
              </a:rPr>
              <a:t>, At which of the five stages might you hear the following:</a:t>
            </a:r>
            <a:endParaRPr lang="en-US" sz="3600" dirty="0">
              <a:latin typeface="Californian FB" pitchFamily="18" charset="0"/>
            </a:endParaRPr>
          </a:p>
        </p:txBody>
      </p:sp>
      <p:sp>
        <p:nvSpPr>
          <p:cNvPr id="3" name="Content Placeholder 2"/>
          <p:cNvSpPr>
            <a:spLocks noGrp="1"/>
          </p:cNvSpPr>
          <p:nvPr>
            <p:ph idx="1"/>
          </p:nvPr>
        </p:nvSpPr>
        <p:spPr>
          <a:xfrm>
            <a:off x="0" y="1600200"/>
            <a:ext cx="9144000" cy="5043510"/>
          </a:xfrm>
        </p:spPr>
        <p:txBody>
          <a:bodyPr/>
          <a:lstStyle/>
          <a:p>
            <a:pPr algn="just"/>
            <a:r>
              <a:rPr lang="sr-Latn-RS" dirty="0" smtClean="0">
                <a:latin typeface="Californian FB" pitchFamily="18" charset="0"/>
              </a:rPr>
              <a:t>a. I can really recommend the place – I was there myself last year. </a:t>
            </a:r>
          </a:p>
          <a:p>
            <a:pPr algn="just"/>
            <a:r>
              <a:rPr lang="sr-Latn-RS" dirty="0" smtClean="0">
                <a:latin typeface="Californian FB" pitchFamily="18" charset="0"/>
              </a:rPr>
              <a:t>b. Please take a seat.</a:t>
            </a:r>
          </a:p>
          <a:p>
            <a:pPr algn="just"/>
            <a:r>
              <a:rPr lang="sr-Latn-RS" dirty="0" smtClean="0">
                <a:latin typeface="Californian FB" pitchFamily="18" charset="0"/>
              </a:rPr>
              <a:t>c. Would you like me to make a definite reservation?</a:t>
            </a:r>
          </a:p>
          <a:p>
            <a:pPr algn="just"/>
            <a:r>
              <a:rPr lang="sr-Latn-RS" dirty="0" smtClean="0">
                <a:latin typeface="Californian FB" pitchFamily="18" charset="0"/>
              </a:rPr>
              <a:t>d. Can I help you?</a:t>
            </a:r>
          </a:p>
          <a:p>
            <a:pPr algn="just"/>
            <a:r>
              <a:rPr lang="sr-Latn-RS" dirty="0" smtClean="0">
                <a:latin typeface="Californian FB" pitchFamily="18" charset="0"/>
              </a:rPr>
              <a:t>e. We’ll be sending next year’s brochure to you in a few weeks.</a:t>
            </a:r>
          </a:p>
          <a:p>
            <a:pPr algn="just"/>
            <a:r>
              <a:rPr lang="sr-Latn-RS" dirty="0" smtClean="0">
                <a:latin typeface="Californian FB" pitchFamily="18" charset="0"/>
              </a:rPr>
              <a:t>f. Do you know where you’d like to go?</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Thank you for your Attention!</a:t>
            </a:r>
            <a:endParaRPr lang="en-US" dirty="0">
              <a:latin typeface="Californian FB" pitchFamily="18" charset="0"/>
            </a:endParaRPr>
          </a:p>
        </p:txBody>
      </p:sp>
      <p:pic>
        <p:nvPicPr>
          <p:cNvPr id="1026" name="Picture 2" descr="C:\Users\User\Desktop\images.jpg"/>
          <p:cNvPicPr>
            <a:picLocks noGrp="1" noChangeAspect="1" noChangeArrowheads="1"/>
          </p:cNvPicPr>
          <p:nvPr>
            <p:ph idx="1"/>
          </p:nvPr>
        </p:nvPicPr>
        <p:blipFill>
          <a:blip r:embed="rId2"/>
          <a:srcRect/>
          <a:stretch>
            <a:fillRect/>
          </a:stretch>
        </p:blipFill>
        <p:spPr bwMode="auto">
          <a:xfrm>
            <a:off x="1285852" y="1428736"/>
            <a:ext cx="6500858" cy="45720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960</TotalTime>
  <Words>1730</Words>
  <Application>Microsoft Office PowerPoint</Application>
  <PresentationFormat>On-screen Show (4:3)</PresentationFormat>
  <Paragraphs>114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How to Sell a Product Unit 11, page 152</vt:lpstr>
      <vt:lpstr>Questions/Food for Thought</vt:lpstr>
      <vt:lpstr>face-to-face promotion</vt:lpstr>
      <vt:lpstr>Slide 4</vt:lpstr>
      <vt:lpstr>Slide 5</vt:lpstr>
      <vt:lpstr>Slide 6</vt:lpstr>
      <vt:lpstr>Slide 7</vt:lpstr>
      <vt:lpstr>1. page 152, Before you read the text about how to sell your product, what order do you think these five stages of selling would be in?</vt:lpstr>
      <vt:lpstr>2. page 152, Read the article, find the correct order &amp; provide five missing sub-headings HOW TO SELL YOUR PRODUCT</vt:lpstr>
      <vt:lpstr>Slide 10</vt:lpstr>
      <vt:lpstr>1. ____________________</vt:lpstr>
      <vt:lpstr>Slide 12</vt:lpstr>
      <vt:lpstr>Slide 13</vt:lpstr>
      <vt:lpstr>1. Help Customer Relax (d)</vt:lpstr>
      <vt:lpstr>2. ___________________</vt:lpstr>
      <vt:lpstr>Slide 16</vt:lpstr>
      <vt:lpstr>Slide 17</vt:lpstr>
      <vt:lpstr>2. Find Out What Customer Wants (a)</vt:lpstr>
      <vt:lpstr>3. _______________________</vt:lpstr>
      <vt:lpstr>3. ______________</vt:lpstr>
      <vt:lpstr>Slide 21</vt:lpstr>
      <vt:lpstr>3. Show Product Knowledge and Expertise (c)</vt:lpstr>
      <vt:lpstr>4. _______________________</vt:lpstr>
      <vt:lpstr>Slide 24</vt:lpstr>
      <vt:lpstr>4. Close the Sale (e)</vt:lpstr>
      <vt:lpstr>5. ___________________</vt:lpstr>
      <vt:lpstr>Slide 27</vt:lpstr>
      <vt:lpstr>5. Post-sales Contact (b)</vt:lpstr>
      <vt:lpstr>5 stages</vt:lpstr>
      <vt:lpstr>3. page 152-153, At which of the five stages might you hear the following:</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Sell A Product</dc:title>
  <dc:creator>User</dc:creator>
  <cp:lastModifiedBy>User</cp:lastModifiedBy>
  <cp:revision>79</cp:revision>
  <dcterms:created xsi:type="dcterms:W3CDTF">2021-02-17T01:45:39Z</dcterms:created>
  <dcterms:modified xsi:type="dcterms:W3CDTF">2021-02-21T19:28:02Z</dcterms:modified>
</cp:coreProperties>
</file>