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3" r:id="rId4"/>
    <p:sldId id="269" r:id="rId5"/>
    <p:sldId id="270" r:id="rId6"/>
    <p:sldId id="293" r:id="rId7"/>
    <p:sldId id="271" r:id="rId8"/>
    <p:sldId id="258" r:id="rId9"/>
    <p:sldId id="259" r:id="rId10"/>
    <p:sldId id="279" r:id="rId11"/>
    <p:sldId id="280" r:id="rId12"/>
    <p:sldId id="286" r:id="rId13"/>
    <p:sldId id="289" r:id="rId14"/>
    <p:sldId id="291" r:id="rId15"/>
    <p:sldId id="292" r:id="rId16"/>
    <p:sldId id="267" r:id="rId17"/>
    <p:sldId id="290" r:id="rId18"/>
    <p:sldId id="278" r:id="rId19"/>
    <p:sldId id="287" r:id="rId20"/>
    <p:sldId id="288" r:id="rId21"/>
    <p:sldId id="298" r:id="rId22"/>
    <p:sldId id="264" r:id="rId23"/>
    <p:sldId id="275" r:id="rId24"/>
    <p:sldId id="274" r:id="rId25"/>
    <p:sldId id="276" r:id="rId26"/>
    <p:sldId id="277" r:id="rId27"/>
    <p:sldId id="272" r:id="rId28"/>
    <p:sldId id="295" r:id="rId29"/>
    <p:sldId id="260" r:id="rId30"/>
    <p:sldId id="273" r:id="rId31"/>
    <p:sldId id="261" r:id="rId32"/>
    <p:sldId id="282" r:id="rId33"/>
    <p:sldId id="281" r:id="rId34"/>
    <p:sldId id="262" r:id="rId35"/>
    <p:sldId id="266" r:id="rId36"/>
    <p:sldId id="265" r:id="rId37"/>
    <p:sldId id="257" r:id="rId38"/>
    <p:sldId id="285" r:id="rId39"/>
    <p:sldId id="284" r:id="rId40"/>
    <p:sldId id="296" r:id="rId41"/>
    <p:sldId id="294" r:id="rId42"/>
    <p:sldId id="299" r:id="rId43"/>
    <p:sldId id="29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0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30111-2FB5-4E30-A969-FE2764739CCD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D09F2-6F62-4FDF-8D66-6FC331382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youtube.com/watch?v=ufdpP2l36SU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youtube.com/watch?v=PIW7Sh0abd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erbiandentaltourism.com/excursions/belgrade" TargetMode="External"/><Relationship Id="rId2" Type="http://schemas.openxmlformats.org/officeDocument/2006/relationships/hyperlink" Target="https://www.treatmentabroad.com/destinations/serbia/why-choose-serbi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youtube.com/watch?v=6zSB2coLxD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uropeanspas.eu/en/members/serbia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nTeehxM56BA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youtube.com/watch?v=2pEzkMY09_E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m/travel/story/20170924-the-town-that-sold-mountains-to-the-world" TargetMode="External"/><Relationship Id="rId7" Type="http://schemas.openxmlformats.org/officeDocument/2006/relationships/hyperlink" Target="https://www.youtube.com/watch?v=2pEzkMY09_E" TargetMode="External"/><Relationship Id="rId2" Type="http://schemas.openxmlformats.org/officeDocument/2006/relationships/hyperlink" Target="https://globalwellnessinstitute.org/industry-research/history-of-wellnes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nTeehxM56BA" TargetMode="External"/><Relationship Id="rId5" Type="http://schemas.openxmlformats.org/officeDocument/2006/relationships/hyperlink" Target="https://www.youtube.com/watch?v=6zSB2coLxDM" TargetMode="External"/><Relationship Id="rId4" Type="http://schemas.openxmlformats.org/officeDocument/2006/relationships/hyperlink" Target="http://www.bbc.com/travel/story/20170808-how-switzerland-transformed-breakfast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serbiandentaltourism.com/excursions/belgrade" TargetMode="External"/><Relationship Id="rId7" Type="http://schemas.openxmlformats.org/officeDocument/2006/relationships/hyperlink" Target="https://www.youtube.com/watch?v=3TqwsSkWlDg" TargetMode="External"/><Relationship Id="rId2" Type="http://schemas.openxmlformats.org/officeDocument/2006/relationships/hyperlink" Target="https://www.treatmentabroad.com/destinations/serbia/why-choose-serbi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sitbath.co.uk/" TargetMode="External"/><Relationship Id="rId5" Type="http://schemas.openxmlformats.org/officeDocument/2006/relationships/hyperlink" Target="https://www.youtube.com/watch?v=ufdpP2l36SU" TargetMode="External"/><Relationship Id="rId4" Type="http://schemas.openxmlformats.org/officeDocument/2006/relationships/hyperlink" Target="https://www.youtube.com/watch?v=PIW7Sh0abd8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857256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Californian FB" pitchFamily="18" charset="0"/>
              </a:rPr>
              <a:t>Medical&amp;Wellness Tourism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5357826"/>
            <a:ext cx="3357586" cy="571504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Californian FB" pitchFamily="18" charset="0"/>
              </a:rPr>
              <a:t>definitions&amp;types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medical treatments &amp;services in tourism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generally speaking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important aspect of </a:t>
            </a:r>
            <a:r>
              <a:rPr lang="sr-Latn-RS" b="1" dirty="0" smtClean="0">
                <a:latin typeface="Californian FB" pitchFamily="18" charset="0"/>
              </a:rPr>
              <a:t>emergency</a:t>
            </a:r>
            <a:r>
              <a:rPr lang="sr-Latn-RS" dirty="0" smtClean="0">
                <a:latin typeface="Californian FB" pitchFamily="18" charset="0"/>
              </a:rPr>
              <a:t> management and </a:t>
            </a:r>
            <a:r>
              <a:rPr lang="sr-Latn-RS" b="1" dirty="0" smtClean="0">
                <a:latin typeface="Californian FB" pitchFamily="18" charset="0"/>
              </a:rPr>
              <a:t>travel insurance</a:t>
            </a:r>
          </a:p>
          <a:p>
            <a:pPr algn="just"/>
            <a:r>
              <a:rPr lang="sr-Latn-RS" b="1" dirty="0" smtClean="0">
                <a:latin typeface="Californian FB" pitchFamily="18" charset="0"/>
              </a:rPr>
              <a:t>food-borne</a:t>
            </a:r>
            <a:r>
              <a:rPr lang="sr-Latn-RS" dirty="0" smtClean="0">
                <a:latin typeface="Californian FB" pitchFamily="18" charset="0"/>
              </a:rPr>
              <a:t> illnesses, </a:t>
            </a:r>
            <a:r>
              <a:rPr lang="sr-Latn-RS" b="1" dirty="0" smtClean="0">
                <a:latin typeface="Californian FB" pitchFamily="18" charset="0"/>
              </a:rPr>
              <a:t>contagious</a:t>
            </a:r>
            <a:r>
              <a:rPr lang="sr-Latn-RS" dirty="0" smtClean="0">
                <a:latin typeface="Californian FB" pitchFamily="18" charset="0"/>
              </a:rPr>
              <a:t> diseases and transportation accidents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sanitation and hygiene (hospitality industry) against contamination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elderly tourists at higher health risk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Medical tourism is a recent example of </a:t>
            </a:r>
            <a:r>
              <a:rPr lang="sr-Latn-RS" sz="3600" b="1" dirty="0" smtClean="0">
                <a:latin typeface="Californian FB" pitchFamily="18" charset="0"/>
              </a:rPr>
              <a:t>niche</a:t>
            </a:r>
            <a:r>
              <a:rPr lang="sr-Latn-RS" sz="3600" dirty="0" smtClean="0">
                <a:latin typeface="Californian FB" pitchFamily="18" charset="0"/>
              </a:rPr>
              <a:t> tourism mostly overlapping with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adventure and sports tourism</a:t>
            </a:r>
          </a:p>
          <a:p>
            <a:r>
              <a:rPr lang="sr-Latn-RS" dirty="0" smtClean="0">
                <a:latin typeface="Californian FB" pitchFamily="18" charset="0"/>
              </a:rPr>
              <a:t>ecollogically sustainable tourism</a:t>
            </a:r>
          </a:p>
          <a:p>
            <a:r>
              <a:rPr lang="sr-Latn-RS" dirty="0" smtClean="0">
                <a:latin typeface="Californian FB" pitchFamily="18" charset="0"/>
              </a:rPr>
              <a:t>rural tourism</a:t>
            </a:r>
          </a:p>
          <a:p>
            <a:r>
              <a:rPr lang="sr-Latn-RS" dirty="0" smtClean="0">
                <a:latin typeface="Californian FB" pitchFamily="18" charset="0"/>
              </a:rPr>
              <a:t>heritage tourism</a:t>
            </a:r>
          </a:p>
          <a:p>
            <a:r>
              <a:rPr lang="sr-Latn-RS" dirty="0" smtClean="0">
                <a:latin typeface="Californian FB" pitchFamily="18" charset="0"/>
              </a:rPr>
              <a:t>educational tourism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integrated tourism product 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tourism&amp; health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857232"/>
            <a:ext cx="8929718" cy="6000768"/>
          </a:xfrm>
        </p:spPr>
        <p:txBody>
          <a:bodyPr>
            <a:no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life-style related illness and tourism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health promotion: i</a:t>
            </a:r>
            <a:r>
              <a:rPr lang="en-US" sz="2800" dirty="0" err="1" smtClean="0">
                <a:latin typeface="Californian FB" pitchFamily="18" charset="0"/>
              </a:rPr>
              <a:t>ncrease</a:t>
            </a:r>
            <a:r>
              <a:rPr lang="en-US" sz="2800" dirty="0" smtClean="0">
                <a:latin typeface="Californian FB" pitchFamily="18" charset="0"/>
              </a:rPr>
              <a:t> in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recreation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and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leisure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pursuits, and desire to reduce the stress of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modern living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health and sustainable development (resource and energy use)</a:t>
            </a:r>
          </a:p>
          <a:p>
            <a:pPr algn="just"/>
            <a:r>
              <a:rPr lang="en-US" sz="2800" dirty="0" smtClean="0">
                <a:latin typeface="Californian FB" pitchFamily="18" charset="0"/>
              </a:rPr>
              <a:t> specialist </a:t>
            </a:r>
            <a:r>
              <a:rPr lang="sr-Latn-RS" sz="2800" dirty="0" smtClean="0">
                <a:latin typeface="Californian FB" pitchFamily="18" charset="0"/>
              </a:rPr>
              <a:t>and</a:t>
            </a:r>
            <a:r>
              <a:rPr lang="en-US" sz="2800" dirty="0" smtClean="0">
                <a:latin typeface="Californian FB" pitchFamily="18" charset="0"/>
              </a:rPr>
              <a:t> holistic integrated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human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health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with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environmental/ecosystem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health, and socio</a:t>
            </a:r>
            <a:r>
              <a:rPr lang="sr-Latn-RS" sz="2800" dirty="0" smtClean="0">
                <a:latin typeface="Californian FB" pitchFamily="18" charset="0"/>
              </a:rPr>
              <a:t>-</a:t>
            </a:r>
            <a:r>
              <a:rPr lang="en-US" sz="2800" dirty="0" smtClean="0">
                <a:latin typeface="Californian FB" pitchFamily="18" charset="0"/>
              </a:rPr>
              <a:t>cultural impacts. 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t</a:t>
            </a:r>
            <a:r>
              <a:rPr lang="en-US" sz="2800" dirty="0" err="1" smtClean="0">
                <a:latin typeface="Californian FB" pitchFamily="18" charset="0"/>
              </a:rPr>
              <a:t>ourism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specific concepts include guest versus host well-being, and links between wellness and quality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of life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of host community with tourist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satisfaction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as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well as issues of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safety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and risks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Switzerland, Kulm Hotel St. Moritz</a:t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en-US" sz="2800" i="1" dirty="0" smtClean="0">
                <a:latin typeface="Californian FB" pitchFamily="18" charset="0"/>
              </a:rPr>
              <a:t>Why not enjoy the mountains year-round? Winter is so pleasant that on fine days you can even walk without a jacket.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>health paradise marketed by Thomas Cook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endParaRPr lang="en-US" sz="28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kulm-hotel-st-moritz-saint-moritz-040-202009050229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5000628" cy="374356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628" y="1785927"/>
            <a:ext cx="3929090" cy="5775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400" dirty="0" smtClean="0">
                <a:latin typeface="Californian FB" pitchFamily="18" charset="0"/>
              </a:rPr>
              <a:t>Dr Bircher-Benner</a:t>
            </a:r>
          </a:p>
          <a:p>
            <a:pPr algn="just"/>
            <a:endParaRPr lang="sr-Latn-RS" sz="2400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muesli, </a:t>
            </a:r>
            <a:r>
              <a:rPr lang="sr-Latn-RS" sz="2400" i="1" dirty="0" smtClean="0">
                <a:latin typeface="Californian FB" pitchFamily="18" charset="0"/>
              </a:rPr>
              <a:t>Schweizer Snap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Apple Diet Meal to fight tuberculosis</a:t>
            </a:r>
          </a:p>
          <a:p>
            <a:pPr algn="just"/>
            <a:endParaRPr lang="sr-Latn-RS" sz="2400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Lebedinge Kraft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chalet-style health sanatorium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clinics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sun, good nutrition and vigorous climate with healing properties </a:t>
            </a:r>
          </a:p>
          <a:p>
            <a:pPr algn="just"/>
            <a:endParaRPr lang="sr-Latn-RS" sz="2400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 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Johanna Spyri/Thomas Man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51NRB+D4XtL._SX319_BO1,204,203,2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571612"/>
            <a:ext cx="3057525" cy="4752975"/>
          </a:xfrm>
          <a:prstGeom prst="rect">
            <a:avLst/>
          </a:prstGeom>
          <a:noFill/>
        </p:spPr>
      </p:pic>
      <p:pic>
        <p:nvPicPr>
          <p:cNvPr id="4099" name="Picture 3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2"/>
            <a:ext cx="4357718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011354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Trivia: “hospital” “hostel” and “hotel”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origin of words from the same root,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French </a:t>
            </a:r>
            <a:r>
              <a:rPr lang="sr-Latn-RS" sz="3200" i="1" dirty="0" smtClean="0">
                <a:latin typeface="Californian FB" pitchFamily="18" charset="0"/>
              </a:rPr>
              <a:t>ostel, hostel</a:t>
            </a:r>
            <a:r>
              <a:rPr lang="sr-Latn-RS" sz="3200" dirty="0" smtClean="0">
                <a:latin typeface="Californian FB" pitchFamily="18" charset="0"/>
              </a:rPr>
              <a:t>, Latin “large house, shelter, inn”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other similar words</a:t>
            </a:r>
            <a:r>
              <a:rPr lang="sr-Latn-RS" sz="3200" i="1" dirty="0" smtClean="0">
                <a:latin typeface="Californian FB" pitchFamily="18" charset="0"/>
              </a:rPr>
              <a:t>: host, hospitable</a:t>
            </a:r>
            <a:endParaRPr lang="en-US" sz="3200" i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media-handler.php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59516" y="2357438"/>
            <a:ext cx="5024967" cy="3768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</a:t>
            </a:r>
            <a:r>
              <a:rPr lang="en-US" sz="3600" dirty="0" err="1" smtClean="0">
                <a:latin typeface="Californian FB" pitchFamily="18" charset="0"/>
              </a:rPr>
              <a:t>edical</a:t>
            </a:r>
            <a:r>
              <a:rPr lang="sr-Latn-RS" sz="3600" dirty="0" smtClean="0">
                <a:latin typeface="Californian FB" pitchFamily="18" charset="0"/>
              </a:rPr>
              <a:t>&amp;</a:t>
            </a:r>
            <a:r>
              <a:rPr lang="en-US" sz="3600" dirty="0" smtClean="0">
                <a:latin typeface="Californian FB" pitchFamily="18" charset="0"/>
              </a:rPr>
              <a:t>wellness tourism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Medical, health, </a:t>
            </a:r>
            <a:r>
              <a:rPr lang="en-US" b="1" dirty="0" smtClean="0">
                <a:latin typeface="Californian FB" pitchFamily="18" charset="0"/>
              </a:rPr>
              <a:t>holistic</a:t>
            </a:r>
            <a:r>
              <a:rPr lang="en-US" dirty="0" smtClean="0">
                <a:latin typeface="Californian FB" pitchFamily="18" charset="0"/>
              </a:rPr>
              <a:t>, wellness</a:t>
            </a:r>
          </a:p>
          <a:p>
            <a:pPr algn="just"/>
            <a:r>
              <a:rPr lang="en-US" i="1" dirty="0" smtClean="0">
                <a:latin typeface="Californian FB" pitchFamily="18" charset="0"/>
              </a:rPr>
              <a:t>Medical</a:t>
            </a:r>
            <a:r>
              <a:rPr lang="en-US" dirty="0" smtClean="0">
                <a:latin typeface="Californian FB" pitchFamily="18" charset="0"/>
              </a:rPr>
              <a:t> – more for </a:t>
            </a:r>
            <a:r>
              <a:rPr lang="en-US" b="1" dirty="0" smtClean="0">
                <a:latin typeface="Californian FB" pitchFamily="18" charset="0"/>
              </a:rPr>
              <a:t>surgery</a:t>
            </a:r>
            <a:r>
              <a:rPr lang="en-US" dirty="0" smtClean="0">
                <a:latin typeface="Californian FB" pitchFamily="18" charset="0"/>
              </a:rPr>
              <a:t>, </a:t>
            </a:r>
            <a:r>
              <a:rPr lang="sr-Latn-RS" dirty="0" smtClean="0">
                <a:latin typeface="Californian FB" pitchFamily="18" charset="0"/>
              </a:rPr>
              <a:t>operations, invasive therapies, </a:t>
            </a:r>
            <a:r>
              <a:rPr lang="en-US" dirty="0" smtClean="0">
                <a:latin typeface="Californian FB" pitchFamily="18" charset="0"/>
              </a:rPr>
              <a:t>medical treatment</a:t>
            </a:r>
            <a:r>
              <a:rPr lang="sr-Latn-RS" dirty="0" smtClean="0">
                <a:latin typeface="Californian FB" pitchFamily="18" charset="0"/>
              </a:rPr>
              <a:t>s, specialist checks, dental tourism, transplant tourism, pregnancy&amp;abortion, stem cells etc.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Healthcare&amp;</a:t>
            </a:r>
            <a:r>
              <a:rPr lang="en-US" i="1" dirty="0" smtClean="0">
                <a:latin typeface="Californian FB" pitchFamily="18" charset="0"/>
              </a:rPr>
              <a:t>Wellness</a:t>
            </a:r>
            <a:r>
              <a:rPr lang="en-US" dirty="0" smtClean="0">
                <a:latin typeface="Californian FB" pitchFamily="18" charset="0"/>
              </a:rPr>
              <a:t> – to improve physical fitness as well as for psychological and spiritual well-being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b="1" dirty="0" smtClean="0">
                <a:latin typeface="Californian FB" pitchFamily="18" charset="0"/>
              </a:rPr>
              <a:t>recuperation</a:t>
            </a:r>
            <a:r>
              <a:rPr lang="sr-Latn-RS" dirty="0" smtClean="0">
                <a:latin typeface="Californian FB" pitchFamily="18" charset="0"/>
              </a:rPr>
              <a:t> and </a:t>
            </a:r>
            <a:r>
              <a:rPr lang="sr-Latn-RS" b="1" dirty="0" smtClean="0">
                <a:latin typeface="Californian FB" pitchFamily="18" charset="0"/>
              </a:rPr>
              <a:t>rejuvenation</a:t>
            </a:r>
            <a:endParaRPr lang="en-US" b="1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Essential vs. Voluntary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Essential – major surgery, organ transplants, cancer treatment</a:t>
            </a:r>
            <a:endParaRPr lang="sr-Latn-RS" dirty="0" smtClean="0">
              <a:latin typeface="Californian FB" pitchFamily="18" charset="0"/>
            </a:endParaRPr>
          </a:p>
          <a:p>
            <a:pPr algn="just">
              <a:buNone/>
            </a:pP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Voluntary – </a:t>
            </a:r>
            <a:r>
              <a:rPr lang="sr-Latn-RS" dirty="0" smtClean="0">
                <a:latin typeface="Californian FB" pitchFamily="18" charset="0"/>
              </a:rPr>
              <a:t>health care, </a:t>
            </a:r>
            <a:r>
              <a:rPr lang="en-US" dirty="0" smtClean="0">
                <a:latin typeface="Californian FB" pitchFamily="18" charset="0"/>
              </a:rPr>
              <a:t>preventive medicine, dental treatment, aesthetic improvements, plastic surgery, </a:t>
            </a:r>
            <a:r>
              <a:rPr lang="en-US" dirty="0" err="1" smtClean="0">
                <a:latin typeface="Californian FB" pitchFamily="18" charset="0"/>
              </a:rPr>
              <a:t>botox</a:t>
            </a:r>
            <a:r>
              <a:rPr lang="en-US" dirty="0" smtClean="0">
                <a:latin typeface="Californian FB" pitchFamily="18" charset="0"/>
              </a:rPr>
              <a:t> injections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</a:t>
            </a:r>
            <a:r>
              <a:rPr lang="sr-Latn-RS" sz="3600" dirty="0" smtClean="0">
                <a:latin typeface="Californian FB" pitchFamily="18" charset="0"/>
              </a:rPr>
              <a:t>edical tourism: how </a:t>
            </a:r>
            <a:r>
              <a:rPr lang="sr-Latn-RS" sz="3600" dirty="0" smtClean="0">
                <a:latin typeface="Californian FB" pitchFamily="18" charset="0"/>
              </a:rPr>
              <a:t>it evolved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Tourists of developed countries are the main source, health care has become expensive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main destination Asia (dental treatment in Bangkok is 5 times cheaper than in Australia)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privatisation of health care?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20th and 21st century bodily obsession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cosmetic surgery has dominated medical tourism so far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8605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anti-ageing programs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plastic surgery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Brazil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“the right to beauty”, offered it to the poor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beauty becoming Brazilian cultural feature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reconstructive and aesthetic procedures</a:t>
            </a:r>
            <a:endParaRPr lang="en-US" sz="32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licensed-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496"/>
            <a:ext cx="2444970" cy="362585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857496"/>
            <a:ext cx="507209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68478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pregnancy termination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UK 1967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women from Ireland travelled to England/Europe 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large_hero_color_Abortion_ma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857364"/>
            <a:ext cx="3164301" cy="4554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complementary and alternative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Factoid-Herbal-medicine-in-China-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Cuba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cancer&amp;HIV treatments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1470149487_Cancer-Program-With-Natural-Products-in-Cuba_price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529681"/>
            <a:ext cx="68580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225536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convalescent</a:t>
            </a:r>
            <a:r>
              <a:rPr lang="sr-Latn-RS" sz="3600" dirty="0" smtClean="0">
                <a:latin typeface="Californian FB" pitchFamily="18" charset="0"/>
              </a:rPr>
              <a:t> care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A gradual healing after illness or injury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https://www.youtube.com/watch?v=ufdpP2l36SU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.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Art_Wingfield_Hero_Picture_RC (1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571744"/>
            <a:ext cx="4795838" cy="3197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22566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state-of-the art health care facilities for medical tourism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en-US" sz="3200" dirty="0" err="1" smtClean="0">
                <a:latin typeface="Californian FB" pitchFamily="18" charset="0"/>
                <a:hlinkClick r:id="rId2"/>
              </a:rPr>
              <a:t>https://www.youtube.com/watch?v=PIW7Sh0abd8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714620"/>
            <a:ext cx="4500594" cy="3411543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>
                <a:latin typeface="Californian FB" pitchFamily="18" charset="0"/>
              </a:rPr>
              <a:t>surgical and recuperation suites</a:t>
            </a:r>
          </a:p>
          <a:p>
            <a:r>
              <a:rPr lang="sr-Latn-RS" dirty="0" smtClean="0">
                <a:latin typeface="Californian FB" pitchFamily="18" charset="0"/>
              </a:rPr>
              <a:t>feeding centres</a:t>
            </a:r>
          </a:p>
          <a:p>
            <a:r>
              <a:rPr lang="sr-Latn-RS" dirty="0" smtClean="0">
                <a:latin typeface="Californian FB" pitchFamily="18" charset="0"/>
              </a:rPr>
              <a:t>labs</a:t>
            </a:r>
          </a:p>
          <a:p>
            <a:r>
              <a:rPr lang="sr-Latn-RS" dirty="0" smtClean="0">
                <a:latin typeface="Californian FB" pitchFamily="18" charset="0"/>
              </a:rPr>
              <a:t>most advanced technology</a:t>
            </a:r>
          </a:p>
          <a:p>
            <a:r>
              <a:rPr lang="sr-Latn-RS" dirty="0" smtClean="0">
                <a:latin typeface="Californian FB" pitchFamily="18" charset="0"/>
              </a:rPr>
              <a:t>conventional and alternative</a:t>
            </a:r>
          </a:p>
          <a:p>
            <a:endParaRPr lang="en-US" dirty="0"/>
          </a:p>
        </p:txBody>
      </p:sp>
      <p:pic>
        <p:nvPicPr>
          <p:cNvPr id="21506" name="Picture 2" descr="C:\Users\User\Desktop\18449-Hospit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286124"/>
            <a:ext cx="4286250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2071702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dentristry and orthodontics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3600" dirty="0" err="1" smtClean="0">
                <a:latin typeface="Californian FB" pitchFamily="18" charset="0"/>
                <a:hlinkClick r:id="rId2"/>
              </a:rPr>
              <a:t>www.treatmentabroad.com</a:t>
            </a:r>
            <a:r>
              <a:rPr lang="en-US" sz="3600" dirty="0" smtClean="0">
                <a:latin typeface="Californian FB" pitchFamily="18" charset="0"/>
                <a:hlinkClick r:id="rId2"/>
              </a:rPr>
              <a:t>/destinations/</a:t>
            </a:r>
            <a:r>
              <a:rPr lang="en-US" sz="3600" dirty="0" err="1" smtClean="0">
                <a:latin typeface="Californian FB" pitchFamily="18" charset="0"/>
                <a:hlinkClick r:id="rId2"/>
              </a:rPr>
              <a:t>serbia</a:t>
            </a:r>
            <a:r>
              <a:rPr lang="en-US" sz="3600" dirty="0" smtClean="0">
                <a:latin typeface="Californian FB" pitchFamily="18" charset="0"/>
                <a:hlinkClick r:id="rId2"/>
              </a:rPr>
              <a:t>/why-choose-</a:t>
            </a:r>
            <a:r>
              <a:rPr lang="en-US" sz="3600" dirty="0" err="1" smtClean="0">
                <a:latin typeface="Californian FB" pitchFamily="18" charset="0"/>
                <a:hlinkClick r:id="rId2"/>
              </a:rPr>
              <a:t>serbia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3"/>
              </a:rPr>
              <a:t>https://serbiandentaltourism.com/excursions/belgrade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714620"/>
            <a:ext cx="4286280" cy="3411543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medical tourism agent</a:t>
            </a:r>
          </a:p>
          <a:p>
            <a:r>
              <a:rPr lang="sr-Latn-RS" dirty="0" smtClean="0">
                <a:latin typeface="Californian FB" pitchFamily="18" charset="0"/>
              </a:rPr>
              <a:t>Subotica</a:t>
            </a:r>
          </a:p>
          <a:p>
            <a:r>
              <a:rPr lang="sr-Latn-RS" dirty="0" smtClean="0">
                <a:latin typeface="Californian FB" pitchFamily="18" charset="0"/>
              </a:rPr>
              <a:t>Užice</a:t>
            </a:r>
          </a:p>
          <a:p>
            <a:r>
              <a:rPr lang="sr-Latn-RS" dirty="0" smtClean="0">
                <a:latin typeface="Californian FB" pitchFamily="18" charset="0"/>
              </a:rPr>
              <a:t>Novi Sad</a:t>
            </a:r>
          </a:p>
          <a:p>
            <a:r>
              <a:rPr lang="sr-Latn-RS" dirty="0" smtClean="0">
                <a:latin typeface="Californian FB" pitchFamily="18" charset="0"/>
              </a:rPr>
              <a:t>Belgrade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unnam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2643182"/>
            <a:ext cx="3305184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major destinations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2286016" cy="5197493"/>
          </a:xfrm>
        </p:spPr>
        <p:txBody>
          <a:bodyPr>
            <a:normAutofit fontScale="92500" lnSpcReduction="1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Canada</a:t>
            </a:r>
          </a:p>
          <a:p>
            <a:r>
              <a:rPr lang="sr-Latn-RS" sz="2800" dirty="0" smtClean="0">
                <a:latin typeface="Californian FB" pitchFamily="18" charset="0"/>
              </a:rPr>
              <a:t>Cuba</a:t>
            </a:r>
          </a:p>
          <a:p>
            <a:r>
              <a:rPr lang="sr-Latn-RS" sz="2800" dirty="0" smtClean="0">
                <a:latin typeface="Californian FB" pitchFamily="18" charset="0"/>
              </a:rPr>
              <a:t>Turkey</a:t>
            </a:r>
          </a:p>
          <a:p>
            <a:r>
              <a:rPr lang="sr-Latn-RS" sz="2800" dirty="0" smtClean="0">
                <a:latin typeface="Californian FB" pitchFamily="18" charset="0"/>
              </a:rPr>
              <a:t>Brazil</a:t>
            </a:r>
          </a:p>
          <a:p>
            <a:r>
              <a:rPr lang="sr-Latn-RS" sz="2800" dirty="0" smtClean="0">
                <a:latin typeface="Californian FB" pitchFamily="18" charset="0"/>
              </a:rPr>
              <a:t>Costa Rica</a:t>
            </a:r>
          </a:p>
          <a:p>
            <a:r>
              <a:rPr lang="sr-Latn-RS" sz="2800" dirty="0" smtClean="0">
                <a:latin typeface="Californian FB" pitchFamily="18" charset="0"/>
              </a:rPr>
              <a:t>Israel</a:t>
            </a:r>
          </a:p>
          <a:p>
            <a:r>
              <a:rPr lang="sr-Latn-RS" sz="2800" dirty="0" smtClean="0">
                <a:latin typeface="Californian FB" pitchFamily="18" charset="0"/>
              </a:rPr>
              <a:t>Switzerland</a:t>
            </a:r>
          </a:p>
          <a:p>
            <a:r>
              <a:rPr lang="sr-Latn-RS" sz="2800" dirty="0" smtClean="0">
                <a:latin typeface="Californian FB" pitchFamily="18" charset="0"/>
              </a:rPr>
              <a:t>South Africa</a:t>
            </a:r>
          </a:p>
          <a:p>
            <a:r>
              <a:rPr lang="sr-Latn-RS" sz="2800" dirty="0" smtClean="0">
                <a:latin typeface="Californian FB" pitchFamily="18" charset="0"/>
              </a:rPr>
              <a:t>India</a:t>
            </a:r>
          </a:p>
          <a:p>
            <a:r>
              <a:rPr lang="sr-Latn-RS" sz="2800" dirty="0" smtClean="0">
                <a:latin typeface="Californian FB" pitchFamily="18" charset="0"/>
              </a:rPr>
              <a:t>China</a:t>
            </a:r>
          </a:p>
          <a:p>
            <a:r>
              <a:rPr lang="sr-Latn-RS" sz="2800" dirty="0" smtClean="0">
                <a:latin typeface="Californian FB" pitchFamily="18" charset="0"/>
              </a:rPr>
              <a:t>Russia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Infographic2-General-30-may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14356"/>
            <a:ext cx="6643702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diasporic medical tourism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bringing patiens to their homeland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largepreview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3500" y="2038191"/>
            <a:ext cx="6477000" cy="3649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transnational retirement migration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as global population age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Turkey</a:t>
            </a:r>
          </a:p>
          <a:p>
            <a:r>
              <a:rPr lang="sr-Latn-RS" dirty="0" smtClean="0">
                <a:latin typeface="Californian FB" pitchFamily="18" charset="0"/>
              </a:rPr>
              <a:t>Tenerife (Spain)</a:t>
            </a:r>
          </a:p>
          <a:p>
            <a:r>
              <a:rPr lang="sr-Latn-RS" dirty="0" smtClean="0">
                <a:latin typeface="Californian FB" pitchFamily="18" charset="0"/>
              </a:rPr>
              <a:t>Greece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In US (Florida)</a:t>
            </a:r>
          </a:p>
          <a:p>
            <a:r>
              <a:rPr lang="sr-Latn-RS" dirty="0" smtClean="0">
                <a:latin typeface="Californian FB" pitchFamily="18" charset="0"/>
              </a:rPr>
              <a:t>Mexico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2290" name="Picture 2" descr="C:\Users\User\Desktop\happy-senio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643050"/>
            <a:ext cx="3810000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C:\Users\User\Desktop\proactive-nature-health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Spa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3071835"/>
          </a:xfrm>
        </p:spPr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A spa is a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resort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which provides mineral or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thermal water for drinking or bathing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natural springs with healing properties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de-stressing component</a:t>
            </a:r>
          </a:p>
        </p:txBody>
      </p:sp>
      <p:pic>
        <p:nvPicPr>
          <p:cNvPr id="13314" name="Picture 2" descr="C:\Users\User\Desktop\68870-1754-89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429000"/>
            <a:ext cx="64770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582726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word origin, </a:t>
            </a:r>
            <a:r>
              <a:rPr lang="en-US" sz="3600" i="1" dirty="0" err="1" smtClean="0">
                <a:latin typeface="Californian FB" pitchFamily="18" charset="0"/>
              </a:rPr>
              <a:t>Sanus</a:t>
            </a:r>
            <a:r>
              <a:rPr lang="en-US" sz="3600" i="1" dirty="0" smtClean="0">
                <a:latin typeface="Californian FB" pitchFamily="18" charset="0"/>
              </a:rPr>
              <a:t> per </a:t>
            </a:r>
            <a:r>
              <a:rPr lang="en-US" sz="3600" i="1" dirty="0" err="1" smtClean="0">
                <a:latin typeface="Californian FB" pitchFamily="18" charset="0"/>
              </a:rPr>
              <a:t>Aquam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Spa is a </a:t>
            </a:r>
            <a:r>
              <a:rPr lang="en-US" sz="3600" dirty="0" smtClean="0">
                <a:latin typeface="Californian FB" pitchFamily="18" charset="0"/>
              </a:rPr>
              <a:t>town in Belgium which provided medical cures in</a:t>
            </a:r>
            <a:r>
              <a:rPr lang="sr-Latn-RS" sz="3600" dirty="0" smtClean="0">
                <a:latin typeface="Californian FB" pitchFamily="18" charset="0"/>
              </a:rPr>
              <a:t> pleasant</a:t>
            </a:r>
            <a:r>
              <a:rPr lang="en-US" sz="3600" dirty="0" smtClean="0">
                <a:latin typeface="Californian FB" pitchFamily="18" charset="0"/>
              </a:rPr>
              <a:t> surrounding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(</a:t>
            </a:r>
            <a:r>
              <a:rPr lang="sr-Latn-RS" sz="3600" i="1" dirty="0" smtClean="0">
                <a:latin typeface="Californian FB" pitchFamily="18" charset="0"/>
              </a:rPr>
              <a:t>espa</a:t>
            </a:r>
            <a:r>
              <a:rPr lang="sr-Latn-RS" sz="3600" dirty="0" smtClean="0">
                <a:latin typeface="Californian FB" pitchFamily="18" charset="0"/>
              </a:rPr>
              <a:t> = fountain)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dsc-7400_ori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57350" y="2428868"/>
            <a:ext cx="6829299" cy="3697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history, ancient Greece and Rome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terme</a:t>
            </a:r>
            <a:r>
              <a:rPr lang="sr-Latn-RS" sz="3600" dirty="0" smtClean="0">
                <a:latin typeface="Californian FB" pitchFamily="18" charset="0"/>
              </a:rPr>
              <a:t>, latin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8858280" cy="1143009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Californian FB" pitchFamily="18" charset="0"/>
              </a:rPr>
              <a:t>travelling for improved health is the most durable niche in the history of tourism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4338" name="Picture 2" descr="C:\Users\User\Desktop\2c39d5f72bab1fb5c31fb3ae22c171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9071" y="2714620"/>
            <a:ext cx="5164929" cy="3443286"/>
          </a:xfrm>
          <a:prstGeom prst="rect">
            <a:avLst/>
          </a:prstGeom>
          <a:noFill/>
        </p:spPr>
      </p:pic>
      <p:pic>
        <p:nvPicPr>
          <p:cNvPr id="14339" name="Picture 3" descr="C:\Users\User\Desktop\GettyImages-742361847-5bbb97b84cedfd0026b5cdf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86058"/>
            <a:ext cx="3764968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late 16th to early 19th century Europe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Bath and Tunbridge Wells 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8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5760257" cy="5072098"/>
          </a:xfrm>
          <a:prstGeom prst="rect">
            <a:avLst/>
          </a:prstGeom>
          <a:noFill/>
        </p:spPr>
      </p:pic>
      <p:pic>
        <p:nvPicPr>
          <p:cNvPr id="2051" name="Picture 3" descr="C:\Users\User\Desktop\gb-kent-tunbridge-wells-the-pantiles-ATM3H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571612"/>
            <a:ext cx="3000395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with Grand Tours for aristocracy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coastal resorts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Enlightment (</a:t>
            </a:r>
            <a:r>
              <a:rPr lang="sr-Latn-RS" sz="3600" i="1" dirty="0" smtClean="0">
                <a:latin typeface="Californian FB" pitchFamily="18" charset="0"/>
              </a:rPr>
              <a:t>prosvetiteljstvo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extreme pollution in the cities 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5362" name="Picture 2" descr="C:\Users\User\Desktop\dover796-correction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428868"/>
            <a:ext cx="5643602" cy="4000528"/>
          </a:xfrm>
          <a:prstGeom prst="rect">
            <a:avLst/>
          </a:prstGeom>
          <a:noFill/>
        </p:spPr>
      </p:pic>
      <p:pic>
        <p:nvPicPr>
          <p:cNvPr id="15363" name="Picture 3" descr="C:\Users\User\Desktop\978075562646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500306"/>
            <a:ext cx="3143240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Spa destinations Europe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https://www.youtube.com/watch?v=6zSB2coLxDM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50017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 smtClean="0">
                <a:latin typeface="Californian FB" pitchFamily="18" charset="0"/>
              </a:rPr>
              <a:t>Hungary</a:t>
            </a:r>
          </a:p>
          <a:p>
            <a:r>
              <a:rPr lang="sr-Latn-RS" dirty="0" smtClean="0">
                <a:latin typeface="Californian FB" pitchFamily="18" charset="0"/>
              </a:rPr>
              <a:t>Belgium</a:t>
            </a:r>
          </a:p>
          <a:p>
            <a:r>
              <a:rPr lang="sr-Latn-RS" dirty="0" smtClean="0">
                <a:latin typeface="Californian FB" pitchFamily="18" charset="0"/>
              </a:rPr>
              <a:t>Spain</a:t>
            </a:r>
          </a:p>
          <a:p>
            <a:r>
              <a:rPr lang="sr-Latn-RS" dirty="0" smtClean="0">
                <a:latin typeface="Californian FB" pitchFamily="18" charset="0"/>
              </a:rPr>
              <a:t>Switzerland</a:t>
            </a:r>
          </a:p>
          <a:p>
            <a:r>
              <a:rPr lang="sr-Latn-RS" dirty="0" smtClean="0">
                <a:latin typeface="Californian FB" pitchFamily="18" charset="0"/>
              </a:rPr>
              <a:t>Italy</a:t>
            </a:r>
          </a:p>
          <a:p>
            <a:r>
              <a:rPr lang="sr-Latn-RS" dirty="0" smtClean="0">
                <a:latin typeface="Californian FB" pitchFamily="18" charset="0"/>
              </a:rPr>
              <a:t>Slovenia</a:t>
            </a:r>
          </a:p>
          <a:p>
            <a:r>
              <a:rPr lang="sr-Latn-RS" dirty="0" smtClean="0">
                <a:latin typeface="Californian FB" pitchFamily="18" charset="0"/>
              </a:rPr>
              <a:t>Austria</a:t>
            </a:r>
          </a:p>
          <a:p>
            <a:r>
              <a:rPr lang="sr-Latn-RS" dirty="0" smtClean="0">
                <a:latin typeface="Californian FB" pitchFamily="18" charset="0"/>
              </a:rPr>
              <a:t>Germany</a:t>
            </a:r>
          </a:p>
          <a:p>
            <a:r>
              <a:rPr lang="sr-Latn-RS" dirty="0" smtClean="0">
                <a:latin typeface="Californian FB" pitchFamily="18" charset="0"/>
              </a:rPr>
              <a:t>Czech Republic</a:t>
            </a:r>
          </a:p>
          <a:p>
            <a:r>
              <a:rPr lang="sr-Latn-RS" dirty="0" smtClean="0">
                <a:latin typeface="Californian FB" pitchFamily="18" charset="0"/>
              </a:rPr>
              <a:t>Uk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8434" name="Picture 2" descr="C:\Users\User\Desktop\visit-szechenyi-baths-budape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500174"/>
            <a:ext cx="4357718" cy="45005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4348" y="6072206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Californian FB" pitchFamily="18" charset="0"/>
                <a:hlinkClick r:id="rId4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4"/>
              </a:rPr>
              <a:t>www.europeanspas.eu/en/members/serbia</a:t>
            </a:r>
            <a:endParaRPr lang="sr-Latn-RS" sz="2800" dirty="0" smtClean="0">
              <a:latin typeface="Californian FB" pitchFamily="18" charset="0"/>
            </a:endParaRPr>
          </a:p>
          <a:p>
            <a:pPr algn="ctr"/>
            <a:endParaRPr lang="sr-Latn-RS" sz="2800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User\Desktop\Historyofwellness_timeline-768x9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7" y="0"/>
            <a:ext cx="8715403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Wellness Tourism</a:t>
            </a:r>
            <a:endParaRPr lang="en-US" sz="3600" dirty="0"/>
          </a:p>
        </p:txBody>
      </p:sp>
      <p:pic>
        <p:nvPicPr>
          <p:cNvPr id="4" name="Picture 2" descr="C:\Users\Smiljka Kesic\Desktop\166_health-beauty-antalya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85926"/>
            <a:ext cx="4191000" cy="435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6248" y="1142984"/>
            <a:ext cx="48577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Californian FB" pitchFamily="18" charset="0"/>
              </a:rPr>
              <a:t>Visits to a spa for water-based treatments such as saunas, </a:t>
            </a:r>
            <a:r>
              <a:rPr lang="en-US" sz="2800" dirty="0" err="1" smtClean="0">
                <a:latin typeface="Californian FB" pitchFamily="18" charset="0"/>
              </a:rPr>
              <a:t>hammam</a:t>
            </a:r>
            <a:r>
              <a:rPr lang="en-US" sz="2800" dirty="0" smtClean="0">
                <a:latin typeface="Californian FB" pitchFamily="18" charset="0"/>
              </a:rPr>
              <a:t>, steam baths accompanied by special massages</a:t>
            </a:r>
            <a:r>
              <a:rPr lang="sr-Latn-RS" sz="2800" dirty="0" smtClean="0">
                <a:latin typeface="Californian FB" pitchFamily="18" charset="0"/>
              </a:rPr>
              <a:t> a</a:t>
            </a:r>
            <a:r>
              <a:rPr lang="en-US" sz="2800" dirty="0" err="1" smtClean="0">
                <a:latin typeface="Californian FB" pitchFamily="18" charset="0"/>
              </a:rPr>
              <a:t>nd</a:t>
            </a:r>
            <a:r>
              <a:rPr lang="en-US" sz="2800" dirty="0" smtClean="0">
                <a:latin typeface="Californian FB" pitchFamily="18" charset="0"/>
              </a:rPr>
              <a:t> beauty treatments</a:t>
            </a:r>
            <a:r>
              <a:rPr lang="sr-Latn-RS" sz="2800" dirty="0" smtClean="0">
                <a:latin typeface="Californian FB" pitchFamily="18" charset="0"/>
              </a:rPr>
              <a:t> and skin care</a:t>
            </a:r>
            <a:r>
              <a:rPr lang="en-US" sz="2800" dirty="0" smtClean="0">
                <a:latin typeface="Californian FB" pitchFamily="18" charset="0"/>
              </a:rPr>
              <a:t>.</a:t>
            </a:r>
          </a:p>
          <a:p>
            <a:pPr algn="just"/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en-US" sz="2800" dirty="0" err="1" smtClean="0">
                <a:latin typeface="Californian FB" pitchFamily="18" charset="0"/>
              </a:rPr>
              <a:t>Thalassotherapy</a:t>
            </a:r>
            <a:r>
              <a:rPr lang="en-US" sz="2800" dirty="0" smtClean="0">
                <a:latin typeface="Californian FB" pitchFamily="18" charset="0"/>
              </a:rPr>
              <a:t> – </a:t>
            </a:r>
            <a:r>
              <a:rPr lang="en-US" sz="2800" dirty="0" err="1" smtClean="0">
                <a:latin typeface="Californian FB" pitchFamily="18" charset="0"/>
              </a:rPr>
              <a:t>seeweed</a:t>
            </a:r>
            <a:r>
              <a:rPr lang="en-US" sz="2800" dirty="0" smtClean="0">
                <a:latin typeface="Californian FB" pitchFamily="18" charset="0"/>
              </a:rPr>
              <a:t>, mud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Aromatherapy – essential oils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en-US" sz="2800" dirty="0" err="1" smtClean="0">
                <a:latin typeface="Californian FB" pitchFamily="18" charset="0"/>
              </a:rPr>
              <a:t>Vinotherapy</a:t>
            </a:r>
            <a:r>
              <a:rPr lang="en-US" sz="2800" dirty="0" smtClean="0">
                <a:latin typeface="Californian FB" pitchFamily="18" charset="0"/>
              </a:rPr>
              <a:t>  grape-based products</a:t>
            </a:r>
            <a:endParaRPr lang="en-US" sz="2800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71546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 Linotype" panose="02040502050505030304" pitchFamily="18" charset="0"/>
              </a:rPr>
              <a:t>1. </a:t>
            </a:r>
            <a:r>
              <a:rPr lang="en-US" b="1" dirty="0" smtClean="0">
                <a:latin typeface="Palatino Linotype" panose="02040502050505030304" pitchFamily="18" charset="0"/>
              </a:rPr>
              <a:t>BEAUTY TOURISM</a:t>
            </a:r>
            <a:endParaRPr lang="en-US" b="1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Serbia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Vrnjačka Banja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Austro-hungarian and Turkish influences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Vrnjacka-Banja-Sight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5129511" cy="3983047"/>
          </a:xfrm>
          <a:prstGeom prst="rect">
            <a:avLst/>
          </a:prstGeom>
          <a:noFill/>
        </p:spPr>
      </p:pic>
      <p:pic>
        <p:nvPicPr>
          <p:cNvPr id="3075" name="Picture 3" descr="C:\Users\User\Desktop\vrnjacka-banja-vrb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5" y="1928802"/>
            <a:ext cx="3361838" cy="400052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6310804"/>
            <a:ext cx="91440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Californian FB" pitchFamily="18" charset="0"/>
                <a:hlinkClick r:id="rId4"/>
              </a:rPr>
              <a:t>https://www.youtube.com/watch?v=nTeehxM56BA</a:t>
            </a:r>
            <a:endParaRPr lang="sr-Latn-RS" sz="24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Wellness Tourism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4572032" cy="4972072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</a:t>
            </a:r>
            <a:r>
              <a:rPr lang="en-US" dirty="0" err="1" smtClean="0">
                <a:latin typeface="Californian FB" pitchFamily="18" charset="0"/>
              </a:rPr>
              <a:t>ctivities</a:t>
            </a:r>
            <a:r>
              <a:rPr lang="en-US" dirty="0" smtClean="0">
                <a:latin typeface="Californian FB" pitchFamily="18" charset="0"/>
              </a:rPr>
              <a:t> and seminars related to fitness,</a:t>
            </a:r>
            <a:r>
              <a:rPr lang="sr-Latn-RS" dirty="0" smtClean="0">
                <a:latin typeface="Californian FB" pitchFamily="18" charset="0"/>
              </a:rPr>
              <a:t> exercise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healthy eating, weight loss and relaxation technique. 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pills and </a:t>
            </a:r>
            <a:r>
              <a:rPr lang="sr-Latn-RS" b="1" dirty="0" smtClean="0">
                <a:latin typeface="Californian FB" pitchFamily="18" charset="0"/>
              </a:rPr>
              <a:t>potions (whey)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mens sana in corpore sano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a healthy mind in a healthy body</a:t>
            </a:r>
            <a:endParaRPr lang="en-US" i="1" dirty="0" smtClean="0">
              <a:latin typeface="Californian FB" pitchFamily="18" charset="0"/>
            </a:endParaRPr>
          </a:p>
          <a:p>
            <a:endParaRPr lang="en-US" dirty="0"/>
          </a:p>
        </p:txBody>
      </p:sp>
      <p:pic>
        <p:nvPicPr>
          <p:cNvPr id="4" name="Picture 2" descr="C:\Users\Smiljka Kesic\Desktop\304_1_california_tourism__1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714488"/>
            <a:ext cx="3772397" cy="316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naturism and hiking/bushwalking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7410" name="Picture 2" descr="C:\Users\User\Desktop\about-slide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958181"/>
            <a:ext cx="6096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Čigota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9458" name="Picture 2" descr="C:\Users\User\Desktop\DSCN2328_640x48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500306"/>
            <a:ext cx="4876800" cy="3048000"/>
          </a:xfrm>
          <a:prstGeom prst="rect">
            <a:avLst/>
          </a:prstGeom>
          <a:noFill/>
        </p:spPr>
      </p:pic>
      <p:pic>
        <p:nvPicPr>
          <p:cNvPr id="19459" name="Picture 3" descr="C:\Users\User\Desktop\cigota_251018_tw6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28868"/>
            <a:ext cx="4549454" cy="3415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Wellness Tourism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928802"/>
            <a:ext cx="4429156" cy="419736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Palatino Linotype" panose="02040502050505030304" pitchFamily="18" charset="0"/>
              </a:rPr>
              <a:t>Religious and non-religious</a:t>
            </a:r>
          </a:p>
          <a:p>
            <a:endParaRPr lang="en-US" dirty="0" smtClean="0">
              <a:latin typeface="Palatino Linotype" panose="02040502050505030304" pitchFamily="18" charset="0"/>
            </a:endParaRPr>
          </a:p>
          <a:p>
            <a:r>
              <a:rPr lang="en-US" dirty="0" smtClean="0">
                <a:latin typeface="Palatino Linotype" panose="02040502050505030304" pitchFamily="18" charset="0"/>
              </a:rPr>
              <a:t>Meditation</a:t>
            </a:r>
            <a:r>
              <a:rPr lang="sr-Latn-RS" dirty="0" smtClean="0">
                <a:latin typeface="Palatino Linotype" panose="02040502050505030304" pitchFamily="18" charset="0"/>
              </a:rPr>
              <a:t> and detoxification</a:t>
            </a:r>
            <a:endParaRPr lang="en-US" dirty="0" smtClean="0">
              <a:latin typeface="Palatino Linotype" panose="02040502050505030304" pitchFamily="18" charset="0"/>
            </a:endParaRPr>
          </a:p>
          <a:p>
            <a:endParaRPr lang="en-US" dirty="0" smtClean="0">
              <a:latin typeface="Palatino Linotype" panose="02040502050505030304" pitchFamily="18" charset="0"/>
            </a:endParaRPr>
          </a:p>
          <a:p>
            <a:r>
              <a:rPr lang="en-US" dirty="0" smtClean="0">
                <a:latin typeface="Palatino Linotype" panose="02040502050505030304" pitchFamily="18" charset="0"/>
              </a:rPr>
              <a:t>Yoga</a:t>
            </a:r>
          </a:p>
          <a:p>
            <a:endParaRPr lang="en-US" dirty="0" smtClean="0">
              <a:latin typeface="Palatino Linotype" panose="02040502050505030304" pitchFamily="18" charset="0"/>
            </a:endParaRPr>
          </a:p>
          <a:p>
            <a:r>
              <a:rPr lang="en-US" dirty="0" err="1" smtClean="0">
                <a:latin typeface="Palatino Linotype" panose="02040502050505030304" pitchFamily="18" charset="0"/>
              </a:rPr>
              <a:t>T’ai</a:t>
            </a:r>
            <a:r>
              <a:rPr lang="en-US" dirty="0" smtClean="0">
                <a:latin typeface="Palatino Linotype" panose="02040502050505030304" pitchFamily="18" charset="0"/>
              </a:rPr>
              <a:t> Chi</a:t>
            </a:r>
          </a:p>
          <a:p>
            <a:endParaRPr lang="en-US" dirty="0" smtClean="0">
              <a:latin typeface="Palatino Linotype" panose="02040502050505030304" pitchFamily="18" charset="0"/>
            </a:endParaRPr>
          </a:p>
          <a:p>
            <a:r>
              <a:rPr lang="en-US" dirty="0" smtClean="0">
                <a:latin typeface="Palatino Linotype" panose="02040502050505030304" pitchFamily="18" charset="0"/>
              </a:rPr>
              <a:t>Teachings and Philosophy</a:t>
            </a:r>
          </a:p>
          <a:p>
            <a:endParaRPr lang="en-US" dirty="0"/>
          </a:p>
        </p:txBody>
      </p:sp>
      <p:pic>
        <p:nvPicPr>
          <p:cNvPr id="4" name="Picture 2" descr="C:\Users\Smiljka Kesic\Desktop\spiritualretre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4" y="1857364"/>
            <a:ext cx="3810000" cy="414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6314" y="1500174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alifornian FB" pitchFamily="18" charset="0"/>
              </a:rPr>
              <a:t>3. Spiritual Retreat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Soul healing (search) and </a:t>
            </a:r>
            <a:r>
              <a:rPr lang="sr-Latn-RS" b="1" dirty="0" smtClean="0">
                <a:latin typeface="Californian FB" pitchFamily="18" charset="0"/>
              </a:rPr>
              <a:t>holistic</a:t>
            </a:r>
            <a:r>
              <a:rPr lang="sr-Latn-RS" dirty="0" smtClean="0">
                <a:latin typeface="Californian FB" pitchFamily="18" charset="0"/>
              </a:rPr>
              <a:t> approach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involve expert psychologists</a:t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23554" name="Picture 2" descr="C:\Users\User\Desktop\wellness-beach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643182"/>
            <a:ext cx="5478780" cy="308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Inclusive Tourism</a:t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2530" name="Picture 2" descr="C:\Users\User\Desktop\Inclusive-Tourism-IDEAS-Book---Front-Cov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785926"/>
            <a:ext cx="3048000" cy="4305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58272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Therapeutic effects of animals (dogs, horses, donkeys farms)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en-US" sz="3200" dirty="0" err="1" smtClean="0">
                <a:latin typeface="Californian FB" pitchFamily="18" charset="0"/>
              </a:rPr>
              <a:t>https://www.thedonkeysanctuary.org.uk/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en-US" sz="3200" dirty="0" err="1" smtClean="0">
                <a:latin typeface="Californian FB" pitchFamily="18" charset="0"/>
                <a:hlinkClick r:id="rId2"/>
              </a:rPr>
              <a:t>https://www.youtube.com/watch?v=2pEzkMY09_E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endParaRPr lang="en-US" sz="3200" dirty="0">
              <a:latin typeface="Californian FB" pitchFamily="18" charset="0"/>
            </a:endParaRPr>
          </a:p>
        </p:txBody>
      </p:sp>
      <p:pic>
        <p:nvPicPr>
          <p:cNvPr id="4" name="Picture 2" descr="C:\Users\Smiljka Kesic\Desktop\04PETCITY-slide-4YDV-facebookJumbo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2214554"/>
            <a:ext cx="800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Activities with therapeutic effects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such as painting, sculpting, handiwork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482" name="Picture 2" descr="C:\Users\User\Desktop\978303056417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3929090" cy="3929090"/>
          </a:xfrm>
          <a:prstGeom prst="rect">
            <a:avLst/>
          </a:prstGeom>
          <a:noFill/>
        </p:spPr>
      </p:pic>
      <p:pic>
        <p:nvPicPr>
          <p:cNvPr id="20483" name="Picture 3" descr="C:\Users\User\Desktop\art-therapy-de-stress-art-craft-post-thumbnil-templa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214554"/>
            <a:ext cx="4071966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issues and concerns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4983179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‘death tourism’ euthanasia raised ethical issues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risky affairs and fraud, medical malpractice, illegal purchase of organs and </a:t>
            </a:r>
            <a:r>
              <a:rPr lang="sr-Latn-RS" b="1" dirty="0" smtClean="0">
                <a:latin typeface="Californian FB" pitchFamily="18" charset="0"/>
              </a:rPr>
              <a:t>tissues </a:t>
            </a:r>
            <a:r>
              <a:rPr lang="sr-Latn-RS" dirty="0" smtClean="0">
                <a:latin typeface="Californian FB" pitchFamily="18" charset="0"/>
              </a:rPr>
              <a:t>(</a:t>
            </a:r>
            <a:r>
              <a:rPr lang="sr-Latn-RS" i="1" dirty="0" smtClean="0">
                <a:latin typeface="Californian FB" pitchFamily="18" charset="0"/>
              </a:rPr>
              <a:t>tkiva</a:t>
            </a:r>
            <a:r>
              <a:rPr lang="sr-Latn-RS" dirty="0" smtClean="0">
                <a:latin typeface="Californian FB" pitchFamily="18" charset="0"/>
              </a:rPr>
              <a:t>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lawsuits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some procedures are illegal in home countries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deepening of inequalities (the rich and the poor)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task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What are potentials for further development and promotion of medical&amp;health tourism in Serbia?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Which particular types of medical&amp;health tourism can be promoted to apeal to different age/interest groups?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rmAutofit fontScale="90000"/>
          </a:bodyPr>
          <a:lstStyle/>
          <a:p>
            <a:r>
              <a:rPr lang="sr-Latn-RS" sz="3200" u="sng" dirty="0" smtClean="0">
                <a:latin typeface="Californian FB" pitchFamily="18" charset="0"/>
              </a:rPr>
              <a:t>References:</a:t>
            </a:r>
            <a:endParaRPr lang="en-US" sz="3200" u="sng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globalwellnessinstitute.org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/industry-research/history-of-wellness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/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Switzerland as a health paradise: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smtClean="0">
                <a:latin typeface="Californian FB" pitchFamily="18" charset="0"/>
                <a:hlinkClick r:id="rId3"/>
              </a:rPr>
              <a:t>http://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www.bbc.com</a:t>
            </a:r>
            <a:r>
              <a:rPr lang="en-US" sz="2800" dirty="0" smtClean="0">
                <a:latin typeface="Californian FB" pitchFamily="18" charset="0"/>
                <a:hlinkClick r:id="rId3"/>
              </a:rPr>
              <a:t>/travel/story/20170924-the-town-that-sold-mountains-to-the-world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smtClean="0">
                <a:latin typeface="Californian FB" pitchFamily="18" charset="0"/>
                <a:hlinkClick r:id="rId4"/>
              </a:rPr>
              <a:t>http://</a:t>
            </a:r>
            <a:r>
              <a:rPr lang="en-US" sz="2800" dirty="0" err="1" smtClean="0">
                <a:latin typeface="Californian FB" pitchFamily="18" charset="0"/>
                <a:hlinkClick r:id="rId4"/>
              </a:rPr>
              <a:t>www.bbc.com</a:t>
            </a:r>
            <a:r>
              <a:rPr lang="en-US" sz="2800" dirty="0" smtClean="0">
                <a:latin typeface="Californian FB" pitchFamily="18" charset="0"/>
                <a:hlinkClick r:id="rId4"/>
              </a:rPr>
              <a:t>/travel/story/20170808-how-</a:t>
            </a:r>
            <a:r>
              <a:rPr lang="en-US" sz="2800" dirty="0" err="1" smtClean="0">
                <a:latin typeface="Californian FB" pitchFamily="18" charset="0"/>
                <a:hlinkClick r:id="rId4"/>
              </a:rPr>
              <a:t>switzerland</a:t>
            </a:r>
            <a:r>
              <a:rPr lang="en-US" sz="2800" dirty="0" smtClean="0">
                <a:latin typeface="Californian FB" pitchFamily="18" charset="0"/>
                <a:hlinkClick r:id="rId4"/>
              </a:rPr>
              <a:t>-transformed-breakfast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Budapest, Szechenyi Thermal Spa: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  <a:hlinkClick r:id="rId5"/>
              </a:rPr>
              <a:t>https</a:t>
            </a:r>
            <a:r>
              <a:rPr lang="en-US" sz="2800" dirty="0" err="1" smtClean="0">
                <a:latin typeface="Californian FB" pitchFamily="18" charset="0"/>
                <a:hlinkClick r:id="rId5"/>
              </a:rPr>
              <a:t>://www.youtube.com/watch?v=6zSB2coLxDM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Serbia spa places, NTO: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  <a:hlinkClick r:id="rId6"/>
              </a:rPr>
              <a:t>https</a:t>
            </a:r>
            <a:r>
              <a:rPr lang="en-US" sz="2800" dirty="0" err="1" smtClean="0">
                <a:latin typeface="Californian FB" pitchFamily="18" charset="0"/>
                <a:hlinkClick r:id="rId6"/>
              </a:rPr>
              <a:t>://</a:t>
            </a:r>
            <a:r>
              <a:rPr lang="en-US" sz="2800" dirty="0" err="1" smtClean="0">
                <a:latin typeface="Californian FB" pitchFamily="18" charset="0"/>
                <a:hlinkClick r:id="rId6"/>
              </a:rPr>
              <a:t>www.youtube.com/watch?v=nTeehxM56BA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</a:t>
            </a:r>
            <a:r>
              <a:rPr lang="sr-Latn-RS" sz="2800" dirty="0" smtClean="0">
                <a:latin typeface="Californian FB" pitchFamily="18" charset="0"/>
              </a:rPr>
              <a:t>onkey sanctuary: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  <a:hlinkClick r:id="rId7"/>
              </a:rPr>
              <a:t>https</a:t>
            </a:r>
            <a:r>
              <a:rPr lang="en-US" sz="2800" dirty="0" err="1" smtClean="0">
                <a:latin typeface="Californian FB" pitchFamily="18" charset="0"/>
                <a:hlinkClick r:id="rId7"/>
              </a:rPr>
              <a:t>://</a:t>
            </a:r>
            <a:r>
              <a:rPr lang="en-US" sz="2800" dirty="0" err="1" smtClean="0">
                <a:latin typeface="Californian FB" pitchFamily="18" charset="0"/>
                <a:hlinkClick r:id="rId7"/>
              </a:rPr>
              <a:t>www.youtube.com/watch?v=2pEzkMY09_E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sr-Latn-RS" dirty="0" smtClean="0">
              <a:latin typeface="Californian FB" pitchFamily="18" charset="0"/>
            </a:endParaRP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/>
          </a:bodyPr>
          <a:lstStyle/>
          <a:p>
            <a:r>
              <a:rPr lang="sr-Latn-RS" sz="3200" u="sng" dirty="0" smtClean="0">
                <a:latin typeface="Californian FB" pitchFamily="18" charset="0"/>
              </a:rPr>
              <a:t>References: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www.treatmentabroad.com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/destinations/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serbia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/why-choose-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serbia</a:t>
            </a:r>
            <a:endParaRPr lang="sr-Latn-RS" sz="2800" dirty="0" smtClean="0">
              <a:latin typeface="Californian FB" pitchFamily="18" charset="0"/>
              <a:hlinkClick r:id="rId3"/>
            </a:endParaRPr>
          </a:p>
          <a:p>
            <a:pPr algn="just"/>
            <a:r>
              <a:rPr lang="en-US" sz="2800" dirty="0" err="1" smtClean="0">
                <a:latin typeface="Californian FB" pitchFamily="18" charset="0"/>
                <a:hlinkClick r:id="rId3"/>
              </a:rPr>
              <a:t>https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://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serbiandentaltourism.com/excursions/belgrade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Israel health tourim promo video</a:t>
            </a:r>
          </a:p>
          <a:p>
            <a:pPr algn="just"/>
            <a:r>
              <a:rPr lang="en-US" sz="2800" dirty="0" err="1" smtClean="0">
                <a:latin typeface="Californian FB" pitchFamily="18" charset="0"/>
                <a:hlinkClick r:id="rId4"/>
              </a:rPr>
              <a:t>https</a:t>
            </a:r>
            <a:r>
              <a:rPr lang="en-US" sz="2800" dirty="0" err="1" smtClean="0">
                <a:latin typeface="Californian FB" pitchFamily="18" charset="0"/>
                <a:hlinkClick r:id="rId4"/>
              </a:rPr>
              <a:t>://</a:t>
            </a:r>
            <a:r>
              <a:rPr lang="en-US" sz="2800" dirty="0" err="1" smtClean="0">
                <a:latin typeface="Californian FB" pitchFamily="18" charset="0"/>
                <a:hlinkClick r:id="rId4"/>
              </a:rPr>
              <a:t>www.youtube.com/watch?v=PIW7Sh0abd8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  <a:hlinkClick r:id="rId5"/>
              </a:rPr>
              <a:t>Turkey recovery therapy</a:t>
            </a:r>
          </a:p>
          <a:p>
            <a:r>
              <a:rPr lang="en-US" sz="2800" dirty="0" err="1" smtClean="0">
                <a:latin typeface="Californian FB" pitchFamily="18" charset="0"/>
                <a:hlinkClick r:id="rId5"/>
              </a:rPr>
              <a:t>https</a:t>
            </a:r>
            <a:r>
              <a:rPr lang="en-US" sz="2800" dirty="0" err="1" smtClean="0">
                <a:latin typeface="Californian FB" pitchFamily="18" charset="0"/>
                <a:hlinkClick r:id="rId5"/>
              </a:rPr>
              <a:t>://www.youtube.com/watch?v=ufdpP2l36SU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en-US" sz="2800" dirty="0" err="1" smtClean="0">
                <a:latin typeface="Californian FB" pitchFamily="18" charset="0"/>
                <a:hlinkClick r:id="rId6"/>
              </a:rPr>
              <a:t>https://visitbath.co.uk</a:t>
            </a:r>
            <a:r>
              <a:rPr lang="en-US" sz="2800" dirty="0" err="1" smtClean="0">
                <a:latin typeface="Californian FB" pitchFamily="18" charset="0"/>
                <a:hlinkClick r:id="rId6"/>
              </a:rPr>
              <a:t>/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Spa, Belgium</a:t>
            </a:r>
          </a:p>
          <a:p>
            <a:r>
              <a:rPr lang="en-US" sz="2800" dirty="0" err="1" smtClean="0">
                <a:latin typeface="Californian FB" pitchFamily="18" charset="0"/>
                <a:hlinkClick r:id="rId7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7"/>
              </a:rPr>
              <a:t>www.youtube.com/watch?v=3TqwsSkWlDg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err="1" smtClean="0">
                <a:latin typeface="Californian FB" pitchFamily="18" charset="0"/>
              </a:rPr>
              <a:t>https://www.europeanspas.eu/en/members/serbia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John Connell (2011) </a:t>
            </a:r>
            <a:r>
              <a:rPr lang="sr-Latn-RS" sz="2800" i="1" dirty="0" smtClean="0">
                <a:latin typeface="Californian FB" pitchFamily="18" charset="0"/>
              </a:rPr>
              <a:t>Medical Tourism</a:t>
            </a:r>
          </a:p>
          <a:p>
            <a:r>
              <a:rPr lang="sr-Latn-RS" sz="2800" i="1" dirty="0" smtClean="0">
                <a:latin typeface="Californian FB" pitchFamily="18" charset="0"/>
              </a:rPr>
              <a:t>Routledge Handbook of Health Tourism (2017) eds. Smith, M.K.&amp;Puczko, L. </a:t>
            </a:r>
            <a:endParaRPr lang="sr-Latn-RS" sz="2800" i="1" dirty="0" smtClean="0">
              <a:latin typeface="Californian FB" pitchFamily="18" charset="0"/>
              <a:hlinkClick r:id="rId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4578" name="Picture 2" descr="C:\Users\User\Desktop\ESbQBSgX0AIyZ3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773</Words>
  <Application>Microsoft Office PowerPoint</Application>
  <PresentationFormat>On-screen Show (4:3)</PresentationFormat>
  <Paragraphs>170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Medical&amp;Wellness Tourism</vt:lpstr>
      <vt:lpstr>medical treatments &amp;services in tourism generally speaking</vt:lpstr>
      <vt:lpstr>Medical tourism is a recent example of niche tourism mostly overlapping with</vt:lpstr>
      <vt:lpstr>tourism&amp; health</vt:lpstr>
      <vt:lpstr>Switzerland, Kulm Hotel St. Moritz Why not enjoy the mountains year-round? Winter is so pleasant that on fine days you can even walk without a jacket. health paradise marketed by Thomas Cook  </vt:lpstr>
      <vt:lpstr>Johanna Spyri/Thomas Man</vt:lpstr>
      <vt:lpstr>Trivia: “hospital” “hostel” and “hotel” origin of words from the same root, French ostel, hostel, Latin “large house, shelter, inn” other similar words: host, hospitable</vt:lpstr>
      <vt:lpstr>medical&amp;wellness tourism</vt:lpstr>
      <vt:lpstr>Essential vs. Voluntary</vt:lpstr>
      <vt:lpstr>Medical tourism: how it evolved</vt:lpstr>
      <vt:lpstr>anti-ageing programs plastic surgery Brazil “the right to beauty”, offered it to the poor beauty becoming Brazilian cultural feature reconstructive and aesthetic procedures</vt:lpstr>
      <vt:lpstr>pregnancy termination UK 1967 women from Ireland travelled to England/Europe  </vt:lpstr>
      <vt:lpstr>complementary and alternative</vt:lpstr>
      <vt:lpstr>Cuba cancer&amp;HIV treatments</vt:lpstr>
      <vt:lpstr>  convalescent care A gradual healing after illness or injury https://www.youtube.com/watch?v=ufdpP2l36SU .</vt:lpstr>
      <vt:lpstr>state-of-the art health care facilities for medical tourism https://www.youtube.com/watch?v=PIW7Sh0abd8 </vt:lpstr>
      <vt:lpstr>  dentristry and orthodontics https://www.treatmentabroad.com/destinations/serbia/why-choose-serbia https://serbiandentaltourism.com/excursions/belgrade   </vt:lpstr>
      <vt:lpstr>major destinations</vt:lpstr>
      <vt:lpstr>diasporic medical tourism bringing patiens to their homeland</vt:lpstr>
      <vt:lpstr>transnational retirement migration as global population age</vt:lpstr>
      <vt:lpstr>Slide 21</vt:lpstr>
      <vt:lpstr>Spa </vt:lpstr>
      <vt:lpstr>word origin, Sanus per Aquam Spa is a town in Belgium which provided medical cures in pleasant surrounding (espa = fountain)</vt:lpstr>
      <vt:lpstr>history, ancient Greece and Rome terme, latin</vt:lpstr>
      <vt:lpstr>late 16th to early 19th century Europe Bath and Tunbridge Wells </vt:lpstr>
      <vt:lpstr>with Grand Tours for aristocracy coastal resorts Enlightment (prosvetiteljstvo) extreme pollution in the cities </vt:lpstr>
      <vt:lpstr>Spa destinations Europe https://www.youtube.com/watch?v=6zSB2coLxDM </vt:lpstr>
      <vt:lpstr>Slide 28</vt:lpstr>
      <vt:lpstr>Wellness Tourism</vt:lpstr>
      <vt:lpstr>Serbia Vrnjačka Banja Austro-hungarian and Turkish influences</vt:lpstr>
      <vt:lpstr>Wellness Tourism</vt:lpstr>
      <vt:lpstr>naturism and hiking/bushwalking </vt:lpstr>
      <vt:lpstr>Čigota</vt:lpstr>
      <vt:lpstr>Wellness Tourism</vt:lpstr>
      <vt:lpstr>Soul healing (search) and holistic approach involve expert psychologists </vt:lpstr>
      <vt:lpstr>Inclusive Tourism </vt:lpstr>
      <vt:lpstr> Therapeutic effects of animals (dogs, horses, donkeys farms) https://www.thedonkeysanctuary.org.uk/ https://www.youtube.com/watch?v=2pEzkMY09_E  </vt:lpstr>
      <vt:lpstr>Activities with therapeutic effects such as painting, sculpting, handiwork</vt:lpstr>
      <vt:lpstr>issues and concerns</vt:lpstr>
      <vt:lpstr>task</vt:lpstr>
      <vt:lpstr>References:</vt:lpstr>
      <vt:lpstr>References: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Medical&amp;Wellness Tourism</dc:title>
  <dc:creator>User</dc:creator>
  <cp:lastModifiedBy>User</cp:lastModifiedBy>
  <cp:revision>167</cp:revision>
  <dcterms:created xsi:type="dcterms:W3CDTF">2021-03-05T20:04:46Z</dcterms:created>
  <dcterms:modified xsi:type="dcterms:W3CDTF">2021-04-19T13:17:08Z</dcterms:modified>
</cp:coreProperties>
</file>