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94" r:id="rId4"/>
    <p:sldId id="277" r:id="rId5"/>
    <p:sldId id="270" r:id="rId6"/>
    <p:sldId id="258" r:id="rId7"/>
    <p:sldId id="259" r:id="rId8"/>
    <p:sldId id="268" r:id="rId9"/>
    <p:sldId id="299" r:id="rId10"/>
    <p:sldId id="274" r:id="rId11"/>
    <p:sldId id="262" r:id="rId12"/>
    <p:sldId id="292" r:id="rId13"/>
    <p:sldId id="301" r:id="rId14"/>
    <p:sldId id="316" r:id="rId15"/>
    <p:sldId id="304" r:id="rId16"/>
    <p:sldId id="305" r:id="rId17"/>
    <p:sldId id="303" r:id="rId18"/>
    <p:sldId id="306" r:id="rId19"/>
    <p:sldId id="302" r:id="rId20"/>
    <p:sldId id="293" r:id="rId21"/>
    <p:sldId id="263" r:id="rId22"/>
    <p:sldId id="289" r:id="rId23"/>
    <p:sldId id="290" r:id="rId24"/>
    <p:sldId id="279" r:id="rId25"/>
    <p:sldId id="317" r:id="rId26"/>
    <p:sldId id="286" r:id="rId27"/>
    <p:sldId id="295" r:id="rId28"/>
    <p:sldId id="291" r:id="rId29"/>
    <p:sldId id="300" r:id="rId30"/>
    <p:sldId id="275" r:id="rId31"/>
    <p:sldId id="296" r:id="rId32"/>
    <p:sldId id="297" r:id="rId33"/>
    <p:sldId id="280" r:id="rId34"/>
    <p:sldId id="276" r:id="rId35"/>
    <p:sldId id="283" r:id="rId36"/>
    <p:sldId id="287" r:id="rId37"/>
    <p:sldId id="260" r:id="rId38"/>
    <p:sldId id="281" r:id="rId39"/>
    <p:sldId id="284" r:id="rId40"/>
    <p:sldId id="285" r:id="rId41"/>
    <p:sldId id="261" r:id="rId42"/>
    <p:sldId id="307" r:id="rId43"/>
    <p:sldId id="267" r:id="rId44"/>
    <p:sldId id="311" r:id="rId45"/>
    <p:sldId id="264" r:id="rId46"/>
    <p:sldId id="265" r:id="rId47"/>
    <p:sldId id="314" r:id="rId48"/>
    <p:sldId id="266" r:id="rId49"/>
    <p:sldId id="288" r:id="rId50"/>
    <p:sldId id="273" r:id="rId51"/>
    <p:sldId id="309" r:id="rId52"/>
    <p:sldId id="310" r:id="rId53"/>
    <p:sldId id="278" r:id="rId54"/>
    <p:sldId id="313" r:id="rId55"/>
    <p:sldId id="315" r:id="rId56"/>
    <p:sldId id="271" r:id="rId57"/>
    <p:sldId id="282" r:id="rId58"/>
    <p:sldId id="269" r:id="rId59"/>
    <p:sldId id="312" r:id="rId60"/>
    <p:sldId id="298" r:id="rId61"/>
    <p:sldId id="272" r:id="rId6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771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2D34B-2EC7-4B13-9F24-CE0F2BC5034D}" type="datetimeFigureOut">
              <a:rPr lang="en-US" smtClean="0"/>
              <a:pPr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DAF2B-11BA-478C-9FD2-0EA7EB8C89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2D34B-2EC7-4B13-9F24-CE0F2BC5034D}" type="datetimeFigureOut">
              <a:rPr lang="en-US" smtClean="0"/>
              <a:pPr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DAF2B-11BA-478C-9FD2-0EA7EB8C89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2D34B-2EC7-4B13-9F24-CE0F2BC5034D}" type="datetimeFigureOut">
              <a:rPr lang="en-US" smtClean="0"/>
              <a:pPr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DAF2B-11BA-478C-9FD2-0EA7EB8C89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2D34B-2EC7-4B13-9F24-CE0F2BC5034D}" type="datetimeFigureOut">
              <a:rPr lang="en-US" smtClean="0"/>
              <a:pPr/>
              <a:t>4/13/2021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DAF2B-11BA-478C-9FD2-0EA7EB8C89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2D34B-2EC7-4B13-9F24-CE0F2BC5034D}" type="datetimeFigureOut">
              <a:rPr lang="en-US" smtClean="0"/>
              <a:pPr/>
              <a:t>4/13/2021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DAF2B-11BA-478C-9FD2-0EA7EB8C89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2D34B-2EC7-4B13-9F24-CE0F2BC5034D}" type="datetimeFigureOut">
              <a:rPr lang="en-US" smtClean="0"/>
              <a:pPr/>
              <a:t>4/13/2021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DAF2B-11BA-478C-9FD2-0EA7EB8C89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2D34B-2EC7-4B13-9F24-CE0F2BC5034D}" type="datetimeFigureOut">
              <a:rPr lang="en-US" smtClean="0"/>
              <a:pPr/>
              <a:t>4/13/2021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DAF2B-11BA-478C-9FD2-0EA7EB8C89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2D34B-2EC7-4B13-9F24-CE0F2BC5034D}" type="datetimeFigureOut">
              <a:rPr lang="en-US" smtClean="0"/>
              <a:pPr/>
              <a:t>4/13/2021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DAF2B-11BA-478C-9FD2-0EA7EB8C89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2D34B-2EC7-4B13-9F24-CE0F2BC5034D}" type="datetimeFigureOut">
              <a:rPr lang="en-US" smtClean="0"/>
              <a:pPr/>
              <a:t>4/13/2021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DAF2B-11BA-478C-9FD2-0EA7EB8C89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2D34B-2EC7-4B13-9F24-CE0F2BC5034D}" type="datetimeFigureOut">
              <a:rPr lang="en-US" smtClean="0"/>
              <a:pPr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DAF2B-11BA-478C-9FD2-0EA7EB8C89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2D34B-2EC7-4B13-9F24-CE0F2BC5034D}" type="datetimeFigureOut">
              <a:rPr lang="en-US" smtClean="0"/>
              <a:pPr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DAF2B-11BA-478C-9FD2-0EA7EB8C89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C2D34B-2EC7-4B13-9F24-CE0F2BC5034D}" type="datetimeFigureOut">
              <a:rPr lang="en-US" smtClean="0"/>
              <a:pPr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DAF2B-11BA-478C-9FD2-0EA7EB8C899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lPanjiwGcaM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OAOTG0Se9gY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www.europanostra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s://www.youtube.com/watch?v=o9OKR90o1J4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UQuy6DsIZw" TargetMode="External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PanjiwGcaM" TargetMode="External"/><Relationship Id="rId2" Type="http://schemas.openxmlformats.org/officeDocument/2006/relationships/hyperlink" Target="https://www.youtube.com/watch?v=KUQuy6DsIZw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o9OKR90o1J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Cultural and Heritage Tourism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definition and types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2940048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The notion of “cultural tourism” is not synonymous with “heritage tourism”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(</a:t>
            </a:r>
            <a:r>
              <a:rPr lang="sr-Latn-RS" sz="3600" i="1" dirty="0" smtClean="0">
                <a:latin typeface="Californian FB" pitchFamily="18" charset="0"/>
              </a:rPr>
              <a:t>kulturni turizam i turizam nasleđa)</a:t>
            </a:r>
            <a:br>
              <a:rPr lang="sr-Latn-RS" sz="3600" i="1" dirty="0" smtClean="0">
                <a:latin typeface="Californian FB" pitchFamily="18" charset="0"/>
              </a:rPr>
            </a:br>
            <a:r>
              <a:rPr lang="sr-Latn-RS" sz="3600" i="1" dirty="0" smtClean="0">
                <a:latin typeface="Californian FB" pitchFamily="18" charset="0"/>
              </a:rPr>
              <a:t>cultural tourism is dominant in urban areas and is less place bound, the content can be the same but the context is different</a:t>
            </a:r>
            <a:endParaRPr lang="en-US" sz="3600" i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00438"/>
            <a:ext cx="8229600" cy="2928958"/>
          </a:xfrm>
        </p:spPr>
        <p:txBody>
          <a:bodyPr/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What is heritage?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How do we define culture?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What are the links between heritage and tourism (culture and tourism)?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How did it all start?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Grand Tours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English aristocrats explored the Continent (France and Italy) 17th – 19th century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9218" name="Picture 2" descr="C:\Users\User\Desktop\0f9a618f899623d297144624086ffa15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00232" y="1857364"/>
            <a:ext cx="5130381" cy="47149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74"/>
          </a:xfrm>
        </p:spPr>
        <p:txBody>
          <a:bodyPr>
            <a:normAutofit fontScale="90000"/>
          </a:bodyPr>
          <a:lstStyle/>
          <a:p>
            <a:r>
              <a:rPr lang="sr-Latn-RS" dirty="0" smtClean="0"/>
              <a:t/>
            </a:r>
            <a:br>
              <a:rPr lang="sr-Latn-RS" dirty="0" smtClean="0"/>
            </a:br>
            <a:r>
              <a:rPr lang="sr-Latn-RS" dirty="0" smtClean="0">
                <a:latin typeface="Californian FB" pitchFamily="18" charset="0"/>
              </a:rPr>
              <a:t>Thomas Cook/Egypt </a:t>
            </a:r>
            <a:br>
              <a:rPr lang="sr-Latn-RS" dirty="0" smtClean="0">
                <a:latin typeface="Californian FB" pitchFamily="18" charset="0"/>
              </a:rPr>
            </a:br>
            <a:r>
              <a:rPr lang="sr-Latn-RS" dirty="0" smtClean="0">
                <a:latin typeface="Californian FB" pitchFamily="18" charset="0"/>
              </a:rPr>
              <a:t>Champollion hieroglyfs, fascination with archaeology</a:t>
            </a:r>
            <a:br>
              <a:rPr lang="sr-Latn-RS" dirty="0" smtClean="0">
                <a:latin typeface="Californian FB" pitchFamily="18" charset="0"/>
              </a:rPr>
            </a:br>
            <a:endParaRPr lang="en-US" dirty="0">
              <a:latin typeface="Californian FB" pitchFamily="18" charset="0"/>
            </a:endParaRPr>
          </a:p>
        </p:txBody>
      </p:sp>
      <p:pic>
        <p:nvPicPr>
          <p:cNvPr id="10242" name="Picture 2" descr="C:\Users\User\Desktop\_110573751_nileedit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62187" y="1857375"/>
            <a:ext cx="6419626" cy="42687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to inherit = </a:t>
            </a:r>
            <a:r>
              <a:rPr lang="sr-Latn-RS" sz="3600" i="1" dirty="0" smtClean="0">
                <a:latin typeface="Californian FB" pitchFamily="18" charset="0"/>
              </a:rPr>
              <a:t>naslediti</a:t>
            </a:r>
            <a:endParaRPr lang="en-US" sz="3600" i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heritage   vs.   inheritance</a:t>
            </a:r>
          </a:p>
          <a:p>
            <a:pPr algn="just"/>
            <a:r>
              <a:rPr lang="sr-Latn-RS" i="1" dirty="0" smtClean="0">
                <a:latin typeface="Californian FB" pitchFamily="18" charset="0"/>
              </a:rPr>
              <a:t>nasleđe   - nasledstvo</a:t>
            </a:r>
          </a:p>
          <a:p>
            <a:pPr algn="just"/>
            <a:endParaRPr lang="sr-Latn-RS" dirty="0" smtClean="0"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heritage = legacy (the system of cultural values, creativity, lifestyle that is passed onto future generations)</a:t>
            </a:r>
          </a:p>
          <a:p>
            <a:pPr algn="just"/>
            <a:r>
              <a:rPr lang="sr-Latn-RS" b="1" dirty="0" smtClean="0">
                <a:latin typeface="Californian FB" pitchFamily="18" charset="0"/>
              </a:rPr>
              <a:t>tangible and intangible</a:t>
            </a:r>
          </a:p>
          <a:p>
            <a:pPr algn="just"/>
            <a:endParaRPr lang="sr-Latn-RS" dirty="0" smtClean="0"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it is considered as one of the most important resources of human kind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Cultural Tourism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6000768"/>
          </a:xfrm>
        </p:spPr>
        <p:txBody>
          <a:bodyPr>
            <a:normAutofit fontScale="925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learning about others/learning about oneself</a:t>
            </a:r>
          </a:p>
          <a:p>
            <a:pPr algn="just"/>
            <a:r>
              <a:rPr lang="en-US" dirty="0" smtClean="0">
                <a:latin typeface="Californian FB" pitchFamily="18" charset="0"/>
              </a:rPr>
              <a:t>interpretation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of cultural resources </a:t>
            </a:r>
            <a:r>
              <a:rPr lang="sr-Latn-RS" dirty="0" smtClean="0">
                <a:latin typeface="Californian FB" pitchFamily="18" charset="0"/>
              </a:rPr>
              <a:t>i</a:t>
            </a:r>
            <a:r>
              <a:rPr lang="en-US" dirty="0" smtClean="0">
                <a:latin typeface="Californian FB" pitchFamily="18" charset="0"/>
              </a:rPr>
              <a:t>s an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essential element of tourism</a:t>
            </a:r>
            <a:r>
              <a:rPr lang="sr-Latn-RS" dirty="0" smtClean="0">
                <a:latin typeface="Californian FB" pitchFamily="18" charset="0"/>
              </a:rPr>
              <a:t> (tour guiding found its place here)</a:t>
            </a:r>
          </a:p>
          <a:p>
            <a:pPr algn="just"/>
            <a:r>
              <a:rPr lang="en-US" dirty="0" smtClean="0">
                <a:latin typeface="Californian FB" pitchFamily="18" charset="0"/>
              </a:rPr>
              <a:t>see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other peoples in their `</a:t>
            </a:r>
            <a:r>
              <a:rPr lang="en-US" b="1" dirty="0" smtClean="0">
                <a:latin typeface="Californian FB" pitchFamily="18" charset="0"/>
              </a:rPr>
              <a:t>authentic'</a:t>
            </a:r>
            <a:r>
              <a:rPr lang="en-US" dirty="0" smtClean="0">
                <a:latin typeface="Californian FB" pitchFamily="18" charset="0"/>
              </a:rPr>
              <a:t> environment and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view their lives as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expressed in arts and crafts,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music, literature,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dance, food and drink,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play, handicrafts, language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and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ritual.</a:t>
            </a:r>
            <a:endParaRPr lang="sr-Latn-RS" dirty="0" smtClean="0"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cultural capital and commodities of symbolic value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commersialisation to appeal to masses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Cohen (1988) believes that the commercial modification is the good foundation for exploring creativity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Heritage Tourism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visiting heritage places or viewing historical resources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built heritage, living culture and contemporary arts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serious cultural tourists and casual heritage tourists</a:t>
            </a:r>
          </a:p>
          <a:p>
            <a:pPr algn="just"/>
            <a:r>
              <a:rPr lang="en-US" dirty="0" smtClean="0">
                <a:latin typeface="Californian FB" pitchFamily="18" charset="0"/>
              </a:rPr>
              <a:t>Heritage tourism is such a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err="1" smtClean="0">
                <a:latin typeface="Californian FB" pitchFamily="18" charset="0"/>
              </a:rPr>
              <a:t>commoditised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experience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err="1" smtClean="0">
                <a:latin typeface="Californian FB" pitchFamily="18" charset="0"/>
              </a:rPr>
              <a:t>commoditiz</a:t>
            </a:r>
            <a:r>
              <a:rPr lang="sr-Latn-RS" dirty="0" smtClean="0">
                <a:latin typeface="Californian FB" pitchFamily="18" charset="0"/>
              </a:rPr>
              <a:t>a</a:t>
            </a:r>
            <a:r>
              <a:rPr lang="en-US" dirty="0" err="1" smtClean="0">
                <a:latin typeface="Californian FB" pitchFamily="18" charset="0"/>
              </a:rPr>
              <a:t>tion</a:t>
            </a:r>
            <a:r>
              <a:rPr lang="en-US" dirty="0" smtClean="0">
                <a:latin typeface="Californian FB" pitchFamily="18" charset="0"/>
              </a:rPr>
              <a:t>), which appeals to many in the middle class as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a way to accumulate cultural capital Richards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1996)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8658228" cy="1143000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Commodification/Commoditisation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46082" name="Picture 2" descr="C:\Users\User\Desktop\reber-store-mozartkugeln-mozart-balls-wa-mozart-specialty-salzburg-H6CTAM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94724" y="1600200"/>
            <a:ext cx="6154552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57364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memorabilia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souvenirs (from French, souvenir = to remember)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16386" name="Picture 2" descr="C:\Users\User\Desktop\25869453-colourful-venetian-masks-venice-italy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214554"/>
            <a:ext cx="8286808" cy="42862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32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Facts and Figures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714356"/>
            <a:ext cx="8715436" cy="5572164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E</a:t>
            </a:r>
            <a:r>
              <a:rPr lang="en-US" dirty="0" err="1" smtClean="0">
                <a:latin typeface="Californian FB" pitchFamily="18" charset="0"/>
              </a:rPr>
              <a:t>conomic</a:t>
            </a:r>
            <a:r>
              <a:rPr lang="en-US" dirty="0" smtClean="0">
                <a:latin typeface="Californian FB" pitchFamily="18" charset="0"/>
              </a:rPr>
              <a:t> calculations show that each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`cultural‘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attraction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has a </a:t>
            </a:r>
            <a:r>
              <a:rPr lang="en-US" b="1" dirty="0" smtClean="0">
                <a:latin typeface="Californian FB" pitchFamily="18" charset="0"/>
              </a:rPr>
              <a:t>large monetary value</a:t>
            </a:r>
            <a:r>
              <a:rPr lang="sr-Latn-RS" b="1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by bringing in visitors who spend money on these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as well as on beach, natural feature, sports event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and recreational attractions.</a:t>
            </a:r>
            <a:endParaRPr lang="sr-Latn-RS" dirty="0" smtClean="0">
              <a:latin typeface="Californian FB" pitchFamily="18" charset="0"/>
            </a:endParaRPr>
          </a:p>
          <a:p>
            <a:pPr algn="just"/>
            <a:r>
              <a:rPr lang="sr-Latn-RS" b="1" dirty="0" smtClean="0">
                <a:latin typeface="Californian FB" pitchFamily="18" charset="0"/>
              </a:rPr>
              <a:t>France</a:t>
            </a:r>
            <a:r>
              <a:rPr lang="sr-Latn-RS" dirty="0" smtClean="0">
                <a:latin typeface="Californian FB" pitchFamily="18" charset="0"/>
              </a:rPr>
              <a:t> ($46 billion) and </a:t>
            </a:r>
            <a:r>
              <a:rPr lang="sr-Latn-RS" b="1" dirty="0" smtClean="0">
                <a:latin typeface="Californian FB" pitchFamily="18" charset="0"/>
              </a:rPr>
              <a:t>Spain</a:t>
            </a:r>
            <a:r>
              <a:rPr lang="sr-Latn-RS" dirty="0" smtClean="0">
                <a:latin typeface="Californian FB" pitchFamily="18" charset="0"/>
              </a:rPr>
              <a:t> ($57 billion) are the prime world destinations for cultural tourism (</a:t>
            </a:r>
            <a:r>
              <a:rPr lang="sr-Latn-RS" i="1" dirty="0" smtClean="0">
                <a:latin typeface="Californian FB" pitchFamily="18" charset="0"/>
              </a:rPr>
              <a:t>pre covid-19  pandemic figures</a:t>
            </a:r>
            <a:r>
              <a:rPr lang="sr-Latn-RS" dirty="0" smtClean="0">
                <a:latin typeface="Californian FB" pitchFamily="18" charset="0"/>
              </a:rPr>
              <a:t>)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Cultural and heritage Tourism accounts for </a:t>
            </a:r>
            <a:r>
              <a:rPr lang="sr-Latn-RS" b="1" dirty="0" smtClean="0">
                <a:latin typeface="Californian FB" pitchFamily="18" charset="0"/>
              </a:rPr>
              <a:t>39%</a:t>
            </a:r>
            <a:r>
              <a:rPr lang="sr-Latn-RS" dirty="0" smtClean="0">
                <a:latin typeface="Californian FB" pitchFamily="18" charset="0"/>
              </a:rPr>
              <a:t> of tourist arrivals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You can organize tours, tailor packages and create </a:t>
            </a:r>
            <a:r>
              <a:rPr lang="sr-Latn-RS" b="1" dirty="0" smtClean="0">
                <a:latin typeface="Californian FB" pitchFamily="18" charset="0"/>
              </a:rPr>
              <a:t>cultural routes </a:t>
            </a:r>
            <a:r>
              <a:rPr lang="sr-Latn-RS" dirty="0" smtClean="0">
                <a:latin typeface="Californian FB" pitchFamily="18" charset="0"/>
              </a:rPr>
              <a:t>and </a:t>
            </a:r>
            <a:r>
              <a:rPr lang="sr-Latn-RS" b="1" dirty="0" smtClean="0">
                <a:latin typeface="Californian FB" pitchFamily="18" charset="0"/>
              </a:rPr>
              <a:t>trails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e.g. </a:t>
            </a:r>
            <a:r>
              <a:rPr lang="sr-Latn-RS" i="1" dirty="0" smtClean="0">
                <a:latin typeface="Californian FB" pitchFamily="18" charset="0"/>
              </a:rPr>
              <a:t>In the footsteps of William Shakespeare </a:t>
            </a:r>
            <a:endParaRPr lang="sr-Latn-RS" i="1" dirty="0" smtClean="0">
              <a:latin typeface="Californian FB" pitchFamily="18" charset="0"/>
            </a:endParaRPr>
          </a:p>
          <a:p>
            <a:pPr algn="just"/>
            <a:r>
              <a:rPr lang="en-US" sz="3300" dirty="0" err="1" smtClean="0">
                <a:latin typeface="Californian FB" pitchFamily="18" charset="0"/>
                <a:hlinkClick r:id="rId2"/>
              </a:rPr>
              <a:t>https://</a:t>
            </a:r>
            <a:r>
              <a:rPr lang="en-US" sz="3300" dirty="0" err="1" smtClean="0">
                <a:latin typeface="Californian FB" pitchFamily="18" charset="0"/>
                <a:hlinkClick r:id="rId2"/>
              </a:rPr>
              <a:t>www.youtube.com/watch?v=lPanjiwGcaM</a:t>
            </a:r>
            <a:endParaRPr lang="sr-Latn-RS" sz="3300" dirty="0" smtClean="0">
              <a:latin typeface="Californian FB" pitchFamily="18" charset="0"/>
            </a:endParaRPr>
          </a:p>
          <a:p>
            <a:pPr algn="just"/>
            <a:endParaRPr lang="en-US" i="1" dirty="0">
              <a:latin typeface="Californian FB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28670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Museology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museums and exhibitions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00108"/>
            <a:ext cx="8929718" cy="585789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 smtClean="0">
                <a:latin typeface="Californian FB" pitchFamily="18" charset="0"/>
              </a:rPr>
              <a:t>Museums</a:t>
            </a:r>
            <a:r>
              <a:rPr lang="sr-Latn-RS" dirty="0" smtClean="0">
                <a:latin typeface="Californian FB" pitchFamily="18" charset="0"/>
              </a:rPr>
              <a:t>: </a:t>
            </a:r>
            <a:r>
              <a:rPr lang="en-US" dirty="0" smtClean="0">
                <a:latin typeface="Californian FB" pitchFamily="18" charset="0"/>
              </a:rPr>
              <a:t>institutions for the collection,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preservation, exhibition and explanation of cultural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and natural phenomena</a:t>
            </a:r>
            <a:r>
              <a:rPr lang="sr-Latn-RS" dirty="0" smtClean="0">
                <a:latin typeface="Californian FB" pitchFamily="18" charset="0"/>
              </a:rPr>
              <a:t> (</a:t>
            </a:r>
            <a:r>
              <a:rPr lang="en-US" dirty="0" smtClean="0">
                <a:latin typeface="Californian FB" pitchFamily="18" charset="0"/>
              </a:rPr>
              <a:t>culturally defined branches of knowledge such as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b="1" dirty="0" smtClean="0">
                <a:latin typeface="Californian FB" pitchFamily="18" charset="0"/>
              </a:rPr>
              <a:t>art,</a:t>
            </a:r>
            <a:r>
              <a:rPr lang="sr-Latn-RS" b="1" dirty="0" smtClean="0">
                <a:latin typeface="Californian FB" pitchFamily="18" charset="0"/>
              </a:rPr>
              <a:t> </a:t>
            </a:r>
            <a:r>
              <a:rPr lang="en-US" b="1" dirty="0" smtClean="0">
                <a:latin typeface="Californian FB" pitchFamily="18" charset="0"/>
              </a:rPr>
              <a:t>history,</a:t>
            </a:r>
            <a:r>
              <a:rPr lang="sr-Latn-RS" b="1" dirty="0" smtClean="0">
                <a:latin typeface="Californian FB" pitchFamily="18" charset="0"/>
              </a:rPr>
              <a:t> </a:t>
            </a:r>
            <a:r>
              <a:rPr lang="en-US" b="1" dirty="0" smtClean="0">
                <a:latin typeface="Californian FB" pitchFamily="18" charset="0"/>
              </a:rPr>
              <a:t>religion,</a:t>
            </a:r>
            <a:r>
              <a:rPr lang="sr-Latn-RS" b="1" dirty="0" smtClean="0">
                <a:latin typeface="Californian FB" pitchFamily="18" charset="0"/>
              </a:rPr>
              <a:t> </a:t>
            </a:r>
            <a:r>
              <a:rPr lang="en-US" b="1" dirty="0" smtClean="0">
                <a:latin typeface="Californian FB" pitchFamily="18" charset="0"/>
              </a:rPr>
              <a:t>geography</a:t>
            </a:r>
            <a:r>
              <a:rPr lang="sr-Latn-RS" b="1" dirty="0" smtClean="0">
                <a:latin typeface="Californian FB" pitchFamily="18" charset="0"/>
              </a:rPr>
              <a:t> </a:t>
            </a:r>
            <a:r>
              <a:rPr lang="en-US" b="1" dirty="0" smtClean="0">
                <a:latin typeface="Californian FB" pitchFamily="18" charset="0"/>
              </a:rPr>
              <a:t>and natural</a:t>
            </a:r>
            <a:r>
              <a:rPr lang="sr-Latn-RS" b="1" dirty="0" smtClean="0">
                <a:latin typeface="Californian FB" pitchFamily="18" charset="0"/>
              </a:rPr>
              <a:t> </a:t>
            </a:r>
            <a:r>
              <a:rPr lang="en-US" b="1" dirty="0" smtClean="0">
                <a:latin typeface="Californian FB" pitchFamily="18" charset="0"/>
              </a:rPr>
              <a:t>history</a:t>
            </a:r>
            <a:r>
              <a:rPr lang="sr-Latn-RS" dirty="0" smtClean="0">
                <a:latin typeface="Californian FB" pitchFamily="18" charset="0"/>
              </a:rPr>
              <a:t>)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museums and galleries</a:t>
            </a:r>
          </a:p>
          <a:p>
            <a:pPr algn="just"/>
            <a:r>
              <a:rPr lang="en-US" dirty="0" smtClean="0">
                <a:latin typeface="Californian FB" pitchFamily="18" charset="0"/>
              </a:rPr>
              <a:t>wax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museums</a:t>
            </a:r>
            <a:endParaRPr lang="sr-Latn-RS" dirty="0" smtClean="0">
              <a:latin typeface="Californian FB" pitchFamily="18" charset="0"/>
            </a:endParaRPr>
          </a:p>
          <a:p>
            <a:pPr algn="just"/>
            <a:r>
              <a:rPr lang="en-US" dirty="0" smtClean="0">
                <a:latin typeface="Californian FB" pitchFamily="18" charset="0"/>
              </a:rPr>
              <a:t>Disneyland or Universal Studios</a:t>
            </a:r>
            <a:r>
              <a:rPr lang="sr-Latn-RS" dirty="0" smtClean="0">
                <a:latin typeface="Californian FB" pitchFamily="18" charset="0"/>
              </a:rPr>
              <a:t> 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museums with </a:t>
            </a:r>
            <a:r>
              <a:rPr lang="en-US" dirty="0" smtClean="0">
                <a:latin typeface="Californian FB" pitchFamily="18" charset="0"/>
              </a:rPr>
              <a:t>zoological and horticultural gardens</a:t>
            </a:r>
            <a:endParaRPr lang="sr-Latn-RS" dirty="0" smtClean="0">
              <a:latin typeface="Californian FB" pitchFamily="18" charset="0"/>
            </a:endParaRPr>
          </a:p>
          <a:p>
            <a:pPr algn="just"/>
            <a:r>
              <a:rPr lang="en-US" dirty="0" smtClean="0">
                <a:latin typeface="Californian FB" pitchFamily="18" charset="0"/>
              </a:rPr>
              <a:t>with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preserved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landscapes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such as archaeological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sites</a:t>
            </a:r>
            <a:endParaRPr lang="sr-Latn-RS" dirty="0" smtClean="0"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architectural monuments and natural parks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and reserves</a:t>
            </a:r>
            <a:endParaRPr lang="sr-Latn-RS" dirty="0" smtClean="0"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hands-on activities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>
                <a:latin typeface="Californian FB" pitchFamily="18" charset="0"/>
              </a:rPr>
              <a:t>The Louvre</a:t>
            </a:r>
            <a:br>
              <a:rPr lang="sr-Latn-RS" dirty="0" smtClean="0">
                <a:latin typeface="Californian FB" pitchFamily="18" charset="0"/>
              </a:rPr>
            </a:br>
            <a:r>
              <a:rPr lang="sr-Latn-RS" dirty="0" smtClean="0">
                <a:latin typeface="Californian FB" pitchFamily="18" charset="0"/>
              </a:rPr>
              <a:t>app 8 – 9 million visitors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7170" name="Picture 2" descr="C:\Users\User\Desktop\cour-napoleon-et-pyramid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2428" y="1600200"/>
            <a:ext cx="6799143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Museums&amp;Galleries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4422"/>
            <a:ext cx="5000628" cy="4911741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The Metropolitan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Hermitage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Ufizzi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The British Museum and Library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Prado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Rijksmuseum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Albertina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MOMA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Tate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Ueno Park</a:t>
            </a:r>
          </a:p>
          <a:p>
            <a:pPr algn="just"/>
            <a:endParaRPr lang="en-US" dirty="0">
              <a:latin typeface="Californian FB" pitchFamily="18" charset="0"/>
            </a:endParaRPr>
          </a:p>
        </p:txBody>
      </p:sp>
      <p:pic>
        <p:nvPicPr>
          <p:cNvPr id="41987" name="Picture 3" descr="C:\Users\User\Desktop\inde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6" y="1428736"/>
            <a:ext cx="3786214" cy="50720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>
                <a:latin typeface="Californian FB" pitchFamily="18" charset="0"/>
              </a:rPr>
              <a:t>exhibition exhibit</a:t>
            </a:r>
            <a:br>
              <a:rPr lang="sr-Latn-RS" dirty="0" smtClean="0">
                <a:latin typeface="Californian FB" pitchFamily="18" charset="0"/>
              </a:rPr>
            </a:br>
            <a:r>
              <a:rPr lang="sr-Latn-RS" dirty="0" smtClean="0">
                <a:latin typeface="Californian FB" pitchFamily="18" charset="0"/>
              </a:rPr>
              <a:t>izložba   eksponat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50178" name="Picture 2" descr="C:\Users\User\Desktop\a77a767e-8f2d-11e9-b2aa-5ba392ab87ab_image_hires_14045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77527" y="1600200"/>
            <a:ext cx="6788945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Libraries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24578" name="Picture 2" descr="C:\Users\User\Desktop\f76b746f06c2356931222de816f3229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Theatres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the Globe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25602" name="Picture 2" descr="C:\Users\User\Desktop\9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77527" y="1600200"/>
            <a:ext cx="6788945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043626" cy="1143000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National Museum Belgrade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20482" name="Picture 2" descr="C:\Users\User\Desktop\Belgrade-National-Museum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26054"/>
            <a:ext cx="8229600" cy="4474254"/>
          </a:xfrm>
          <a:prstGeom prst="rect">
            <a:avLst/>
          </a:prstGeom>
          <a:noFill/>
        </p:spPr>
      </p:pic>
      <p:pic>
        <p:nvPicPr>
          <p:cNvPr id="20483" name="Picture 3" descr="C:\Users\User\Desktop\images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5140" y="0"/>
            <a:ext cx="2143125" cy="214312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00034" y="6215082"/>
            <a:ext cx="7643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dirty="0" smtClean="0">
                <a:latin typeface="Californian FB" pitchFamily="18" charset="0"/>
              </a:rPr>
              <a:t>Can you think of other examples of popular museums in Serbia?</a:t>
            </a:r>
            <a:endParaRPr lang="en-US" sz="2000" dirty="0">
              <a:latin typeface="Californian FB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MSU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Museum of Contemporary Art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26626" name="Picture 2" descr="C:\Users\User\Desktop\9f97ad1d319d4048710cc5ca2e717c2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2" y="1714488"/>
            <a:ext cx="6102085" cy="4214842"/>
          </a:xfrm>
          <a:prstGeom prst="rect">
            <a:avLst/>
          </a:prstGeom>
          <a:noFill/>
        </p:spPr>
      </p:pic>
      <p:pic>
        <p:nvPicPr>
          <p:cNvPr id="26627" name="Picture 3" descr="C:\Users\User\Desktop\Marina-Abramovic-The-Cleaner-MOCA-Belgrade-20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9785" y="2143116"/>
            <a:ext cx="3274215" cy="21828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Cvijeta Zuzorić Art Pavillion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19458" name="Picture 2" descr="C:\Users\User\Desktop\Cvijeta_Zuzoric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09800" y="1714488"/>
            <a:ext cx="4724400" cy="428628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928662" y="6072206"/>
            <a:ext cx="6572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dirty="0" smtClean="0">
                <a:latin typeface="Californian FB" pitchFamily="18" charset="0"/>
              </a:rPr>
              <a:t>Can you think of some other examples of famous Serbian art galleries?</a:t>
            </a:r>
            <a:endParaRPr lang="en-US" sz="2400" dirty="0">
              <a:latin typeface="Californian FB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929718" cy="1143000"/>
          </a:xfrm>
        </p:spPr>
        <p:txBody>
          <a:bodyPr>
            <a:normAutofit fontScale="90000"/>
          </a:bodyPr>
          <a:lstStyle/>
          <a:p>
            <a:r>
              <a:rPr lang="sr-Latn-RS" dirty="0" smtClean="0">
                <a:latin typeface="Californian FB" pitchFamily="18" charset="0"/>
              </a:rPr>
              <a:t>Museum of Illusions</a:t>
            </a:r>
            <a:br>
              <a:rPr lang="sr-Latn-RS" dirty="0" smtClean="0">
                <a:latin typeface="Californian FB" pitchFamily="18" charset="0"/>
              </a:rPr>
            </a:br>
            <a:r>
              <a:rPr lang="en-US" sz="4000" dirty="0" smtClean="0">
                <a:latin typeface="Californian FB" pitchFamily="18" charset="0"/>
              </a:rPr>
              <a:t>present</a:t>
            </a:r>
            <a:r>
              <a:rPr lang="sr-Latn-RS" sz="4000" dirty="0" smtClean="0">
                <a:latin typeface="Californian FB" pitchFamily="18" charset="0"/>
              </a:rPr>
              <a:t>ed</a:t>
            </a:r>
            <a:r>
              <a:rPr lang="en-US" sz="4000" dirty="0" smtClean="0">
                <a:latin typeface="Californian FB" pitchFamily="18" charset="0"/>
              </a:rPr>
              <a:t> information in a light-hearted way</a:t>
            </a:r>
            <a:endParaRPr lang="en-US" sz="4000" dirty="0">
              <a:latin typeface="Californian FB" pitchFamily="18" charset="0"/>
            </a:endParaRPr>
          </a:p>
        </p:txBody>
      </p:sp>
      <p:pic>
        <p:nvPicPr>
          <p:cNvPr id="8194" name="Picture 2" descr="C:\Users\User\Desktop\Bili-smo-u-Muzeju-Iluzija-FOTO-VIDEO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79332" y="1600200"/>
            <a:ext cx="6785335" cy="452596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28596" y="6215082"/>
            <a:ext cx="7858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dirty="0" smtClean="0">
                <a:latin typeface="Californian FB" pitchFamily="18" charset="0"/>
              </a:rPr>
              <a:t>Can you think of similar examples in the region (world)?</a:t>
            </a:r>
            <a:endParaRPr lang="en-US" sz="2400" dirty="0">
              <a:latin typeface="Californian FB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Archaeology and Tourism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dirty="0" smtClean="0">
                <a:latin typeface="Californian FB" pitchFamily="18" charset="0"/>
              </a:rPr>
              <a:t>archaelogical sites (of ancient civilizations)/ archaelogical finds = arheološko nalazište</a:t>
            </a:r>
          </a:p>
          <a:p>
            <a:r>
              <a:rPr lang="sr-Latn-RS" dirty="0" smtClean="0">
                <a:latin typeface="Californian FB" pitchFamily="18" charset="0"/>
              </a:rPr>
              <a:t>local site = lokalitet</a:t>
            </a:r>
          </a:p>
          <a:p>
            <a:r>
              <a:rPr lang="sr-Latn-RS" dirty="0" smtClean="0">
                <a:latin typeface="Californian FB" pitchFamily="18" charset="0"/>
              </a:rPr>
              <a:t>excavations for artefacts</a:t>
            </a:r>
          </a:p>
          <a:p>
            <a:r>
              <a:rPr lang="sr-Latn-RS" dirty="0" smtClean="0">
                <a:latin typeface="Californian FB" pitchFamily="18" charset="0"/>
              </a:rPr>
              <a:t>to excavate</a:t>
            </a:r>
          </a:p>
          <a:p>
            <a:r>
              <a:rPr lang="sr-Latn-RS" dirty="0" smtClean="0">
                <a:latin typeface="Californian FB" pitchFamily="18" charset="0"/>
              </a:rPr>
              <a:t>Egypt, Mexico, Peru, China, </a:t>
            </a:r>
            <a:r>
              <a:rPr lang="sr-Latn-RS" dirty="0" smtClean="0">
                <a:latin typeface="Californian FB" pitchFamily="18" charset="0"/>
              </a:rPr>
              <a:t>Greece</a:t>
            </a:r>
          </a:p>
          <a:p>
            <a:r>
              <a:rPr lang="en-US" dirty="0" err="1" smtClean="0">
                <a:latin typeface="Californian FB" pitchFamily="18" charset="0"/>
                <a:hlinkClick r:id="rId2"/>
              </a:rPr>
              <a:t>https://</a:t>
            </a:r>
            <a:r>
              <a:rPr lang="en-US" dirty="0" err="1" smtClean="0">
                <a:latin typeface="Californian FB" pitchFamily="18" charset="0"/>
                <a:hlinkClick r:id="rId2"/>
              </a:rPr>
              <a:t>www.youtube.com/watch?v=OAOTG0Se9gY</a:t>
            </a:r>
            <a:endParaRPr lang="sr-Latn-RS" dirty="0" smtClean="0">
              <a:latin typeface="Californian FB" pitchFamily="18" charset="0"/>
            </a:endParaRPr>
          </a:p>
          <a:p>
            <a:endParaRPr lang="sr-Latn-RS" dirty="0" smtClean="0">
              <a:latin typeface="Californian FB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Macchu Picchu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3074" name="Picture 2" descr="C:\Users\User\Desktop\463px-Machu_Picchu,_Perú,_2015-07-30,_DD_4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500174"/>
            <a:ext cx="5880100" cy="39116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00034" y="5715016"/>
            <a:ext cx="671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dirty="0" smtClean="0">
                <a:latin typeface="Californian FB" pitchFamily="18" charset="0"/>
              </a:rPr>
              <a:t>Make a list of the world archaeological sites</a:t>
            </a:r>
            <a:endParaRPr lang="en-US" sz="2400" dirty="0">
              <a:latin typeface="Californian FB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Viminacium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4098" name="Picture 2" descr="C:\Users\User\Desktop\image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868" y="1571612"/>
            <a:ext cx="5286412" cy="445395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57158" y="1643050"/>
            <a:ext cx="30003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sr-Latn-RS" dirty="0" smtClean="0"/>
              <a:t> </a:t>
            </a:r>
            <a:r>
              <a:rPr lang="sr-Latn-RS" sz="2800" dirty="0" smtClean="0">
                <a:latin typeface="Californian FB" pitchFamily="18" charset="0"/>
              </a:rPr>
              <a:t>Sirmium</a:t>
            </a:r>
          </a:p>
          <a:p>
            <a:pPr algn="just">
              <a:buFont typeface="Arial" pitchFamily="34" charset="0"/>
              <a:buChar char="•"/>
            </a:pPr>
            <a:r>
              <a:rPr lang="sr-Latn-RS" sz="2800" dirty="0" smtClean="0">
                <a:latin typeface="Californian FB" pitchFamily="18" charset="0"/>
              </a:rPr>
              <a:t> Felix Romuliana</a:t>
            </a:r>
          </a:p>
          <a:p>
            <a:pPr algn="just">
              <a:buFont typeface="Arial" pitchFamily="34" charset="0"/>
              <a:buChar char="•"/>
            </a:pPr>
            <a:r>
              <a:rPr lang="sr-Latn-RS" sz="2800" dirty="0" smtClean="0">
                <a:latin typeface="Californian FB" pitchFamily="18" charset="0"/>
              </a:rPr>
              <a:t> Empress’ City</a:t>
            </a:r>
          </a:p>
          <a:p>
            <a:pPr algn="just">
              <a:buFont typeface="Arial" pitchFamily="34" charset="0"/>
              <a:buChar char="•"/>
            </a:pPr>
            <a:r>
              <a:rPr lang="sr-Latn-RS" sz="2800" dirty="0" smtClean="0">
                <a:latin typeface="Californian FB" pitchFamily="18" charset="0"/>
              </a:rPr>
              <a:t> Lepenski Vir</a:t>
            </a:r>
            <a:endParaRPr lang="en-US" sz="2800" dirty="0">
              <a:latin typeface="Californian FB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Architecture and Tourism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5543560" cy="3829064"/>
          </a:xfrm>
        </p:spPr>
        <p:txBody>
          <a:bodyPr>
            <a:normAutofit lnSpcReduction="10000"/>
          </a:bodyPr>
          <a:lstStyle/>
          <a:p>
            <a:r>
              <a:rPr lang="sr-Latn-RS" dirty="0" smtClean="0">
                <a:latin typeface="Californian FB" pitchFamily="18" charset="0"/>
              </a:rPr>
              <a:t>buildings and historic palaces</a:t>
            </a:r>
          </a:p>
          <a:p>
            <a:r>
              <a:rPr lang="sr-Latn-RS" dirty="0" smtClean="0">
                <a:latin typeface="Californian FB" pitchFamily="18" charset="0"/>
              </a:rPr>
              <a:t>castles and fotresses</a:t>
            </a:r>
          </a:p>
          <a:p>
            <a:r>
              <a:rPr lang="sr-Latn-RS" dirty="0" smtClean="0">
                <a:latin typeface="Californian FB" pitchFamily="18" charset="0"/>
              </a:rPr>
              <a:t>settlements and houses</a:t>
            </a:r>
          </a:p>
          <a:p>
            <a:r>
              <a:rPr lang="sr-Latn-RS" dirty="0" smtClean="0">
                <a:latin typeface="Californian FB" pitchFamily="18" charset="0"/>
              </a:rPr>
              <a:t>monuments</a:t>
            </a:r>
          </a:p>
          <a:p>
            <a:r>
              <a:rPr lang="sr-Latn-RS" dirty="0" smtClean="0">
                <a:latin typeface="Californian FB" pitchFamily="18" charset="0"/>
              </a:rPr>
              <a:t>bridges</a:t>
            </a:r>
          </a:p>
          <a:p>
            <a:r>
              <a:rPr lang="sr-Latn-RS" dirty="0" smtClean="0">
                <a:latin typeface="Californian FB" pitchFamily="18" charset="0"/>
              </a:rPr>
              <a:t>city quarters</a:t>
            </a:r>
          </a:p>
          <a:p>
            <a:r>
              <a:rPr lang="sr-Latn-RS" dirty="0" smtClean="0">
                <a:latin typeface="Californian FB" pitchFamily="18" charset="0"/>
              </a:rPr>
              <a:t>old towns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38914" name="Picture 2" descr="C:\Users\User\Desktop\Blog-Bavaria-post-2100x12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2714620"/>
            <a:ext cx="3667104" cy="38792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929718" cy="1417638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Transportation/Accommodation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Venice Simpleton Orient Express/Hotel Danieli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1026" name="Picture 2" descr="C:\Users\User\Desktop\Grand Suite Pragu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500174"/>
            <a:ext cx="5143536" cy="5072098"/>
          </a:xfrm>
          <a:prstGeom prst="rect">
            <a:avLst/>
          </a:prstGeom>
          <a:noFill/>
        </p:spPr>
      </p:pic>
      <p:pic>
        <p:nvPicPr>
          <p:cNvPr id="1027" name="Picture 3" descr="C:\Users\User\Desktop\vcelc-lobby-8450-ver-fea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1500174"/>
            <a:ext cx="3143272" cy="5143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>
                <a:latin typeface="Californian FB" pitchFamily="18" charset="0"/>
              </a:rPr>
              <a:t/>
            </a:r>
            <a:br>
              <a:rPr lang="sr-Latn-RS" dirty="0" smtClean="0">
                <a:latin typeface="Californian FB" pitchFamily="18" charset="0"/>
              </a:rPr>
            </a:br>
            <a:r>
              <a:rPr lang="sr-Latn-RS" dirty="0" smtClean="0">
                <a:latin typeface="Californian FB" pitchFamily="18" charset="0"/>
              </a:rPr>
              <a:t/>
            </a:r>
            <a:br>
              <a:rPr lang="sr-Latn-RS" dirty="0" smtClean="0">
                <a:latin typeface="Californian FB" pitchFamily="18" charset="0"/>
              </a:rPr>
            </a:br>
            <a:r>
              <a:rPr lang="sr-Latn-RS" dirty="0" smtClean="0">
                <a:latin typeface="Californian FB" pitchFamily="18" charset="0"/>
              </a:rPr>
              <a:t>European old towns</a:t>
            </a:r>
            <a:br>
              <a:rPr lang="sr-Latn-RS" dirty="0" smtClean="0">
                <a:latin typeface="Californian FB" pitchFamily="18" charset="0"/>
              </a:rPr>
            </a:br>
            <a:r>
              <a:rPr lang="en-US" dirty="0" err="1" smtClean="0">
                <a:latin typeface="Californian FB" pitchFamily="18" charset="0"/>
                <a:hlinkClick r:id="rId2"/>
              </a:rPr>
              <a:t>https://www.europanostra.org</a:t>
            </a:r>
            <a:r>
              <a:rPr lang="sr-Latn-RS" dirty="0" smtClean="0">
                <a:latin typeface="Californian FB" pitchFamily="18" charset="0"/>
              </a:rPr>
              <a:t/>
            </a:r>
            <a:br>
              <a:rPr lang="sr-Latn-RS" dirty="0" smtClean="0">
                <a:latin typeface="Californian FB" pitchFamily="18" charset="0"/>
              </a:rPr>
            </a:br>
            <a:r>
              <a:rPr lang="sr-Latn-RS" dirty="0" smtClean="0">
                <a:latin typeface="Californian FB" pitchFamily="18" charset="0"/>
              </a:rPr>
              <a:t/>
            </a:r>
            <a:br>
              <a:rPr lang="sr-Latn-RS" dirty="0" smtClean="0">
                <a:latin typeface="Californian FB" pitchFamily="18" charset="0"/>
              </a:rPr>
            </a:br>
            <a:endParaRPr lang="en-US" dirty="0">
              <a:latin typeface="Californian FB" pitchFamily="18" charset="0"/>
            </a:endParaRPr>
          </a:p>
        </p:txBody>
      </p:sp>
      <p:pic>
        <p:nvPicPr>
          <p:cNvPr id="5122" name="Picture 2" descr="C:\Users\User\Desktop\ENlogoEN.pn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000760" y="1571612"/>
            <a:ext cx="2539683" cy="4469842"/>
          </a:xfrm>
          <a:prstGeom prst="rect">
            <a:avLst/>
          </a:prstGeom>
          <a:noFill/>
        </p:spPr>
      </p:pic>
      <p:pic>
        <p:nvPicPr>
          <p:cNvPr id="5123" name="Picture 3" descr="C:\Users\User\Desktop\praag(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1428736"/>
            <a:ext cx="5357850" cy="49069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typical old-style house in Vranje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14338" name="Picture 2" descr="C:\Users\User\Desktop\bfd41b0c13de51e8714a252d4596098b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55894" y="1600200"/>
            <a:ext cx="8032212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>
                <a:latin typeface="Californian FB" pitchFamily="18" charset="0"/>
              </a:rPr>
              <a:t>Singidunum</a:t>
            </a:r>
            <a:br>
              <a:rPr lang="sr-Latn-RS" dirty="0" smtClean="0">
                <a:latin typeface="Californian FB" pitchFamily="18" charset="0"/>
              </a:rPr>
            </a:br>
            <a:r>
              <a:rPr lang="sr-Latn-RS" dirty="0" smtClean="0">
                <a:latin typeface="Californian FB" pitchFamily="18" charset="0"/>
              </a:rPr>
              <a:t>Kalemegdan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6146" name="Picture 2" descr="C:\Users\User\Desktop\2018-04-RS-Belgrade-Fortress-e156646281824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0" y="2087721"/>
            <a:ext cx="6096000" cy="35509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25602"/>
          </a:xfrm>
        </p:spPr>
        <p:txBody>
          <a:bodyPr>
            <a:normAutofit fontScale="90000"/>
          </a:bodyPr>
          <a:lstStyle/>
          <a:p>
            <a:r>
              <a:rPr lang="sr-Latn-RS" dirty="0" smtClean="0">
                <a:latin typeface="Californian FB" pitchFamily="18" charset="0"/>
              </a:rPr>
              <a:t>Novi Sad </a:t>
            </a:r>
            <a:br>
              <a:rPr lang="sr-Latn-RS" dirty="0" smtClean="0">
                <a:latin typeface="Californian FB" pitchFamily="18" charset="0"/>
              </a:rPr>
            </a:br>
            <a:r>
              <a:rPr lang="sr-Latn-RS" dirty="0" smtClean="0">
                <a:latin typeface="Californian FB" pitchFamily="18" charset="0"/>
              </a:rPr>
              <a:t>2022 </a:t>
            </a:r>
            <a:br>
              <a:rPr lang="sr-Latn-RS" dirty="0" smtClean="0">
                <a:latin typeface="Californian FB" pitchFamily="18" charset="0"/>
              </a:rPr>
            </a:br>
            <a:r>
              <a:rPr lang="sr-Latn-RS" dirty="0" smtClean="0">
                <a:latin typeface="Californian FB" pitchFamily="18" charset="0"/>
              </a:rPr>
              <a:t>European Capital of Culture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18434" name="Picture 2" descr="C:\Users\User\Desktop\DSC_5462_novi_sad_2021_epk_compresse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2000240"/>
            <a:ext cx="6783036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b="1" dirty="0" smtClean="0">
                <a:latin typeface="Californian FB" pitchFamily="18" charset="0"/>
              </a:rPr>
              <a:t>to be enlisted in</a:t>
            </a:r>
            <a:r>
              <a:rPr lang="sr-Latn-RS" dirty="0" smtClean="0">
                <a:latin typeface="Californian FB" pitchFamily="18" charset="0"/>
              </a:rPr>
              <a:t> UNESCO world heritage list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4572032" cy="4525963"/>
          </a:xfrm>
        </p:spPr>
        <p:txBody>
          <a:bodyPr>
            <a:normAutofit fontScale="92500" lnSpcReduction="20000"/>
          </a:bodyPr>
          <a:lstStyle/>
          <a:p>
            <a:r>
              <a:rPr lang="sr-Latn-RS" dirty="0" smtClean="0">
                <a:latin typeface="Californian FB" pitchFamily="18" charset="0"/>
              </a:rPr>
              <a:t>Stari Ras (Old Ras)</a:t>
            </a:r>
          </a:p>
          <a:p>
            <a:r>
              <a:rPr lang="sr-Latn-RS" dirty="0" smtClean="0">
                <a:latin typeface="Californian FB" pitchFamily="18" charset="0"/>
              </a:rPr>
              <a:t>Sopoćani</a:t>
            </a:r>
          </a:p>
          <a:p>
            <a:r>
              <a:rPr lang="sr-Latn-RS" dirty="0" smtClean="0">
                <a:latin typeface="Californian FB" pitchFamily="18" charset="0"/>
              </a:rPr>
              <a:t>Studenica monastery</a:t>
            </a:r>
          </a:p>
          <a:p>
            <a:r>
              <a:rPr lang="sr-Latn-RS" dirty="0" smtClean="0">
                <a:latin typeface="Californian FB" pitchFamily="18" charset="0"/>
              </a:rPr>
              <a:t>Medieval monuments of Kosovo</a:t>
            </a:r>
          </a:p>
          <a:p>
            <a:r>
              <a:rPr lang="sr-Latn-RS" dirty="0" smtClean="0">
                <a:latin typeface="Californian FB" pitchFamily="18" charset="0"/>
              </a:rPr>
              <a:t>Felix Romuliana</a:t>
            </a:r>
          </a:p>
          <a:p>
            <a:r>
              <a:rPr lang="sr-Latn-RS" dirty="0" smtClean="0">
                <a:latin typeface="Californian FB" pitchFamily="18" charset="0"/>
              </a:rPr>
              <a:t>Stećci</a:t>
            </a:r>
          </a:p>
          <a:p>
            <a:endParaRPr lang="sr-Latn-RS" dirty="0" smtClean="0">
              <a:latin typeface="Californian FB" pitchFamily="18" charset="0"/>
            </a:endParaRPr>
          </a:p>
          <a:p>
            <a:r>
              <a:rPr lang="en-US" dirty="0" err="1" smtClean="0">
                <a:latin typeface="Californian FB" pitchFamily="18" charset="0"/>
                <a:hlinkClick r:id="rId2"/>
              </a:rPr>
              <a:t>https://</a:t>
            </a:r>
            <a:r>
              <a:rPr lang="en-US" dirty="0" err="1" smtClean="0">
                <a:latin typeface="Californian FB" pitchFamily="18" charset="0"/>
                <a:hlinkClick r:id="rId2"/>
              </a:rPr>
              <a:t>www.youtube.com/watch?v=o9OKR90o1J4</a:t>
            </a:r>
            <a:endParaRPr lang="sr-Latn-RS" dirty="0" smtClean="0">
              <a:latin typeface="Californian FB" pitchFamily="18" charset="0"/>
            </a:endParaRPr>
          </a:p>
          <a:p>
            <a:endParaRPr lang="en-US" dirty="0">
              <a:latin typeface="Californian FB" pitchFamily="18" charset="0"/>
            </a:endParaRPr>
          </a:p>
        </p:txBody>
      </p:sp>
      <p:pic>
        <p:nvPicPr>
          <p:cNvPr id="12290" name="Picture 2" descr="C:\Users\User\Desktop\Stari_Ra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1785926"/>
            <a:ext cx="3261390" cy="4235458"/>
          </a:xfrm>
          <a:prstGeom prst="rect">
            <a:avLst/>
          </a:prstGeom>
          <a:noFill/>
        </p:spPr>
      </p:pic>
      <p:pic>
        <p:nvPicPr>
          <p:cNvPr id="12291" name="Picture 3" descr="C:\Users\User\Desktop\Manastir_Sopocani_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8" y="1142984"/>
            <a:ext cx="3214710" cy="5500726"/>
          </a:xfrm>
          <a:prstGeom prst="rect">
            <a:avLst/>
          </a:prstGeom>
          <a:noFill/>
        </p:spPr>
      </p:pic>
      <p:pic>
        <p:nvPicPr>
          <p:cNvPr id="12292" name="Picture 4" descr="C:\Users\User\Desktop\225px-Manastir_Studenica,_Srbija,_06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14942" y="1785926"/>
            <a:ext cx="3286148" cy="47863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b="1" dirty="0" smtClean="0">
                <a:latin typeface="Californian FB" pitchFamily="18" charset="0"/>
              </a:rPr>
              <a:t>tentative</a:t>
            </a:r>
            <a:r>
              <a:rPr lang="sr-Latn-RS" dirty="0" smtClean="0">
                <a:latin typeface="Californian FB" pitchFamily="18" charset="0"/>
              </a:rPr>
              <a:t> list</a:t>
            </a:r>
            <a:br>
              <a:rPr lang="sr-Latn-RS" dirty="0" smtClean="0">
                <a:latin typeface="Californian FB" pitchFamily="18" charset="0"/>
              </a:rPr>
            </a:br>
            <a:r>
              <a:rPr lang="sr-Latn-RS" dirty="0" smtClean="0">
                <a:latin typeface="Californian FB" pitchFamily="18" charset="0"/>
              </a:rPr>
              <a:t>(a list of heritage sites to be enlisted)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71990" cy="4525963"/>
          </a:xfrm>
        </p:spPr>
        <p:txBody>
          <a:bodyPr/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Iustiniana Prima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Manasija Monastery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Negotinske Pivnice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Smederevo Fortress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Bač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43010" name="Picture 2" descr="C:\Users\User\Desktop\405px-Bačka_tvrđava_-_panoramio_(10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1571612"/>
            <a:ext cx="3857625" cy="42148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25602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the UNESCO Memory of the World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Miroslav Gospel 1180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Nikola Tesla Archive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21508" name="Picture 4" descr="C:\Users\User\Desktop\Miroslav's_Gospel_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64266" y="2214563"/>
            <a:ext cx="5215467" cy="3911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National Parks and Wildlife Sanctuaries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5043510"/>
          </a:xfrm>
        </p:spPr>
        <p:txBody>
          <a:bodyPr>
            <a:normAutofit lnSpcReduction="10000"/>
          </a:bodyPr>
          <a:lstStyle/>
          <a:p>
            <a:r>
              <a:rPr lang="sr-Latn-RS" dirty="0" smtClean="0">
                <a:latin typeface="Californian FB" pitchFamily="18" charset="0"/>
              </a:rPr>
              <a:t>Cinque Terre</a:t>
            </a:r>
          </a:p>
          <a:p>
            <a:r>
              <a:rPr lang="en-US" dirty="0" err="1" smtClean="0">
                <a:latin typeface="Californian FB" pitchFamily="18" charset="0"/>
              </a:rPr>
              <a:t>Białowieża</a:t>
            </a:r>
            <a:r>
              <a:rPr lang="en-US" dirty="0" smtClean="0">
                <a:latin typeface="Californian FB" pitchFamily="18" charset="0"/>
              </a:rPr>
              <a:t> Forest </a:t>
            </a:r>
            <a:endParaRPr lang="sr-Latn-RS" dirty="0" smtClean="0">
              <a:latin typeface="Californian FB" pitchFamily="18" charset="0"/>
            </a:endParaRPr>
          </a:p>
          <a:p>
            <a:r>
              <a:rPr lang="sr-Latn-RS" dirty="0" smtClean="0">
                <a:latin typeface="Californian FB" pitchFamily="18" charset="0"/>
              </a:rPr>
              <a:t>Saxon</a:t>
            </a:r>
          </a:p>
          <a:p>
            <a:r>
              <a:rPr lang="sr-Latn-RS" dirty="0" smtClean="0">
                <a:latin typeface="Californian FB" pitchFamily="18" charset="0"/>
              </a:rPr>
              <a:t>Wild Taiga</a:t>
            </a:r>
          </a:p>
          <a:p>
            <a:r>
              <a:rPr lang="sr-Latn-RS" dirty="0" smtClean="0">
                <a:latin typeface="Californian FB" pitchFamily="18" charset="0"/>
              </a:rPr>
              <a:t>Ordesa</a:t>
            </a:r>
          </a:p>
          <a:p>
            <a:r>
              <a:rPr lang="sr-Latn-RS" dirty="0" smtClean="0">
                <a:latin typeface="Californian FB" pitchFamily="18" charset="0"/>
              </a:rPr>
              <a:t>Đerdap</a:t>
            </a:r>
          </a:p>
          <a:p>
            <a:r>
              <a:rPr lang="sr-Latn-RS" dirty="0" smtClean="0">
                <a:latin typeface="Californian FB" pitchFamily="18" charset="0"/>
              </a:rPr>
              <a:t>Tara</a:t>
            </a:r>
          </a:p>
          <a:p>
            <a:r>
              <a:rPr lang="sr-Latn-RS" dirty="0" smtClean="0">
                <a:latin typeface="Californian FB" pitchFamily="18" charset="0"/>
              </a:rPr>
              <a:t>Plitvice Lake</a:t>
            </a:r>
          </a:p>
          <a:p>
            <a:r>
              <a:rPr lang="sr-Latn-RS" dirty="0" smtClean="0">
                <a:latin typeface="Californian FB" pitchFamily="18" charset="0"/>
              </a:rPr>
              <a:t>Durmitor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13314" name="Picture 2" descr="C:\Users\User\Desktop\italy-milan-to-conque-terre-best-ways-to-get-there-by-tou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48" y="1432138"/>
            <a:ext cx="4429156" cy="4640068"/>
          </a:xfrm>
          <a:prstGeom prst="rect">
            <a:avLst/>
          </a:prstGeom>
          <a:noFill/>
        </p:spPr>
      </p:pic>
      <p:pic>
        <p:nvPicPr>
          <p:cNvPr id="13315" name="Picture 3" descr="C:\Users\User\Desktop\The-Golubac-Fortress-in-the-Đerdap-National-Par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56648" y="2428868"/>
            <a:ext cx="5325352" cy="35147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>
                <a:latin typeface="Californian FB" pitchFamily="18" charset="0"/>
              </a:rPr>
              <a:t>ethnic tourism/customs</a:t>
            </a:r>
            <a:br>
              <a:rPr lang="sr-Latn-RS" dirty="0" smtClean="0">
                <a:latin typeface="Californian FB" pitchFamily="18" charset="0"/>
              </a:rPr>
            </a:br>
            <a:r>
              <a:rPr lang="sr-Latn-RS" dirty="0" smtClean="0">
                <a:latin typeface="Californian FB" pitchFamily="18" charset="0"/>
              </a:rPr>
              <a:t>cultural diversity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37890" name="Picture 2" descr="C:\Users\User\Desktop\114453341-masai-mara-kenya-may-14-portrait-on-an-african-persons-of-masai-mara-tribe-village-smiling-to-camera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57356" y="1600200"/>
            <a:ext cx="5643602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international etiquette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600200"/>
            <a:ext cx="4000528" cy="4525963"/>
          </a:xfrm>
        </p:spPr>
        <p:txBody>
          <a:bodyPr/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the way we behave in public, social code is different for different countries.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tourists are taught to show respect for different customs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culture shock</a:t>
            </a:r>
          </a:p>
        </p:txBody>
      </p:sp>
      <p:pic>
        <p:nvPicPr>
          <p:cNvPr id="27650" name="Picture 2" descr="C:\Users\User\Desktop\shoes_luang_prabang_temple-1024x7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282" y="1571612"/>
            <a:ext cx="4357718" cy="45720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Slum Tourism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39938" name="Picture 2" descr="C:\Users\User\Desktop\slum-tour-mumbai-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428736"/>
            <a:ext cx="6357982" cy="48808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>
                <a:latin typeface="Californian FB" pitchFamily="18" charset="0"/>
              </a:rPr>
              <a:t>Pilgrimage/Religious Tours</a:t>
            </a:r>
            <a:br>
              <a:rPr lang="sr-Latn-RS" dirty="0" smtClean="0">
                <a:latin typeface="Californian FB" pitchFamily="18" charset="0"/>
              </a:rPr>
            </a:br>
            <a:r>
              <a:rPr lang="sr-Latn-RS" dirty="0" smtClean="0">
                <a:latin typeface="Californian FB" pitchFamily="18" charset="0"/>
              </a:rPr>
              <a:t>(</a:t>
            </a:r>
            <a:r>
              <a:rPr lang="sr-Latn-RS" i="1" dirty="0" smtClean="0">
                <a:latin typeface="Californian FB" pitchFamily="18" charset="0"/>
              </a:rPr>
              <a:t>hodočašće, pokloničko putovanje</a:t>
            </a:r>
            <a:r>
              <a:rPr lang="sr-Latn-RS" dirty="0" smtClean="0">
                <a:latin typeface="Californian FB" pitchFamily="18" charset="0"/>
              </a:rPr>
              <a:t>)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one of the first type of heritage tourism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Jerusalem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Mecca and Medina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Camino del Santiago 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Mount Athos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Vatican City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40962" name="Picture 2" descr="C:\Users\User\Desktop\time-required-for-camino-de-santiago-1642987-FINAL-5bc76e7b46e0fb002626601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2428868"/>
            <a:ext cx="4232275" cy="38576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Visits to holy places and shrines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Synagogue</a:t>
            </a:r>
          </a:p>
          <a:p>
            <a:r>
              <a:rPr lang="sr-Latn-RS" dirty="0" smtClean="0">
                <a:latin typeface="Californian FB" pitchFamily="18" charset="0"/>
              </a:rPr>
              <a:t>Temple/Wat</a:t>
            </a:r>
          </a:p>
          <a:p>
            <a:r>
              <a:rPr lang="sr-Latn-RS" dirty="0" smtClean="0">
                <a:latin typeface="Californian FB" pitchFamily="18" charset="0"/>
              </a:rPr>
              <a:t>Church</a:t>
            </a:r>
          </a:p>
          <a:p>
            <a:r>
              <a:rPr lang="sr-Latn-RS" dirty="0" smtClean="0">
                <a:latin typeface="Californian FB" pitchFamily="18" charset="0"/>
              </a:rPr>
              <a:t>Cathedral</a:t>
            </a:r>
          </a:p>
          <a:p>
            <a:r>
              <a:rPr lang="sr-Latn-RS" dirty="0" smtClean="0">
                <a:latin typeface="Californian FB" pitchFamily="18" charset="0"/>
              </a:rPr>
              <a:t>Monastery</a:t>
            </a:r>
          </a:p>
          <a:p>
            <a:r>
              <a:rPr lang="sr-Latn-RS" dirty="0" smtClean="0">
                <a:latin typeface="Californian FB" pitchFamily="18" charset="0"/>
              </a:rPr>
              <a:t>Burial place/Tomb</a:t>
            </a:r>
          </a:p>
          <a:p>
            <a:r>
              <a:rPr lang="sr-Latn-RS" dirty="0" smtClean="0">
                <a:latin typeface="Californian FB" pitchFamily="18" charset="0"/>
              </a:rPr>
              <a:t>Mosque</a:t>
            </a:r>
          </a:p>
          <a:p>
            <a:endParaRPr lang="sr-Latn-RS" dirty="0" smtClean="0"/>
          </a:p>
          <a:p>
            <a:endParaRPr lang="en-US" dirty="0"/>
          </a:p>
        </p:txBody>
      </p:sp>
      <p:pic>
        <p:nvPicPr>
          <p:cNvPr id="30722" name="Picture 2" descr="C:\Users\User\Desktop\_110945983_6e1b5453-e0c9-4034-9ea9-b4cb714c1e2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6" y="1571612"/>
            <a:ext cx="4143404" cy="46434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Mausoleum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23554" name="Picture 2" descr="C:\Users\User\Desktop\GettyRF_49405777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>
                <a:latin typeface="Californian FB" pitchFamily="18" charset="0"/>
              </a:rPr>
              <a:t/>
            </a:r>
            <a:br>
              <a:rPr lang="sr-Latn-RS" dirty="0" smtClean="0">
                <a:latin typeface="Californian FB" pitchFamily="18" charset="0"/>
              </a:rPr>
            </a:br>
            <a:r>
              <a:rPr lang="sr-Latn-RS" sz="4000" dirty="0" smtClean="0">
                <a:latin typeface="Californian FB" pitchFamily="18" charset="0"/>
              </a:rPr>
              <a:t>Mausoleum </a:t>
            </a:r>
            <a:br>
              <a:rPr lang="sr-Latn-RS" sz="4000" dirty="0" smtClean="0">
                <a:latin typeface="Californian FB" pitchFamily="18" charset="0"/>
              </a:rPr>
            </a:br>
            <a:r>
              <a:rPr lang="sr-Latn-RS" sz="4000" dirty="0" smtClean="0">
                <a:latin typeface="Californian FB" pitchFamily="18" charset="0"/>
              </a:rPr>
              <a:t>House of Flowers</a:t>
            </a:r>
            <a:br>
              <a:rPr lang="sr-Latn-RS" sz="4000" dirty="0" smtClean="0">
                <a:latin typeface="Californian FB" pitchFamily="18" charset="0"/>
              </a:rPr>
            </a:br>
            <a:endParaRPr lang="en-US" sz="4000" dirty="0">
              <a:latin typeface="Californian FB" pitchFamily="18" charset="0"/>
            </a:endParaRPr>
          </a:p>
        </p:txBody>
      </p:sp>
      <p:pic>
        <p:nvPicPr>
          <p:cNvPr id="22530" name="Picture 2" descr="C:\Users\User\Desktop\res-IMG-975cea4a582a505e88e7e6b6471c76ae-V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16337" y="1600200"/>
            <a:ext cx="7111325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Secular Pilgrimage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Elvis Presley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Graceland, Memphis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28674" name="Picture 2" descr="C:\Users\User\Desktop\tourists-presleyâ€™s-grave-tourists-visiting-elvis-presleyâ€™s-grave-10300116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429124" y="1857364"/>
            <a:ext cx="4386144" cy="4357718"/>
          </a:xfrm>
          <a:prstGeom prst="rect">
            <a:avLst/>
          </a:prstGeom>
          <a:noFill/>
        </p:spPr>
      </p:pic>
      <p:pic>
        <p:nvPicPr>
          <p:cNvPr id="28675" name="Picture 3" descr="C:\Users\User\Desktop\150266866253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2000240"/>
            <a:ext cx="3436765" cy="38576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97040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graveyards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i="1" dirty="0" smtClean="0">
                <a:latin typeface="Californian FB" pitchFamily="18" charset="0"/>
              </a:rPr>
              <a:t>Pere Lachaise </a:t>
            </a:r>
            <a:r>
              <a:rPr lang="sr-Latn-RS" sz="3600" dirty="0" smtClean="0">
                <a:latin typeface="Californian FB" pitchFamily="18" charset="0"/>
              </a:rPr>
              <a:t>Cemetery, Paris</a:t>
            </a:r>
            <a:br>
              <a:rPr lang="sr-Latn-RS" sz="3600" dirty="0" smtClean="0">
                <a:latin typeface="Californian FB" pitchFamily="18" charset="0"/>
              </a:rPr>
            </a:br>
            <a:endParaRPr lang="en-US" sz="3600" dirty="0">
              <a:latin typeface="Californian FB" pitchFamily="18" charset="0"/>
            </a:endParaRPr>
          </a:p>
        </p:txBody>
      </p:sp>
      <p:pic>
        <p:nvPicPr>
          <p:cNvPr id="29699" name="Picture 3" descr="C:\Users\User\Desktop\Pere_Lachaise_looking_down_the_hill-mi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95500" y="2335371"/>
            <a:ext cx="4953000" cy="30556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>
                <a:latin typeface="Californian FB" pitchFamily="18" charset="0"/>
              </a:rPr>
              <a:t>Thanatourism – Dark Tourism</a:t>
            </a:r>
            <a:br>
              <a:rPr lang="sr-Latn-RS" dirty="0" smtClean="0">
                <a:latin typeface="Californian FB" pitchFamily="18" charset="0"/>
              </a:rPr>
            </a:br>
            <a:r>
              <a:rPr lang="sr-Latn-RS" dirty="0" smtClean="0">
                <a:latin typeface="Californian FB" pitchFamily="18" charset="0"/>
              </a:rPr>
              <a:t>Chernobyl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33795" name="Picture 3" descr="C:\Users\User\Desktop\Chernobyl-Tourism-X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428736"/>
            <a:ext cx="8229600" cy="450056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71472" y="6215082"/>
            <a:ext cx="80010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Californian FB" pitchFamily="18" charset="0"/>
                <a:hlinkClick r:id="rId3"/>
              </a:rPr>
              <a:t>https://</a:t>
            </a:r>
            <a:r>
              <a:rPr lang="en-US" sz="2400" dirty="0" err="1" smtClean="0">
                <a:latin typeface="Californian FB" pitchFamily="18" charset="0"/>
                <a:hlinkClick r:id="rId3"/>
              </a:rPr>
              <a:t>www.youtube.com/watch?v=KUQuy6DsIZw</a:t>
            </a:r>
            <a:endParaRPr lang="sr-Latn-RS" sz="2400" dirty="0" smtClean="0">
              <a:latin typeface="Californian FB" pitchFamily="18" charset="0"/>
            </a:endParaRPr>
          </a:p>
          <a:p>
            <a:pPr algn="ctr"/>
            <a:endParaRPr lang="en-US" sz="2400" dirty="0">
              <a:latin typeface="Californian FB" pitchFamily="18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associated with death and disaster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i="1" dirty="0" smtClean="0">
                <a:latin typeface="Californian FB" pitchFamily="18" charset="0"/>
              </a:rPr>
              <a:t>thanatos</a:t>
            </a:r>
            <a:r>
              <a:rPr lang="sr-Latn-RS" sz="3600" dirty="0" smtClean="0">
                <a:latin typeface="Californian FB" pitchFamily="18" charset="0"/>
              </a:rPr>
              <a:t> = death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57299"/>
            <a:ext cx="9144000" cy="1857387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 smtClean="0">
                <a:latin typeface="Californian FB" pitchFamily="18" charset="0"/>
              </a:rPr>
              <a:t>visits to battlefields, murder and atrocity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sites</a:t>
            </a:r>
            <a:r>
              <a:rPr lang="sr-Latn-RS" dirty="0" smtClean="0">
                <a:latin typeface="Californian FB" pitchFamily="18" charset="0"/>
              </a:rPr>
              <a:t> (camps and prisons)</a:t>
            </a:r>
            <a:r>
              <a:rPr lang="en-US" dirty="0" smtClean="0">
                <a:latin typeface="Californian FB" pitchFamily="18" charset="0"/>
              </a:rPr>
              <a:t>, places where the famous died, graveyards and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war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memorials,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relics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and reconstructions of</a:t>
            </a:r>
            <a:r>
              <a:rPr lang="sr-Latn-RS" dirty="0" smtClean="0">
                <a:latin typeface="Californian FB" pitchFamily="18" charset="0"/>
              </a:rPr>
              <a:t> death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49154" name="Picture 2" descr="C:\Users\User\Desktop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3357562"/>
            <a:ext cx="4857784" cy="32861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Fiction-induced Tourism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36866" name="Picture 2" descr="C:\Users\User\Desktop\170403115819003-Kopie-1600x96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00364" y="1600200"/>
            <a:ext cx="7543272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Autofit/>
          </a:bodyPr>
          <a:lstStyle/>
          <a:p>
            <a:r>
              <a:rPr lang="sr-Latn-RS" sz="3200" dirty="0" smtClean="0">
                <a:latin typeface="Californian FB" pitchFamily="18" charset="0"/>
              </a:rPr>
              <a:t>Literary Tourism</a:t>
            </a:r>
            <a:br>
              <a:rPr lang="sr-Latn-RS" sz="3200" dirty="0" smtClean="0">
                <a:latin typeface="Californian FB" pitchFamily="18" charset="0"/>
              </a:rPr>
            </a:br>
            <a:r>
              <a:rPr lang="en-US" sz="3200" dirty="0" smtClean="0">
                <a:latin typeface="Californian FB" pitchFamily="18" charset="0"/>
              </a:rPr>
              <a:t>primary</a:t>
            </a:r>
            <a:r>
              <a:rPr lang="sr-Latn-RS" sz="3200" dirty="0" smtClean="0">
                <a:latin typeface="Californian FB" pitchFamily="18" charset="0"/>
              </a:rPr>
              <a:t> </a:t>
            </a:r>
            <a:r>
              <a:rPr lang="en-US" sz="3200" dirty="0" smtClean="0">
                <a:latin typeface="Californian FB" pitchFamily="18" charset="0"/>
              </a:rPr>
              <a:t>motivation</a:t>
            </a:r>
            <a:r>
              <a:rPr lang="sr-Latn-RS" sz="3200" dirty="0" smtClean="0">
                <a:latin typeface="Californian FB" pitchFamily="18" charset="0"/>
              </a:rPr>
              <a:t> </a:t>
            </a:r>
            <a:r>
              <a:rPr lang="en-US" sz="3200" dirty="0" smtClean="0">
                <a:latin typeface="Californian FB" pitchFamily="18" charset="0"/>
              </a:rPr>
              <a:t>for visiting specific locations</a:t>
            </a:r>
            <a:r>
              <a:rPr lang="sr-Latn-RS" sz="3200" dirty="0" smtClean="0">
                <a:latin typeface="Californian FB" pitchFamily="18" charset="0"/>
              </a:rPr>
              <a:t> </a:t>
            </a:r>
            <a:r>
              <a:rPr lang="en-US" sz="3200" dirty="0" smtClean="0">
                <a:latin typeface="Californian FB" pitchFamily="18" charset="0"/>
              </a:rPr>
              <a:t>is related to an interest in literature.</a:t>
            </a:r>
            <a:endParaRPr lang="en-US" sz="32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>
                <a:latin typeface="Californian FB" pitchFamily="18" charset="0"/>
              </a:rPr>
              <a:t>visiting past and present homes of authors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living and dead</a:t>
            </a:r>
            <a:endParaRPr lang="sr-Latn-RS" dirty="0" smtClean="0">
              <a:latin typeface="Californian FB" pitchFamily="18" charset="0"/>
            </a:endParaRPr>
          </a:p>
          <a:p>
            <a:pPr algn="just"/>
            <a:r>
              <a:rPr lang="en-US" dirty="0" smtClean="0">
                <a:latin typeface="Californian FB" pitchFamily="18" charset="0"/>
              </a:rPr>
              <a:t>real and mythical places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described in literature, and locations affiliated with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characters and events in literature. </a:t>
            </a:r>
            <a:endParaRPr lang="sr-Latn-RS" dirty="0" smtClean="0">
              <a:latin typeface="Californian FB" pitchFamily="18" charset="0"/>
            </a:endParaRPr>
          </a:p>
          <a:p>
            <a:pPr algn="just"/>
            <a:r>
              <a:rPr lang="sr-Latn-RS" dirty="0" smtClean="0">
                <a:latin typeface="Californian FB" pitchFamily="18" charset="0"/>
              </a:rPr>
              <a:t>r</a:t>
            </a:r>
            <a:r>
              <a:rPr lang="en-US" dirty="0" err="1" smtClean="0">
                <a:latin typeface="Californian FB" pitchFamily="18" charset="0"/>
              </a:rPr>
              <a:t>egions</a:t>
            </a:r>
            <a:r>
              <a:rPr lang="sr-Latn-RS" dirty="0" smtClean="0">
                <a:latin typeface="Californian FB" pitchFamily="18" charset="0"/>
              </a:rPr>
              <a:t> </a:t>
            </a:r>
            <a:r>
              <a:rPr lang="en-US" dirty="0" smtClean="0">
                <a:latin typeface="Californian FB" pitchFamily="18" charset="0"/>
              </a:rPr>
              <a:t>strongly associated with an author may be marketed in that vein, such as `Shakespeare Country'.</a:t>
            </a:r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Stratford-Upon-Avon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45058" name="Picture 2" descr="C:\Users\User\Desktop\Stratford-Upon-Avon-Centre-Hdr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714488"/>
            <a:ext cx="4929726" cy="3697295"/>
          </a:xfrm>
          <a:prstGeom prst="rect">
            <a:avLst/>
          </a:prstGeom>
          <a:noFill/>
        </p:spPr>
      </p:pic>
      <p:pic>
        <p:nvPicPr>
          <p:cNvPr id="45059" name="Picture 3" descr="C:\Users\User\Desktop\f6914944440df19105b6f83a35342bb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1714488"/>
            <a:ext cx="3929090" cy="46434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sr-Latn-RS" sz="3200" b="1" dirty="0" smtClean="0">
                <a:latin typeface="Californian FB" pitchFamily="18" charset="0"/>
              </a:rPr>
              <a:t>Setjetting</a:t>
            </a:r>
            <a:r>
              <a:rPr lang="sr-Latn-RS" sz="3200" dirty="0" smtClean="0">
                <a:latin typeface="Californian FB" pitchFamily="18" charset="0"/>
              </a:rPr>
              <a:t/>
            </a:r>
            <a:br>
              <a:rPr lang="sr-Latn-RS" sz="3200" dirty="0" smtClean="0">
                <a:latin typeface="Californian FB" pitchFamily="18" charset="0"/>
              </a:rPr>
            </a:br>
            <a:r>
              <a:rPr lang="sr-Latn-RS" sz="3200" dirty="0" smtClean="0">
                <a:latin typeface="Californian FB" pitchFamily="18" charset="0"/>
              </a:rPr>
              <a:t>Jordan Petra / </a:t>
            </a:r>
            <a:r>
              <a:rPr lang="sr-Latn-RS" sz="3200" i="1" dirty="0" smtClean="0">
                <a:latin typeface="Californian FB" pitchFamily="18" charset="0"/>
              </a:rPr>
              <a:t>Indiana Jones and the Last Crusades</a:t>
            </a:r>
            <a:endParaRPr lang="en-US" sz="3200" i="1" dirty="0">
              <a:latin typeface="Californian FB" pitchFamily="18" charset="0"/>
            </a:endParaRPr>
          </a:p>
        </p:txBody>
      </p:sp>
      <p:pic>
        <p:nvPicPr>
          <p:cNvPr id="1026" name="Picture 2" descr="C:\Users\User\Desktop\Jordan-Petra-By-Night-1024x68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714488"/>
            <a:ext cx="6775711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RS" sz="3600" i="1" dirty="0" smtClean="0">
                <a:latin typeface="Californian FB" pitchFamily="18" charset="0"/>
              </a:rPr>
              <a:t>Game of Thrones</a:t>
            </a:r>
            <a:br>
              <a:rPr lang="sr-Latn-RS" sz="3600" i="1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Dubrovnik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2050" name="Picture 2" descr="C:\Users\User\Desktop\game-of-thrones-dubrovnik-1_1bd6213b7e045a5e96a49c300c2afc7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643050"/>
            <a:ext cx="7315200" cy="41148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142976" y="6143644"/>
            <a:ext cx="6357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800" dirty="0" smtClean="0">
                <a:latin typeface="Californian FB" pitchFamily="18" charset="0"/>
              </a:rPr>
              <a:t>Can you think of some other examples?</a:t>
            </a:r>
            <a:endParaRPr lang="en-US" sz="2800" dirty="0">
              <a:latin typeface="Californian FB" pitchFamily="18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>
                <a:latin typeface="Californian FB" pitchFamily="18" charset="0"/>
              </a:rPr>
              <a:t>Event-based Tourism</a:t>
            </a:r>
            <a:br>
              <a:rPr lang="sr-Latn-RS" dirty="0" smtClean="0">
                <a:latin typeface="Californian FB" pitchFamily="18" charset="0"/>
              </a:rPr>
            </a:br>
            <a:r>
              <a:rPr lang="sr-Latn-RS" i="1" dirty="0" smtClean="0">
                <a:latin typeface="Californian FB" pitchFamily="18" charset="0"/>
              </a:rPr>
              <a:t>manifestacioni turizam</a:t>
            </a:r>
            <a:endParaRPr lang="en-US" i="1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Events</a:t>
            </a:r>
          </a:p>
          <a:p>
            <a:r>
              <a:rPr lang="sr-Latn-RS" dirty="0" smtClean="0">
                <a:latin typeface="Californian FB" pitchFamily="18" charset="0"/>
              </a:rPr>
              <a:t>Carnivals</a:t>
            </a:r>
          </a:p>
          <a:p>
            <a:r>
              <a:rPr lang="sr-Latn-RS" dirty="0" smtClean="0">
                <a:latin typeface="Californian FB" pitchFamily="18" charset="0"/>
              </a:rPr>
              <a:t>Festivals</a:t>
            </a:r>
          </a:p>
          <a:p>
            <a:r>
              <a:rPr lang="sr-Latn-RS" dirty="0" smtClean="0">
                <a:latin typeface="Californian FB" pitchFamily="18" charset="0"/>
              </a:rPr>
              <a:t>Local festivities</a:t>
            </a:r>
          </a:p>
          <a:p>
            <a:r>
              <a:rPr lang="sr-Latn-RS" dirty="0" smtClean="0">
                <a:latin typeface="Californian FB" pitchFamily="18" charset="0"/>
              </a:rPr>
              <a:t>Processions </a:t>
            </a:r>
          </a:p>
          <a:p>
            <a:r>
              <a:rPr lang="sr-Latn-RS" dirty="0" smtClean="0">
                <a:latin typeface="Californian FB" pitchFamily="18" charset="0"/>
              </a:rPr>
              <a:t>Parades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35842" name="Picture 2" descr="C:\Users\User\Desktop\9fe3328b-f5b2-4329-8f43-431101bfbeb4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06" y="1714488"/>
            <a:ext cx="5072098" cy="44291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Mimosa Festival Herceg Novi 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31746" name="Picture 2" descr="C:\Users\User\Desktop\7b3c3f123b5efeff9aaab2de6b3e866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58359" y="1600200"/>
            <a:ext cx="5627281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Summer Night Concert </a:t>
            </a:r>
            <a:r>
              <a:rPr lang="en-US" sz="3600" i="1" dirty="0" err="1" smtClean="0">
                <a:latin typeface="Californian FB" pitchFamily="18" charset="0"/>
              </a:rPr>
              <a:t>Schönbrunn</a:t>
            </a:r>
            <a:r>
              <a:rPr lang="en-US" sz="3600" i="1" dirty="0" smtClean="0">
                <a:latin typeface="Californian FB" pitchFamily="18" charset="0"/>
              </a:rPr>
              <a:t> </a:t>
            </a:r>
            <a:endParaRPr lang="en-US" sz="3600" i="1" dirty="0">
              <a:latin typeface="Californian FB" pitchFamily="18" charset="0"/>
            </a:endParaRPr>
          </a:p>
        </p:txBody>
      </p:sp>
      <p:pic>
        <p:nvPicPr>
          <p:cNvPr id="32770" name="Picture 2" descr="C:\Users\User\Desktop\Vienna_Schönbrunn_Summer_Night_Concert_201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2" y="1428736"/>
            <a:ext cx="7572428" cy="50006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Culinary activities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local cuisine is an important ingredient of specific culture 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11266" name="Picture 2" descr="C:\Users\User\Desktop\XMZF-morocco-family_aroumd-homestay-atlas-mountains-180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928802"/>
            <a:ext cx="6773550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143116"/>
          </a:xfrm>
        </p:spPr>
        <p:txBody>
          <a:bodyPr>
            <a:normAutofit fontScale="90000"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Coffee House Culture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bars, pubs, taverns, kafanas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i="1" dirty="0" smtClean="0">
                <a:latin typeface="Californian FB" pitchFamily="18" charset="0"/>
              </a:rPr>
              <a:t>El Floridita</a:t>
            </a:r>
            <a:r>
              <a:rPr lang="sr-Latn-RS" sz="3600" dirty="0" smtClean="0">
                <a:latin typeface="Californian FB" pitchFamily="18" charset="0"/>
              </a:rPr>
              <a:t>, Havana, Cuba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frequented by Ernest Hemingway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44034" name="Picture 2" descr="C:\Users\User\Desktop\xik8oqnjrlvoe19x75i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2285992"/>
            <a:ext cx="7072362" cy="42148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Markets and bazaars</a:t>
            </a:r>
            <a:br>
              <a:rPr lang="sr-Latn-RS" sz="3600" dirty="0" smtClean="0">
                <a:latin typeface="Californian FB" pitchFamily="18" charset="0"/>
              </a:rPr>
            </a:br>
            <a:r>
              <a:rPr lang="sr-Latn-RS" sz="3600" dirty="0" smtClean="0">
                <a:latin typeface="Californian FB" pitchFamily="18" charset="0"/>
              </a:rPr>
              <a:t>Grand Bazaar, Istanbul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47106" name="Picture 2" descr="C:\Users\User\Desktop\Grand-Bazaar-Istanbul.jpg.optimal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78833" y="1600200"/>
            <a:ext cx="6786334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Urban hubs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34818" name="Picture 2" descr="C:\Users\User\Desktop\IMG_4081-1280x920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2357430"/>
            <a:ext cx="4408544" cy="3168641"/>
          </a:xfrm>
          <a:prstGeom prst="rect">
            <a:avLst/>
          </a:prstGeom>
          <a:noFill/>
        </p:spPr>
      </p:pic>
      <p:pic>
        <p:nvPicPr>
          <p:cNvPr id="34819" name="Picture 3" descr="C:\Users\User\Desktop\ww0b1e000001ez2i04E5E_C_750_50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2000240"/>
            <a:ext cx="5656165" cy="32956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lifestyle</a:t>
            </a:r>
            <a:endParaRPr lang="en-US" sz="3600" dirty="0">
              <a:latin typeface="Californian FB" pitchFamily="18" charset="0"/>
            </a:endParaRPr>
          </a:p>
        </p:txBody>
      </p:sp>
      <p:pic>
        <p:nvPicPr>
          <p:cNvPr id="17410" name="Picture 2" descr="C:\Users\User\Desktop\image1-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77527" y="1600200"/>
            <a:ext cx="6788945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42918"/>
          </a:xfrm>
        </p:spPr>
        <p:txBody>
          <a:bodyPr>
            <a:normAutofit/>
          </a:bodyPr>
          <a:lstStyle/>
          <a:p>
            <a:r>
              <a:rPr lang="sr-Latn-RS" sz="3600" dirty="0" smtClean="0">
                <a:latin typeface="Californian FB" pitchFamily="18" charset="0"/>
              </a:rPr>
              <a:t>Issues and Concerns</a:t>
            </a:r>
            <a:endParaRPr lang="en-US" sz="3600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785794"/>
            <a:ext cx="4786346" cy="5857916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Valorisation of cultural heritage and sites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Authenticity/degradation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Dysnefication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Concerns for indigenous communities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sustainability and cultural tourism (environmental problems)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overtourism and gentrification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challenge to preserve cultural diversity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Covid-19 and visiting cultural sites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48130" name="Picture 2" descr="C:\Users\User\Desktop\190907-venice-film-festival-protest-al-1018_cc771253ae7f3530a4a3c3ce693a534e.fit-760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928670"/>
            <a:ext cx="3571900" cy="56436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Task</a:t>
            </a:r>
            <a:endParaRPr lang="en-US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r-Latn-RS" dirty="0" smtClean="0">
                <a:latin typeface="Californian FB" pitchFamily="18" charset="0"/>
              </a:rPr>
              <a:t>Explore which tours are on offer to inbound and domestic cultural tourists in Serbia?</a:t>
            </a:r>
          </a:p>
          <a:p>
            <a:pPr algn="just"/>
            <a:r>
              <a:rPr lang="sr-Latn-RS" dirty="0" smtClean="0">
                <a:latin typeface="Californian FB" pitchFamily="18" charset="0"/>
              </a:rPr>
              <a:t>Is there a specialized travel agency/tour operator company for cultural tourism in Serbia (Balkan region)?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Californian FB" pitchFamily="18" charset="0"/>
              </a:rPr>
              <a:t>Thank you for your Attention!</a:t>
            </a:r>
            <a:endParaRPr lang="en-US" dirty="0">
              <a:latin typeface="Californian FB" pitchFamily="18" charset="0"/>
            </a:endParaRPr>
          </a:p>
        </p:txBody>
      </p:sp>
      <p:pic>
        <p:nvPicPr>
          <p:cNvPr id="15362" name="Picture 2" descr="C:\Users\User\Desktop\Yugoslav Nik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8259" y="1600200"/>
            <a:ext cx="3047482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sr-Latn-RS" sz="3600" u="sng" dirty="0" smtClean="0">
                <a:latin typeface="Californian FB" pitchFamily="18" charset="0"/>
              </a:rPr>
              <a:t>References</a:t>
            </a:r>
            <a:endParaRPr lang="en-US" sz="3600" u="sng" dirty="0">
              <a:latin typeface="Californian FB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r>
              <a:rPr lang="en-US" dirty="0" smtClean="0">
                <a:latin typeface="Californian FB" pitchFamily="18" charset="0"/>
              </a:rPr>
              <a:t>Dr. </a:t>
            </a:r>
            <a:r>
              <a:rPr lang="en-US" dirty="0" err="1" smtClean="0">
                <a:latin typeface="Californian FB" pitchFamily="18" charset="0"/>
              </a:rPr>
              <a:t>Dallen</a:t>
            </a:r>
            <a:r>
              <a:rPr lang="en-US" dirty="0" smtClean="0">
                <a:latin typeface="Californian FB" pitchFamily="18" charset="0"/>
              </a:rPr>
              <a:t> J. Timothy</a:t>
            </a:r>
            <a:r>
              <a:rPr lang="sr-Latn-RS" dirty="0" smtClean="0">
                <a:latin typeface="Californian FB" pitchFamily="18" charset="0"/>
              </a:rPr>
              <a:t> (2011) </a:t>
            </a:r>
            <a:r>
              <a:rPr lang="sr-Latn-RS" i="1" dirty="0" smtClean="0">
                <a:latin typeface="Californian FB" pitchFamily="18" charset="0"/>
              </a:rPr>
              <a:t>Cultural Heritage and Tourism, </a:t>
            </a:r>
            <a:r>
              <a:rPr lang="sr-Latn-RS" dirty="0" smtClean="0">
                <a:latin typeface="Californian FB" pitchFamily="18" charset="0"/>
              </a:rPr>
              <a:t>Bristol: Channel View </a:t>
            </a:r>
            <a:r>
              <a:rPr lang="sr-Latn-RS" dirty="0" smtClean="0">
                <a:latin typeface="Californian FB" pitchFamily="18" charset="0"/>
              </a:rPr>
              <a:t>Publications</a:t>
            </a:r>
          </a:p>
          <a:p>
            <a:r>
              <a:rPr lang="en-US" dirty="0" err="1" smtClean="0">
                <a:latin typeface="Californian FB" pitchFamily="18" charset="0"/>
                <a:hlinkClick r:id="rId2"/>
              </a:rPr>
              <a:t>https://</a:t>
            </a:r>
            <a:r>
              <a:rPr lang="en-US" dirty="0" err="1" smtClean="0">
                <a:latin typeface="Californian FB" pitchFamily="18" charset="0"/>
                <a:hlinkClick r:id="rId2"/>
              </a:rPr>
              <a:t>www.youtube.com/watch?v=KUQuy6DsIZw</a:t>
            </a:r>
            <a:endParaRPr lang="sr-Latn-RS" dirty="0" smtClean="0">
              <a:latin typeface="Californian FB" pitchFamily="18" charset="0"/>
            </a:endParaRPr>
          </a:p>
          <a:p>
            <a:r>
              <a:rPr lang="en-US" dirty="0" err="1" smtClean="0">
                <a:latin typeface="Californian FB" pitchFamily="18" charset="0"/>
                <a:hlinkClick r:id="rId3"/>
              </a:rPr>
              <a:t>https://</a:t>
            </a:r>
            <a:r>
              <a:rPr lang="en-US" dirty="0" err="1" smtClean="0">
                <a:latin typeface="Californian FB" pitchFamily="18" charset="0"/>
                <a:hlinkClick r:id="rId3"/>
              </a:rPr>
              <a:t>www.youtube.com/watch?v=lPanjiwGcaM</a:t>
            </a:r>
            <a:endParaRPr lang="sr-Latn-RS" dirty="0" smtClean="0">
              <a:latin typeface="Californian FB" pitchFamily="18" charset="0"/>
            </a:endParaRPr>
          </a:p>
          <a:p>
            <a:r>
              <a:rPr lang="en-US" dirty="0" err="1" smtClean="0">
                <a:latin typeface="Californian FB" pitchFamily="18" charset="0"/>
                <a:hlinkClick r:id="rId4"/>
              </a:rPr>
              <a:t>https://</a:t>
            </a:r>
            <a:r>
              <a:rPr lang="en-US" dirty="0" err="1" smtClean="0">
                <a:latin typeface="Californian FB" pitchFamily="18" charset="0"/>
                <a:hlinkClick r:id="rId4"/>
              </a:rPr>
              <a:t>www.youtube.com/watch?v=o9OKR90o1J4</a:t>
            </a:r>
            <a:endParaRPr lang="sr-Latn-RS" dirty="0" smtClean="0">
              <a:latin typeface="Californian FB" pitchFamily="18" charset="0"/>
            </a:endParaRPr>
          </a:p>
          <a:p>
            <a:endParaRPr lang="sr-Latn-RS" dirty="0" smtClean="0">
              <a:latin typeface="Californian FB" pitchFamily="18" charset="0"/>
            </a:endParaRPr>
          </a:p>
          <a:p>
            <a:endParaRPr lang="en-US" dirty="0">
              <a:latin typeface="Californian FB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759</TotalTime>
  <Words>948</Words>
  <Application>Microsoft Office PowerPoint</Application>
  <PresentationFormat>On-screen Show (4:3)</PresentationFormat>
  <Paragraphs>192</Paragraphs>
  <Slides>61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2" baseType="lpstr">
      <vt:lpstr>Office Theme</vt:lpstr>
      <vt:lpstr>Cultural and Heritage Tourism</vt:lpstr>
      <vt:lpstr>The notion of “cultural tourism” is not synonymous with “heritage tourism” (kulturni turizam i turizam nasleđa) cultural tourism is dominant in urban areas and is less place bound, the content can be the same but the context is different</vt:lpstr>
      <vt:lpstr>Grand Tours English aristocrats explored the Continent (France and Italy) 17th – 19th century</vt:lpstr>
      <vt:lpstr> Thomas Cook/Egypt  Champollion hieroglyfs, fascination with archaeology </vt:lpstr>
      <vt:lpstr>to inherit = naslediti</vt:lpstr>
      <vt:lpstr>Cultural Tourism</vt:lpstr>
      <vt:lpstr>Heritage Tourism</vt:lpstr>
      <vt:lpstr>Commodification/Commoditisation</vt:lpstr>
      <vt:lpstr>memorabilia souvenirs (from French, souvenir = to remember)</vt:lpstr>
      <vt:lpstr>Facts and Figures</vt:lpstr>
      <vt:lpstr>Museology museums and exhibitions</vt:lpstr>
      <vt:lpstr>The Louvre app 8 – 9 million visitors</vt:lpstr>
      <vt:lpstr>Museums&amp;Galleries</vt:lpstr>
      <vt:lpstr>exhibition exhibit izložba   eksponat</vt:lpstr>
      <vt:lpstr>Libraries</vt:lpstr>
      <vt:lpstr>Theatres the Globe</vt:lpstr>
      <vt:lpstr>National Museum Belgrade</vt:lpstr>
      <vt:lpstr>MSU Museum of Contemporary Art</vt:lpstr>
      <vt:lpstr>Cvijeta Zuzorić Art Pavillion</vt:lpstr>
      <vt:lpstr>Museum of Illusions presented information in a light-hearted way</vt:lpstr>
      <vt:lpstr>Archaeology and Tourism</vt:lpstr>
      <vt:lpstr>Macchu Picchu</vt:lpstr>
      <vt:lpstr>Viminacium</vt:lpstr>
      <vt:lpstr>Architecture and Tourism</vt:lpstr>
      <vt:lpstr>Transportation/Accommodation Venice Simpleton Orient Express/Hotel Danieli</vt:lpstr>
      <vt:lpstr>  European old towns https://www.europanostra.org  </vt:lpstr>
      <vt:lpstr>typical old-style house in Vranje</vt:lpstr>
      <vt:lpstr>Singidunum Kalemegdan</vt:lpstr>
      <vt:lpstr>Novi Sad  2022  European Capital of Culture</vt:lpstr>
      <vt:lpstr>to be enlisted in UNESCO world heritage list</vt:lpstr>
      <vt:lpstr>tentative list (a list of heritage sites to be enlisted)</vt:lpstr>
      <vt:lpstr>the UNESCO Memory of the World Miroslav Gospel 1180 Nikola Tesla Archive</vt:lpstr>
      <vt:lpstr>National Parks and Wildlife Sanctuaries</vt:lpstr>
      <vt:lpstr>ethnic tourism/customs cultural diversity</vt:lpstr>
      <vt:lpstr>international etiquette</vt:lpstr>
      <vt:lpstr>Slum Tourism</vt:lpstr>
      <vt:lpstr>Pilgrimage/Religious Tours (hodočašće, pokloničko putovanje)</vt:lpstr>
      <vt:lpstr>Visits to holy places and shrines</vt:lpstr>
      <vt:lpstr>Mausoleum</vt:lpstr>
      <vt:lpstr> Mausoleum  House of Flowers </vt:lpstr>
      <vt:lpstr>Secular Pilgrimage Elvis Presley Graceland, Memphis</vt:lpstr>
      <vt:lpstr>graveyards Pere Lachaise Cemetery, Paris </vt:lpstr>
      <vt:lpstr>Thanatourism – Dark Tourism Chernobyl</vt:lpstr>
      <vt:lpstr>associated with death and disaster thanatos = death</vt:lpstr>
      <vt:lpstr>Fiction-induced Tourism</vt:lpstr>
      <vt:lpstr>Literary Tourism primary motivation for visiting specific locations is related to an interest in literature.</vt:lpstr>
      <vt:lpstr>Stratford-Upon-Avon</vt:lpstr>
      <vt:lpstr>Setjetting Jordan Petra / Indiana Jones and the Last Crusades</vt:lpstr>
      <vt:lpstr>Game of Thrones Dubrovnik</vt:lpstr>
      <vt:lpstr>Event-based Tourism manifestacioni turizam</vt:lpstr>
      <vt:lpstr>Mimosa Festival Herceg Novi </vt:lpstr>
      <vt:lpstr>Summer Night Concert Schönbrunn </vt:lpstr>
      <vt:lpstr>Culinary activities local cuisine is an important ingredient of specific culture </vt:lpstr>
      <vt:lpstr>Coffee House Culture bars, pubs, taverns, kafanas El Floridita, Havana, Cuba frequented by Ernest Hemingway</vt:lpstr>
      <vt:lpstr>Markets and bazaars Grand Bazaar, Istanbul</vt:lpstr>
      <vt:lpstr>Urban hubs</vt:lpstr>
      <vt:lpstr>lifestyle</vt:lpstr>
      <vt:lpstr>Issues and Concerns</vt:lpstr>
      <vt:lpstr>Task</vt:lpstr>
      <vt:lpstr>Thank you for your Attention!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Cultural and Heritage Tourism</dc:title>
  <dc:creator>User</dc:creator>
  <cp:lastModifiedBy>User</cp:lastModifiedBy>
  <cp:revision>65</cp:revision>
  <dcterms:created xsi:type="dcterms:W3CDTF">2021-03-05T20:00:03Z</dcterms:created>
  <dcterms:modified xsi:type="dcterms:W3CDTF">2021-04-13T10:41:57Z</dcterms:modified>
</cp:coreProperties>
</file>