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8"/>
  </p:notesMasterIdLst>
  <p:sldIdLst>
    <p:sldId id="256" r:id="rId2"/>
    <p:sldId id="285" r:id="rId3"/>
    <p:sldId id="287" r:id="rId4"/>
    <p:sldId id="289" r:id="rId5"/>
    <p:sldId id="290" r:id="rId6"/>
    <p:sldId id="291" r:id="rId7"/>
    <p:sldId id="319" r:id="rId8"/>
    <p:sldId id="294" r:id="rId9"/>
    <p:sldId id="288" r:id="rId10"/>
    <p:sldId id="259" r:id="rId11"/>
    <p:sldId id="293" r:id="rId12"/>
    <p:sldId id="260" r:id="rId13"/>
    <p:sldId id="261" r:id="rId14"/>
    <p:sldId id="262" r:id="rId15"/>
    <p:sldId id="296" r:id="rId16"/>
    <p:sldId id="313" r:id="rId17"/>
    <p:sldId id="297" r:id="rId18"/>
    <p:sldId id="292" r:id="rId19"/>
    <p:sldId id="295" r:id="rId20"/>
    <p:sldId id="314" r:id="rId21"/>
    <p:sldId id="278" r:id="rId22"/>
    <p:sldId id="303" r:id="rId23"/>
    <p:sldId id="310" r:id="rId24"/>
    <p:sldId id="311" r:id="rId25"/>
    <p:sldId id="286" r:id="rId26"/>
    <p:sldId id="279" r:id="rId27"/>
    <p:sldId id="315" r:id="rId28"/>
    <p:sldId id="312" r:id="rId29"/>
    <p:sldId id="304" r:id="rId30"/>
    <p:sldId id="306" r:id="rId31"/>
    <p:sldId id="281" r:id="rId32"/>
    <p:sldId id="318" r:id="rId33"/>
    <p:sldId id="316" r:id="rId34"/>
    <p:sldId id="299" r:id="rId35"/>
    <p:sldId id="307" r:id="rId36"/>
    <p:sldId id="302" r:id="rId37"/>
    <p:sldId id="308" r:id="rId38"/>
    <p:sldId id="317" r:id="rId39"/>
    <p:sldId id="280" r:id="rId40"/>
    <p:sldId id="305" r:id="rId41"/>
    <p:sldId id="282" r:id="rId42"/>
    <p:sldId id="300" r:id="rId43"/>
    <p:sldId id="301" r:id="rId44"/>
    <p:sldId id="283" r:id="rId45"/>
    <p:sldId id="284" r:id="rId46"/>
    <p:sldId id="298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5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CFFC6-FAD4-4262-85E9-CD8E16613B0C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265BA-1C4F-4478-946F-F78057D2FF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2963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265BA-1C4F-4478-946F-F78057D2FF1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B9598-8321-4B05-B7DD-41CA2D862062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A9FA1-5B90-4213-8A90-751F0A747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qEh0iFWlgs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ML7wk62rsA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1NXWRMrnNxA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vlks_34XCc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gif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www.theguardian.com/travel/2009/dec/13/belgrade-from-our-correspondent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gi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286124"/>
            <a:ext cx="9144000" cy="1357322"/>
          </a:xfrm>
        </p:spPr>
        <p:txBody>
          <a:bodyPr>
            <a:normAutofit fontScale="90000"/>
          </a:bodyPr>
          <a:lstStyle/>
          <a:p>
            <a:r>
              <a:rPr lang="sr-Latn-CS" sz="4000" b="1" i="1" dirty="0" smtClean="0">
                <a:latin typeface="Palatino Linotype" pitchFamily="18" charset="0"/>
                <a:ea typeface="MS Mincho" pitchFamily="49" charset="-128"/>
                <a:cs typeface="Latha" pitchFamily="34" charset="0"/>
              </a:rPr>
              <a:t/>
            </a:r>
            <a:br>
              <a:rPr lang="sr-Latn-CS" sz="4000" b="1" i="1" dirty="0" smtClean="0">
                <a:latin typeface="Palatino Linotype" pitchFamily="18" charset="0"/>
                <a:ea typeface="MS Mincho" pitchFamily="49" charset="-128"/>
                <a:cs typeface="Latha" pitchFamily="34" charset="0"/>
              </a:rPr>
            </a:br>
            <a:r>
              <a:rPr lang="en-US" sz="4000" b="1" i="1" dirty="0" smtClean="0">
                <a:latin typeface="Palatino Linotype" pitchFamily="18" charset="0"/>
                <a:ea typeface="MS Mincho" pitchFamily="49" charset="-128"/>
                <a:cs typeface="Latha" pitchFamily="34" charset="0"/>
              </a:rPr>
              <a:t>PROMOTION</a:t>
            </a:r>
            <a:r>
              <a:rPr lang="en-US" sz="4000" b="1" i="1" dirty="0" smtClean="0">
                <a:latin typeface="Palatino Linotype" pitchFamily="18" charset="0"/>
                <a:ea typeface="DFKai-SB" pitchFamily="65" charset="-120"/>
              </a:rPr>
              <a:t> AND MARKETING IN </a:t>
            </a:r>
            <a:r>
              <a:rPr lang="en-US" sz="4000" b="1" i="1" dirty="0" smtClean="0">
                <a:latin typeface="Palatino Linotype" pitchFamily="18" charset="0"/>
                <a:ea typeface="PMingLiU-ExtB" pitchFamily="18" charset="-120"/>
              </a:rPr>
              <a:t>TOURISM</a:t>
            </a:r>
            <a:endParaRPr lang="en-US" sz="4000" b="1" i="1" dirty="0">
              <a:latin typeface="Palatino Linotype" pitchFamily="18" charset="0"/>
              <a:ea typeface="PMingLiU-ExtB" pitchFamily="18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1670" y="5286388"/>
            <a:ext cx="4500594" cy="1214446"/>
          </a:xfrm>
        </p:spPr>
        <p:txBody>
          <a:bodyPr>
            <a:normAutofit fontScale="85000" lnSpcReduction="10000"/>
          </a:bodyPr>
          <a:lstStyle/>
          <a:p>
            <a:pPr algn="l"/>
            <a:endParaRPr lang="sr-Latn-CS" sz="4000" dirty="0" smtClean="0">
              <a:latin typeface="Palatino Linotype" pitchFamily="18" charset="0"/>
            </a:endParaRPr>
          </a:p>
          <a:p>
            <a:r>
              <a:rPr lang="sr-Latn-CS" sz="4000" dirty="0" smtClean="0">
                <a:latin typeface="Palatino Linotype" pitchFamily="18" charset="0"/>
              </a:rPr>
              <a:t>How to Sell a Product</a:t>
            </a:r>
            <a:endParaRPr lang="en-US" sz="40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Types of Advertising and Promotion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ocuments\Misc\Images\slavisa_mala_crna_haljina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Important Notions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Market (supply&amp;demand, buy and sell)</a:t>
            </a:r>
          </a:p>
          <a:p>
            <a:endParaRPr lang="sr-Latn-CS" dirty="0" smtClean="0">
              <a:latin typeface="Palatino Linotype" pitchFamily="18" charset="0"/>
            </a:endParaRP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System where parties engage in the exhange of</a:t>
            </a: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goods, services and information.</a:t>
            </a:r>
          </a:p>
          <a:p>
            <a:r>
              <a:rPr lang="sr-Latn-CS" dirty="0" smtClean="0">
                <a:latin typeface="Palatino Linotype" pitchFamily="18" charset="0"/>
              </a:rPr>
              <a:t>E.g. </a:t>
            </a:r>
            <a:r>
              <a:rPr lang="sr-Latn-CS" i="1" dirty="0">
                <a:latin typeface="Palatino Linotype" pitchFamily="18" charset="0"/>
              </a:rPr>
              <a:t>l</a:t>
            </a:r>
            <a:r>
              <a:rPr lang="sr-Latn-CS" i="1" dirty="0" smtClean="0">
                <a:latin typeface="Palatino Linotype" pitchFamily="18" charset="0"/>
              </a:rPr>
              <a:t>abour market, real estate market, emerging</a:t>
            </a:r>
          </a:p>
          <a:p>
            <a:pPr>
              <a:buNone/>
            </a:pPr>
            <a:r>
              <a:rPr lang="sr-Latn-CS" i="1" dirty="0">
                <a:latin typeface="Palatino Linotype" pitchFamily="18" charset="0"/>
              </a:rPr>
              <a:t>m</a:t>
            </a:r>
            <a:r>
              <a:rPr lang="sr-Latn-CS" i="1" dirty="0" smtClean="0">
                <a:latin typeface="Palatino Linotype" pitchFamily="18" charset="0"/>
              </a:rPr>
              <a:t>arket, EU market, </a:t>
            </a:r>
          </a:p>
          <a:p>
            <a:pPr>
              <a:buNone/>
            </a:pPr>
            <a:endParaRPr lang="sr-Latn-CS" dirty="0">
              <a:latin typeface="Palatino Linotype" pitchFamily="18" charset="0"/>
            </a:endParaRPr>
          </a:p>
          <a:p>
            <a:pPr>
              <a:buNone/>
            </a:pPr>
            <a:endParaRPr lang="sr-Latn-CS" i="1" dirty="0" smtClean="0">
              <a:latin typeface="Palatino Linotype" pitchFamily="18" charset="0"/>
            </a:endParaRPr>
          </a:p>
          <a:p>
            <a:endParaRPr lang="sr-Latn-CS" i="1" dirty="0">
              <a:latin typeface="Palatino Linotype" pitchFamily="18" charset="0"/>
            </a:endParaRPr>
          </a:p>
          <a:p>
            <a:pPr>
              <a:buNone/>
            </a:pPr>
            <a:endParaRPr lang="sr-Latn-CS" i="1" dirty="0" smtClean="0">
              <a:latin typeface="Palatino Linotype" pitchFamily="18" charset="0"/>
            </a:endParaRPr>
          </a:p>
          <a:p>
            <a:pPr>
              <a:buNone/>
            </a:pPr>
            <a:endParaRPr lang="sr-Latn-C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The Origin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5195887" cy="4876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86400" y="2057400"/>
            <a:ext cx="33772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Bartering (trampa)</a:t>
            </a:r>
          </a:p>
          <a:p>
            <a:endParaRPr lang="sr-Latn-CS" sz="2800" dirty="0" smtClean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Money – Currency</a:t>
            </a:r>
          </a:p>
          <a:p>
            <a:endParaRPr lang="sr-Latn-CS" sz="2800" dirty="0" smtClean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Retail/Wholesale</a:t>
            </a:r>
          </a:p>
          <a:p>
            <a:endParaRPr lang="sr-Latn-CS" sz="2800" dirty="0" smtClean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Intermediator</a:t>
            </a:r>
          </a:p>
          <a:p>
            <a:r>
              <a:rPr lang="sr-Latn-CS" sz="2800" dirty="0" smtClean="0">
                <a:latin typeface="Palatino Linotype" pitchFamily="18" charset="0"/>
              </a:rPr>
              <a:t>(broker)</a:t>
            </a:r>
          </a:p>
          <a:p>
            <a:endParaRPr lang="sr-Latn-CS" sz="2800" dirty="0" smtClean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Stock exchange</a:t>
            </a:r>
          </a:p>
          <a:p>
            <a:endParaRPr lang="sr-Latn-CS" sz="2800" dirty="0" smtClean="0">
              <a:latin typeface="Palatino Linotype" pitchFamily="18" charset="0"/>
            </a:endParaRPr>
          </a:p>
          <a:p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943600" cy="1143000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Stock Market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0" y="0"/>
            <a:ext cx="3810000" cy="3124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302359"/>
            <a:ext cx="58674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sr-Latn-CS" sz="2800" dirty="0" smtClean="0">
              <a:latin typeface="Palatino Linotype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2800" b="1" dirty="0" smtClean="0">
                <a:solidFill>
                  <a:srgbClr val="FF0000"/>
                </a:solidFill>
                <a:latin typeface="Palatino Linotype" pitchFamily="18" charset="0"/>
              </a:rPr>
              <a:t>Wall Street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2800" dirty="0" smtClean="0">
                <a:latin typeface="Palatino Linotype" pitchFamily="18" charset="0"/>
              </a:rPr>
              <a:t>Rise/Fall  - Plummet/Hike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2800" dirty="0" smtClean="0">
                <a:latin typeface="Palatino Linotype" pitchFamily="18" charset="0"/>
              </a:rPr>
              <a:t>Assets   -   Liability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2800" dirty="0" smtClean="0">
                <a:latin typeface="Palatino Linotype" pitchFamily="18" charset="0"/>
              </a:rPr>
              <a:t>Crash - 1920s – Great Depression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2800" dirty="0" smtClean="0">
                <a:latin typeface="Palatino Linotype" pitchFamily="18" charset="0"/>
              </a:rPr>
              <a:t>Boom / Boost  - Recession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2800" dirty="0" smtClean="0">
                <a:latin typeface="Palatino Linotype" pitchFamily="18" charset="0"/>
              </a:rPr>
              <a:t>Shares/Securities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2800" dirty="0" smtClean="0">
                <a:latin typeface="Palatino Linotype" pitchFamily="18" charset="0"/>
              </a:rPr>
              <a:t>Commodities (oil, sugar, gold)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2800" dirty="0" smtClean="0">
                <a:latin typeface="Palatino Linotype" pitchFamily="18" charset="0"/>
              </a:rPr>
              <a:t>Financial Times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1800" y="3581400"/>
            <a:ext cx="2362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Monopoly</a:t>
            </a:r>
          </a:p>
          <a:p>
            <a:r>
              <a:rPr lang="sr-Latn-CS" sz="2800" dirty="0" smtClean="0">
                <a:latin typeface="Palatino Linotype" pitchFamily="18" charset="0"/>
              </a:rPr>
              <a:t>Free Trade</a:t>
            </a:r>
          </a:p>
          <a:p>
            <a:r>
              <a:rPr lang="sr-Latn-CS" sz="2800" dirty="0" smtClean="0">
                <a:latin typeface="Palatino Linotype" pitchFamily="18" charset="0"/>
              </a:rPr>
              <a:t>Speculations</a:t>
            </a:r>
          </a:p>
          <a:p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user\Desktop\tradingplac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14800" cy="4419600"/>
          </a:xfrm>
          <a:prstGeom prst="rect">
            <a:avLst/>
          </a:prstGeom>
          <a:noFill/>
        </p:spPr>
      </p:pic>
      <p:pic>
        <p:nvPicPr>
          <p:cNvPr id="6146" name="Picture 2" descr="C:\Users\user\Desktop\Stock-market-bull-be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0"/>
            <a:ext cx="4800600" cy="4038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00400" y="4114800"/>
            <a:ext cx="5943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400" dirty="0" smtClean="0">
                <a:latin typeface="Palatino Linotype" pitchFamily="18" charset="0"/>
              </a:rPr>
              <a:t>BULL MARKET VS BEAR MARKET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           Increase                  Decrease</a:t>
            </a:r>
          </a:p>
          <a:p>
            <a:r>
              <a:rPr lang="sr-Latn-CS" sz="2400" dirty="0" smtClean="0">
                <a:latin typeface="Palatino Linotype" pitchFamily="18" charset="0"/>
              </a:rPr>
              <a:t>            Rise                         Fall</a:t>
            </a:r>
          </a:p>
          <a:p>
            <a:r>
              <a:rPr lang="sr-Latn-CS" sz="2400" dirty="0" smtClean="0">
                <a:latin typeface="Palatino Linotype" pitchFamily="18" charset="0"/>
              </a:rPr>
              <a:t>          Optimism                Pessimism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User\Desktop\_116711580_gs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166482" cy="5840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Market Share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MarketShar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4762500" cy="34766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4800600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V</a:t>
            </a:r>
            <a:r>
              <a:rPr lang="en-US" sz="2800" dirty="0" err="1" smtClean="0">
                <a:latin typeface="Palatino Linotype" pitchFamily="18" charset="0"/>
              </a:rPr>
              <a:t>olume</a:t>
            </a:r>
            <a:r>
              <a:rPr lang="en-US" sz="2800" dirty="0" smtClean="0">
                <a:latin typeface="Palatino Linotype" pitchFamily="18" charset="0"/>
              </a:rPr>
              <a:t> of sales achieved by </a:t>
            </a:r>
            <a:r>
              <a:rPr lang="sr-Latn-CS" sz="2800" dirty="0" smtClean="0">
                <a:latin typeface="Palatino Linotype" pitchFamily="18" charset="0"/>
              </a:rPr>
              <a:t>a</a:t>
            </a:r>
            <a:r>
              <a:rPr lang="en-US" sz="2800" dirty="0" smtClean="0">
                <a:latin typeface="Palatino Linotype" pitchFamily="18" charset="0"/>
              </a:rPr>
              <a:t> company in a specific area, compared to all sales of similar products</a:t>
            </a:r>
            <a:r>
              <a:rPr lang="sr-Latn-CS" sz="2800" dirty="0" smtClean="0">
                <a:latin typeface="Palatino Linotype" pitchFamily="18" charset="0"/>
              </a:rPr>
              <a:t>/</a:t>
            </a:r>
            <a:r>
              <a:rPr lang="en-US" sz="2800" dirty="0" smtClean="0">
                <a:latin typeface="Palatino Linotype" pitchFamily="18" charset="0"/>
              </a:rPr>
              <a:t> companies</a:t>
            </a:r>
            <a:r>
              <a:rPr lang="sr-Latn-CS" sz="2800" dirty="0" smtClean="0">
                <a:latin typeface="Palatino Linotype" pitchFamily="18" charset="0"/>
              </a:rPr>
              <a:t>. It is</a:t>
            </a:r>
            <a:r>
              <a:rPr lang="en-US" sz="2800" dirty="0" smtClean="0">
                <a:latin typeface="Palatino Linotype" pitchFamily="18" charset="0"/>
              </a:rPr>
              <a:t> expressed as a percentage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2051" name="Picture 3" descr="C:\Users\user\Desktop\2006-continental-shar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990600"/>
            <a:ext cx="42672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CS" sz="3600" b="1" i="1" dirty="0">
                <a:latin typeface="Palatino Linotype" pitchFamily="18" charset="0"/>
              </a:rPr>
              <a:t>t</a:t>
            </a:r>
            <a:r>
              <a:rPr lang="sr-Latn-CS" sz="3600" b="1" i="1" dirty="0" smtClean="0">
                <a:latin typeface="Palatino Linotype" pitchFamily="18" charset="0"/>
              </a:rPr>
              <a:t>o market</a:t>
            </a:r>
            <a:r>
              <a:rPr lang="sr-Latn-CS" sz="3600" dirty="0" smtClean="0">
                <a:latin typeface="Palatino Linotype" pitchFamily="18" charset="0"/>
              </a:rPr>
              <a:t>, v. – to do things that cause people to know about and want to buy sthg.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A group of </a:t>
            </a:r>
            <a:r>
              <a:rPr lang="en-US" b="1" dirty="0" smtClean="0">
                <a:solidFill>
                  <a:srgbClr val="FF0000"/>
                </a:solidFill>
                <a:latin typeface="Palatino Linotype" pitchFamily="18" charset="0"/>
              </a:rPr>
              <a:t>consumers</a:t>
            </a:r>
            <a:r>
              <a:rPr lang="en-US" dirty="0" smtClean="0">
                <a:latin typeface="Palatino Linotype" pitchFamily="18" charset="0"/>
              </a:rPr>
              <a:t> sharing certain demographic</a:t>
            </a:r>
            <a:r>
              <a:rPr lang="sr-Latn-CS" dirty="0" smtClean="0">
                <a:latin typeface="Palatino Linotype" pitchFamily="18" charset="0"/>
              </a:rPr>
              <a:t>/</a:t>
            </a:r>
            <a:r>
              <a:rPr lang="en-US" dirty="0" smtClean="0">
                <a:latin typeface="Palatino Linotype" pitchFamily="18" charset="0"/>
              </a:rPr>
              <a:t> geographic characteristics to whom </a:t>
            </a:r>
            <a:r>
              <a:rPr lang="en-US" b="1" dirty="0" smtClean="0">
                <a:solidFill>
                  <a:srgbClr val="FF0000"/>
                </a:solidFill>
                <a:latin typeface="Palatino Linotype" pitchFamily="18" charset="0"/>
              </a:rPr>
              <a:t>products are offered or sold.</a:t>
            </a:r>
            <a:endParaRPr lang="sr-Latn-CS" b="1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endParaRPr lang="sr-Latn-CS" b="1" dirty="0">
              <a:solidFill>
                <a:srgbClr val="FF0000"/>
              </a:solidFill>
              <a:latin typeface="Palatino Linotype" pitchFamily="18" charset="0"/>
            </a:endParaRPr>
          </a:p>
          <a:p>
            <a:r>
              <a:rPr lang="sr-Latn-CS" dirty="0" smtClean="0">
                <a:latin typeface="Palatino Linotype" pitchFamily="18" charset="0"/>
              </a:rPr>
              <a:t>Travel agent </a:t>
            </a:r>
            <a:r>
              <a:rPr lang="sr-Latn-CS" b="1" dirty="0" smtClean="0">
                <a:latin typeface="Palatino Linotype" pitchFamily="18" charset="0"/>
              </a:rPr>
              <a:t>: </a:t>
            </a:r>
            <a:r>
              <a:rPr lang="sr-Latn-CS" dirty="0" smtClean="0">
                <a:latin typeface="Palatino Linotype" pitchFamily="18" charset="0"/>
              </a:rPr>
              <a:t>“</a:t>
            </a:r>
            <a:r>
              <a:rPr lang="en-US" dirty="0" smtClean="0">
                <a:latin typeface="Palatino Linotype" pitchFamily="18" charset="0"/>
              </a:rPr>
              <a:t>My market is upscale </a:t>
            </a:r>
            <a:r>
              <a:rPr lang="en-US" b="1" i="1" dirty="0" smtClean="0">
                <a:latin typeface="Palatino Linotype" pitchFamily="18" charset="0"/>
              </a:rPr>
              <a:t>retirees </a:t>
            </a:r>
            <a:r>
              <a:rPr lang="en-US" dirty="0" smtClean="0">
                <a:latin typeface="Palatino Linotype" pitchFamily="18" charset="0"/>
              </a:rPr>
              <a:t>in the Houston metropolitan area.</a:t>
            </a:r>
            <a:r>
              <a:rPr lang="sr-Latn-CS" dirty="0" smtClean="0">
                <a:latin typeface="Palatino Linotype" pitchFamily="18" charset="0"/>
              </a:rPr>
              <a:t>” </a:t>
            </a: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(a specified category of potential buyers)</a:t>
            </a:r>
            <a:r>
              <a:rPr lang="en-US" dirty="0" smtClean="0">
                <a:latin typeface="Palatino Linotype" pitchFamily="18" charset="0"/>
              </a:rPr>
              <a:t> 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2895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Palatino Linotype" pitchFamily="18" charset="0"/>
              </a:rPr>
              <a:t>marketing = </a:t>
            </a:r>
            <a:r>
              <a:rPr lang="en-US" dirty="0" smtClean="0">
                <a:latin typeface="Palatino Linotype" pitchFamily="18" charset="0"/>
              </a:rPr>
              <a:t>identifying and reaching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</a:rPr>
              <a:t>specific segments of population </a:t>
            </a:r>
            <a:r>
              <a:rPr lang="sr-Latn-CS" dirty="0" smtClean="0">
                <a:latin typeface="Palatino Linotype" pitchFamily="18" charset="0"/>
              </a:rPr>
              <a:t>in order to sell</a:t>
            </a:r>
            <a:r>
              <a:rPr lang="en-US" dirty="0" smtClean="0">
                <a:latin typeface="Palatino Linotype" pitchFamily="18" charset="0"/>
              </a:rPr>
              <a:t> a product or</a:t>
            </a:r>
            <a:r>
              <a:rPr lang="sr-Latn-CS" dirty="0" smtClean="0">
                <a:latin typeface="Palatino Linotype" pitchFamily="18" charset="0"/>
              </a:rPr>
              <a:t> </a:t>
            </a:r>
            <a:r>
              <a:rPr lang="en-US" dirty="0" smtClean="0">
                <a:latin typeface="Palatino Linotype" pitchFamily="18" charset="0"/>
              </a:rPr>
              <a:t>service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733801"/>
            <a:ext cx="3733800" cy="106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3800" dirty="0"/>
          </a:p>
        </p:txBody>
      </p:sp>
      <p:pic>
        <p:nvPicPr>
          <p:cNvPr id="1026" name="Picture 2" descr="C:\Users\user\Desktop\market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514600"/>
            <a:ext cx="68580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Important Notions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Marketing/advertising agency</a:t>
            </a:r>
          </a:p>
          <a:p>
            <a:r>
              <a:rPr lang="sr-Latn-CS" dirty="0" smtClean="0">
                <a:latin typeface="Palatino Linotype" pitchFamily="18" charset="0"/>
              </a:rPr>
              <a:t>Marketing guru&amp;team (psychologists, economists, jurists, designers/artists, PR, IT)</a:t>
            </a:r>
          </a:p>
          <a:p>
            <a:pPr>
              <a:buNone/>
            </a:pPr>
            <a:endParaRPr lang="sr-Latn-CS" dirty="0" smtClean="0">
              <a:latin typeface="Palatino Linotype" pitchFamily="18" charset="0"/>
            </a:endParaRPr>
          </a:p>
          <a:p>
            <a:r>
              <a:rPr lang="sr-Latn-CS" dirty="0" smtClean="0">
                <a:latin typeface="Palatino Linotype" pitchFamily="18" charset="0"/>
              </a:rPr>
              <a:t>Market research</a:t>
            </a:r>
          </a:p>
          <a:p>
            <a:r>
              <a:rPr lang="sr-Latn-CS" dirty="0" smtClean="0">
                <a:latin typeface="Palatino Linotype" pitchFamily="18" charset="0"/>
              </a:rPr>
              <a:t>Target group/focus group – market segmentation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76400"/>
          </a:xfrm>
        </p:spPr>
        <p:txBody>
          <a:bodyPr>
            <a:normAutofit fontScale="90000"/>
          </a:bodyPr>
          <a:lstStyle/>
          <a:p>
            <a:pPr algn="l"/>
            <a:r>
              <a:rPr lang="sr-Latn-CS" sz="4000" b="1" dirty="0" smtClean="0">
                <a:latin typeface="Palatino Linotype" pitchFamily="18" charset="0"/>
              </a:rPr>
              <a:t/>
            </a:r>
            <a:br>
              <a:rPr lang="sr-Latn-CS" sz="4000" b="1" dirty="0" smtClean="0">
                <a:latin typeface="Palatino Linotype" pitchFamily="18" charset="0"/>
              </a:rPr>
            </a:br>
            <a:r>
              <a:rPr lang="en-US" sz="4000" b="1" dirty="0" smtClean="0">
                <a:latin typeface="Palatino Linotype" pitchFamily="18" charset="0"/>
              </a:rPr>
              <a:t>market</a:t>
            </a:r>
            <a:r>
              <a:rPr lang="en-US" sz="4000" b="1" i="1" dirty="0" smtClean="0">
                <a:latin typeface="Palatino Linotype" pitchFamily="18" charset="0"/>
              </a:rPr>
              <a:t> </a:t>
            </a:r>
            <a:r>
              <a:rPr lang="en-US" sz="4000" b="1" dirty="0" smtClean="0">
                <a:latin typeface="Palatino Linotype" pitchFamily="18" charset="0"/>
              </a:rPr>
              <a:t>research </a:t>
            </a:r>
            <a:r>
              <a:rPr lang="en-US" sz="4000" dirty="0" smtClean="0">
                <a:latin typeface="Palatino Linotype" pitchFamily="18" charset="0"/>
              </a:rPr>
              <a:t>= gathering</a:t>
            </a:r>
            <a:r>
              <a:rPr lang="sr-Latn-CS" sz="4000" dirty="0" smtClean="0">
                <a:latin typeface="Palatino Linotype" pitchFamily="18" charset="0"/>
              </a:rPr>
              <a:t> </a:t>
            </a:r>
            <a:r>
              <a:rPr lang="en-US" sz="4000" dirty="0" smtClean="0">
                <a:latin typeface="Palatino Linotype" pitchFamily="18" charset="0"/>
              </a:rPr>
              <a:t>information about markets or customers</a:t>
            </a:r>
            <a:r>
              <a:rPr lang="sr-Latn-CS" sz="4000" dirty="0" smtClean="0">
                <a:latin typeface="Palatino Linotype" pitchFamily="18" charset="0"/>
              </a:rPr>
              <a:t> – anticipate what they need and would like to buy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981200"/>
            <a:ext cx="5257800" cy="4144963"/>
          </a:xfrm>
        </p:spPr>
        <p:txBody>
          <a:bodyPr>
            <a:normAutofit/>
          </a:bodyPr>
          <a:lstStyle/>
          <a:p>
            <a:pPr marL="742950" indent="-742950">
              <a:buNone/>
            </a:pPr>
            <a:r>
              <a:rPr lang="sr-Latn-CS" sz="3800" dirty="0" smtClean="0">
                <a:latin typeface="Palatino Linotype" pitchFamily="18" charset="0"/>
              </a:rPr>
              <a:t> -  </a:t>
            </a:r>
            <a:r>
              <a:rPr lang="sr-Latn-CS" dirty="0" smtClean="0">
                <a:latin typeface="Palatino Linotype" pitchFamily="18" charset="0"/>
              </a:rPr>
              <a:t>conducting a survey</a:t>
            </a:r>
          </a:p>
          <a:p>
            <a:pPr marL="742950" indent="-742950">
              <a:buNone/>
            </a:pPr>
            <a:r>
              <a:rPr lang="sr-Latn-CS" dirty="0" smtClean="0">
                <a:latin typeface="Palatino Linotype" pitchFamily="18" charset="0"/>
              </a:rPr>
              <a:t>- SWOT analysis</a:t>
            </a:r>
          </a:p>
          <a:p>
            <a:pPr marL="742950" indent="-742950">
              <a:buNone/>
            </a:pPr>
            <a:r>
              <a:rPr lang="sr-Latn-CS" dirty="0" smtClean="0">
                <a:latin typeface="Palatino Linotype" pitchFamily="18" charset="0"/>
              </a:rPr>
              <a:t>- social media platforms </a:t>
            </a:r>
          </a:p>
          <a:p>
            <a:pPr marL="742950" indent="-742950">
              <a:buNone/>
            </a:pPr>
            <a:r>
              <a:rPr lang="sr-Latn-CS" dirty="0" smtClean="0">
                <a:latin typeface="Palatino Linotype" pitchFamily="18" charset="0"/>
              </a:rPr>
              <a:t>- qualitative&amp;quantitative research</a:t>
            </a:r>
          </a:p>
        </p:txBody>
      </p:sp>
      <p:pic>
        <p:nvPicPr>
          <p:cNvPr id="3074" name="Picture 2" descr="C:\Users\user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133600"/>
            <a:ext cx="375285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85800"/>
            <a:ext cx="9144000" cy="4038600"/>
          </a:xfrm>
        </p:spPr>
        <p:txBody>
          <a:bodyPr>
            <a:normAutofit/>
          </a:bodyPr>
          <a:lstStyle/>
          <a:p>
            <a:r>
              <a:rPr lang="sr-Latn-CS" sz="3200" b="1" dirty="0" smtClean="0">
                <a:latin typeface="Palatino Linotype" pitchFamily="18" charset="0"/>
              </a:rPr>
              <a:t/>
            </a:r>
            <a:br>
              <a:rPr lang="sr-Latn-CS" sz="3200" b="1" dirty="0" smtClean="0">
                <a:latin typeface="Palatino Linotype" pitchFamily="18" charset="0"/>
              </a:rPr>
            </a:br>
            <a:r>
              <a:rPr lang="en-US" sz="3200" b="1" dirty="0" smtClean="0">
                <a:latin typeface="Palatino Linotype" pitchFamily="18" charset="0"/>
              </a:rPr>
              <a:t>market segment</a:t>
            </a:r>
            <a:r>
              <a:rPr lang="en-US" sz="3200" dirty="0" smtClean="0">
                <a:latin typeface="Palatino Linotype" pitchFamily="18" charset="0"/>
              </a:rPr>
              <a:t> = part of a market of </a:t>
            </a:r>
            <a:r>
              <a:rPr lang="sr-Latn-CS" sz="3200" dirty="0" smtClean="0">
                <a:latin typeface="Palatino Linotype" pitchFamily="18" charset="0"/>
              </a:rPr>
              <a:t>individuals/families/companies/organizations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CS" sz="3200" dirty="0" smtClean="0">
                <a:solidFill>
                  <a:srgbClr val="FF0000"/>
                </a:solidFill>
                <a:latin typeface="Palatino Linotype" pitchFamily="18" charset="0"/>
              </a:rPr>
              <a:t>sharing</a:t>
            </a:r>
            <a:r>
              <a:rPr lang="en-US" sz="3200" dirty="0" smtClean="0">
                <a:solidFill>
                  <a:srgbClr val="FF0000"/>
                </a:solidFill>
                <a:latin typeface="Palatino Linotype" pitchFamily="18" charset="0"/>
              </a:rPr>
              <a:t> characteristic</a:t>
            </a:r>
            <a:r>
              <a:rPr lang="sr-Latn-CS" sz="3200" dirty="0" smtClean="0">
                <a:solidFill>
                  <a:srgbClr val="FF0000"/>
                </a:solidFill>
                <a:latin typeface="Palatino Linotype" pitchFamily="18" charset="0"/>
              </a:rPr>
              <a:t>(</a:t>
            </a:r>
            <a:r>
              <a:rPr lang="en-US" sz="3200" dirty="0" smtClean="0">
                <a:solidFill>
                  <a:srgbClr val="FF0000"/>
                </a:solidFill>
                <a:latin typeface="Palatino Linotype" pitchFamily="18" charset="0"/>
              </a:rPr>
              <a:t>s</a:t>
            </a:r>
            <a:r>
              <a:rPr lang="sr-Latn-CS" sz="3200" dirty="0" smtClean="0">
                <a:solidFill>
                  <a:srgbClr val="FF0000"/>
                </a:solidFill>
                <a:latin typeface="Palatino Linotype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</a:rPr>
              <a:t> that cause them to demand similar product</a:t>
            </a:r>
            <a:r>
              <a:rPr lang="sr-Latn-CS" sz="3200" dirty="0" smtClean="0">
                <a:latin typeface="Palatino Linotype" pitchFamily="18" charset="0"/>
              </a:rPr>
              <a:t>s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CS" sz="3200" dirty="0" smtClean="0">
                <a:latin typeface="Palatino Linotype" pitchFamily="18" charset="0"/>
              </a:rPr>
              <a:t>or</a:t>
            </a:r>
            <a:r>
              <a:rPr lang="en-US" sz="3200" dirty="0" smtClean="0">
                <a:latin typeface="Palatino Linotype" pitchFamily="18" charset="0"/>
              </a:rPr>
              <a:t> services</a:t>
            </a:r>
            <a:r>
              <a:rPr lang="sr-Latn-CS" sz="3600" dirty="0" smtClean="0">
                <a:latin typeface="Palatino Linotype" pitchFamily="18" charset="0"/>
              </a:rPr>
              <a:t>.</a:t>
            </a:r>
            <a:r>
              <a:rPr lang="sr-Latn-CS" sz="4000" dirty="0" smtClean="0">
                <a:latin typeface="Palatino Linotype" pitchFamily="18" charset="0"/>
              </a:rPr>
              <a:t/>
            </a:r>
            <a:br>
              <a:rPr lang="sr-Latn-CS" sz="4000" dirty="0" smtClean="0">
                <a:latin typeface="Palatino Linotype" pitchFamily="18" charset="0"/>
              </a:rPr>
            </a:br>
            <a:r>
              <a:rPr lang="en-US" dirty="0" smtClean="0">
                <a:latin typeface="Palatino Linotype" pitchFamily="18" charset="0"/>
              </a:rPr>
              <a:t> </a:t>
            </a:r>
            <a:r>
              <a:rPr lang="sr-Latn-CS" dirty="0" smtClean="0">
                <a:latin typeface="Palatino Linotype" pitchFamily="18" charset="0"/>
              </a:rPr>
              <a:t>-</a:t>
            </a:r>
            <a:r>
              <a:rPr lang="en-US" sz="3200" dirty="0" smtClean="0">
                <a:latin typeface="Palatino Linotype" pitchFamily="18" charset="0"/>
              </a:rPr>
              <a:t>Market segments share same qualities: gender, age, interests, location, income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19600"/>
            <a:ext cx="9144000" cy="22647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800" dirty="0" smtClean="0"/>
              <a:t>.</a:t>
            </a:r>
            <a:endParaRPr lang="en-US" sz="3800" dirty="0"/>
          </a:p>
        </p:txBody>
      </p:sp>
      <p:pic>
        <p:nvPicPr>
          <p:cNvPr id="4098" name="Picture 2" descr="C:\Users\user\Desktop\Good-market-segmentati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276600"/>
            <a:ext cx="68580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686800" cy="23622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Palatino Linotype" pitchFamily="18" charset="0"/>
              </a:rPr>
              <a:t>target</a:t>
            </a:r>
            <a:r>
              <a:rPr lang="en-US" sz="4000" dirty="0" smtClean="0">
                <a:latin typeface="Palatino Linotype" pitchFamily="18" charset="0"/>
              </a:rPr>
              <a:t> </a:t>
            </a:r>
            <a:r>
              <a:rPr lang="sr-Latn-CS" sz="4000" b="1" dirty="0" smtClean="0">
                <a:latin typeface="Palatino Linotype" pitchFamily="18" charset="0"/>
              </a:rPr>
              <a:t>group or focus group</a:t>
            </a:r>
            <a:r>
              <a:rPr lang="en-US" sz="4000" dirty="0" smtClean="0">
                <a:latin typeface="Palatino Linotype" pitchFamily="18" charset="0"/>
              </a:rPr>
              <a:t> = a group of customers  at which a company has decided to aim its products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122" name="Picture 2" descr="C:\Users\user\Desktop\identifying-target-audience-city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91200" y="2286000"/>
            <a:ext cx="3352800" cy="4114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667000"/>
            <a:ext cx="670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i="1" dirty="0" smtClean="0">
                <a:latin typeface="Palatino Linotype" pitchFamily="18" charset="0"/>
              </a:rPr>
              <a:t>Demographic </a:t>
            </a:r>
            <a:r>
              <a:rPr lang="sr-Latn-CS" sz="2400" dirty="0" smtClean="0">
                <a:latin typeface="Palatino Linotype" pitchFamily="18" charset="0"/>
              </a:rPr>
              <a:t>– gender, age</a:t>
            </a:r>
          </a:p>
          <a:p>
            <a:r>
              <a:rPr lang="sr-Latn-CS" sz="2400" b="1" i="1" dirty="0" smtClean="0">
                <a:latin typeface="Palatino Linotype" pitchFamily="18" charset="0"/>
              </a:rPr>
              <a:t>Socioeconomic</a:t>
            </a:r>
            <a:r>
              <a:rPr lang="sr-Latn-CS" sz="2400" dirty="0" smtClean="0">
                <a:latin typeface="Palatino Linotype" pitchFamily="18" charset="0"/>
              </a:rPr>
              <a:t> – income, profession,</a:t>
            </a:r>
          </a:p>
          <a:p>
            <a:r>
              <a:rPr lang="sr-Latn-CS" sz="2400" dirty="0" smtClean="0">
                <a:latin typeface="Palatino Linotype" pitchFamily="18" charset="0"/>
              </a:rPr>
              <a:t>                              household size, education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b="1" i="1" dirty="0" smtClean="0">
                <a:latin typeface="Palatino Linotype" pitchFamily="18" charset="0"/>
              </a:rPr>
              <a:t>Psychographic</a:t>
            </a:r>
            <a:r>
              <a:rPr lang="sr-Latn-CS" sz="2400" dirty="0" smtClean="0">
                <a:latin typeface="Palatino Linotype" pitchFamily="18" charset="0"/>
              </a:rPr>
              <a:t> – interests, attitudes, values,</a:t>
            </a:r>
          </a:p>
          <a:p>
            <a:r>
              <a:rPr lang="sr-Latn-CS" sz="2400" dirty="0" smtClean="0">
                <a:latin typeface="Palatino Linotype" pitchFamily="18" charset="0"/>
              </a:rPr>
              <a:t>                               lifestyles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b="1" i="1" dirty="0" smtClean="0">
                <a:latin typeface="Palatino Linotype" pitchFamily="18" charset="0"/>
              </a:rPr>
              <a:t>Behavioral </a:t>
            </a:r>
            <a:r>
              <a:rPr lang="sr-Latn-CS" sz="2400" dirty="0" smtClean="0">
                <a:latin typeface="Palatino Linotype" pitchFamily="18" charset="0"/>
              </a:rPr>
              <a:t>– occasion, degree of loyalty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b="1" i="1" dirty="0" smtClean="0">
                <a:latin typeface="Palatino Linotype" pitchFamily="18" charset="0"/>
              </a:rPr>
              <a:t>Product- related </a:t>
            </a:r>
            <a:r>
              <a:rPr lang="sr-Latn-CS" sz="2400" dirty="0" smtClean="0">
                <a:latin typeface="Palatino Linotype" pitchFamily="18" charset="0"/>
              </a:rPr>
              <a:t>– relationship to a product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962400"/>
            <a:ext cx="4038600" cy="2895600"/>
          </a:xfrm>
        </p:spPr>
        <p:txBody>
          <a:bodyPr>
            <a:normAutofit fontScale="85000" lnSpcReduction="10000"/>
          </a:bodyPr>
          <a:lstStyle/>
          <a:p>
            <a:r>
              <a:rPr lang="en-US" sz="3000" b="1" dirty="0" smtClean="0">
                <a:latin typeface="Palatino Linotype" pitchFamily="18" charset="0"/>
              </a:rPr>
              <a:t>mass</a:t>
            </a:r>
            <a:r>
              <a:rPr lang="en-US" sz="3000" dirty="0" smtClean="0">
                <a:latin typeface="Palatino Linotype" pitchFamily="18" charset="0"/>
              </a:rPr>
              <a:t> </a:t>
            </a:r>
            <a:r>
              <a:rPr lang="en-US" sz="3000" b="1" dirty="0" smtClean="0">
                <a:latin typeface="Palatino Linotype" pitchFamily="18" charset="0"/>
              </a:rPr>
              <a:t>marketing</a:t>
            </a:r>
            <a:r>
              <a:rPr lang="en-US" sz="3000" dirty="0" smtClean="0">
                <a:latin typeface="Palatino Linotype" pitchFamily="18" charset="0"/>
              </a:rPr>
              <a:t>  = a firm decides to ignore market segment differences and go after the whole market with one offer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962400"/>
            <a:ext cx="4038600" cy="2667000"/>
          </a:xfrm>
        </p:spPr>
        <p:txBody>
          <a:bodyPr>
            <a:normAutofit fontScale="85000" lnSpcReduction="10000"/>
          </a:bodyPr>
          <a:lstStyle/>
          <a:p>
            <a:r>
              <a:rPr lang="en-US" sz="3000" b="1" dirty="0" smtClean="0">
                <a:latin typeface="Palatino Linotype" pitchFamily="18" charset="0"/>
              </a:rPr>
              <a:t>niche market =</a:t>
            </a:r>
            <a:r>
              <a:rPr lang="sr-Latn-CS" sz="3000" b="1" dirty="0" smtClean="0">
                <a:latin typeface="Palatino Linotype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</a:rPr>
              <a:t>aimed at satisfying specific market needs (prestige, practicability, adventure, planet environment conscience)</a:t>
            </a:r>
          </a:p>
          <a:p>
            <a:endParaRPr lang="en-US" dirty="0"/>
          </a:p>
        </p:txBody>
      </p:sp>
      <p:pic>
        <p:nvPicPr>
          <p:cNvPr id="8194" name="Picture 2" descr="C:\Users\user\Desktop\markets-300x2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88392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esktop\journal-international-academy-Niche-Tourism-23-1-72-g00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Image-Exclusivity-Economics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76401"/>
            <a:ext cx="4343400" cy="1904999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</a:rPr>
              <a:t>upmarket </a:t>
            </a:r>
            <a:endParaRPr lang="sr-Latn-C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intended for high-income</a:t>
            </a: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consumers</a:t>
            </a:r>
          </a:p>
          <a:p>
            <a:pPr>
              <a:buNone/>
            </a:pPr>
            <a:endParaRPr lang="sr-Latn-CS" dirty="0" smtClean="0">
              <a:latin typeface="Palatino Linotype" pitchFamily="18" charset="0"/>
            </a:endParaRPr>
          </a:p>
          <a:p>
            <a:pPr>
              <a:buNone/>
            </a:pPr>
            <a:endParaRPr lang="en-US" dirty="0" smtClean="0">
              <a:latin typeface="Palatino Linotype" pitchFamily="18" charset="0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1"/>
            <a:ext cx="3581400" cy="1981200"/>
          </a:xfrm>
        </p:spPr>
        <p:txBody>
          <a:bodyPr/>
          <a:lstStyle/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Palatino Linotype" pitchFamily="18" charset="0"/>
              </a:rPr>
              <a:t>downmarket</a:t>
            </a:r>
            <a:endParaRPr lang="sr-Latn-C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mainly sold to </a:t>
            </a: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low-income people</a:t>
            </a:r>
            <a:r>
              <a:rPr lang="en-US" dirty="0" smtClean="0">
                <a:latin typeface="Palatino Linotype" pitchFamily="18" charset="0"/>
              </a:rPr>
              <a:t>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9219" name="Picture 3" descr="C:\Users\user\Desktop\jimmy-choo-for-h-and-m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3276600"/>
            <a:ext cx="2997200" cy="3162300"/>
          </a:xfrm>
          <a:prstGeom prst="rect">
            <a:avLst/>
          </a:prstGeom>
          <a:noFill/>
        </p:spPr>
      </p:pic>
      <p:pic>
        <p:nvPicPr>
          <p:cNvPr id="9220" name="Picture 4" descr="C:\Users\user\Desktop\hd_choc-portfoli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429000"/>
            <a:ext cx="3352800" cy="3281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Strategy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what-is-marketing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2441" y="1600200"/>
            <a:ext cx="68191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Marketing Mix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372600" cy="5287963"/>
          </a:xfrm>
        </p:spPr>
        <p:txBody>
          <a:bodyPr>
            <a:norm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4 Ps</a:t>
            </a:r>
          </a:p>
          <a:p>
            <a:pPr>
              <a:buNone/>
            </a:pPr>
            <a:r>
              <a:rPr lang="sr-Latn-CS" sz="2800" dirty="0" smtClean="0">
                <a:latin typeface="Palatino Linotype" pitchFamily="18" charset="0"/>
              </a:rPr>
              <a:t>   Product Price Promotion Place (distribution)</a:t>
            </a:r>
          </a:p>
          <a:p>
            <a:r>
              <a:rPr lang="sr-Latn-CS" sz="2800" dirty="0" smtClean="0">
                <a:latin typeface="Palatino Linotype" pitchFamily="18" charset="0"/>
              </a:rPr>
              <a:t>4 Cs</a:t>
            </a:r>
          </a:p>
          <a:p>
            <a:pPr>
              <a:buNone/>
            </a:pPr>
            <a:r>
              <a:rPr lang="sr-Latn-CS" sz="2800" dirty="0" smtClean="0">
                <a:latin typeface="Palatino Linotype" pitchFamily="18" charset="0"/>
              </a:rPr>
              <a:t>   Commodity Cost Communication Channel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7170" name="Picture 2" descr="C:\Users\user\Desktop\mixma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124200"/>
            <a:ext cx="827249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Georgia" pitchFamily="18" charset="0"/>
              </a:rPr>
              <a:t>Market Stretching</a:t>
            </a:r>
            <a:endParaRPr lang="en-US" dirty="0">
              <a:latin typeface="Georgia" pitchFamily="18" charset="0"/>
            </a:endParaRPr>
          </a:p>
        </p:txBody>
      </p:sp>
      <p:pic>
        <p:nvPicPr>
          <p:cNvPr id="4" name="Picture 2" descr="C:\Users\User\Desktop\Munchmallow-105g-choc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15911" y="1600200"/>
            <a:ext cx="651217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Palatino Linotype" pitchFamily="18" charset="0"/>
              </a:rPr>
              <a:t>to</a:t>
            </a:r>
            <a:r>
              <a:rPr lang="en-US" dirty="0" smtClean="0">
                <a:latin typeface="Palatino Linotype" pitchFamily="18" charset="0"/>
              </a:rPr>
              <a:t> </a:t>
            </a:r>
            <a:r>
              <a:rPr lang="en-US" b="1" dirty="0" smtClean="0">
                <a:latin typeface="Palatino Linotype" pitchFamily="18" charset="0"/>
              </a:rPr>
              <a:t>promote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9416"/>
            <a:ext cx="9144000" cy="4846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CS" sz="3800" dirty="0" smtClean="0"/>
              <a:t>   </a:t>
            </a:r>
            <a:r>
              <a:rPr lang="en-US" sz="3800" dirty="0" smtClean="0"/>
              <a:t> </a:t>
            </a:r>
            <a:r>
              <a:rPr lang="en-US" sz="3800" dirty="0" smtClean="0">
                <a:latin typeface="Palatino Linotype" pitchFamily="18" charset="0"/>
              </a:rPr>
              <a:t>help sell a product or service, make it more popular by advertising it or offering a special price</a:t>
            </a:r>
            <a:endParaRPr lang="en-US" sz="3800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touri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3962400"/>
            <a:ext cx="5029200" cy="2590800"/>
          </a:xfrm>
          <a:prstGeom prst="rect">
            <a:avLst/>
          </a:prstGeom>
          <a:noFill/>
        </p:spPr>
      </p:pic>
      <p:pic>
        <p:nvPicPr>
          <p:cNvPr id="1027" name="Picture 3" descr="C:\Users\user\Desktop\morocc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86200"/>
            <a:ext cx="52578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Slogans and Logos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sz="3100" i="1" dirty="0" smtClean="0">
                <a:latin typeface="Palatino Linotype" pitchFamily="18" charset="0"/>
              </a:rPr>
              <a:t>tactile, innuendo, disturbing, overexicting, puns</a:t>
            </a:r>
            <a:endParaRPr lang="en-US" sz="3100" i="1" dirty="0">
              <a:latin typeface="Palatino Linotype" pitchFamily="18" charset="0"/>
            </a:endParaRPr>
          </a:p>
        </p:txBody>
      </p:sp>
      <p:pic>
        <p:nvPicPr>
          <p:cNvPr id="58370" name="Picture 2" descr="C:\Users\user\Desktop\i-amsterda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85860"/>
            <a:ext cx="6777158" cy="452596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6000768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Georgia" pitchFamily="18" charset="0"/>
                <a:hlinkClick r:id="rId3"/>
              </a:rPr>
              <a:t>https://www.youtube.com/watch?v=hqEh0iFWlgs</a:t>
            </a:r>
            <a:endParaRPr lang="sr-Latn-RS" sz="2400" b="1" dirty="0" smtClean="0">
              <a:latin typeface="Georgia" pitchFamily="18" charset="0"/>
            </a:endParaRPr>
          </a:p>
          <a:p>
            <a:pPr algn="ctr"/>
            <a:endParaRPr lang="en-US" sz="24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Emotions 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Blatant, Agressive Ways 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1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643050"/>
            <a:ext cx="6143668" cy="47706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 fontScale="90000"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Emotions</a:t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>Subtle, Subliminal Ways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2051" name="Picture 3" descr="C:\Users\user\Desktop\Mega-6_Riad_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00108"/>
            <a:ext cx="7215238" cy="457203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50070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solidFill>
                  <a:srgbClr val="FF0000"/>
                </a:solidFill>
                <a:latin typeface="Georgia" pitchFamily="18" charset="0"/>
              </a:rPr>
              <a:t>WATCH </a:t>
            </a:r>
            <a:r>
              <a:rPr lang="en-US" sz="2400" b="1" dirty="0" err="1" smtClean="0">
                <a:solidFill>
                  <a:srgbClr val="FF0000"/>
                </a:solidFill>
                <a:latin typeface="Georgia" pitchFamily="18" charset="0"/>
                <a:hlinkClick r:id="rId3"/>
              </a:rPr>
              <a:t>https://www.youtube.com/watch?v=CML7wk62rsA</a:t>
            </a:r>
            <a:endParaRPr lang="sr-Latn-RS" sz="2400" b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Georgia" pitchFamily="18" charset="0"/>
                <a:hlinkClick r:id="rId4"/>
              </a:rPr>
              <a:t>https://www.youtube.com/watch?v=1NXWRMrnNxA</a:t>
            </a:r>
            <a:endParaRPr lang="sr-Latn-RS" sz="2400" b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endParaRPr lang="sr-Latn-RS" sz="2400" b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endParaRPr lang="en-US" sz="2400" b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Country – City Branding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and Country as a Brand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19875" y="1600200"/>
            <a:ext cx="252412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352800"/>
            <a:ext cx="2400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524000"/>
            <a:ext cx="1662112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09800" y="1828800"/>
            <a:ext cx="2195513" cy="15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 descr="http://www.ukom.gov.si/uploads/pics/IFS15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581400"/>
            <a:ext cx="36576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TV</a:t>
            </a:r>
            <a:r>
              <a:rPr lang="en-US" dirty="0" smtClean="0">
                <a:latin typeface="Palatino Linotype" pitchFamily="18" charset="0"/>
              </a:rPr>
              <a:t> </a:t>
            </a:r>
            <a:r>
              <a:rPr lang="sr-Latn-CS" dirty="0" smtClean="0">
                <a:latin typeface="Palatino Linotype" pitchFamily="18" charset="0"/>
              </a:rPr>
              <a:t>C</a:t>
            </a:r>
            <a:r>
              <a:rPr lang="en-US" dirty="0" err="1" smtClean="0">
                <a:latin typeface="Palatino Linotype" pitchFamily="18" charset="0"/>
              </a:rPr>
              <a:t>ommercial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9457" name="Picture 1" descr="C:\Users\user\Desktop\tv_xlarge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4286250" cy="3494881"/>
          </a:xfrm>
          <a:prstGeom prst="rect">
            <a:avLst/>
          </a:prstGeom>
          <a:noFill/>
        </p:spPr>
      </p:pic>
      <p:pic>
        <p:nvPicPr>
          <p:cNvPr id="19458" name="Picture 2" descr="C:\Users\user\Desktop\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714500"/>
            <a:ext cx="42672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Georgia" pitchFamily="18" charset="0"/>
              </a:rPr>
              <a:t>Endorsed Ad</a:t>
            </a:r>
            <a:endParaRPr lang="en-US" dirty="0">
              <a:latin typeface="Georgia" pitchFamily="18" charset="0"/>
            </a:endParaRPr>
          </a:p>
        </p:txBody>
      </p:sp>
      <p:pic>
        <p:nvPicPr>
          <p:cNvPr id="2050" name="Picture 2" descr="C:\Users\User\Desktop\cab6244c2981b301abae3fc4ed2d74a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642918"/>
            <a:ext cx="7000924" cy="495459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5786454"/>
            <a:ext cx="8215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hlinkClick r:id="rId3"/>
              </a:rPr>
              <a:t>https://</a:t>
            </a:r>
            <a:r>
              <a:rPr lang="en-US" sz="2400" b="1" dirty="0" err="1" smtClean="0">
                <a:latin typeface="Georgia" pitchFamily="18" charset="0"/>
                <a:hlinkClick r:id="rId3"/>
              </a:rPr>
              <a:t>www.youtube.com/watch?v=Svlks_34XCc</a:t>
            </a:r>
            <a:endParaRPr lang="sr-Latn-RS" sz="2400" b="1" dirty="0" smtClean="0">
              <a:latin typeface="Georgia" pitchFamily="18" charset="0"/>
            </a:endParaRPr>
          </a:p>
          <a:p>
            <a:pPr algn="ctr"/>
            <a:endParaRPr lang="en-US" sz="24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Radio Ad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075" name="Picture 3" descr="C:\Users\user\Desktop\MICKO LJUBICIC by Dušan Atlagic 796p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571612"/>
            <a:ext cx="3385965" cy="4525963"/>
          </a:xfrm>
          <a:prstGeom prst="rect">
            <a:avLst/>
          </a:prstGeom>
          <a:noFill/>
        </p:spPr>
      </p:pic>
      <p:pic>
        <p:nvPicPr>
          <p:cNvPr id="3076" name="Picture 4" descr="C:\Users\user\Desktop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785794"/>
            <a:ext cx="2962275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Cinema/Theatre/Festival Ad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59394" name="Picture 2" descr="C:\Users\user\Desktop\article-0-0C8B926F00000578-38_634x3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0122041">
            <a:off x="5472582" y="936624"/>
            <a:ext cx="3838981" cy="3697026"/>
          </a:xfrm>
          <a:prstGeom prst="rect">
            <a:avLst/>
          </a:prstGeom>
          <a:noFill/>
        </p:spPr>
      </p:pic>
      <p:pic>
        <p:nvPicPr>
          <p:cNvPr id="59395" name="Picture 3" descr="C:\Users\user\Desktop\flashPlacehold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4572000" cy="3086100"/>
          </a:xfrm>
          <a:prstGeom prst="rect">
            <a:avLst/>
          </a:prstGeom>
          <a:noFill/>
        </p:spPr>
      </p:pic>
      <p:pic>
        <p:nvPicPr>
          <p:cNvPr id="59396" name="Picture 4" descr="C:\Users\user\Desktop\62524_Noc reklamozdera 2010 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477076">
            <a:off x="2356414" y="3251572"/>
            <a:ext cx="37338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Sporting Event - Sponsorship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61442" name="Picture 2" descr="C:\Users\user\Desktop\sailing-head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1090478">
            <a:off x="240954" y="990908"/>
            <a:ext cx="4129978" cy="3279688"/>
          </a:xfrm>
          <a:prstGeom prst="rect">
            <a:avLst/>
          </a:prstGeom>
          <a:noFill/>
        </p:spPr>
      </p:pic>
      <p:pic>
        <p:nvPicPr>
          <p:cNvPr id="61443" name="Picture 3" descr="C:\Users\user\Desktop\images f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914400"/>
            <a:ext cx="3505200" cy="2438400"/>
          </a:xfrm>
          <a:prstGeom prst="rect">
            <a:avLst/>
          </a:prstGeom>
          <a:noFill/>
        </p:spPr>
      </p:pic>
      <p:pic>
        <p:nvPicPr>
          <p:cNvPr id="61444" name="Picture 4" descr="C:\Users\user\Desktop\article-0-19D70BA100000578-449_638x3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043764">
            <a:off x="4455491" y="3517576"/>
            <a:ext cx="4029075" cy="3314700"/>
          </a:xfrm>
          <a:prstGeom prst="rect">
            <a:avLst/>
          </a:prstGeom>
          <a:noFill/>
        </p:spPr>
      </p:pic>
      <p:pic>
        <p:nvPicPr>
          <p:cNvPr id="61445" name="Picture 5" descr="C:\Users\user\Desktop\4f94161a-4a7e-47b8-ae03-a79f4eb260b1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495800"/>
            <a:ext cx="4152900" cy="219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Palatino Linotype" pitchFamily="18" charset="0"/>
              </a:rPr>
              <a:t>web site</a:t>
            </a:r>
            <a:r>
              <a:rPr lang="sr-Latn-CS" dirty="0" smtClean="0">
                <a:latin typeface="Palatino Linotype" pitchFamily="18" charset="0"/>
              </a:rPr>
              <a:t>&amp;social media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8433" name="Picture 1" descr="C:\Users\user\Desktop\amz_newfb2014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67300" y="1524000"/>
            <a:ext cx="4076700" cy="2857500"/>
          </a:xfrm>
          <a:prstGeom prst="rect">
            <a:avLst/>
          </a:prstGeom>
          <a:noFill/>
        </p:spPr>
      </p:pic>
      <p:pic>
        <p:nvPicPr>
          <p:cNvPr id="18434" name="Picture 2" descr="C:\Users\user\Desktop\41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295400"/>
            <a:ext cx="4724400" cy="4119563"/>
          </a:xfrm>
          <a:prstGeom prst="rect">
            <a:avLst/>
          </a:prstGeom>
          <a:noFill/>
        </p:spPr>
      </p:pic>
      <p:pic>
        <p:nvPicPr>
          <p:cNvPr id="18435" name="Picture 3" descr="C:\Users\user\Desktop\couchsurfing-imag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724400"/>
            <a:ext cx="4572000" cy="1906587"/>
          </a:xfrm>
          <a:prstGeom prst="rect">
            <a:avLst/>
          </a:prstGeom>
          <a:noFill/>
        </p:spPr>
      </p:pic>
      <p:pic>
        <p:nvPicPr>
          <p:cNvPr id="18436" name="Picture 4" descr="C:\Users\user\Desktop\trip-advisor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132387"/>
            <a:ext cx="3962400" cy="1725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User\Desktop\Digital-Marketing-Channels-What-is-Digital-Marketing-Edurek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8072494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Georgia" pitchFamily="18" charset="0"/>
              </a:rPr>
              <a:t>Crowdfunding</a:t>
            </a:r>
            <a:endParaRPr lang="en-US" sz="3600" dirty="0">
              <a:latin typeface="Georgia" pitchFamily="18" charset="0"/>
            </a:endParaRPr>
          </a:p>
        </p:txBody>
      </p:sp>
      <p:pic>
        <p:nvPicPr>
          <p:cNvPr id="3074" name="Picture 2" descr="C:\Users\User\Desktop\1 KLCIhThWCqVEPJXt7SI2IQ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6"/>
            <a:ext cx="7858180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The Word of Mouth&amp;Face-to-face, tele-sale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54274" name="Picture 2" descr="C:\Users\user\Desktop\spcial-media-offline-marketin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4724400" cy="5105400"/>
          </a:xfrm>
          <a:prstGeom prst="rect">
            <a:avLst/>
          </a:prstGeom>
          <a:noFill/>
        </p:spPr>
      </p:pic>
      <p:pic>
        <p:nvPicPr>
          <p:cNvPr id="54275" name="Picture 3" descr="C:\Users\user\Desktop\mouth-medical-marke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524000"/>
            <a:ext cx="3048000" cy="2133600"/>
          </a:xfrm>
          <a:prstGeom prst="rect">
            <a:avLst/>
          </a:prstGeom>
          <a:noFill/>
        </p:spPr>
      </p:pic>
      <p:pic>
        <p:nvPicPr>
          <p:cNvPr id="54276" name="Picture 4" descr="C:\Users\user\Desktop\Google-550x3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733801"/>
            <a:ext cx="42672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Mailing, Correspondence, 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Loyalty Program, Newsletter, Feedback Questionnaire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62466" name="Picture 2" descr="C:\Users\user\Desktop\Ishikawa_Newsletter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752600"/>
            <a:ext cx="3083081" cy="4525963"/>
          </a:xfrm>
          <a:prstGeom prst="rect">
            <a:avLst/>
          </a:prstGeom>
          <a:noFill/>
        </p:spPr>
      </p:pic>
      <p:pic>
        <p:nvPicPr>
          <p:cNvPr id="62467" name="Picture 3" descr="C:\Users\user\Desktop\GiftCar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033655">
            <a:off x="6105419" y="2028736"/>
            <a:ext cx="2495550" cy="2576600"/>
          </a:xfrm>
          <a:prstGeom prst="rect">
            <a:avLst/>
          </a:prstGeom>
          <a:noFill/>
        </p:spPr>
      </p:pic>
      <p:pic>
        <p:nvPicPr>
          <p:cNvPr id="62468" name="Picture 4" descr="C:\Users\user\Desktop\images 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724400"/>
            <a:ext cx="2533650" cy="1800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Tourism Fair&amp;Sales Promotion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i="1" dirty="0" smtClean="0">
                <a:latin typeface="Palatino Linotype" pitchFamily="18" charset="0"/>
              </a:rPr>
              <a:t>First and Last Minute</a:t>
            </a:r>
            <a:endParaRPr lang="en-US" i="1" dirty="0">
              <a:latin typeface="Palatino Linotype" pitchFamily="18" charset="0"/>
            </a:endParaRPr>
          </a:p>
        </p:txBody>
      </p:sp>
      <p:pic>
        <p:nvPicPr>
          <p:cNvPr id="57346" name="Picture 2" descr="C:\Users\user\Desktop\IT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20056"/>
            <a:ext cx="8229600" cy="4909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CS" sz="3500" dirty="0" smtClean="0">
                <a:latin typeface="Palatino Linotype" pitchFamily="18" charset="0"/>
              </a:rPr>
              <a:t>Press Release&amp;News Conference, TV Shows - PR</a:t>
            </a:r>
            <a:endParaRPr lang="en-US" sz="35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5791200" cy="1752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Palatino Linotype" pitchFamily="18" charset="0"/>
              </a:rPr>
              <a:t>News that is sent out or released by the company making the news. </a:t>
            </a:r>
            <a:r>
              <a:rPr lang="sr-Latn-CS" dirty="0" smtClean="0">
                <a:latin typeface="Palatino Linotype" pitchFamily="18" charset="0"/>
              </a:rPr>
              <a:t>(company bias)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63490" name="Picture 2" descr="C:\Users\user\Desktop\ereleases_200x3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9000" y="1371600"/>
            <a:ext cx="3175000" cy="3810000"/>
          </a:xfrm>
          <a:prstGeom prst="rect">
            <a:avLst/>
          </a:prstGeom>
          <a:noFill/>
        </p:spPr>
      </p:pic>
      <p:pic>
        <p:nvPicPr>
          <p:cNvPr id="63491" name="Picture 3" descr="C:\Users\user\Desktop\Mr Arjun Sharma addressing the Press Conference on CII sadfdsafdas Tourism Fest9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0"/>
            <a:ext cx="3886200" cy="2681288"/>
          </a:xfrm>
          <a:prstGeom prst="rect">
            <a:avLst/>
          </a:prstGeom>
          <a:noFill/>
        </p:spPr>
      </p:pic>
      <p:pic>
        <p:nvPicPr>
          <p:cNvPr id="63492" name="Picture 4" descr="C:\Users\user\Desktop\svet_400x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4267200"/>
            <a:ext cx="29718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Georgia" pitchFamily="18" charset="0"/>
              </a:rPr>
              <a:t>NTO paid article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1285884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 smtClean="0">
                <a:latin typeface="Georgia" pitchFamily="18" charset="0"/>
                <a:hlinkClick r:id="rId2"/>
              </a:rPr>
              <a:t>https://</a:t>
            </a:r>
            <a:r>
              <a:rPr lang="en-US" dirty="0" err="1" smtClean="0">
                <a:latin typeface="Georgia" pitchFamily="18" charset="0"/>
                <a:hlinkClick r:id="rId2"/>
              </a:rPr>
              <a:t>www.theguardian.com</a:t>
            </a:r>
            <a:r>
              <a:rPr lang="en-US" dirty="0" smtClean="0">
                <a:latin typeface="Georgia" pitchFamily="18" charset="0"/>
                <a:hlinkClick r:id="rId2"/>
              </a:rPr>
              <a:t>/travel/2009/</a:t>
            </a:r>
            <a:r>
              <a:rPr lang="en-US" dirty="0" err="1" smtClean="0">
                <a:latin typeface="Georgia" pitchFamily="18" charset="0"/>
                <a:hlinkClick r:id="rId2"/>
              </a:rPr>
              <a:t>dec</a:t>
            </a:r>
            <a:r>
              <a:rPr lang="en-US" dirty="0" smtClean="0">
                <a:latin typeface="Georgia" pitchFamily="18" charset="0"/>
                <a:hlinkClick r:id="rId2"/>
              </a:rPr>
              <a:t>/13/</a:t>
            </a:r>
            <a:r>
              <a:rPr lang="en-US" dirty="0" err="1" smtClean="0">
                <a:latin typeface="Georgia" pitchFamily="18" charset="0"/>
                <a:hlinkClick r:id="rId2"/>
              </a:rPr>
              <a:t>belgrade</a:t>
            </a:r>
            <a:r>
              <a:rPr lang="en-US" dirty="0" smtClean="0">
                <a:latin typeface="Georgia" pitchFamily="18" charset="0"/>
                <a:hlinkClick r:id="rId2"/>
              </a:rPr>
              <a:t>-from-our-correspondent</a:t>
            </a:r>
            <a:endParaRPr lang="sr-Latn-RS" dirty="0" smtClean="0">
              <a:latin typeface="Georgia" pitchFamily="18" charset="0"/>
            </a:endParaRPr>
          </a:p>
          <a:p>
            <a:endParaRPr lang="en-US" dirty="0"/>
          </a:p>
        </p:txBody>
      </p:sp>
      <p:pic>
        <p:nvPicPr>
          <p:cNvPr id="4098" name="Picture 2" descr="C:\Users\User\Desktop\Beogr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786058"/>
            <a:ext cx="8072494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05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billboard = a large board at the side of the road advertising something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7409" name="Picture 1" descr="C:\Users\user\Desktop\875221_1920_09f2b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828800"/>
            <a:ext cx="7086600" cy="4297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Bus&amp;, Railway, Metro Stations, Airports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60418" name="Picture 2" descr="C:\Users\user\Desktop\Metro_Paris_-_Ligne_3_-_station_Arts_et_Metier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447800"/>
            <a:ext cx="4540572" cy="3459163"/>
          </a:xfrm>
          <a:prstGeom prst="rect">
            <a:avLst/>
          </a:prstGeom>
          <a:noFill/>
        </p:spPr>
      </p:pic>
      <p:pic>
        <p:nvPicPr>
          <p:cNvPr id="60419" name="Picture 3" descr="C:\Users\user\Desktop\NSW-Tourism-Maxi-B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95400"/>
            <a:ext cx="3810000" cy="3200400"/>
          </a:xfrm>
          <a:prstGeom prst="rect">
            <a:avLst/>
          </a:prstGeom>
          <a:noFill/>
        </p:spPr>
      </p:pic>
      <p:pic>
        <p:nvPicPr>
          <p:cNvPr id="60421" name="Picture 5" descr="C:\Users\user\Desktop\NS-5ITIME-island-time-neon-bar-sig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695608">
            <a:off x="1680441" y="4760582"/>
            <a:ext cx="2910054" cy="217417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953000" y="5715000"/>
            <a:ext cx="2327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Neon Sign</a:t>
            </a:r>
            <a:endParaRPr lang="en-US" sz="36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allAtOnce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40"/>
            <a:ext cx="8153400" cy="143256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poster = a large </a:t>
            </a:r>
            <a:r>
              <a:rPr lang="sr-Latn-CS" sz="4000" dirty="0" smtClean="0">
                <a:latin typeface="Palatino Linotype" pitchFamily="18" charset="0"/>
              </a:rPr>
              <a:t>glossy </a:t>
            </a:r>
            <a:r>
              <a:rPr lang="en-US" sz="4000" dirty="0" smtClean="0">
                <a:latin typeface="Palatino Linotype" pitchFamily="18" charset="0"/>
              </a:rPr>
              <a:t>printed paper put in a public area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6385" name="Picture 1" descr="C:\Users\user\Desktop\875220_1920_a967f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1857364"/>
            <a:ext cx="316817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pPr algn="l"/>
            <a:r>
              <a:rPr lang="sr-Latn-CS" dirty="0" smtClean="0">
                <a:latin typeface="Palatino Linotype" pitchFamily="18" charset="0"/>
              </a:rPr>
              <a:t>catalogue – a rich publication that contains a list of things that you can buy, use with plenty of pictures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55298" name="Picture 2" descr="C:\Users\user\Desktop\Catalogue - Sept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438400"/>
            <a:ext cx="32004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Magazine and Newspapers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56322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0189208">
            <a:off x="785564" y="1827689"/>
            <a:ext cx="2954961" cy="3025073"/>
          </a:xfrm>
          <a:prstGeom prst="rect">
            <a:avLst/>
          </a:prstGeom>
          <a:noFill/>
        </p:spPr>
      </p:pic>
      <p:pic>
        <p:nvPicPr>
          <p:cNvPr id="56323" name="Picture 3" descr="C:\Users\user\Desktop\image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1447800"/>
            <a:ext cx="1866900" cy="3886200"/>
          </a:xfrm>
          <a:prstGeom prst="rect">
            <a:avLst/>
          </a:prstGeom>
          <a:noFill/>
        </p:spPr>
      </p:pic>
      <p:pic>
        <p:nvPicPr>
          <p:cNvPr id="56324" name="Picture 4" descr="C:\Users\user\Desktop\travel-naslovna-076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982067">
            <a:off x="4691198" y="1749276"/>
            <a:ext cx="2342735" cy="3942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981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Palatino Linotype" pitchFamily="18" charset="0"/>
              </a:rPr>
              <a:t>brochure = a booklet with pictures and information about a destination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5361" name="Picture 1" descr="C:\Users\user\Desktop\brochure-design-templates-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928802"/>
            <a:ext cx="371910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146304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leaflet = a printed</a:t>
            </a:r>
            <a:r>
              <a:rPr lang="sr-Latn-CS" sz="4000" dirty="0" smtClean="0">
                <a:latin typeface="Palatino Linotype" pitchFamily="18" charset="0"/>
              </a:rPr>
              <a:t> and folded</a:t>
            </a:r>
            <a:r>
              <a:rPr lang="en-US" sz="4000" dirty="0" smtClean="0">
                <a:latin typeface="Palatino Linotype" pitchFamily="18" charset="0"/>
              </a:rPr>
              <a:t> sheet of paper 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24000" y="1828800"/>
            <a:ext cx="21717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7" name="Picture 1" descr="C:\Users\user\Desktop\images 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362200"/>
            <a:ext cx="3038475" cy="2486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Controversy:</a:t>
            </a:r>
            <a:r>
              <a:rPr lang="sr-Latn-CS" sz="4000" i="1" dirty="0" smtClean="0">
                <a:latin typeface="Palatino Linotype" pitchFamily="18" charset="0"/>
              </a:rPr>
              <a:t> Like a Prayer </a:t>
            </a:r>
            <a:r>
              <a:rPr lang="sr-Latn-CS" sz="4000" dirty="0" smtClean="0">
                <a:latin typeface="Palatino Linotype" pitchFamily="18" charset="0"/>
              </a:rPr>
              <a:t>with </a:t>
            </a:r>
            <a:r>
              <a:rPr lang="sr-Latn-CS" sz="4000" i="1" dirty="0" smtClean="0">
                <a:latin typeface="Palatino Linotype" pitchFamily="18" charset="0"/>
              </a:rPr>
              <a:t>Pepsi</a:t>
            </a:r>
            <a:r>
              <a:rPr lang="sr-Latn-CS" sz="4000" dirty="0" smtClean="0">
                <a:latin typeface="Palatino Linotype" pitchFamily="18" charset="0"/>
              </a:rPr>
              <a:t>!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53250" name="Picture 2" descr="C:\Users\user\Desktop\pepsi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65532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</TotalTime>
  <Words>599</Words>
  <Application>Microsoft Office PowerPoint</Application>
  <PresentationFormat>On-screen Show (4:3)</PresentationFormat>
  <Paragraphs>126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 PROMOTION AND MARKETING IN TOURISM</vt:lpstr>
      <vt:lpstr>Types of Advertising and Promotion</vt:lpstr>
      <vt:lpstr>Important Notions</vt:lpstr>
      <vt:lpstr>The Origin</vt:lpstr>
      <vt:lpstr>Stock Market</vt:lpstr>
      <vt:lpstr>Slide 6</vt:lpstr>
      <vt:lpstr>Slide 7</vt:lpstr>
      <vt:lpstr>Market Share</vt:lpstr>
      <vt:lpstr>to market, v. – to do things that cause people to know about and want to buy sthg.</vt:lpstr>
      <vt:lpstr>marketing = identifying and reaching specific segments of population in order to sell a product or service </vt:lpstr>
      <vt:lpstr>Important Notions</vt:lpstr>
      <vt:lpstr> market research = gathering information about markets or customers – anticipate what they need and would like to buy </vt:lpstr>
      <vt:lpstr> market segment = part of a market of individuals/families/companies/organizations sharing characteristic(s) that cause them to demand similar products or services.  -Market segments share same qualities: gender, age, interests, location, income</vt:lpstr>
      <vt:lpstr>target group or focus group = a group of customers  at which a company has decided to aim its products </vt:lpstr>
      <vt:lpstr>Slide 15</vt:lpstr>
      <vt:lpstr>Slide 16</vt:lpstr>
      <vt:lpstr>Image-Exclusivity-Economics</vt:lpstr>
      <vt:lpstr>Strategy</vt:lpstr>
      <vt:lpstr>Marketing Mix</vt:lpstr>
      <vt:lpstr>Market Stretching</vt:lpstr>
      <vt:lpstr>to promote</vt:lpstr>
      <vt:lpstr>Slogans and Logos tactile, innuendo, disturbing, overexicting, puns</vt:lpstr>
      <vt:lpstr>Emotions  Blatant, Agressive Ways </vt:lpstr>
      <vt:lpstr>Emotions Subtle, Subliminal Ways</vt:lpstr>
      <vt:lpstr>Country – City Branding and Country as a Brand</vt:lpstr>
      <vt:lpstr>TV Commercial</vt:lpstr>
      <vt:lpstr>Endorsed Ad</vt:lpstr>
      <vt:lpstr>Radio Ad</vt:lpstr>
      <vt:lpstr>Cinema/Theatre/Festival Ad</vt:lpstr>
      <vt:lpstr>Sporting Event - Sponsorship</vt:lpstr>
      <vt:lpstr>web site&amp;social media</vt:lpstr>
      <vt:lpstr>Slide 32</vt:lpstr>
      <vt:lpstr>Crowdfunding</vt:lpstr>
      <vt:lpstr>The Word of Mouth&amp;Face-to-face, tele-sale</vt:lpstr>
      <vt:lpstr>Mailing, Correspondence,  Loyalty Program, Newsletter, Feedback Questionnaire</vt:lpstr>
      <vt:lpstr>Tourism Fair&amp;Sales Promotion First and Last Minute</vt:lpstr>
      <vt:lpstr>Press Release&amp;News Conference, TV Shows - PR</vt:lpstr>
      <vt:lpstr>NTO paid article</vt:lpstr>
      <vt:lpstr>billboard = a large board at the side of the road advertising something</vt:lpstr>
      <vt:lpstr>Bus&amp;, Railway, Metro Stations, Airports</vt:lpstr>
      <vt:lpstr>poster = a large glossy printed paper put in a public area</vt:lpstr>
      <vt:lpstr>catalogue – a rich publication that contains a list of things that you can buy, use with plenty of pictures</vt:lpstr>
      <vt:lpstr>Magazine and Newspapers</vt:lpstr>
      <vt:lpstr>brochure = a booklet with pictures and information about a destination</vt:lpstr>
      <vt:lpstr>leaflet = a printed and folded sheet of paper </vt:lpstr>
      <vt:lpstr>Controversy: Like a Prayer with Pepsi!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PROMOTION AND MARKETING IN TOURISM</dc:title>
  <dc:creator>Emilija</dc:creator>
  <cp:lastModifiedBy>User</cp:lastModifiedBy>
  <cp:revision>114</cp:revision>
  <dcterms:created xsi:type="dcterms:W3CDTF">2011-12-13T18:11:48Z</dcterms:created>
  <dcterms:modified xsi:type="dcterms:W3CDTF">2021-02-08T10:07:10Z</dcterms:modified>
</cp:coreProperties>
</file>